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6" r:id="rId2"/>
    <p:sldId id="257" r:id="rId3"/>
    <p:sldId id="258" r:id="rId4"/>
    <p:sldId id="271" r:id="rId5"/>
    <p:sldId id="259" r:id="rId6"/>
    <p:sldId id="272" r:id="rId7"/>
    <p:sldId id="273" r:id="rId8"/>
    <p:sldId id="285" r:id="rId9"/>
    <p:sldId id="274" r:id="rId10"/>
    <p:sldId id="275" r:id="rId11"/>
    <p:sldId id="286" r:id="rId12"/>
    <p:sldId id="287" r:id="rId13"/>
    <p:sldId id="276" r:id="rId14"/>
    <p:sldId id="277" r:id="rId15"/>
    <p:sldId id="278" r:id="rId16"/>
    <p:sldId id="279" r:id="rId17"/>
    <p:sldId id="296" r:id="rId18"/>
    <p:sldId id="297" r:id="rId19"/>
    <p:sldId id="299" r:id="rId20"/>
    <p:sldId id="300" r:id="rId21"/>
    <p:sldId id="301" r:id="rId22"/>
    <p:sldId id="302" r:id="rId23"/>
    <p:sldId id="303" r:id="rId24"/>
    <p:sldId id="304" r:id="rId25"/>
    <p:sldId id="305" r:id="rId26"/>
    <p:sldId id="306" r:id="rId27"/>
    <p:sldId id="260"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23CC1-C75B-453D-971F-7C7C9D144C06}" type="datetimeFigureOut">
              <a:rPr lang="en-US" smtClean="0"/>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F1371-892A-4076-90AC-0F71A4877D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0F6A546A-C43B-445C-BA95-96432F076C31}" type="slidenum">
              <a:rPr lang="en-US"/>
              <a:pPr/>
              <a:t>4</a:t>
            </a:fld>
            <a:endParaRPr lang="en-US"/>
          </a:p>
        </p:txBody>
      </p:sp>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35E28B43-9355-4B8E-A346-62B9AE1DCEF3}" type="slidenum">
              <a:rPr lang="en-US"/>
              <a:pPr/>
              <a:t>14</a:t>
            </a:fld>
            <a:endParaRPr lang="en-US"/>
          </a:p>
        </p:txBody>
      </p:sp>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E7799D18-6066-4AD7-AB6E-97EBD9E0CE14}" type="slidenum">
              <a:rPr lang="en-US"/>
              <a:pPr/>
              <a:t>15</a:t>
            </a:fld>
            <a:endParaRPr lang="en-US"/>
          </a:p>
        </p:txBody>
      </p:sp>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402BC114-EF2D-46C9-87E0-6B88D9954235}" type="slidenum">
              <a:rPr lang="en-US"/>
              <a:pPr/>
              <a:t>16</a:t>
            </a:fld>
            <a:endParaRPr lang="en-US"/>
          </a:p>
        </p:txBody>
      </p:sp>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835EA1ED-549F-4FBD-9B99-6CBABF935F25}" type="slidenum">
              <a:rPr lang="en-US"/>
              <a:pPr/>
              <a:t>17</a:t>
            </a:fld>
            <a:endParaRPr lang="en-US"/>
          </a:p>
        </p:txBody>
      </p:sp>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F1D68912-4350-4F00-B72C-FAD16408D13F}" type="slidenum">
              <a:rPr lang="en-US"/>
              <a:pPr/>
              <a:t>18</a:t>
            </a:fld>
            <a:endParaRPr lang="en-US"/>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62E1F88-5967-4282-8E48-85C0C9A0F4ED}" type="slidenum">
              <a:rPr lang="en-US"/>
              <a:pPr/>
              <a:t>19</a:t>
            </a:fld>
            <a:endParaRPr lang="en-US"/>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4E13243B-ACAF-4208-928C-9C8DE81A6A31}" type="slidenum">
              <a:rPr lang="en-US"/>
              <a:pPr/>
              <a:t>20</a:t>
            </a:fld>
            <a:endParaRPr lang="en-US"/>
          </a:p>
        </p:txBody>
      </p:sp>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40C19F9D-C5FB-4519-B89D-73126B2BC11C}" type="slidenum">
              <a:rPr lang="en-US"/>
              <a:pPr/>
              <a:t>22</a:t>
            </a:fld>
            <a:endParaRPr lang="en-US"/>
          </a:p>
        </p:txBody>
      </p:sp>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FC13C830-9B20-423C-AB9F-485FC52EC4DD}" type="slidenum">
              <a:rPr lang="en-US"/>
              <a:pPr/>
              <a:t>23</a:t>
            </a:fld>
            <a:endParaRPr lang="en-US"/>
          </a:p>
        </p:txBody>
      </p:sp>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3FB8631D-C4A2-48F3-B223-6FDB12B47833}" type="slidenum">
              <a:rPr lang="en-US"/>
              <a:pPr/>
              <a:t>24</a:t>
            </a:fld>
            <a:endParaRPr lang="en-US"/>
          </a:p>
        </p:txBody>
      </p:sp>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EE1EC184-BAFB-48CE-9864-3A6123060E39}" type="slidenum">
              <a:rPr lang="en-US"/>
              <a:pPr/>
              <a:t>6</a:t>
            </a:fld>
            <a:endParaRPr lang="en-US"/>
          </a:p>
        </p:txBody>
      </p:sp>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0619C579-B4EA-4737-9E05-469073FC0DD4}" type="slidenum">
              <a:rPr lang="en-US"/>
              <a:pPr/>
              <a:t>25</a:t>
            </a:fld>
            <a:endParaRPr lang="en-US"/>
          </a:p>
        </p:txBody>
      </p:sp>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7B35EEA3-5DED-4C52-8F2E-7E60E96C0ABF}" type="slidenum">
              <a:rPr lang="en-US"/>
              <a:pPr/>
              <a:t>26</a:t>
            </a:fld>
            <a:endParaRPr lang="en-US"/>
          </a:p>
        </p:txBody>
      </p:sp>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1C031F45-C232-4004-8C69-D9570F509F7A}" type="slidenum">
              <a:rPr lang="en-US"/>
              <a:pPr/>
              <a:t>7</a:t>
            </a:fld>
            <a:endParaRPr lang="en-US"/>
          </a:p>
        </p:txBody>
      </p:sp>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1C031F45-C232-4004-8C69-D9570F509F7A}" type="slidenum">
              <a:rPr lang="en-US"/>
              <a:pPr/>
              <a:t>8</a:t>
            </a:fld>
            <a:endParaRPr lang="en-US"/>
          </a:p>
        </p:txBody>
      </p:sp>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72F8E40C-C92C-40A4-A80C-4EBEA7030453}" type="slidenum">
              <a:rPr lang="en-US"/>
              <a:pPr/>
              <a:t>9</a:t>
            </a:fld>
            <a:endParaRPr lang="en-US"/>
          </a:p>
        </p:txBody>
      </p:sp>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4B771B0A-83FB-49CA-A8C3-CE2A558535AA}" type="slidenum">
              <a:rPr lang="en-US"/>
              <a:pPr/>
              <a:t>10</a:t>
            </a:fld>
            <a:endParaRPr lang="en-US"/>
          </a:p>
        </p:txBody>
      </p:sp>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82269985-59D4-4B8C-A203-B361238E6220}" type="slidenum">
              <a:rPr lang="en-US"/>
              <a:pPr/>
              <a:t>11</a:t>
            </a:fld>
            <a:endParaRPr lang="en-US"/>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697BC39-9244-4E55-BF37-1C39DB749AC5}" type="slidenum">
              <a:rPr lang="en-US"/>
              <a:pPr/>
              <a:t>12</a:t>
            </a:fld>
            <a:endParaRPr lang="en-US"/>
          </a:p>
        </p:txBody>
      </p:sp>
      <p:sp>
        <p:nvSpPr>
          <p:cNvPr id="40962" name="Rectangle 2"/>
          <p:cNvSpPr>
            <a:spLocks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82269985-59D4-4B8C-A203-B361238E6220}" type="slidenum">
              <a:rPr lang="en-US"/>
              <a:pPr/>
              <a:t>13</a:t>
            </a:fld>
            <a:endParaRPr lang="en-US"/>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latin typeface="Times"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059FE56-EF49-4C1D-9972-2A42D385F6B5}" type="datetime1">
              <a:rPr lang="en-US" smtClean="0"/>
              <a:t>3/31/2021</a:t>
            </a:fld>
            <a:endParaRPr lang="en-US"/>
          </a:p>
        </p:txBody>
      </p:sp>
      <p:sp>
        <p:nvSpPr>
          <p:cNvPr id="17" name="Footer Placeholder 16"/>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467E27-AAA4-457B-B29C-E376133B677F}" type="datetime1">
              <a:rPr lang="en-US" smtClean="0"/>
              <a:t>3/31/2021</a:t>
            </a:fld>
            <a:endParaRPr lang="en-US"/>
          </a:p>
        </p:txBody>
      </p:sp>
      <p:sp>
        <p:nvSpPr>
          <p:cNvPr id="5" name="Footer Placeholder 4"/>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B9405-894A-433B-A424-FD1400797257}" type="datetime1">
              <a:rPr lang="en-US" smtClean="0"/>
              <a:t>3/31/2021</a:t>
            </a:fld>
            <a:endParaRPr lang="en-US"/>
          </a:p>
        </p:txBody>
      </p:sp>
      <p:sp>
        <p:nvSpPr>
          <p:cNvPr id="5" name="Footer Placeholder 4"/>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A2ACA8-1D2C-4DA8-812E-D51FDF393D2E}" type="datetime1">
              <a:rPr lang="en-US" smtClean="0"/>
              <a:t>3/31/2021</a:t>
            </a:fld>
            <a:endParaRPr lang="en-US"/>
          </a:p>
        </p:txBody>
      </p:sp>
      <p:sp>
        <p:nvSpPr>
          <p:cNvPr id="5" name="Footer Placeholder 4"/>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F2048A-AC65-4264-859F-4DF7ED7DC334}" type="datetime1">
              <a:rPr lang="en-US" smtClean="0"/>
              <a:t>3/31/2021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lecture slides for textbook Machine Learning, T. Mitchell, McGraw Hill, 1997</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ABECF8-1D97-488F-BC89-D30BDD884655}" type="datetime1">
              <a:rPr lang="en-US" smtClean="0"/>
              <a:t>3/31/2021</a:t>
            </a:fld>
            <a:endParaRPr lang="en-US"/>
          </a:p>
        </p:txBody>
      </p:sp>
      <p:sp>
        <p:nvSpPr>
          <p:cNvPr id="6" name="Footer Placeholder 5"/>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C00494-D4BC-4F8B-8A9F-CB050CA9FB26}" type="datetime1">
              <a:rPr lang="en-US" smtClean="0"/>
              <a:t>3/31/2021</a:t>
            </a:fld>
            <a:endParaRPr lang="en-US"/>
          </a:p>
        </p:txBody>
      </p:sp>
      <p:sp>
        <p:nvSpPr>
          <p:cNvPr id="8" name="Footer Placeholder 7"/>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E4BCE-215F-4B89-8BEF-8FA758BC0F69}" type="datetime1">
              <a:rPr lang="en-US" smtClean="0"/>
              <a:t>3/31/2021</a:t>
            </a:fld>
            <a:endParaRPr lang="en-US"/>
          </a:p>
        </p:txBody>
      </p:sp>
      <p:sp>
        <p:nvSpPr>
          <p:cNvPr id="4" name="Footer Placeholder 3"/>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564C-EAA2-41B5-A9A0-BEE6303CBC38}" type="datetime1">
              <a:rPr lang="en-US" smtClean="0"/>
              <a:t>3/31/2021</a:t>
            </a:fld>
            <a:endParaRPr lang="en-US"/>
          </a:p>
        </p:txBody>
      </p:sp>
      <p:sp>
        <p:nvSpPr>
          <p:cNvPr id="3" name="Footer Placeholder 2"/>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7EF865-5D05-433F-A52D-737CA1059193}" type="datetime1">
              <a:rPr lang="en-US" smtClean="0"/>
              <a:t>3/31/2021</a:t>
            </a:fld>
            <a:endParaRPr lang="en-US"/>
          </a:p>
        </p:txBody>
      </p:sp>
      <p:sp>
        <p:nvSpPr>
          <p:cNvPr id="6" name="Footer Placeholder 5"/>
          <p:cNvSpPr>
            <a:spLocks noGrp="1"/>
          </p:cNvSpPr>
          <p:nvPr>
            <p:ph type="ftr" sz="quarter" idx="11"/>
          </p:nvPr>
        </p:nvSpPr>
        <p:spPr/>
        <p:txBody>
          <a:bodyPr/>
          <a:lstStyle/>
          <a:p>
            <a:r>
              <a:rPr lang="en-US" smtClean="0"/>
              <a:t>lecture slides for textbook Machine Learning, T. Mitchell, McGraw Hill, 1997</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E66405-25DE-4951-BD95-527A8DDBC637}" type="datetime1">
              <a:rPr lang="en-US" smtClean="0"/>
              <a:t>3/31/2021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lecture slides for textbook Machine Learning, T. Mitchell, McGraw Hill, 1997</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C3AC2C-CB3C-4E50-8CCA-1A71234462B1}" type="datetime1">
              <a:rPr lang="en-US" smtClean="0"/>
              <a:t>3/31/2021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lecture slides for textbook Machine Learning, T. Mitchell, McGraw Hill, 1997</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III CSE E</a:t>
            </a:r>
          </a:p>
          <a:p>
            <a:r>
              <a:rPr lang="en-US" dirty="0" smtClean="0"/>
              <a:t>ASHA</a:t>
            </a:r>
          </a:p>
          <a:p>
            <a:r>
              <a:rPr lang="en-US" dirty="0" smtClean="0"/>
              <a:t>KMIT</a:t>
            </a:r>
            <a:endParaRPr lang="en-US" dirty="0"/>
          </a:p>
        </p:txBody>
      </p:sp>
      <p:sp>
        <p:nvSpPr>
          <p:cNvPr id="2" name="Title 1"/>
          <p:cNvSpPr>
            <a:spLocks noGrp="1"/>
          </p:cNvSpPr>
          <p:nvPr>
            <p:ph type="ctrTitle"/>
          </p:nvPr>
        </p:nvSpPr>
        <p:spPr/>
        <p:txBody>
          <a:bodyPr/>
          <a:lstStyle/>
          <a:p>
            <a:r>
              <a:rPr lang="en-US" dirty="0" smtClean="0">
                <a:latin typeface="+mn-lt"/>
              </a:rPr>
              <a:t>CS601PC:MACHINE LEARNING</a:t>
            </a:r>
            <a:endParaRPr lang="en-US"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Designing a Learning System</a:t>
            </a:r>
          </a:p>
        </p:txBody>
      </p:sp>
      <p:sp>
        <p:nvSpPr>
          <p:cNvPr id="37891" name="Rectangle 3"/>
          <p:cNvSpPr>
            <a:spLocks noGrp="1" noChangeArrowheads="1"/>
          </p:cNvSpPr>
          <p:nvPr>
            <p:ph sz="quarter" idx="1"/>
          </p:nvPr>
        </p:nvSpPr>
        <p:spPr>
          <a:xfrm>
            <a:off x="685800" y="1752600"/>
            <a:ext cx="7772400" cy="4343400"/>
          </a:xfrm>
        </p:spPr>
        <p:txBody>
          <a:bodyPr>
            <a:normAutofit lnSpcReduction="10000"/>
          </a:bodyPr>
          <a:lstStyle/>
          <a:p>
            <a:pPr eaLnBrk="1" hangingPunct="1">
              <a:lnSpc>
                <a:spcPct val="90000"/>
              </a:lnSpc>
              <a:buFontTx/>
              <a:buNone/>
            </a:pPr>
            <a:r>
              <a:rPr lang="en-US" sz="2400" smtClean="0"/>
              <a:t>T: checkers (draughts)</a:t>
            </a:r>
          </a:p>
          <a:p>
            <a:pPr eaLnBrk="1" hangingPunct="1">
              <a:lnSpc>
                <a:spcPct val="90000"/>
              </a:lnSpc>
              <a:buFontTx/>
              <a:buNone/>
            </a:pPr>
            <a:r>
              <a:rPr lang="en-US" sz="2400" smtClean="0"/>
              <a:t>P: percent of games won in world tournament</a:t>
            </a:r>
          </a:p>
          <a:p>
            <a:pPr eaLnBrk="1" hangingPunct="1">
              <a:lnSpc>
                <a:spcPct val="90000"/>
              </a:lnSpc>
              <a:buFontTx/>
              <a:buNone/>
            </a:pPr>
            <a:endParaRPr lang="en-US" sz="2400" smtClean="0"/>
          </a:p>
          <a:p>
            <a:pPr eaLnBrk="1" hangingPunct="1">
              <a:lnSpc>
                <a:spcPct val="90000"/>
              </a:lnSpc>
              <a:buFontTx/>
              <a:buNone/>
            </a:pPr>
            <a:endParaRPr lang="en-US" sz="2400" smtClean="0"/>
          </a:p>
          <a:p>
            <a:pPr eaLnBrk="1" hangingPunct="1">
              <a:lnSpc>
                <a:spcPct val="90000"/>
              </a:lnSpc>
              <a:buFontTx/>
              <a:buNone/>
            </a:pPr>
            <a:r>
              <a:rPr lang="en-US" sz="2400" smtClean="0"/>
              <a:t>What experience?</a:t>
            </a:r>
          </a:p>
          <a:p>
            <a:pPr eaLnBrk="1" hangingPunct="1">
              <a:lnSpc>
                <a:spcPct val="90000"/>
              </a:lnSpc>
              <a:buFontTx/>
              <a:buNone/>
            </a:pPr>
            <a:endParaRPr lang="en-US" sz="2400" smtClean="0"/>
          </a:p>
          <a:p>
            <a:pPr eaLnBrk="1" hangingPunct="1">
              <a:lnSpc>
                <a:spcPct val="90000"/>
              </a:lnSpc>
              <a:buFontTx/>
              <a:buNone/>
            </a:pPr>
            <a:r>
              <a:rPr lang="en-US" sz="2400" smtClean="0"/>
              <a:t>What exactly should be learned?</a:t>
            </a:r>
          </a:p>
          <a:p>
            <a:pPr eaLnBrk="1" hangingPunct="1">
              <a:lnSpc>
                <a:spcPct val="90000"/>
              </a:lnSpc>
              <a:buFontTx/>
              <a:buNone/>
            </a:pPr>
            <a:endParaRPr lang="en-US" sz="2400" smtClean="0"/>
          </a:p>
          <a:p>
            <a:pPr eaLnBrk="1" hangingPunct="1">
              <a:lnSpc>
                <a:spcPct val="90000"/>
              </a:lnSpc>
              <a:buFontTx/>
              <a:buNone/>
            </a:pPr>
            <a:r>
              <a:rPr lang="en-US" sz="2400" smtClean="0"/>
              <a:t>How shall it be represented?</a:t>
            </a:r>
          </a:p>
          <a:p>
            <a:pPr eaLnBrk="1" hangingPunct="1">
              <a:lnSpc>
                <a:spcPct val="90000"/>
              </a:lnSpc>
              <a:buFontTx/>
              <a:buNone/>
            </a:pPr>
            <a:endParaRPr lang="en-US" sz="2400" smtClean="0"/>
          </a:p>
          <a:p>
            <a:pPr eaLnBrk="1" hangingPunct="1">
              <a:lnSpc>
                <a:spcPct val="90000"/>
              </a:lnSpc>
              <a:buFontTx/>
              <a:buNone/>
            </a:pPr>
            <a:r>
              <a:rPr lang="en-US" sz="2400" smtClean="0"/>
              <a:t>What specific algorithm to learn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81000"/>
            <a:ext cx="7772400" cy="1143000"/>
          </a:xfrm>
        </p:spPr>
        <p:txBody>
          <a:bodyPr>
            <a:normAutofit fontScale="90000"/>
          </a:bodyPr>
          <a:lstStyle/>
          <a:p>
            <a:r>
              <a:rPr lang="en-US" i="1" spc="665" dirty="0" smtClean="0">
                <a:latin typeface="Times New Roman"/>
                <a:cs typeface="Times New Roman"/>
              </a:rPr>
              <a:t> </a:t>
            </a:r>
            <a:r>
              <a:rPr lang="en-US" i="1" spc="665" dirty="0" smtClean="0">
                <a:latin typeface="Times New Roman"/>
                <a:cs typeface="Times New Roman"/>
              </a:rPr>
              <a:t>T</a:t>
            </a:r>
            <a:r>
              <a:rPr lang="en-US" i="1" spc="455" dirty="0" smtClean="0">
                <a:latin typeface="Times New Roman"/>
                <a:cs typeface="Times New Roman"/>
              </a:rPr>
              <a:t>y</a:t>
            </a:r>
            <a:r>
              <a:rPr lang="en-US" i="1" spc="585" dirty="0" smtClean="0">
                <a:latin typeface="Times New Roman"/>
                <a:cs typeface="Times New Roman"/>
              </a:rPr>
              <a:t>p</a:t>
            </a:r>
            <a:r>
              <a:rPr lang="en-US" i="1" spc="295" dirty="0" smtClean="0">
                <a:latin typeface="Times New Roman"/>
                <a:cs typeface="Times New Roman"/>
              </a:rPr>
              <a:t>e</a:t>
            </a:r>
            <a:r>
              <a:rPr lang="en-US" i="1" dirty="0" smtClean="0">
                <a:latin typeface="Times New Roman"/>
                <a:cs typeface="Times New Roman"/>
              </a:rPr>
              <a:t> </a:t>
            </a:r>
            <a:r>
              <a:rPr lang="en-US" i="1" spc="-190" dirty="0" smtClean="0">
                <a:latin typeface="Times New Roman"/>
                <a:cs typeface="Times New Roman"/>
              </a:rPr>
              <a:t> </a:t>
            </a:r>
            <a:r>
              <a:rPr lang="en-US" i="1" spc="260" dirty="0" smtClean="0">
                <a:latin typeface="Times New Roman"/>
                <a:cs typeface="Times New Roman"/>
              </a:rPr>
              <a:t>of</a:t>
            </a:r>
            <a:r>
              <a:rPr lang="en-US" i="1" dirty="0" smtClean="0">
                <a:latin typeface="Times New Roman"/>
                <a:cs typeface="Times New Roman"/>
              </a:rPr>
              <a:t> </a:t>
            </a:r>
            <a:r>
              <a:rPr lang="en-US" i="1" spc="-170" dirty="0" smtClean="0">
                <a:latin typeface="Times New Roman"/>
                <a:cs typeface="Times New Roman"/>
              </a:rPr>
              <a:t> </a:t>
            </a:r>
            <a:r>
              <a:rPr lang="en-US" i="1" spc="500" dirty="0" smtClean="0">
                <a:latin typeface="Times New Roman"/>
                <a:cs typeface="Times New Roman"/>
              </a:rPr>
              <a:t>T</a:t>
            </a:r>
            <a:r>
              <a:rPr lang="en-US" i="1" spc="290" dirty="0" smtClean="0">
                <a:latin typeface="Times New Roman"/>
                <a:cs typeface="Times New Roman"/>
              </a:rPr>
              <a:t>raining</a:t>
            </a:r>
            <a:r>
              <a:rPr lang="en-US" i="1" dirty="0" smtClean="0">
                <a:latin typeface="Times New Roman"/>
                <a:cs typeface="Times New Roman"/>
              </a:rPr>
              <a:t>	</a:t>
            </a:r>
            <a:r>
              <a:rPr lang="en-US" i="1" spc="495" dirty="0" smtClean="0">
                <a:latin typeface="Times New Roman"/>
                <a:cs typeface="Times New Roman"/>
              </a:rPr>
              <a:t>Ex</a:t>
            </a:r>
            <a:r>
              <a:rPr lang="en-US" i="1" spc="540" dirty="0" smtClean="0">
                <a:latin typeface="Times New Roman"/>
                <a:cs typeface="Times New Roman"/>
              </a:rPr>
              <a:t>p</a:t>
            </a:r>
            <a:r>
              <a:rPr lang="en-US" i="1" spc="295" dirty="0" smtClean="0">
                <a:latin typeface="Times New Roman"/>
                <a:cs typeface="Times New Roman"/>
              </a:rPr>
              <a:t>erience</a:t>
            </a:r>
            <a:r>
              <a:rPr lang="en-US" dirty="0" smtClean="0">
                <a:latin typeface="Times New Roman"/>
                <a:cs typeface="Times New Roman"/>
              </a:rPr>
              <a:t/>
            </a:r>
            <a:br>
              <a:rPr lang="en-US" dirty="0" smtClean="0">
                <a:latin typeface="Times New Roman"/>
                <a:cs typeface="Times New Roman"/>
              </a:rPr>
            </a:br>
            <a:endParaRPr lang="en-US" dirty="0" smtClean="0"/>
          </a:p>
        </p:txBody>
      </p:sp>
      <p:sp>
        <p:nvSpPr>
          <p:cNvPr id="41987" name="Rectangle 3"/>
          <p:cNvSpPr>
            <a:spLocks noGrp="1" noChangeArrowheads="1"/>
          </p:cNvSpPr>
          <p:nvPr>
            <p:ph sz="quarter" idx="1"/>
          </p:nvPr>
        </p:nvSpPr>
        <p:spPr>
          <a:xfrm>
            <a:off x="609600" y="1524000"/>
            <a:ext cx="7772400" cy="4114800"/>
          </a:xfrm>
        </p:spPr>
        <p:txBody>
          <a:bodyPr>
            <a:normAutofit/>
          </a:bodyPr>
          <a:lstStyle/>
          <a:p>
            <a:pPr marL="133985">
              <a:lnSpc>
                <a:spcPct val="100000"/>
              </a:lnSpc>
              <a:spcBef>
                <a:spcPts val="1110"/>
              </a:spcBef>
            </a:pPr>
            <a:r>
              <a:rPr lang="en-US" sz="2000" i="1" spc="55" dirty="0" smtClean="0">
                <a:latin typeface="Times New Roman"/>
                <a:cs typeface="Times New Roman"/>
              </a:rPr>
              <a:t>Direct</a:t>
            </a:r>
            <a:r>
              <a:rPr lang="en-US" sz="2000" i="1" spc="175" dirty="0" smtClean="0">
                <a:latin typeface="Times New Roman"/>
                <a:cs typeface="Times New Roman"/>
              </a:rPr>
              <a:t> </a:t>
            </a:r>
            <a:r>
              <a:rPr lang="en-US" sz="2000" i="1" spc="10" dirty="0" smtClean="0">
                <a:latin typeface="Times New Roman"/>
                <a:cs typeface="Times New Roman"/>
              </a:rPr>
              <a:t>or</a:t>
            </a:r>
            <a:r>
              <a:rPr lang="en-US" sz="2000" i="1" spc="125" dirty="0" smtClean="0">
                <a:latin typeface="Times New Roman"/>
                <a:cs typeface="Times New Roman"/>
              </a:rPr>
              <a:t> </a:t>
            </a:r>
            <a:r>
              <a:rPr lang="en-US" sz="2000" i="1" spc="45" dirty="0" smtClean="0">
                <a:latin typeface="Times New Roman"/>
                <a:cs typeface="Times New Roman"/>
              </a:rPr>
              <a:t>indirect?</a:t>
            </a:r>
            <a:endParaRPr lang="en-US" sz="2000" dirty="0" smtClean="0">
              <a:latin typeface="Times New Roman"/>
              <a:cs typeface="Times New Roman"/>
            </a:endParaRPr>
          </a:p>
          <a:p>
            <a:pPr marL="133985">
              <a:lnSpc>
                <a:spcPct val="100000"/>
              </a:lnSpc>
              <a:spcBef>
                <a:spcPts val="1019"/>
              </a:spcBef>
            </a:pPr>
            <a:r>
              <a:rPr lang="en-US" sz="2000" i="1" spc="40" dirty="0" smtClean="0">
                <a:latin typeface="Times New Roman"/>
                <a:cs typeface="Times New Roman"/>
              </a:rPr>
              <a:t>Teacher</a:t>
            </a:r>
            <a:r>
              <a:rPr lang="en-US" sz="2000" i="1" spc="125" dirty="0" smtClean="0">
                <a:latin typeface="Times New Roman"/>
                <a:cs typeface="Times New Roman"/>
              </a:rPr>
              <a:t> </a:t>
            </a:r>
            <a:r>
              <a:rPr lang="en-US" sz="2000" i="1" spc="10" dirty="0" smtClean="0">
                <a:latin typeface="Times New Roman"/>
                <a:cs typeface="Times New Roman"/>
              </a:rPr>
              <a:t>or</a:t>
            </a:r>
            <a:r>
              <a:rPr lang="en-US" sz="2000" i="1" spc="155" dirty="0" smtClean="0">
                <a:latin typeface="Times New Roman"/>
                <a:cs typeface="Times New Roman"/>
              </a:rPr>
              <a:t> </a:t>
            </a:r>
            <a:r>
              <a:rPr lang="en-US" sz="2000" i="1" spc="75" dirty="0" smtClean="0">
                <a:latin typeface="Times New Roman"/>
                <a:cs typeface="Times New Roman"/>
              </a:rPr>
              <a:t>not?</a:t>
            </a:r>
            <a:endParaRPr lang="en-US" sz="2000" dirty="0" smtClean="0">
              <a:latin typeface="Times New Roman"/>
              <a:cs typeface="Times New Roman"/>
            </a:endParaRPr>
          </a:p>
          <a:p>
            <a:pPr marL="12700" marR="5080">
              <a:lnSpc>
                <a:spcPct val="101499"/>
              </a:lnSpc>
              <a:spcBef>
                <a:spcPts val="1295"/>
              </a:spcBef>
            </a:pPr>
            <a:r>
              <a:rPr lang="en-US" sz="2000" i="1" spc="305" dirty="0" smtClean="0">
                <a:latin typeface="Times New Roman"/>
                <a:cs typeface="Times New Roman"/>
              </a:rPr>
              <a:t>A</a:t>
            </a:r>
            <a:r>
              <a:rPr lang="en-US" sz="2000" i="1" spc="160" dirty="0" smtClean="0">
                <a:latin typeface="Times New Roman"/>
                <a:cs typeface="Times New Roman"/>
              </a:rPr>
              <a:t> </a:t>
            </a:r>
            <a:r>
              <a:rPr lang="en-US" sz="2000" i="1" spc="50" dirty="0" smtClean="0">
                <a:latin typeface="Times New Roman"/>
                <a:cs typeface="Times New Roman"/>
              </a:rPr>
              <a:t>problem:</a:t>
            </a:r>
            <a:r>
              <a:rPr lang="en-US" sz="2000" i="1" spc="405" dirty="0" smtClean="0">
                <a:latin typeface="Times New Roman"/>
                <a:cs typeface="Times New Roman"/>
              </a:rPr>
              <a:t> </a:t>
            </a:r>
            <a:r>
              <a:rPr lang="en-US" sz="2000" i="1" dirty="0" smtClean="0">
                <a:latin typeface="Times New Roman"/>
                <a:cs typeface="Times New Roman"/>
              </a:rPr>
              <a:t>is</a:t>
            </a:r>
            <a:r>
              <a:rPr lang="en-US" sz="2000" i="1" spc="190" dirty="0" smtClean="0">
                <a:latin typeface="Times New Roman"/>
                <a:cs typeface="Times New Roman"/>
              </a:rPr>
              <a:t> </a:t>
            </a:r>
            <a:r>
              <a:rPr lang="en-US" sz="2000" i="1" spc="55" dirty="0" smtClean="0">
                <a:latin typeface="Times New Roman"/>
                <a:cs typeface="Times New Roman"/>
              </a:rPr>
              <a:t>training</a:t>
            </a:r>
            <a:r>
              <a:rPr lang="en-US" sz="2000" i="1" spc="240" dirty="0" smtClean="0">
                <a:latin typeface="Times New Roman"/>
                <a:cs typeface="Times New Roman"/>
              </a:rPr>
              <a:t> </a:t>
            </a:r>
            <a:r>
              <a:rPr lang="en-US" sz="2000" i="1" spc="45" dirty="0" smtClean="0">
                <a:latin typeface="Times New Roman"/>
                <a:cs typeface="Times New Roman"/>
              </a:rPr>
              <a:t>experience</a:t>
            </a:r>
            <a:r>
              <a:rPr lang="en-US" sz="2000" i="1" spc="235" dirty="0" smtClean="0">
                <a:latin typeface="Times New Roman"/>
                <a:cs typeface="Times New Roman"/>
              </a:rPr>
              <a:t> </a:t>
            </a:r>
            <a:r>
              <a:rPr lang="en-US" sz="2000" i="1" spc="55" dirty="0" smtClean="0">
                <a:latin typeface="Times New Roman"/>
                <a:cs typeface="Times New Roman"/>
              </a:rPr>
              <a:t>representative</a:t>
            </a:r>
            <a:r>
              <a:rPr lang="en-US" sz="2000" i="1" spc="215" dirty="0" smtClean="0">
                <a:latin typeface="Times New Roman"/>
                <a:cs typeface="Times New Roman"/>
              </a:rPr>
              <a:t> </a:t>
            </a:r>
            <a:r>
              <a:rPr lang="en-US" sz="2000" i="1" spc="30" dirty="0" smtClean="0">
                <a:latin typeface="Times New Roman"/>
                <a:cs typeface="Times New Roman"/>
              </a:rPr>
              <a:t>of </a:t>
            </a:r>
            <a:r>
              <a:rPr lang="en-US" sz="2000" i="1" spc="-500" dirty="0" smtClean="0">
                <a:latin typeface="Times New Roman"/>
                <a:cs typeface="Times New Roman"/>
              </a:rPr>
              <a:t> </a:t>
            </a:r>
            <a:r>
              <a:rPr lang="en-US" sz="2000" i="1" spc="60" dirty="0" smtClean="0">
                <a:latin typeface="Times New Roman"/>
                <a:cs typeface="Times New Roman"/>
              </a:rPr>
              <a:t>performance</a:t>
            </a:r>
            <a:r>
              <a:rPr lang="en-US" sz="2000" i="1" spc="150" dirty="0" smtClean="0">
                <a:latin typeface="Times New Roman"/>
                <a:cs typeface="Times New Roman"/>
              </a:rPr>
              <a:t> </a:t>
            </a:r>
            <a:r>
              <a:rPr lang="en-US" sz="2000" i="1" spc="-10" dirty="0" smtClean="0">
                <a:latin typeface="Times New Roman"/>
                <a:cs typeface="Times New Roman"/>
              </a:rPr>
              <a:t>goal?</a:t>
            </a:r>
            <a:endParaRPr lang="en-US" sz="2000" dirty="0" smtClean="0">
              <a:latin typeface="Times New Roman"/>
              <a:cs typeface="Times New Roman"/>
            </a:endParaRPr>
          </a:p>
          <a:p>
            <a:pPr marL="609600" indent="-609600">
              <a:lnSpc>
                <a:spcPct val="90000"/>
              </a:lnSpc>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Direct versus Indirect Learning</a:t>
            </a:r>
          </a:p>
        </p:txBody>
      </p:sp>
      <p:sp>
        <p:nvSpPr>
          <p:cNvPr id="39939" name="Rectangle 3"/>
          <p:cNvSpPr>
            <a:spLocks noGrp="1" noChangeArrowheads="1"/>
          </p:cNvSpPr>
          <p:nvPr>
            <p:ph sz="quarter" idx="1"/>
          </p:nvPr>
        </p:nvSpPr>
        <p:spPr/>
        <p:txBody>
          <a:bodyPr/>
          <a:lstStyle/>
          <a:p>
            <a:pPr marL="609600" indent="-609600" eaLnBrk="1" hangingPunct="1">
              <a:lnSpc>
                <a:spcPct val="90000"/>
              </a:lnSpc>
              <a:buFontTx/>
              <a:buAutoNum type="arabicPeriod"/>
            </a:pPr>
            <a:r>
              <a:rPr lang="en-US" sz="2800" smtClean="0"/>
              <a:t>Individual checkers board states and correct move for each</a:t>
            </a:r>
          </a:p>
          <a:p>
            <a:pPr marL="609600" indent="-609600" eaLnBrk="1" hangingPunct="1">
              <a:lnSpc>
                <a:spcPct val="90000"/>
              </a:lnSpc>
              <a:buFontTx/>
              <a:buAutoNum type="arabicPeriod"/>
            </a:pPr>
            <a:r>
              <a:rPr lang="en-US" sz="2800" smtClean="0"/>
              <a:t>Move sequences and final outcomes of various games played</a:t>
            </a:r>
          </a:p>
          <a:p>
            <a:pPr marL="609600" indent="-609600" eaLnBrk="1" hangingPunct="1">
              <a:lnSpc>
                <a:spcPct val="90000"/>
              </a:lnSpc>
              <a:buFontTx/>
              <a:buAutoNum type="arabicPeriod"/>
            </a:pPr>
            <a:endParaRPr lang="en-US" sz="2800" smtClean="0"/>
          </a:p>
          <a:p>
            <a:pPr marL="609600" indent="-609600" eaLnBrk="1" hangingPunct="1">
              <a:lnSpc>
                <a:spcPct val="90000"/>
              </a:lnSpc>
              <a:buFontTx/>
              <a:buNone/>
            </a:pPr>
            <a:r>
              <a:rPr lang="en-US" sz="2800" smtClean="0"/>
              <a:t>Credit assignment problem - the degree to which each move in the sequence deserves credit or blame for the final outcome - game can be lost even when early moves are optimal, if these are followed later by poor moves or vice versa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81000"/>
            <a:ext cx="7772400" cy="1143000"/>
          </a:xfrm>
        </p:spPr>
        <p:txBody>
          <a:bodyPr/>
          <a:lstStyle/>
          <a:p>
            <a:pPr eaLnBrk="1" hangingPunct="1"/>
            <a:r>
              <a:rPr lang="en-US" smtClean="0"/>
              <a:t>Teacher or not?</a:t>
            </a:r>
          </a:p>
        </p:txBody>
      </p:sp>
      <p:sp>
        <p:nvSpPr>
          <p:cNvPr id="41987" name="Rectangle 3"/>
          <p:cNvSpPr>
            <a:spLocks noGrp="1" noChangeArrowheads="1"/>
          </p:cNvSpPr>
          <p:nvPr>
            <p:ph sz="quarter" idx="1"/>
          </p:nvPr>
        </p:nvSpPr>
        <p:spPr>
          <a:xfrm>
            <a:off x="609600" y="1524000"/>
            <a:ext cx="7772400" cy="4114800"/>
          </a:xfrm>
        </p:spPr>
        <p:txBody>
          <a:bodyPr>
            <a:normAutofit/>
          </a:bodyPr>
          <a:lstStyle/>
          <a:p>
            <a:pPr marL="609600" indent="-609600" eaLnBrk="1" hangingPunct="1">
              <a:lnSpc>
                <a:spcPct val="90000"/>
              </a:lnSpc>
              <a:buFontTx/>
              <a:buNone/>
            </a:pPr>
            <a:r>
              <a:rPr lang="en-US" sz="2200" smtClean="0"/>
              <a:t>Degree to which learner controls the sequence of training examples</a:t>
            </a:r>
          </a:p>
          <a:p>
            <a:pPr marL="609600" indent="-609600" eaLnBrk="1" hangingPunct="1">
              <a:lnSpc>
                <a:spcPct val="90000"/>
              </a:lnSpc>
            </a:pPr>
            <a:endParaRPr lang="en-US" sz="2800" smtClean="0"/>
          </a:p>
          <a:p>
            <a:pPr marL="990600" lvl="1" indent="-533400" eaLnBrk="1" hangingPunct="1">
              <a:lnSpc>
                <a:spcPct val="90000"/>
              </a:lnSpc>
              <a:buFontTx/>
              <a:buAutoNum type="arabicPeriod"/>
            </a:pPr>
            <a:r>
              <a:rPr lang="en-US" sz="2000" smtClean="0"/>
              <a:t>Teacher selects informative board states &amp; provides the correct moves</a:t>
            </a:r>
          </a:p>
          <a:p>
            <a:pPr marL="990600" lvl="1" indent="-533400" eaLnBrk="1" hangingPunct="1">
              <a:lnSpc>
                <a:spcPct val="90000"/>
              </a:lnSpc>
              <a:buFontTx/>
              <a:buAutoNum type="arabicPeriod"/>
            </a:pPr>
            <a:endParaRPr lang="en-US" sz="2000" smtClean="0"/>
          </a:p>
          <a:p>
            <a:pPr marL="990600" lvl="1" indent="-533400" eaLnBrk="1" hangingPunct="1">
              <a:lnSpc>
                <a:spcPct val="90000"/>
              </a:lnSpc>
              <a:buFontTx/>
              <a:buAutoNum type="arabicPeriod"/>
            </a:pPr>
            <a:r>
              <a:rPr lang="en-US" sz="2000" smtClean="0"/>
              <a:t>For each proposed board state the learner finds particularly confusing it asks the teacher for correct move</a:t>
            </a:r>
          </a:p>
          <a:p>
            <a:pPr marL="990600" lvl="1" indent="-533400" eaLnBrk="1" hangingPunct="1">
              <a:lnSpc>
                <a:spcPct val="90000"/>
              </a:lnSpc>
              <a:buFontTx/>
              <a:buAutoNum type="arabicPeriod"/>
            </a:pPr>
            <a:endParaRPr lang="en-US" sz="2000" smtClean="0"/>
          </a:p>
          <a:p>
            <a:pPr marL="990600" lvl="1" indent="-533400" eaLnBrk="1" hangingPunct="1">
              <a:lnSpc>
                <a:spcPct val="90000"/>
              </a:lnSpc>
              <a:buFontTx/>
              <a:buAutoNum type="arabicPeriod"/>
            </a:pPr>
            <a:r>
              <a:rPr lang="en-US" sz="2000" smtClean="0"/>
              <a:t>Learner may have complete control as it does when it learns by playing itself with no teacher - learner may choose between experimenting with novel board states or honing its skill by playing minor variations of promising lines of play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Choose Training Experience</a:t>
            </a:r>
          </a:p>
        </p:txBody>
      </p:sp>
      <p:sp>
        <p:nvSpPr>
          <p:cNvPr id="44035" name="Rectangle 3"/>
          <p:cNvSpPr>
            <a:spLocks noGrp="1" noChangeArrowheads="1"/>
          </p:cNvSpPr>
          <p:nvPr>
            <p:ph sz="quarter" idx="1"/>
          </p:nvPr>
        </p:nvSpPr>
        <p:spPr>
          <a:xfrm>
            <a:off x="609600" y="1524000"/>
            <a:ext cx="7772400" cy="4419600"/>
          </a:xfrm>
        </p:spPr>
        <p:txBody>
          <a:bodyPr>
            <a:normAutofit lnSpcReduction="10000"/>
          </a:bodyPr>
          <a:lstStyle/>
          <a:p>
            <a:pPr eaLnBrk="1" hangingPunct="1">
              <a:lnSpc>
                <a:spcPct val="90000"/>
              </a:lnSpc>
              <a:buFontTx/>
              <a:buNone/>
            </a:pPr>
            <a:r>
              <a:rPr lang="en-US" sz="1900" smtClean="0"/>
              <a:t>How well training experience represents the distribution of examples over which the final system performance P must be measured</a:t>
            </a:r>
          </a:p>
          <a:p>
            <a:pPr eaLnBrk="1" hangingPunct="1">
              <a:lnSpc>
                <a:spcPct val="90000"/>
              </a:lnSpc>
              <a:buFontTx/>
              <a:buNone/>
            </a:pPr>
            <a:endParaRPr lang="en-US" sz="1900" smtClean="0"/>
          </a:p>
          <a:p>
            <a:pPr eaLnBrk="1" hangingPunct="1">
              <a:lnSpc>
                <a:spcPct val="90000"/>
              </a:lnSpc>
              <a:buFontTx/>
              <a:buNone/>
            </a:pPr>
            <a:r>
              <a:rPr lang="en-US" sz="1900" smtClean="0"/>
              <a:t>P is percent of games in the world tournament, obvious danger when E consists of only games played against itself (probably can</a:t>
            </a:r>
            <a:r>
              <a:rPr lang="ja-JP" altLang="en-US" sz="1900" smtClean="0"/>
              <a:t>’</a:t>
            </a:r>
            <a:r>
              <a:rPr lang="en-US" altLang="ja-JP" sz="1900" smtClean="0"/>
              <a:t>t get world champion to teach computer!)</a:t>
            </a:r>
          </a:p>
          <a:p>
            <a:pPr eaLnBrk="1" hangingPunct="1">
              <a:lnSpc>
                <a:spcPct val="90000"/>
              </a:lnSpc>
              <a:buFontTx/>
              <a:buNone/>
            </a:pPr>
            <a:endParaRPr lang="en-US" sz="1900" smtClean="0"/>
          </a:p>
          <a:p>
            <a:pPr eaLnBrk="1" hangingPunct="1">
              <a:lnSpc>
                <a:spcPct val="90000"/>
              </a:lnSpc>
              <a:buFontTx/>
              <a:buNone/>
            </a:pPr>
            <a:r>
              <a:rPr lang="en-US" sz="1900" smtClean="0"/>
              <a:t>Most current theories of machine learning assume that the distribution of training examples is identical to the distribution of test examples</a:t>
            </a:r>
          </a:p>
          <a:p>
            <a:pPr eaLnBrk="1" hangingPunct="1">
              <a:lnSpc>
                <a:spcPct val="90000"/>
              </a:lnSpc>
              <a:buFontTx/>
              <a:buNone/>
            </a:pPr>
            <a:endParaRPr lang="en-US" sz="1900" smtClean="0"/>
          </a:p>
          <a:p>
            <a:pPr eaLnBrk="1" hangingPunct="1">
              <a:lnSpc>
                <a:spcPct val="90000"/>
              </a:lnSpc>
              <a:buFontTx/>
              <a:buNone/>
            </a:pPr>
            <a:r>
              <a:rPr lang="en-US" sz="1900" smtClean="0"/>
              <a:t>It is IMPORTANT to keep in mind that this assumption must often by violated in practice.</a:t>
            </a:r>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r>
              <a:rPr lang="en-US" sz="2000" smtClean="0"/>
              <a:t>E: play games against itself (advantage of getting a lot of data this way)</a:t>
            </a:r>
            <a:endParaRPr lang="en-US"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Choose a Target Function</a:t>
            </a:r>
          </a:p>
        </p:txBody>
      </p:sp>
      <p:sp>
        <p:nvSpPr>
          <p:cNvPr id="46083" name="Rectangle 3"/>
          <p:cNvSpPr>
            <a:spLocks noGrp="1" noChangeArrowheads="1"/>
          </p:cNvSpPr>
          <p:nvPr>
            <p:ph sz="quarter" idx="1"/>
          </p:nvPr>
        </p:nvSpPr>
        <p:spPr>
          <a:xfrm>
            <a:off x="685800" y="1828800"/>
            <a:ext cx="7772400" cy="4267200"/>
          </a:xfrm>
        </p:spPr>
        <p:txBody>
          <a:bodyPr>
            <a:normAutofit/>
          </a:bodyPr>
          <a:lstStyle/>
          <a:p>
            <a:pPr eaLnBrk="1" hangingPunct="1">
              <a:buFontTx/>
              <a:buNone/>
            </a:pPr>
            <a:r>
              <a:rPr lang="en-US" sz="2400" smtClean="0"/>
              <a:t>ChooseMove: B -&gt; M where B is any legal board state and M is a legal move (hopefully the </a:t>
            </a:r>
            <a:r>
              <a:rPr lang="ja-JP" altLang="en-US" sz="2400" smtClean="0"/>
              <a:t>“</a:t>
            </a:r>
            <a:r>
              <a:rPr lang="en-US" altLang="ja-JP" sz="2400" smtClean="0"/>
              <a:t>best</a:t>
            </a:r>
            <a:r>
              <a:rPr lang="ja-JP" altLang="en-US" sz="2400" smtClean="0"/>
              <a:t>”</a:t>
            </a:r>
            <a:r>
              <a:rPr lang="en-US" altLang="ja-JP" sz="2400" smtClean="0"/>
              <a:t> legal move)</a:t>
            </a:r>
          </a:p>
          <a:p>
            <a:pPr eaLnBrk="1" hangingPunct="1">
              <a:buFontTx/>
              <a:buNone/>
            </a:pPr>
            <a:endParaRPr lang="en-US" sz="2400" smtClean="0"/>
          </a:p>
          <a:p>
            <a:pPr eaLnBrk="1" hangingPunct="1">
              <a:buFontTx/>
              <a:buNone/>
            </a:pPr>
            <a:endParaRPr lang="en-US" sz="2400" smtClean="0"/>
          </a:p>
          <a:p>
            <a:pPr eaLnBrk="1" hangingPunct="1">
              <a:buFontTx/>
              <a:buNone/>
            </a:pPr>
            <a:r>
              <a:rPr lang="en-US" sz="2400" smtClean="0"/>
              <a:t>Alternatively, function V: B -&gt; </a:t>
            </a:r>
            <a:r>
              <a:rPr lang="en-US" sz="2400" smtClean="0">
                <a:sym typeface="Symbol" pitchFamily="18" charset="2"/>
              </a:rPr>
              <a:t></a:t>
            </a:r>
            <a:r>
              <a:rPr lang="en-US" sz="2400" i="1" smtClean="0"/>
              <a:t> </a:t>
            </a:r>
            <a:r>
              <a:rPr lang="en-US" sz="2400" smtClean="0"/>
              <a:t>which maps from B to some real value where higher scores are assigned to better board states</a:t>
            </a:r>
          </a:p>
          <a:p>
            <a:pPr eaLnBrk="1" hangingPunct="1">
              <a:buFontTx/>
              <a:buNone/>
            </a:pPr>
            <a:endParaRPr lang="en-US" sz="2400" smtClean="0"/>
          </a:p>
          <a:p>
            <a:pPr eaLnBrk="1" hangingPunct="1">
              <a:buFontTx/>
              <a:buNone/>
            </a:pPr>
            <a:r>
              <a:rPr lang="en-US" sz="2400" smtClean="0"/>
              <a:t>	Now use the legal moves to generate every subsequent board state and use V to choose the best one and therefore the best legal move</a:t>
            </a:r>
            <a:endParaRPr lang="en-US"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Choose a Target Function II</a:t>
            </a:r>
          </a:p>
        </p:txBody>
      </p:sp>
      <p:sp>
        <p:nvSpPr>
          <p:cNvPr id="48131" name="Rectangle 3"/>
          <p:cNvSpPr>
            <a:spLocks noGrp="1" noChangeArrowheads="1"/>
          </p:cNvSpPr>
          <p:nvPr>
            <p:ph sz="quarter" idx="1"/>
          </p:nvPr>
        </p:nvSpPr>
        <p:spPr>
          <a:xfrm>
            <a:off x="685800" y="1676400"/>
            <a:ext cx="7772400" cy="4191000"/>
          </a:xfrm>
        </p:spPr>
        <p:txBody>
          <a:bodyPr>
            <a:normAutofit fontScale="92500" lnSpcReduction="10000"/>
          </a:bodyPr>
          <a:lstStyle/>
          <a:p>
            <a:pPr lvl="1" eaLnBrk="1" hangingPunct="1">
              <a:lnSpc>
                <a:spcPct val="90000"/>
              </a:lnSpc>
              <a:buFontTx/>
              <a:buNone/>
            </a:pPr>
            <a:r>
              <a:rPr lang="en-US" sz="2000" smtClean="0"/>
              <a:t>V(b) = 100, if b is a final board state that is won</a:t>
            </a:r>
          </a:p>
          <a:p>
            <a:pPr lvl="1" eaLnBrk="1" hangingPunct="1">
              <a:lnSpc>
                <a:spcPct val="90000"/>
              </a:lnSpc>
              <a:buFontTx/>
              <a:buNone/>
            </a:pPr>
            <a:r>
              <a:rPr lang="en-US" sz="2000" smtClean="0"/>
              <a:t>V(b) = -100, if b is a final board state that is lost</a:t>
            </a:r>
          </a:p>
          <a:p>
            <a:pPr lvl="1" eaLnBrk="1" hangingPunct="1">
              <a:lnSpc>
                <a:spcPct val="90000"/>
              </a:lnSpc>
              <a:buFontTx/>
              <a:buNone/>
            </a:pPr>
            <a:r>
              <a:rPr lang="en-US" sz="2000" smtClean="0"/>
              <a:t>V(b) = 0, if b is a final board state that is a draw</a:t>
            </a:r>
          </a:p>
          <a:p>
            <a:pPr lvl="1" eaLnBrk="1" hangingPunct="1">
              <a:lnSpc>
                <a:spcPct val="90000"/>
              </a:lnSpc>
              <a:buFontTx/>
              <a:buNone/>
            </a:pPr>
            <a:r>
              <a:rPr lang="en-US" sz="2000" smtClean="0"/>
              <a:t>V(b) = V(b´), if b is not a final state where b´ is the best final board state starting from b assuming both players play optimally</a:t>
            </a:r>
          </a:p>
          <a:p>
            <a:pPr lvl="1" eaLnBrk="1" hangingPunct="1">
              <a:lnSpc>
                <a:spcPct val="90000"/>
              </a:lnSpc>
            </a:pPr>
            <a:endParaRPr lang="en-US" sz="2000" smtClean="0"/>
          </a:p>
          <a:p>
            <a:pPr eaLnBrk="1" hangingPunct="1">
              <a:lnSpc>
                <a:spcPct val="90000"/>
              </a:lnSpc>
              <a:buFontTx/>
              <a:buNone/>
            </a:pPr>
            <a:r>
              <a:rPr lang="en-US" sz="2400" smtClean="0"/>
              <a:t>Not computable!! - non-operational definition (changes over time!!! - Deep Blue)</a:t>
            </a:r>
          </a:p>
          <a:p>
            <a:pPr eaLnBrk="1" hangingPunct="1">
              <a:lnSpc>
                <a:spcPct val="90000"/>
              </a:lnSpc>
              <a:buFontTx/>
              <a:buNone/>
            </a:pPr>
            <a:endParaRPr lang="en-US" sz="2400" smtClean="0"/>
          </a:p>
          <a:p>
            <a:pPr eaLnBrk="1" hangingPunct="1">
              <a:lnSpc>
                <a:spcPct val="90000"/>
              </a:lnSpc>
              <a:buFontTx/>
              <a:buNone/>
            </a:pPr>
            <a:r>
              <a:rPr lang="en-US" sz="2400" smtClean="0"/>
              <a:t>Need Operational V - What are Realistic Time Bounds??</a:t>
            </a:r>
          </a:p>
          <a:p>
            <a:pPr eaLnBrk="1" hangingPunct="1">
              <a:lnSpc>
                <a:spcPct val="90000"/>
              </a:lnSpc>
              <a:buFontTx/>
              <a:buNone/>
            </a:pPr>
            <a:endParaRPr lang="en-US" sz="2400" smtClean="0"/>
          </a:p>
          <a:p>
            <a:pPr eaLnBrk="1" hangingPunct="1">
              <a:lnSpc>
                <a:spcPct val="90000"/>
              </a:lnSpc>
              <a:buFontTx/>
              <a:buNone/>
            </a:pPr>
            <a:r>
              <a:rPr lang="en-US" sz="2400" smtClean="0"/>
              <a:t>May be difficult to learn an operational form of V perfectly - Function Approximation V</a:t>
            </a:r>
            <a:r>
              <a:rPr lang="en-US" sz="2400" baseline="30000" smtClean="0"/>
              <a:t>hat</a:t>
            </a:r>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sz="3400" dirty="0" smtClean="0"/>
              <a:t>Choose Representation for Target Function</a:t>
            </a:r>
            <a:endParaRPr lang="en-US" dirty="0" smtClean="0"/>
          </a:p>
        </p:txBody>
      </p:sp>
      <p:sp>
        <p:nvSpPr>
          <p:cNvPr id="50179" name="Rectangle 3"/>
          <p:cNvSpPr>
            <a:spLocks noGrp="1" noChangeArrowheads="1"/>
          </p:cNvSpPr>
          <p:nvPr>
            <p:ph type="body" idx="1"/>
          </p:nvPr>
        </p:nvSpPr>
        <p:spPr/>
        <p:txBody>
          <a:bodyPr/>
          <a:lstStyle/>
          <a:p>
            <a:pPr eaLnBrk="1" hangingPunct="1">
              <a:lnSpc>
                <a:spcPct val="90000"/>
              </a:lnSpc>
              <a:buFontTx/>
              <a:buNone/>
            </a:pPr>
            <a:r>
              <a:rPr lang="en-US" sz="2000" smtClean="0"/>
              <a:t>Use a large table with an entry specifying a value for each distinct board state</a:t>
            </a:r>
          </a:p>
          <a:p>
            <a:pPr eaLnBrk="1" hangingPunct="1">
              <a:lnSpc>
                <a:spcPct val="90000"/>
              </a:lnSpc>
              <a:buFontTx/>
              <a:buNone/>
            </a:pPr>
            <a:endParaRPr lang="en-US" sz="2000" smtClean="0"/>
          </a:p>
          <a:p>
            <a:pPr eaLnBrk="1" hangingPunct="1">
              <a:lnSpc>
                <a:spcPct val="90000"/>
              </a:lnSpc>
              <a:buFontTx/>
              <a:buNone/>
            </a:pPr>
            <a:r>
              <a:rPr lang="en-US" sz="2000" smtClean="0"/>
              <a:t>Collection of rules that match against features of the board state</a:t>
            </a:r>
          </a:p>
          <a:p>
            <a:pPr eaLnBrk="1" hangingPunct="1">
              <a:lnSpc>
                <a:spcPct val="90000"/>
              </a:lnSpc>
              <a:buFontTx/>
              <a:buNone/>
            </a:pPr>
            <a:endParaRPr lang="en-US" sz="2000" smtClean="0"/>
          </a:p>
          <a:p>
            <a:pPr eaLnBrk="1" hangingPunct="1">
              <a:lnSpc>
                <a:spcPct val="90000"/>
              </a:lnSpc>
              <a:buFontTx/>
              <a:buNone/>
            </a:pPr>
            <a:r>
              <a:rPr lang="en-US" sz="2000" smtClean="0"/>
              <a:t>Quadratic polynomial function of predefined board features</a:t>
            </a:r>
          </a:p>
          <a:p>
            <a:pPr eaLnBrk="1" hangingPunct="1">
              <a:lnSpc>
                <a:spcPct val="90000"/>
              </a:lnSpc>
              <a:buFontTx/>
              <a:buNone/>
            </a:pPr>
            <a:endParaRPr lang="en-US" sz="2000" smtClean="0"/>
          </a:p>
          <a:p>
            <a:pPr eaLnBrk="1" hangingPunct="1">
              <a:lnSpc>
                <a:spcPct val="90000"/>
              </a:lnSpc>
              <a:buFontTx/>
              <a:buNone/>
            </a:pPr>
            <a:r>
              <a:rPr lang="en-US" sz="2000" smtClean="0"/>
              <a:t>Artificial neural network</a:t>
            </a:r>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r>
              <a:rPr lang="en-US" sz="2400" smtClean="0"/>
              <a:t>NOTICE - choice of representation is closely tied to algorithm choice!!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Expressability Tradeoff</a:t>
            </a:r>
          </a:p>
        </p:txBody>
      </p:sp>
      <p:sp>
        <p:nvSpPr>
          <p:cNvPr id="52227" name="Rectangle 3"/>
          <p:cNvSpPr>
            <a:spLocks noGrp="1" noChangeArrowheads="1"/>
          </p:cNvSpPr>
          <p:nvPr>
            <p:ph type="body" idx="1"/>
          </p:nvPr>
        </p:nvSpPr>
        <p:spPr/>
        <p:txBody>
          <a:bodyPr/>
          <a:lstStyle/>
          <a:p>
            <a:pPr eaLnBrk="1" hangingPunct="1">
              <a:buFontTx/>
              <a:buNone/>
            </a:pPr>
            <a:r>
              <a:rPr lang="en-US" sz="2800" smtClean="0"/>
              <a:t>Very expressive representations allow close approximations to the ideal target function V, but the more expressive the representation the more training data the program will require in order to choose among the alternative hypothesis</a:t>
            </a:r>
          </a:p>
          <a:p>
            <a:pPr eaLnBrk="1" hangingPunct="1">
              <a:buFontTx/>
              <a:buNone/>
            </a:pPr>
            <a:endParaRPr lang="en-US" sz="2800" smtClean="0"/>
          </a:p>
          <a:p>
            <a:pPr eaLnBrk="1" hangingPunct="1">
              <a:buFontTx/>
              <a:buNone/>
            </a:pPr>
            <a:r>
              <a:rPr lang="en-US" sz="2800" smtClean="0"/>
              <a:t>Also depending on the purpose, a more expressive representation might make it more or less easy for people to understand!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Design So Far</a:t>
            </a:r>
          </a:p>
        </p:txBody>
      </p:sp>
      <p:sp>
        <p:nvSpPr>
          <p:cNvPr id="56323" name="Rectangle 3"/>
          <p:cNvSpPr>
            <a:spLocks noGrp="1" noChangeArrowheads="1"/>
          </p:cNvSpPr>
          <p:nvPr>
            <p:ph type="body" idx="1"/>
          </p:nvPr>
        </p:nvSpPr>
        <p:spPr/>
        <p:txBody>
          <a:bodyPr/>
          <a:lstStyle/>
          <a:p>
            <a:pPr eaLnBrk="1" hangingPunct="1">
              <a:lnSpc>
                <a:spcPct val="90000"/>
              </a:lnSpc>
              <a:buFontTx/>
              <a:buNone/>
            </a:pPr>
            <a:r>
              <a:rPr lang="en-US" sz="2400" smtClean="0"/>
              <a:t>T: Checkers</a:t>
            </a:r>
          </a:p>
          <a:p>
            <a:pPr eaLnBrk="1" hangingPunct="1">
              <a:lnSpc>
                <a:spcPct val="90000"/>
              </a:lnSpc>
              <a:buFontTx/>
              <a:buNone/>
            </a:pPr>
            <a:endParaRPr lang="en-US" sz="2400" smtClean="0"/>
          </a:p>
          <a:p>
            <a:pPr eaLnBrk="1" hangingPunct="1">
              <a:lnSpc>
                <a:spcPct val="90000"/>
              </a:lnSpc>
              <a:buFontTx/>
              <a:buNone/>
            </a:pPr>
            <a:r>
              <a:rPr lang="en-US" sz="2400" smtClean="0"/>
              <a:t>P: percent of games won in world tournament</a:t>
            </a:r>
          </a:p>
          <a:p>
            <a:pPr eaLnBrk="1" hangingPunct="1">
              <a:lnSpc>
                <a:spcPct val="90000"/>
              </a:lnSpc>
              <a:buFontTx/>
              <a:buNone/>
            </a:pPr>
            <a:endParaRPr lang="en-US" sz="2400" smtClean="0"/>
          </a:p>
          <a:p>
            <a:pPr eaLnBrk="1" hangingPunct="1">
              <a:lnSpc>
                <a:spcPct val="90000"/>
              </a:lnSpc>
              <a:buFontTx/>
              <a:buNone/>
            </a:pPr>
            <a:r>
              <a:rPr lang="en-US" sz="2400" smtClean="0"/>
              <a:t>E: games played against self</a:t>
            </a:r>
          </a:p>
          <a:p>
            <a:pPr eaLnBrk="1" hangingPunct="1">
              <a:lnSpc>
                <a:spcPct val="90000"/>
              </a:lnSpc>
              <a:buFontTx/>
              <a:buNone/>
            </a:pPr>
            <a:endParaRPr lang="en-US" sz="2400" smtClean="0"/>
          </a:p>
          <a:p>
            <a:pPr eaLnBrk="1" hangingPunct="1">
              <a:lnSpc>
                <a:spcPct val="90000"/>
              </a:lnSpc>
              <a:buFontTx/>
              <a:buNone/>
            </a:pPr>
            <a:r>
              <a:rPr lang="en-US" sz="2400" smtClean="0"/>
              <a:t>V: Board -&gt; </a:t>
            </a:r>
            <a:r>
              <a:rPr lang="en-US" sz="2400" i="1" smtClean="0">
                <a:sym typeface="Symbol" pitchFamily="18" charset="2"/>
              </a:rPr>
              <a:t></a:t>
            </a:r>
          </a:p>
          <a:p>
            <a:pPr eaLnBrk="1" hangingPunct="1">
              <a:lnSpc>
                <a:spcPct val="90000"/>
              </a:lnSpc>
              <a:buFontTx/>
              <a:buNone/>
            </a:pPr>
            <a:endParaRPr lang="en-US" sz="2400" i="1" smtClean="0"/>
          </a:p>
          <a:p>
            <a:pPr eaLnBrk="1" hangingPunct="1">
              <a:lnSpc>
                <a:spcPct val="90000"/>
              </a:lnSpc>
              <a:buFontTx/>
              <a:buNone/>
            </a:pPr>
            <a:r>
              <a:rPr lang="en-US" sz="2400" smtClean="0"/>
              <a:t>Target Function Representation: </a:t>
            </a:r>
          </a:p>
          <a:p>
            <a:pPr eaLnBrk="1" hangingPunct="1">
              <a:lnSpc>
                <a:spcPct val="90000"/>
              </a:lnSpc>
              <a:buFontTx/>
              <a:buNone/>
            </a:pPr>
            <a:r>
              <a:rPr lang="en-US" sz="2400" smtClean="0"/>
              <a:t>    V´(b) = w</a:t>
            </a:r>
            <a:r>
              <a:rPr lang="en-US" sz="2400" baseline="-25000" smtClean="0"/>
              <a:t>0</a:t>
            </a:r>
            <a:r>
              <a:rPr lang="en-US" sz="2400" smtClean="0"/>
              <a:t> + w</a:t>
            </a:r>
            <a:r>
              <a:rPr lang="en-US" sz="2400" baseline="-25000" smtClean="0"/>
              <a:t>1</a:t>
            </a:r>
            <a:r>
              <a:rPr lang="en-US" sz="2400" smtClean="0"/>
              <a:t>x</a:t>
            </a:r>
            <a:r>
              <a:rPr lang="en-US" sz="2400" baseline="-25000" smtClean="0"/>
              <a:t>1</a:t>
            </a:r>
            <a:r>
              <a:rPr lang="en-US" sz="2400" smtClean="0"/>
              <a:t> + w</a:t>
            </a:r>
            <a:r>
              <a:rPr lang="en-US" sz="2400" baseline="-25000" smtClean="0"/>
              <a:t>2</a:t>
            </a:r>
            <a:r>
              <a:rPr lang="en-US" sz="2400" smtClean="0"/>
              <a:t>x</a:t>
            </a:r>
            <a:r>
              <a:rPr lang="en-US" sz="2400" baseline="-25000" smtClean="0"/>
              <a:t>2</a:t>
            </a:r>
            <a:r>
              <a:rPr lang="en-US" sz="2400" smtClean="0"/>
              <a:t> + w</a:t>
            </a:r>
            <a:r>
              <a:rPr lang="en-US" sz="2400" baseline="-25000" smtClean="0"/>
              <a:t>3</a:t>
            </a:r>
            <a:r>
              <a:rPr lang="en-US" sz="2400" smtClean="0"/>
              <a:t>x</a:t>
            </a:r>
            <a:r>
              <a:rPr lang="en-US" sz="2400" baseline="-25000" smtClean="0"/>
              <a:t>3</a:t>
            </a:r>
            <a:r>
              <a:rPr lang="en-US" sz="2400" smtClean="0"/>
              <a:t> + w</a:t>
            </a:r>
            <a:r>
              <a:rPr lang="en-US" sz="2400" baseline="-25000" smtClean="0"/>
              <a:t>4</a:t>
            </a:r>
            <a:r>
              <a:rPr lang="en-US" sz="2400" smtClean="0"/>
              <a:t>x</a:t>
            </a:r>
            <a:r>
              <a:rPr lang="en-US" sz="2400" baseline="-25000" smtClean="0"/>
              <a:t>4</a:t>
            </a:r>
            <a:r>
              <a:rPr lang="en-US" sz="2400" smtClean="0"/>
              <a:t> + w</a:t>
            </a:r>
            <a:r>
              <a:rPr lang="en-US" sz="2400" baseline="-25000" smtClean="0"/>
              <a:t>5</a:t>
            </a:r>
            <a:r>
              <a:rPr lang="en-US" sz="2400" smtClean="0"/>
              <a:t>x</a:t>
            </a:r>
            <a:r>
              <a:rPr lang="en-US" sz="2400" baseline="-25000" smtClean="0"/>
              <a:t>5</a:t>
            </a:r>
            <a:r>
              <a:rPr lang="en-US" sz="2400" smtClean="0"/>
              <a:t> + w</a:t>
            </a:r>
            <a:r>
              <a:rPr lang="en-US" sz="2400" baseline="-25000" smtClean="0"/>
              <a:t>6</a:t>
            </a:r>
            <a:r>
              <a:rPr lang="en-US" sz="2400" smtClean="0"/>
              <a:t>x</a:t>
            </a:r>
            <a:r>
              <a:rPr lang="en-US" sz="2400" baseline="-25000" smtClean="0"/>
              <a:t>6</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cs typeface="Calibri" pitchFamily="34" charset="0"/>
              </a:rPr>
              <a:t>COURSE OBJECTIVES</a:t>
            </a:r>
            <a:endParaRPr lang="en-US" dirty="0">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This Course Explains Machine Learning Techniques Such As Decision Tree Learning </a:t>
            </a:r>
            <a:r>
              <a:rPr lang="en-US" dirty="0" err="1" smtClean="0">
                <a:latin typeface="Calibri" pitchFamily="34" charset="0"/>
                <a:cs typeface="Calibri" pitchFamily="34" charset="0"/>
              </a:rPr>
              <a:t>b</a:t>
            </a:r>
            <a:r>
              <a:rPr lang="en-US" dirty="0" err="1" smtClean="0">
                <a:latin typeface="Calibri" pitchFamily="34" charset="0"/>
                <a:cs typeface="Calibri" pitchFamily="34" charset="0"/>
              </a:rPr>
              <a:t>ayesian</a:t>
            </a:r>
            <a:r>
              <a:rPr lang="en-US" dirty="0" smtClean="0">
                <a:latin typeface="Calibri" pitchFamily="34" charset="0"/>
                <a:cs typeface="Calibri" pitchFamily="34" charset="0"/>
              </a:rPr>
              <a:t> Learning Etc.</a:t>
            </a:r>
          </a:p>
          <a:p>
            <a:r>
              <a:rPr lang="en-US" dirty="0" smtClean="0">
                <a:latin typeface="Calibri" pitchFamily="34" charset="0"/>
                <a:cs typeface="Calibri" pitchFamily="34" charset="0"/>
              </a:rPr>
              <a:t>To Understand Computational Learning Theory</a:t>
            </a:r>
          </a:p>
          <a:p>
            <a:r>
              <a:rPr lang="en-US" dirty="0" smtClean="0">
                <a:latin typeface="Calibri" pitchFamily="34" charset="0"/>
                <a:cs typeface="Calibri" pitchFamily="34" charset="0"/>
              </a:rPr>
              <a:t>To Study The Pattern </a:t>
            </a:r>
            <a:r>
              <a:rPr lang="en-US" dirty="0" err="1" smtClean="0">
                <a:latin typeface="Calibri" pitchFamily="34" charset="0"/>
                <a:cs typeface="Calibri" pitchFamily="34" charset="0"/>
              </a:rPr>
              <a:t>Comparsion</a:t>
            </a:r>
            <a:r>
              <a:rPr lang="en-US" dirty="0" smtClean="0">
                <a:latin typeface="Calibri" pitchFamily="34" charset="0"/>
                <a:cs typeface="Calibri" pitchFamily="34" charset="0"/>
              </a:rPr>
              <a:t> Techniques.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3400" smtClean="0"/>
              <a:t>Choose Function Approximation Algorithm</a:t>
            </a:r>
          </a:p>
        </p:txBody>
      </p:sp>
      <p:sp>
        <p:nvSpPr>
          <p:cNvPr id="58371" name="Rectangle 3"/>
          <p:cNvSpPr>
            <a:spLocks noGrp="1" noChangeArrowheads="1"/>
          </p:cNvSpPr>
          <p:nvPr>
            <p:ph type="body" idx="1"/>
          </p:nvPr>
        </p:nvSpPr>
        <p:spPr>
          <a:xfrm>
            <a:off x="685800" y="1981200"/>
            <a:ext cx="7924800" cy="4114800"/>
          </a:xfrm>
        </p:spPr>
        <p:txBody>
          <a:bodyPr/>
          <a:lstStyle/>
          <a:p>
            <a:pPr eaLnBrk="1" hangingPunct="1">
              <a:buFontTx/>
              <a:buNone/>
            </a:pPr>
            <a:r>
              <a:rPr lang="en-US" smtClean="0"/>
              <a:t>First need Set of training examples</a:t>
            </a:r>
          </a:p>
          <a:p>
            <a:pPr lvl="1" eaLnBrk="1" hangingPunct="1">
              <a:buFontTx/>
              <a:buNone/>
            </a:pPr>
            <a:r>
              <a:rPr lang="en-US" sz="2400" smtClean="0"/>
              <a:t>&lt;b,V</a:t>
            </a:r>
            <a:r>
              <a:rPr lang="en-US" sz="2400" baseline="-25000" smtClean="0"/>
              <a:t>train</a:t>
            </a:r>
            <a:r>
              <a:rPr lang="en-US" sz="2400" smtClean="0"/>
              <a:t>(b)&gt;</a:t>
            </a:r>
          </a:p>
          <a:p>
            <a:pPr lvl="1" eaLnBrk="1" hangingPunct="1">
              <a:buFontTx/>
              <a:buNone/>
            </a:pPr>
            <a:r>
              <a:rPr lang="en-US" sz="2400" smtClean="0"/>
              <a:t>&lt;(x</a:t>
            </a:r>
            <a:r>
              <a:rPr lang="en-US" sz="2400" baseline="-25000" smtClean="0"/>
              <a:t>1</a:t>
            </a:r>
            <a:r>
              <a:rPr lang="en-US" sz="2400" smtClean="0"/>
              <a:t>=3,x</a:t>
            </a:r>
            <a:r>
              <a:rPr lang="en-US" sz="2400" baseline="-25000" smtClean="0"/>
              <a:t>2</a:t>
            </a:r>
            <a:r>
              <a:rPr lang="en-US" sz="2400" smtClean="0"/>
              <a:t>=0,x</a:t>
            </a:r>
            <a:r>
              <a:rPr lang="en-US" sz="2400" baseline="-25000" smtClean="0"/>
              <a:t>3</a:t>
            </a:r>
            <a:r>
              <a:rPr lang="en-US" sz="2400" smtClean="0"/>
              <a:t>=1,x</a:t>
            </a:r>
            <a:r>
              <a:rPr lang="en-US" sz="2400" baseline="-25000" smtClean="0"/>
              <a:t>4</a:t>
            </a:r>
            <a:r>
              <a:rPr lang="en-US" sz="2400" smtClean="0"/>
              <a:t>=0,x</a:t>
            </a:r>
            <a:r>
              <a:rPr lang="en-US" sz="2400" baseline="-25000" smtClean="0"/>
              <a:t>5</a:t>
            </a:r>
            <a:r>
              <a:rPr lang="en-US" sz="2400" smtClean="0"/>
              <a:t>=0,x</a:t>
            </a:r>
            <a:r>
              <a:rPr lang="en-US" sz="2400" baseline="-25000" smtClean="0"/>
              <a:t>6</a:t>
            </a:r>
            <a:r>
              <a:rPr lang="en-US" sz="2400" smtClean="0"/>
              <a:t>=0),+100&gt; because x</a:t>
            </a:r>
            <a:r>
              <a:rPr lang="en-US" sz="2400" baseline="-25000" smtClean="0"/>
              <a:t>2</a:t>
            </a:r>
            <a:r>
              <a:rPr lang="en-US" sz="2400" smtClean="0"/>
              <a:t>=0</a:t>
            </a:r>
          </a:p>
          <a:p>
            <a:pPr eaLnBrk="1" hangingPunct="1">
              <a:buFontTx/>
              <a:buNone/>
            </a:pPr>
            <a:endParaRPr lang="en-US" smtClean="0"/>
          </a:p>
          <a:p>
            <a:pPr eaLnBrk="1" hangingPunct="1">
              <a:buFontTx/>
              <a:buNone/>
            </a:pPr>
            <a:r>
              <a:rPr lang="en-US" smtClean="0"/>
              <a:t>V</a:t>
            </a:r>
            <a:r>
              <a:rPr lang="en-US" baseline="-25000" smtClean="0"/>
              <a:t>train</a:t>
            </a:r>
            <a:r>
              <a:rPr lang="en-US" smtClean="0"/>
              <a:t>(b) &lt;- V´(successor(b))</a:t>
            </a:r>
          </a:p>
          <a:p>
            <a:pPr lvl="1" eaLnBrk="1" hangingPunct="1">
              <a:buFontTx/>
              <a:buNone/>
            </a:pPr>
            <a:r>
              <a:rPr lang="en-US" smtClean="0"/>
              <a:t>Good if V´ tends to be more accurate for board positions closer to game</a:t>
            </a:r>
            <a:r>
              <a:rPr lang="ja-JP" altLang="en-US" smtClean="0"/>
              <a:t>’</a:t>
            </a:r>
            <a:r>
              <a:rPr lang="en-US" altLang="ja-JP" smtClean="0"/>
              <a:t>s end</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Successor</a:t>
            </a:r>
          </a:p>
        </p:txBody>
      </p:sp>
      <p:pic>
        <p:nvPicPr>
          <p:cNvPr id="60421" name="Picture 4"/>
          <p:cNvPicPr>
            <a:picLocks noChangeAspect="1"/>
          </p:cNvPicPr>
          <p:nvPr/>
        </p:nvPicPr>
        <p:blipFill>
          <a:blip r:embed="rId2"/>
          <a:srcRect/>
          <a:stretch>
            <a:fillRect/>
          </a:stretch>
        </p:blipFill>
        <p:spPr bwMode="auto">
          <a:xfrm>
            <a:off x="1295400" y="1905000"/>
            <a:ext cx="6345238" cy="4343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Choose Learning Algorithm</a:t>
            </a:r>
          </a:p>
        </p:txBody>
      </p:sp>
      <p:sp>
        <p:nvSpPr>
          <p:cNvPr id="61443" name="Rectangle 3"/>
          <p:cNvSpPr>
            <a:spLocks noGrp="1" noChangeArrowheads="1"/>
          </p:cNvSpPr>
          <p:nvPr>
            <p:ph type="body" idx="1"/>
          </p:nvPr>
        </p:nvSpPr>
        <p:spPr/>
        <p:txBody>
          <a:bodyPr/>
          <a:lstStyle/>
          <a:p>
            <a:pPr eaLnBrk="1" hangingPunct="1">
              <a:buFontTx/>
              <a:buNone/>
            </a:pPr>
            <a:r>
              <a:rPr lang="en-US" sz="2400" smtClean="0"/>
              <a:t>Learning Algorithm for choosing weights w</a:t>
            </a:r>
            <a:r>
              <a:rPr lang="en-US" sz="2400" baseline="-25000" smtClean="0"/>
              <a:t>i</a:t>
            </a:r>
            <a:r>
              <a:rPr lang="en-US" sz="2400" smtClean="0"/>
              <a:t> to best fit the set of training examples</a:t>
            </a:r>
          </a:p>
          <a:p>
            <a:pPr eaLnBrk="1" hangingPunct="1">
              <a:buFontTx/>
              <a:buNone/>
            </a:pPr>
            <a:r>
              <a:rPr lang="en-US" sz="2400" smtClean="0"/>
              <a:t>    {&lt;b,V</a:t>
            </a:r>
            <a:r>
              <a:rPr lang="en-US" sz="2400" baseline="-25000" smtClean="0"/>
              <a:t>train</a:t>
            </a:r>
            <a:r>
              <a:rPr lang="en-US" sz="2400" smtClean="0"/>
              <a:t>(b)&gt;} </a:t>
            </a:r>
            <a:r>
              <a:rPr lang="en-US" sz="2400" smtClean="0">
                <a:sym typeface="Symbol" pitchFamily="18" charset="2"/>
              </a:rPr>
              <a:t> {&lt;b,V´(Successor(b))&gt;}</a:t>
            </a:r>
            <a:endParaRPr lang="en-US" sz="2800" smtClean="0">
              <a:sym typeface="Symbol" pitchFamily="18" charset="2"/>
            </a:endParaRPr>
          </a:p>
          <a:p>
            <a:pPr eaLnBrk="1" hangingPunct="1">
              <a:buFontTx/>
              <a:buNone/>
            </a:pPr>
            <a:endParaRPr lang="en-US" sz="2800" smtClean="0">
              <a:sym typeface="Symbol" pitchFamily="18" charset="2"/>
            </a:endParaRPr>
          </a:p>
          <a:p>
            <a:pPr eaLnBrk="1" hangingPunct="1">
              <a:buFontTx/>
              <a:buNone/>
            </a:pPr>
            <a:r>
              <a:rPr lang="en-US" sz="2400" smtClean="0"/>
              <a:t>Best fit could be defined as minimizes the squared error E</a:t>
            </a:r>
          </a:p>
          <a:p>
            <a:pPr eaLnBrk="1" hangingPunct="1"/>
            <a:endParaRPr lang="en-US" smtClean="0"/>
          </a:p>
        </p:txBody>
      </p:sp>
      <p:graphicFrame>
        <p:nvGraphicFramePr>
          <p:cNvPr id="61444" name="Object 2"/>
          <p:cNvGraphicFramePr>
            <a:graphicFrameLocks noChangeAspect="1"/>
          </p:cNvGraphicFramePr>
          <p:nvPr/>
        </p:nvGraphicFramePr>
        <p:xfrm>
          <a:off x="1219200" y="4267200"/>
          <a:ext cx="5029200" cy="895350"/>
        </p:xfrm>
        <a:graphic>
          <a:graphicData uri="http://schemas.openxmlformats.org/presentationml/2006/ole">
            <p:oleObj spid="_x0000_s2050" name="Equation" r:id="rId4" imgW="2070100" imgH="368300" progId="Equation.3">
              <p:embed/>
            </p:oleObj>
          </a:graphicData>
        </a:graphic>
      </p:graphicFrame>
      <p:graphicFrame>
        <p:nvGraphicFramePr>
          <p:cNvPr id="61445" name="Object 3"/>
          <p:cNvGraphicFramePr>
            <a:graphicFrameLocks noChangeAspect="1"/>
          </p:cNvGraphicFramePr>
          <p:nvPr/>
        </p:nvGraphicFramePr>
        <p:xfrm>
          <a:off x="1223963" y="5562600"/>
          <a:ext cx="6164262" cy="844550"/>
        </p:xfrm>
        <a:graphic>
          <a:graphicData uri="http://schemas.openxmlformats.org/presentationml/2006/ole">
            <p:oleObj spid="_x0000_s2051" name="Equation" r:id="rId5" imgW="2692400" imgH="3683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Choose learning Algorithm II</a:t>
            </a:r>
          </a:p>
        </p:txBody>
      </p:sp>
      <p:sp>
        <p:nvSpPr>
          <p:cNvPr id="63491" name="Rectangle 3"/>
          <p:cNvSpPr>
            <a:spLocks noGrp="1" noChangeArrowheads="1"/>
          </p:cNvSpPr>
          <p:nvPr>
            <p:ph type="body" idx="1"/>
          </p:nvPr>
        </p:nvSpPr>
        <p:spPr/>
        <p:txBody>
          <a:bodyPr/>
          <a:lstStyle/>
          <a:p>
            <a:pPr eaLnBrk="1" hangingPunct="1">
              <a:lnSpc>
                <a:spcPct val="90000"/>
              </a:lnSpc>
              <a:buFontTx/>
              <a:buNone/>
            </a:pPr>
            <a:r>
              <a:rPr lang="en-US" sz="2800" smtClean="0"/>
              <a:t>We seek the weights that minimise E for the observed training examples</a:t>
            </a:r>
          </a:p>
          <a:p>
            <a:pPr eaLnBrk="1" hangingPunct="1">
              <a:lnSpc>
                <a:spcPct val="90000"/>
              </a:lnSpc>
              <a:buFontTx/>
              <a:buNone/>
            </a:pPr>
            <a:endParaRPr lang="en-US" sz="2800" smtClean="0"/>
          </a:p>
          <a:p>
            <a:pPr eaLnBrk="1" hangingPunct="1">
              <a:lnSpc>
                <a:spcPct val="90000"/>
              </a:lnSpc>
              <a:buFontTx/>
              <a:buNone/>
            </a:pPr>
            <a:r>
              <a:rPr lang="en-US" sz="2800" smtClean="0"/>
              <a:t>We need an algorithm that incrementally refines the weights as new training examples become available &amp; is robust to errors in estimated training values</a:t>
            </a:r>
          </a:p>
          <a:p>
            <a:pPr eaLnBrk="1" hangingPunct="1">
              <a:lnSpc>
                <a:spcPct val="90000"/>
              </a:lnSpc>
              <a:buFontTx/>
              <a:buNone/>
            </a:pPr>
            <a:endParaRPr lang="en-US" sz="2800" smtClean="0"/>
          </a:p>
          <a:p>
            <a:pPr eaLnBrk="1" hangingPunct="1">
              <a:lnSpc>
                <a:spcPct val="90000"/>
              </a:lnSpc>
              <a:buFontTx/>
              <a:buNone/>
            </a:pPr>
            <a:r>
              <a:rPr lang="en-US" sz="2800" smtClean="0"/>
              <a:t>One such algorithm is LMS (basis of Neural Network algorithms)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Least Mean Squares</a:t>
            </a:r>
          </a:p>
        </p:txBody>
      </p:sp>
      <p:sp>
        <p:nvSpPr>
          <p:cNvPr id="65539" name="Rectangle 3"/>
          <p:cNvSpPr>
            <a:spLocks noGrp="1" noChangeArrowheads="1"/>
          </p:cNvSpPr>
          <p:nvPr>
            <p:ph type="body" idx="1"/>
          </p:nvPr>
        </p:nvSpPr>
        <p:spPr/>
        <p:txBody>
          <a:bodyPr/>
          <a:lstStyle/>
          <a:p>
            <a:pPr eaLnBrk="1" hangingPunct="1">
              <a:lnSpc>
                <a:spcPct val="90000"/>
              </a:lnSpc>
              <a:buFontTx/>
              <a:buNone/>
            </a:pPr>
            <a:r>
              <a:rPr lang="en-US" sz="3000" smtClean="0"/>
              <a:t>LMS adjusts the weights a small amount in the direction that reduces the error on this training example</a:t>
            </a:r>
          </a:p>
          <a:p>
            <a:pPr eaLnBrk="1" hangingPunct="1">
              <a:lnSpc>
                <a:spcPct val="90000"/>
              </a:lnSpc>
              <a:buFontTx/>
              <a:buNone/>
            </a:pPr>
            <a:endParaRPr lang="en-US" sz="3000" smtClean="0"/>
          </a:p>
          <a:p>
            <a:pPr eaLnBrk="1" hangingPunct="1">
              <a:lnSpc>
                <a:spcPct val="90000"/>
              </a:lnSpc>
              <a:buFontTx/>
              <a:buNone/>
            </a:pPr>
            <a:r>
              <a:rPr lang="en-US" sz="3000" smtClean="0"/>
              <a:t>Stochastic gradient-descent search through the space of possible hypothesis to minimize the squared error</a:t>
            </a:r>
          </a:p>
          <a:p>
            <a:pPr eaLnBrk="1" hangingPunct="1">
              <a:lnSpc>
                <a:spcPct val="90000"/>
              </a:lnSpc>
              <a:buFontTx/>
              <a:buNone/>
            </a:pPr>
            <a:endParaRPr lang="en-US" sz="3000" smtClean="0"/>
          </a:p>
          <a:p>
            <a:pPr eaLnBrk="1" hangingPunct="1">
              <a:lnSpc>
                <a:spcPct val="90000"/>
              </a:lnSpc>
              <a:buFontTx/>
              <a:buNone/>
            </a:pPr>
            <a:r>
              <a:rPr lang="en-US" sz="3400" smtClean="0"/>
              <a:t>Why stochastic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LMS Algorithm</a:t>
            </a:r>
          </a:p>
        </p:txBody>
      </p:sp>
      <p:sp>
        <p:nvSpPr>
          <p:cNvPr id="67587" name="Rectangle 3"/>
          <p:cNvSpPr>
            <a:spLocks noGrp="1" noChangeArrowheads="1"/>
          </p:cNvSpPr>
          <p:nvPr>
            <p:ph type="body" idx="1"/>
          </p:nvPr>
        </p:nvSpPr>
        <p:spPr/>
        <p:txBody>
          <a:bodyPr/>
          <a:lstStyle/>
          <a:p>
            <a:pPr eaLnBrk="1" hangingPunct="1">
              <a:lnSpc>
                <a:spcPct val="90000"/>
              </a:lnSpc>
              <a:buFontTx/>
              <a:buNone/>
            </a:pPr>
            <a:r>
              <a:rPr lang="en-US" sz="2800" dirty="0" smtClean="0"/>
              <a:t>LMS: For each &lt;</a:t>
            </a:r>
            <a:r>
              <a:rPr lang="en-US" sz="2800" dirty="0" err="1" smtClean="0"/>
              <a:t>b,V</a:t>
            </a:r>
            <a:r>
              <a:rPr lang="en-US" sz="2800" baseline="-25000" dirty="0" err="1" smtClean="0"/>
              <a:t>train</a:t>
            </a:r>
            <a:r>
              <a:rPr lang="en-US" sz="2800" dirty="0" smtClean="0"/>
              <a:t>(b)&gt; use current weights to calculate V´(b).  For each weight</a:t>
            </a:r>
          </a:p>
          <a:p>
            <a:pPr eaLnBrk="1" hangingPunct="1">
              <a:lnSpc>
                <a:spcPct val="90000"/>
              </a:lnSpc>
              <a:buFontTx/>
              <a:buNone/>
            </a:pPr>
            <a:endParaRPr lang="en-US" sz="2800" dirty="0" smtClean="0"/>
          </a:p>
          <a:p>
            <a:pPr eaLnBrk="1" hangingPunct="1">
              <a:lnSpc>
                <a:spcPct val="90000"/>
              </a:lnSpc>
              <a:buFontTx/>
              <a:buNone/>
            </a:pPr>
            <a:endParaRPr lang="en-US" sz="2800" dirty="0" smtClean="0"/>
          </a:p>
          <a:p>
            <a:pPr eaLnBrk="1" hangingPunct="1">
              <a:lnSpc>
                <a:spcPct val="90000"/>
              </a:lnSpc>
              <a:buFontTx/>
              <a:buNone/>
            </a:pPr>
            <a:r>
              <a:rPr lang="en-US" sz="2800" dirty="0" smtClean="0"/>
              <a:t>Where </a:t>
            </a:r>
            <a:r>
              <a:rPr lang="en-US" sz="2800" dirty="0" smtClean="0">
                <a:sym typeface="Symbol" pitchFamily="18" charset="2"/>
              </a:rPr>
              <a:t> is a small constant .01 that moderates the size of the weight update</a:t>
            </a:r>
            <a:r>
              <a:rPr lang="en-US" sz="2800" dirty="0" smtClean="0"/>
              <a:t> </a:t>
            </a:r>
          </a:p>
          <a:p>
            <a:pPr eaLnBrk="1" hangingPunct="1">
              <a:lnSpc>
                <a:spcPct val="90000"/>
              </a:lnSpc>
            </a:pPr>
            <a:endParaRPr lang="en-US" dirty="0" smtClean="0"/>
          </a:p>
          <a:p>
            <a:pPr eaLnBrk="1" hangingPunct="1">
              <a:lnSpc>
                <a:spcPct val="90000"/>
              </a:lnSpc>
            </a:pPr>
            <a:endParaRPr lang="en-US" dirty="0" smtClean="0"/>
          </a:p>
        </p:txBody>
      </p:sp>
      <p:graphicFrame>
        <p:nvGraphicFramePr>
          <p:cNvPr id="67588" name="Object 2"/>
          <p:cNvGraphicFramePr>
            <a:graphicFrameLocks noChangeAspect="1"/>
          </p:cNvGraphicFramePr>
          <p:nvPr/>
        </p:nvGraphicFramePr>
        <p:xfrm>
          <a:off x="1371600" y="2514600"/>
          <a:ext cx="4876800" cy="458788"/>
        </p:xfrm>
        <a:graphic>
          <a:graphicData uri="http://schemas.openxmlformats.org/presentationml/2006/ole">
            <p:oleObj spid="_x0000_s3074" name="Equation" r:id="rId4" imgW="1892300" imgH="177800" progId="Equation.3">
              <p:embed/>
            </p:oleObj>
          </a:graphicData>
        </a:graphic>
      </p:graphicFrame>
      <p:graphicFrame>
        <p:nvGraphicFramePr>
          <p:cNvPr id="67589" name="Object 3"/>
          <p:cNvGraphicFramePr>
            <a:graphicFrameLocks noChangeAspect="1"/>
          </p:cNvGraphicFramePr>
          <p:nvPr/>
        </p:nvGraphicFramePr>
        <p:xfrm>
          <a:off x="1143000" y="4267200"/>
          <a:ext cx="6477000" cy="481013"/>
        </p:xfrm>
        <a:graphic>
          <a:graphicData uri="http://schemas.openxmlformats.org/presentationml/2006/ole">
            <p:oleObj spid="_x0000_s3075" name="Equation" r:id="rId5" imgW="2387600" imgH="17780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LMS Intuition</a:t>
            </a:r>
          </a:p>
        </p:txBody>
      </p:sp>
      <p:sp>
        <p:nvSpPr>
          <p:cNvPr id="69635" name="Rectangle 3"/>
          <p:cNvSpPr>
            <a:spLocks noGrp="1" noChangeArrowheads="1"/>
          </p:cNvSpPr>
          <p:nvPr>
            <p:ph type="body" idx="1"/>
          </p:nvPr>
        </p:nvSpPr>
        <p:spPr/>
        <p:txBody>
          <a:bodyPr/>
          <a:lstStyle/>
          <a:p>
            <a:pPr eaLnBrk="1" hangingPunct="1">
              <a:buFontTx/>
              <a:buNone/>
            </a:pPr>
            <a:r>
              <a:rPr lang="en-US" sz="2400" smtClean="0"/>
              <a:t>To get an intuitive understanding notice that </a:t>
            </a:r>
          </a:p>
          <a:p>
            <a:pPr eaLnBrk="1" hangingPunct="1">
              <a:buFontTx/>
              <a:buNone/>
            </a:pPr>
            <a:r>
              <a:rPr lang="en-US" sz="2400" smtClean="0"/>
              <a:t>	when the error is 0 no weights are changed, </a:t>
            </a:r>
          </a:p>
          <a:p>
            <a:pPr eaLnBrk="1" hangingPunct="1">
              <a:buFontTx/>
              <a:buNone/>
            </a:pPr>
            <a:r>
              <a:rPr lang="en-US" sz="2400" smtClean="0"/>
              <a:t>	when it is positive then each weight is increased in 	proportion to the value of its corresponding feature</a:t>
            </a:r>
          </a:p>
          <a:p>
            <a:pPr eaLnBrk="1" hangingPunct="1">
              <a:buFontTx/>
              <a:buNone/>
            </a:pPr>
            <a:endParaRPr lang="en-US" sz="2400" smtClean="0"/>
          </a:p>
          <a:p>
            <a:pPr eaLnBrk="1" hangingPunct="1">
              <a:buFontTx/>
              <a:buNone/>
            </a:pPr>
            <a:r>
              <a:rPr lang="en-US" sz="2400" smtClean="0"/>
              <a:t>Surprisingly, in certain settings this simple method can be proven to converge to the least squared approximation to V</a:t>
            </a:r>
            <a:r>
              <a:rPr lang="en-US" sz="2400" baseline="-25000" smtClean="0"/>
              <a:t>train</a:t>
            </a:r>
            <a:r>
              <a:rPr lang="en-US" sz="2400" smtClean="0"/>
              <a:t>.  </a:t>
            </a:r>
          </a:p>
          <a:p>
            <a:pPr lvl="1" eaLnBrk="1" hangingPunct="1">
              <a:buFontTx/>
              <a:buNone/>
            </a:pPr>
            <a:r>
              <a:rPr lang="en-US" sz="2000" smtClean="0"/>
              <a:t>In how many training instances? </a:t>
            </a:r>
          </a:p>
          <a:p>
            <a:pPr lvl="1" eaLnBrk="1" hangingPunct="1">
              <a:buFontTx/>
              <a:buNone/>
            </a:pPr>
            <a:r>
              <a:rPr lang="en-US" sz="2000" smtClean="0"/>
              <a:t>How understandable is the result? (Datamining)</a:t>
            </a:r>
            <a:endParaRPr 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30" dirty="0"/>
              <a:t>Design</a:t>
            </a:r>
            <a:r>
              <a:rPr spc="350" dirty="0"/>
              <a:t> </a:t>
            </a:r>
            <a:r>
              <a:rPr spc="325" dirty="0"/>
              <a:t>Choices</a:t>
            </a:r>
          </a:p>
        </p:txBody>
      </p:sp>
      <p:pic>
        <p:nvPicPr>
          <p:cNvPr id="1026" name="Picture 2"/>
          <p:cNvPicPr>
            <a:picLocks noGrp="1" noChangeAspect="1" noChangeArrowheads="1"/>
          </p:cNvPicPr>
          <p:nvPr>
            <p:ph sz="quarter" idx="1"/>
          </p:nvPr>
        </p:nvPicPr>
        <p:blipFill>
          <a:blip r:embed="rId2"/>
          <a:stretch>
            <a:fillRect/>
          </a:stretch>
        </p:blipFill>
        <p:spPr bwMode="auto">
          <a:xfrm>
            <a:off x="3014662" y="1595437"/>
            <a:ext cx="3571875" cy="42767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464" y="751955"/>
            <a:ext cx="6255124" cy="359714"/>
          </a:xfrm>
          <a:prstGeom prst="rect">
            <a:avLst/>
          </a:prstGeom>
        </p:spPr>
        <p:txBody>
          <a:bodyPr vert="horz" wrap="square" lIns="0" tIns="13335" rIns="0" bIns="0" rtlCol="0">
            <a:spAutoFit/>
          </a:bodyPr>
          <a:lstStyle/>
          <a:p>
            <a:pPr marL="12700">
              <a:lnSpc>
                <a:spcPct val="100000"/>
              </a:lnSpc>
              <a:spcBef>
                <a:spcPts val="105"/>
              </a:spcBef>
            </a:pPr>
            <a:r>
              <a:rPr sz="2250" i="1" spc="445" dirty="0">
                <a:latin typeface="Times New Roman"/>
                <a:cs typeface="Times New Roman"/>
              </a:rPr>
              <a:t>Some</a:t>
            </a:r>
            <a:r>
              <a:rPr sz="2250" i="1" spc="380" dirty="0">
                <a:latin typeface="Times New Roman"/>
                <a:cs typeface="Times New Roman"/>
              </a:rPr>
              <a:t> </a:t>
            </a:r>
            <a:r>
              <a:rPr sz="2250" i="1" spc="305" dirty="0">
                <a:latin typeface="Times New Roman"/>
                <a:cs typeface="Times New Roman"/>
              </a:rPr>
              <a:t>Issues</a:t>
            </a:r>
            <a:r>
              <a:rPr sz="2250" i="1" spc="390" dirty="0">
                <a:latin typeface="Times New Roman"/>
                <a:cs typeface="Times New Roman"/>
              </a:rPr>
              <a:t> </a:t>
            </a:r>
            <a:r>
              <a:rPr sz="2250" i="1" spc="300" dirty="0">
                <a:latin typeface="Times New Roman"/>
                <a:cs typeface="Times New Roman"/>
              </a:rPr>
              <a:t>in</a:t>
            </a:r>
            <a:r>
              <a:rPr sz="2250" i="1" spc="385" dirty="0">
                <a:latin typeface="Times New Roman"/>
                <a:cs typeface="Times New Roman"/>
              </a:rPr>
              <a:t> </a:t>
            </a:r>
            <a:r>
              <a:rPr sz="2250" i="1" spc="380" dirty="0">
                <a:latin typeface="Times New Roman"/>
                <a:cs typeface="Times New Roman"/>
              </a:rPr>
              <a:t>Machine</a:t>
            </a:r>
            <a:r>
              <a:rPr sz="2250" i="1" spc="390" dirty="0">
                <a:latin typeface="Times New Roman"/>
                <a:cs typeface="Times New Roman"/>
              </a:rPr>
              <a:t> </a:t>
            </a:r>
            <a:r>
              <a:rPr sz="2250" i="1" spc="330" dirty="0">
                <a:latin typeface="Times New Roman"/>
                <a:cs typeface="Times New Roman"/>
              </a:rPr>
              <a:t>Learning</a:t>
            </a:r>
            <a:endParaRPr sz="2250">
              <a:latin typeface="Times New Roman"/>
              <a:cs typeface="Times New Roman"/>
            </a:endParaRPr>
          </a:p>
        </p:txBody>
      </p:sp>
      <p:sp>
        <p:nvSpPr>
          <p:cNvPr id="4" name="object 4"/>
          <p:cNvSpPr txBox="1"/>
          <p:nvPr/>
        </p:nvSpPr>
        <p:spPr>
          <a:xfrm>
            <a:off x="1204240" y="1664277"/>
            <a:ext cx="6850529" cy="5043047"/>
          </a:xfrm>
          <a:prstGeom prst="rect">
            <a:avLst/>
          </a:prstGeom>
        </p:spPr>
        <p:txBody>
          <a:bodyPr vert="horz" wrap="square" lIns="0" tIns="12700" rIns="0" bIns="0" rtlCol="0">
            <a:spAutoFit/>
          </a:bodyPr>
          <a:lstStyle/>
          <a:p>
            <a:pPr marL="207645" marR="5080" indent="-195580">
              <a:lnSpc>
                <a:spcPct val="101499"/>
              </a:lnSpc>
              <a:spcBef>
                <a:spcPts val="100"/>
              </a:spcBef>
            </a:pPr>
            <a:r>
              <a:rPr sz="1450" i="1" spc="665" dirty="0">
                <a:latin typeface="Times New Roman"/>
                <a:cs typeface="Times New Roman"/>
              </a:rPr>
              <a:t> </a:t>
            </a:r>
            <a:r>
              <a:rPr sz="1450" i="1" spc="140" dirty="0">
                <a:latin typeface="Times New Roman"/>
                <a:cs typeface="Times New Roman"/>
              </a:rPr>
              <a:t> </a:t>
            </a:r>
            <a:r>
              <a:rPr sz="2050" i="1" spc="190" dirty="0">
                <a:latin typeface="Times New Roman"/>
                <a:cs typeface="Times New Roman"/>
              </a:rPr>
              <a:t>What</a:t>
            </a:r>
            <a:r>
              <a:rPr sz="2050" i="1" spc="180" dirty="0">
                <a:latin typeface="Times New Roman"/>
                <a:cs typeface="Times New Roman"/>
              </a:rPr>
              <a:t> </a:t>
            </a:r>
            <a:r>
              <a:rPr sz="2050" i="1" spc="60" dirty="0">
                <a:latin typeface="Times New Roman"/>
                <a:cs typeface="Times New Roman"/>
              </a:rPr>
              <a:t>algorithms</a:t>
            </a:r>
            <a:r>
              <a:rPr sz="2050" i="1" spc="210" dirty="0">
                <a:latin typeface="Times New Roman"/>
                <a:cs typeface="Times New Roman"/>
              </a:rPr>
              <a:t> </a:t>
            </a:r>
            <a:r>
              <a:rPr sz="2050" i="1" spc="45" dirty="0">
                <a:latin typeface="Times New Roman"/>
                <a:cs typeface="Times New Roman"/>
              </a:rPr>
              <a:t>can</a:t>
            </a:r>
            <a:r>
              <a:rPr sz="2050" i="1" spc="180" dirty="0">
                <a:latin typeface="Times New Roman"/>
                <a:cs typeface="Times New Roman"/>
              </a:rPr>
              <a:t> </a:t>
            </a:r>
            <a:r>
              <a:rPr sz="2050" i="1" spc="80" dirty="0">
                <a:latin typeface="Times New Roman"/>
                <a:cs typeface="Times New Roman"/>
              </a:rPr>
              <a:t>approximate</a:t>
            </a:r>
            <a:r>
              <a:rPr sz="2050" i="1" spc="155" dirty="0">
                <a:latin typeface="Times New Roman"/>
                <a:cs typeface="Times New Roman"/>
              </a:rPr>
              <a:t> </a:t>
            </a:r>
            <a:r>
              <a:rPr sz="2050" i="1" spc="70" dirty="0">
                <a:latin typeface="Times New Roman"/>
                <a:cs typeface="Times New Roman"/>
              </a:rPr>
              <a:t>functions</a:t>
            </a:r>
            <a:r>
              <a:rPr sz="2050" i="1" spc="210" dirty="0">
                <a:latin typeface="Times New Roman"/>
                <a:cs typeface="Times New Roman"/>
              </a:rPr>
              <a:t> </a:t>
            </a:r>
            <a:r>
              <a:rPr sz="2050" i="1" spc="5" dirty="0">
                <a:latin typeface="Times New Roman"/>
                <a:cs typeface="Times New Roman"/>
              </a:rPr>
              <a:t>well </a:t>
            </a:r>
            <a:r>
              <a:rPr sz="2050" i="1" spc="-500" dirty="0">
                <a:latin typeface="Times New Roman"/>
                <a:cs typeface="Times New Roman"/>
              </a:rPr>
              <a:t> </a:t>
            </a:r>
            <a:r>
              <a:rPr sz="2050" i="1" spc="90" dirty="0">
                <a:latin typeface="Times New Roman"/>
                <a:cs typeface="Times New Roman"/>
              </a:rPr>
              <a:t>(and</a:t>
            </a:r>
            <a:r>
              <a:rPr sz="2050" i="1" spc="175" dirty="0">
                <a:latin typeface="Times New Roman"/>
                <a:cs typeface="Times New Roman"/>
              </a:rPr>
              <a:t> </a:t>
            </a:r>
            <a:r>
              <a:rPr sz="2050" i="1" spc="70" dirty="0">
                <a:latin typeface="Times New Roman"/>
                <a:cs typeface="Times New Roman"/>
              </a:rPr>
              <a:t>when)?</a:t>
            </a:r>
            <a:endParaRPr sz="2050">
              <a:latin typeface="Times New Roman"/>
              <a:cs typeface="Times New Roman"/>
            </a:endParaRPr>
          </a:p>
          <a:p>
            <a:pPr marL="207645" marR="38100" indent="-195580">
              <a:lnSpc>
                <a:spcPct val="101499"/>
              </a:lnSpc>
              <a:spcBef>
                <a:spcPts val="985"/>
              </a:spcBef>
            </a:pPr>
            <a:r>
              <a:rPr sz="1450" i="1" spc="665" dirty="0">
                <a:latin typeface="Times New Roman"/>
                <a:cs typeface="Times New Roman"/>
              </a:rPr>
              <a:t> </a:t>
            </a:r>
            <a:r>
              <a:rPr sz="1450" i="1" spc="140" dirty="0">
                <a:latin typeface="Times New Roman"/>
                <a:cs typeface="Times New Roman"/>
              </a:rPr>
              <a:t> </a:t>
            </a:r>
            <a:r>
              <a:rPr sz="2050" i="1" spc="50" dirty="0">
                <a:latin typeface="Times New Roman"/>
                <a:cs typeface="Times New Roman"/>
              </a:rPr>
              <a:t>How</a:t>
            </a:r>
            <a:r>
              <a:rPr sz="2050" i="1" spc="155" dirty="0">
                <a:latin typeface="Times New Roman"/>
                <a:cs typeface="Times New Roman"/>
              </a:rPr>
              <a:t> </a:t>
            </a:r>
            <a:r>
              <a:rPr sz="2050" i="1" spc="45" dirty="0">
                <a:latin typeface="Times New Roman"/>
                <a:cs typeface="Times New Roman"/>
              </a:rPr>
              <a:t>does</a:t>
            </a:r>
            <a:r>
              <a:rPr sz="2050" i="1" spc="180" dirty="0">
                <a:latin typeface="Times New Roman"/>
                <a:cs typeface="Times New Roman"/>
              </a:rPr>
              <a:t> </a:t>
            </a:r>
            <a:r>
              <a:rPr sz="2050" i="1" spc="100" dirty="0">
                <a:latin typeface="Times New Roman"/>
                <a:cs typeface="Times New Roman"/>
              </a:rPr>
              <a:t>number</a:t>
            </a:r>
            <a:r>
              <a:rPr sz="2050" i="1" spc="135" dirty="0">
                <a:latin typeface="Times New Roman"/>
                <a:cs typeface="Times New Roman"/>
              </a:rPr>
              <a:t> </a:t>
            </a:r>
            <a:r>
              <a:rPr sz="2050" i="1" spc="30" dirty="0">
                <a:latin typeface="Times New Roman"/>
                <a:cs typeface="Times New Roman"/>
              </a:rPr>
              <a:t>of</a:t>
            </a:r>
            <a:r>
              <a:rPr sz="2050" i="1" spc="180" dirty="0">
                <a:latin typeface="Times New Roman"/>
                <a:cs typeface="Times New Roman"/>
              </a:rPr>
              <a:t> </a:t>
            </a:r>
            <a:r>
              <a:rPr sz="2050" i="1" spc="55" dirty="0">
                <a:latin typeface="Times New Roman"/>
                <a:cs typeface="Times New Roman"/>
              </a:rPr>
              <a:t>training</a:t>
            </a:r>
            <a:r>
              <a:rPr sz="2050" i="1" spc="204" dirty="0">
                <a:latin typeface="Times New Roman"/>
                <a:cs typeface="Times New Roman"/>
              </a:rPr>
              <a:t> </a:t>
            </a:r>
            <a:r>
              <a:rPr sz="2050" i="1" spc="70" dirty="0">
                <a:latin typeface="Times New Roman"/>
                <a:cs typeface="Times New Roman"/>
              </a:rPr>
              <a:t>examples</a:t>
            </a:r>
            <a:r>
              <a:rPr sz="2050" i="1" spc="180" dirty="0">
                <a:latin typeface="Times New Roman"/>
                <a:cs typeface="Times New Roman"/>
              </a:rPr>
              <a:t> </a:t>
            </a:r>
            <a:r>
              <a:rPr sz="2050" i="1" spc="114" dirty="0">
                <a:latin typeface="Times New Roman"/>
                <a:cs typeface="Times New Roman"/>
              </a:rPr>
              <a:t>in</a:t>
            </a:r>
            <a:r>
              <a:rPr sz="2050" i="1" spc="75" dirty="0">
                <a:latin typeface="Times New Roman"/>
                <a:cs typeface="Times New Roman"/>
              </a:rPr>
              <a:t> </a:t>
            </a:r>
            <a:r>
              <a:rPr sz="2050" i="1" spc="140" dirty="0">
                <a:latin typeface="Times New Roman"/>
                <a:cs typeface="Times New Roman"/>
              </a:rPr>
              <a:t>uence </a:t>
            </a:r>
            <a:r>
              <a:rPr sz="2050" i="1" spc="-495" dirty="0">
                <a:latin typeface="Times New Roman"/>
                <a:cs typeface="Times New Roman"/>
              </a:rPr>
              <a:t> </a:t>
            </a:r>
            <a:r>
              <a:rPr sz="2050" i="1" spc="30" dirty="0">
                <a:latin typeface="Times New Roman"/>
                <a:cs typeface="Times New Roman"/>
              </a:rPr>
              <a:t>accuracy?</a:t>
            </a:r>
            <a:endParaRPr sz="2050">
              <a:latin typeface="Times New Roman"/>
              <a:cs typeface="Times New Roman"/>
            </a:endParaRPr>
          </a:p>
          <a:p>
            <a:pPr marL="207645" marR="1583690" indent="-195580">
              <a:lnSpc>
                <a:spcPct val="101499"/>
              </a:lnSpc>
              <a:spcBef>
                <a:spcPts val="980"/>
              </a:spcBef>
            </a:pPr>
            <a:r>
              <a:rPr sz="1450" i="1" spc="665" dirty="0">
                <a:latin typeface="Times New Roman"/>
                <a:cs typeface="Times New Roman"/>
              </a:rPr>
              <a:t> </a:t>
            </a:r>
            <a:r>
              <a:rPr sz="1450" i="1" spc="140" dirty="0">
                <a:latin typeface="Times New Roman"/>
                <a:cs typeface="Times New Roman"/>
              </a:rPr>
              <a:t> </a:t>
            </a:r>
            <a:r>
              <a:rPr sz="2050" i="1" spc="50" dirty="0">
                <a:latin typeface="Times New Roman"/>
                <a:cs typeface="Times New Roman"/>
              </a:rPr>
              <a:t>How</a:t>
            </a:r>
            <a:r>
              <a:rPr sz="2050" i="1" spc="155" dirty="0">
                <a:latin typeface="Times New Roman"/>
                <a:cs typeface="Times New Roman"/>
              </a:rPr>
              <a:t> </a:t>
            </a:r>
            <a:r>
              <a:rPr sz="2050" i="1" spc="45" dirty="0">
                <a:latin typeface="Times New Roman"/>
                <a:cs typeface="Times New Roman"/>
              </a:rPr>
              <a:t>does</a:t>
            </a:r>
            <a:r>
              <a:rPr sz="2050" i="1" spc="185" dirty="0">
                <a:latin typeface="Times New Roman"/>
                <a:cs typeface="Times New Roman"/>
              </a:rPr>
              <a:t> </a:t>
            </a:r>
            <a:r>
              <a:rPr sz="2050" i="1" spc="85" dirty="0">
                <a:latin typeface="Times New Roman"/>
                <a:cs typeface="Times New Roman"/>
              </a:rPr>
              <a:t>complexity</a:t>
            </a:r>
            <a:r>
              <a:rPr sz="2050" i="1" spc="229" dirty="0">
                <a:latin typeface="Times New Roman"/>
                <a:cs typeface="Times New Roman"/>
              </a:rPr>
              <a:t> </a:t>
            </a:r>
            <a:r>
              <a:rPr sz="2050" i="1" spc="30" dirty="0">
                <a:latin typeface="Times New Roman"/>
                <a:cs typeface="Times New Roman"/>
              </a:rPr>
              <a:t>of</a:t>
            </a:r>
            <a:r>
              <a:rPr sz="2050" i="1" spc="185" dirty="0">
                <a:latin typeface="Times New Roman"/>
                <a:cs typeface="Times New Roman"/>
              </a:rPr>
              <a:t> </a:t>
            </a:r>
            <a:r>
              <a:rPr sz="2050" i="1" spc="75" dirty="0">
                <a:latin typeface="Times New Roman"/>
                <a:cs typeface="Times New Roman"/>
              </a:rPr>
              <a:t>hypothesis </a:t>
            </a:r>
            <a:r>
              <a:rPr sz="2050" i="1" spc="-500" dirty="0">
                <a:latin typeface="Times New Roman"/>
                <a:cs typeface="Times New Roman"/>
              </a:rPr>
              <a:t> </a:t>
            </a:r>
            <a:r>
              <a:rPr sz="2050" i="1" spc="55" dirty="0">
                <a:latin typeface="Times New Roman"/>
                <a:cs typeface="Times New Roman"/>
              </a:rPr>
              <a:t>representation</a:t>
            </a:r>
            <a:r>
              <a:rPr sz="2050" i="1" spc="200" dirty="0">
                <a:latin typeface="Times New Roman"/>
                <a:cs typeface="Times New Roman"/>
              </a:rPr>
              <a:t> </a:t>
            </a:r>
            <a:r>
              <a:rPr sz="2050" i="1" spc="100" dirty="0">
                <a:latin typeface="Times New Roman"/>
                <a:cs typeface="Times New Roman"/>
              </a:rPr>
              <a:t>impact</a:t>
            </a:r>
            <a:r>
              <a:rPr sz="2050" i="1" spc="180" dirty="0">
                <a:latin typeface="Times New Roman"/>
                <a:cs typeface="Times New Roman"/>
              </a:rPr>
              <a:t> </a:t>
            </a:r>
            <a:r>
              <a:rPr sz="2050" i="1" spc="50" dirty="0">
                <a:latin typeface="Times New Roman"/>
                <a:cs typeface="Times New Roman"/>
              </a:rPr>
              <a:t>it?</a:t>
            </a:r>
            <a:endParaRPr sz="2050">
              <a:latin typeface="Times New Roman"/>
              <a:cs typeface="Times New Roman"/>
            </a:endParaRPr>
          </a:p>
          <a:p>
            <a:pPr marL="12700">
              <a:lnSpc>
                <a:spcPct val="100000"/>
              </a:lnSpc>
              <a:spcBef>
                <a:spcPts val="1019"/>
              </a:spcBef>
            </a:pPr>
            <a:r>
              <a:rPr sz="1450" i="1" spc="665" dirty="0">
                <a:latin typeface="Times New Roman"/>
                <a:cs typeface="Times New Roman"/>
              </a:rPr>
              <a:t> </a:t>
            </a:r>
            <a:r>
              <a:rPr sz="1450" i="1" spc="140" dirty="0">
                <a:latin typeface="Times New Roman"/>
                <a:cs typeface="Times New Roman"/>
              </a:rPr>
              <a:t> </a:t>
            </a:r>
            <a:r>
              <a:rPr sz="2050" i="1" spc="50" dirty="0">
                <a:latin typeface="Times New Roman"/>
                <a:cs typeface="Times New Roman"/>
              </a:rPr>
              <a:t>How</a:t>
            </a:r>
            <a:r>
              <a:rPr sz="2050" i="1" spc="145" dirty="0">
                <a:latin typeface="Times New Roman"/>
                <a:cs typeface="Times New Roman"/>
              </a:rPr>
              <a:t> </a:t>
            </a:r>
            <a:r>
              <a:rPr sz="2050" i="1" spc="45" dirty="0">
                <a:latin typeface="Times New Roman"/>
                <a:cs typeface="Times New Roman"/>
              </a:rPr>
              <a:t>does</a:t>
            </a:r>
            <a:r>
              <a:rPr sz="2050" i="1" spc="175" dirty="0">
                <a:latin typeface="Times New Roman"/>
                <a:cs typeface="Times New Roman"/>
              </a:rPr>
              <a:t> </a:t>
            </a:r>
            <a:r>
              <a:rPr sz="2050" i="1" spc="60" dirty="0">
                <a:latin typeface="Times New Roman"/>
                <a:cs typeface="Times New Roman"/>
              </a:rPr>
              <a:t>noisy</a:t>
            </a:r>
            <a:r>
              <a:rPr sz="2050" i="1" spc="200" dirty="0">
                <a:latin typeface="Times New Roman"/>
                <a:cs typeface="Times New Roman"/>
              </a:rPr>
              <a:t> </a:t>
            </a:r>
            <a:r>
              <a:rPr sz="2050" i="1" spc="90" dirty="0">
                <a:latin typeface="Times New Roman"/>
                <a:cs typeface="Times New Roman"/>
              </a:rPr>
              <a:t>data</a:t>
            </a:r>
            <a:r>
              <a:rPr sz="2050" i="1" spc="175" dirty="0">
                <a:latin typeface="Times New Roman"/>
                <a:cs typeface="Times New Roman"/>
              </a:rPr>
              <a:t> </a:t>
            </a:r>
            <a:r>
              <a:rPr sz="2050" i="1" spc="114" dirty="0">
                <a:latin typeface="Times New Roman"/>
                <a:cs typeface="Times New Roman"/>
              </a:rPr>
              <a:t>in</a:t>
            </a:r>
            <a:r>
              <a:rPr sz="2050" i="1" spc="70" dirty="0">
                <a:latin typeface="Times New Roman"/>
                <a:cs typeface="Times New Roman"/>
              </a:rPr>
              <a:t> </a:t>
            </a:r>
            <a:r>
              <a:rPr sz="2050" i="1" spc="140" dirty="0">
                <a:latin typeface="Times New Roman"/>
                <a:cs typeface="Times New Roman"/>
              </a:rPr>
              <a:t>uence</a:t>
            </a:r>
            <a:r>
              <a:rPr sz="2050" i="1" spc="200" dirty="0">
                <a:latin typeface="Times New Roman"/>
                <a:cs typeface="Times New Roman"/>
              </a:rPr>
              <a:t> </a:t>
            </a:r>
            <a:r>
              <a:rPr sz="2050" i="1" spc="30" dirty="0">
                <a:latin typeface="Times New Roman"/>
                <a:cs typeface="Times New Roman"/>
              </a:rPr>
              <a:t>accuracy?</a:t>
            </a:r>
            <a:endParaRPr sz="2050">
              <a:latin typeface="Times New Roman"/>
              <a:cs typeface="Times New Roman"/>
            </a:endParaRPr>
          </a:p>
          <a:p>
            <a:pPr marL="12700">
              <a:lnSpc>
                <a:spcPct val="100000"/>
              </a:lnSpc>
              <a:spcBef>
                <a:spcPts val="1045"/>
              </a:spcBef>
            </a:pPr>
            <a:r>
              <a:rPr sz="1450" i="1" spc="665" dirty="0">
                <a:latin typeface="Times New Roman"/>
                <a:cs typeface="Times New Roman"/>
              </a:rPr>
              <a:t> </a:t>
            </a:r>
            <a:r>
              <a:rPr sz="1450" i="1" spc="140" dirty="0">
                <a:latin typeface="Times New Roman"/>
                <a:cs typeface="Times New Roman"/>
              </a:rPr>
              <a:t> </a:t>
            </a:r>
            <a:r>
              <a:rPr sz="2050" i="1" spc="190" dirty="0">
                <a:latin typeface="Times New Roman"/>
                <a:cs typeface="Times New Roman"/>
              </a:rPr>
              <a:t>What</a:t>
            </a:r>
            <a:r>
              <a:rPr sz="2050" i="1" spc="175" dirty="0">
                <a:latin typeface="Times New Roman"/>
                <a:cs typeface="Times New Roman"/>
              </a:rPr>
              <a:t> </a:t>
            </a:r>
            <a:r>
              <a:rPr sz="2050" i="1" spc="5" dirty="0">
                <a:latin typeface="Times New Roman"/>
                <a:cs typeface="Times New Roman"/>
              </a:rPr>
              <a:t>are</a:t>
            </a:r>
            <a:r>
              <a:rPr sz="2050" i="1" spc="175" dirty="0">
                <a:latin typeface="Times New Roman"/>
                <a:cs typeface="Times New Roman"/>
              </a:rPr>
              <a:t> </a:t>
            </a:r>
            <a:r>
              <a:rPr sz="2050" i="1" spc="114" dirty="0">
                <a:latin typeface="Times New Roman"/>
                <a:cs typeface="Times New Roman"/>
              </a:rPr>
              <a:t>the</a:t>
            </a:r>
            <a:r>
              <a:rPr sz="2050" i="1" spc="180" dirty="0">
                <a:latin typeface="Times New Roman"/>
                <a:cs typeface="Times New Roman"/>
              </a:rPr>
              <a:t> </a:t>
            </a:r>
            <a:r>
              <a:rPr sz="2050" i="1" spc="50" dirty="0">
                <a:latin typeface="Times New Roman"/>
                <a:cs typeface="Times New Roman"/>
              </a:rPr>
              <a:t>theoretical</a:t>
            </a:r>
            <a:r>
              <a:rPr sz="2050" i="1" spc="250" dirty="0">
                <a:latin typeface="Times New Roman"/>
                <a:cs typeface="Times New Roman"/>
              </a:rPr>
              <a:t> </a:t>
            </a:r>
            <a:r>
              <a:rPr sz="2050" i="1" spc="75" dirty="0">
                <a:latin typeface="Times New Roman"/>
                <a:cs typeface="Times New Roman"/>
              </a:rPr>
              <a:t>limits</a:t>
            </a:r>
            <a:r>
              <a:rPr sz="2050" i="1" spc="229" dirty="0">
                <a:latin typeface="Times New Roman"/>
                <a:cs typeface="Times New Roman"/>
              </a:rPr>
              <a:t> </a:t>
            </a:r>
            <a:r>
              <a:rPr sz="2050" i="1" spc="30" dirty="0">
                <a:latin typeface="Times New Roman"/>
                <a:cs typeface="Times New Roman"/>
              </a:rPr>
              <a:t>of</a:t>
            </a:r>
            <a:r>
              <a:rPr sz="2050" i="1" spc="175" dirty="0">
                <a:latin typeface="Times New Roman"/>
                <a:cs typeface="Times New Roman"/>
              </a:rPr>
              <a:t> </a:t>
            </a:r>
            <a:r>
              <a:rPr sz="2050" i="1" spc="40" dirty="0">
                <a:latin typeface="Times New Roman"/>
                <a:cs typeface="Times New Roman"/>
              </a:rPr>
              <a:t>learnability?</a:t>
            </a:r>
            <a:endParaRPr sz="2050">
              <a:latin typeface="Times New Roman"/>
              <a:cs typeface="Times New Roman"/>
            </a:endParaRPr>
          </a:p>
          <a:p>
            <a:pPr marL="12700">
              <a:lnSpc>
                <a:spcPct val="100000"/>
              </a:lnSpc>
              <a:spcBef>
                <a:spcPts val="1019"/>
              </a:spcBef>
            </a:pPr>
            <a:r>
              <a:rPr sz="1450" i="1" spc="665" dirty="0">
                <a:latin typeface="Times New Roman"/>
                <a:cs typeface="Times New Roman"/>
              </a:rPr>
              <a:t> </a:t>
            </a:r>
            <a:r>
              <a:rPr sz="1450" i="1" spc="140" dirty="0">
                <a:latin typeface="Times New Roman"/>
                <a:cs typeface="Times New Roman"/>
              </a:rPr>
              <a:t> </a:t>
            </a:r>
            <a:r>
              <a:rPr sz="2050" i="1" spc="50" dirty="0">
                <a:latin typeface="Times New Roman"/>
                <a:cs typeface="Times New Roman"/>
              </a:rPr>
              <a:t>How</a:t>
            </a:r>
            <a:r>
              <a:rPr sz="2050" i="1" spc="145" dirty="0">
                <a:latin typeface="Times New Roman"/>
                <a:cs typeface="Times New Roman"/>
              </a:rPr>
              <a:t> </a:t>
            </a:r>
            <a:r>
              <a:rPr sz="2050" i="1" spc="45" dirty="0">
                <a:latin typeface="Times New Roman"/>
                <a:cs typeface="Times New Roman"/>
              </a:rPr>
              <a:t>can</a:t>
            </a:r>
            <a:r>
              <a:rPr sz="2050" i="1" spc="175" dirty="0">
                <a:latin typeface="Times New Roman"/>
                <a:cs typeface="Times New Roman"/>
              </a:rPr>
              <a:t> </a:t>
            </a:r>
            <a:r>
              <a:rPr sz="2050" i="1" spc="30" dirty="0">
                <a:latin typeface="Times New Roman"/>
                <a:cs typeface="Times New Roman"/>
              </a:rPr>
              <a:t>prior</a:t>
            </a:r>
            <a:r>
              <a:rPr sz="2050" i="1" spc="170" dirty="0">
                <a:latin typeface="Times New Roman"/>
                <a:cs typeface="Times New Roman"/>
              </a:rPr>
              <a:t> </a:t>
            </a:r>
            <a:r>
              <a:rPr sz="2050" i="1" spc="55" dirty="0">
                <a:latin typeface="Times New Roman"/>
                <a:cs typeface="Times New Roman"/>
              </a:rPr>
              <a:t>knowledge</a:t>
            </a:r>
            <a:r>
              <a:rPr sz="2050" i="1" spc="200" dirty="0">
                <a:latin typeface="Times New Roman"/>
                <a:cs typeface="Times New Roman"/>
              </a:rPr>
              <a:t> </a:t>
            </a:r>
            <a:r>
              <a:rPr sz="2050" i="1" spc="30" dirty="0">
                <a:latin typeface="Times New Roman"/>
                <a:cs typeface="Times New Roman"/>
              </a:rPr>
              <a:t>of</a:t>
            </a:r>
            <a:r>
              <a:rPr sz="2050" i="1" spc="170" dirty="0">
                <a:latin typeface="Times New Roman"/>
                <a:cs typeface="Times New Roman"/>
              </a:rPr>
              <a:t> </a:t>
            </a:r>
            <a:r>
              <a:rPr sz="2050" i="1" spc="20" dirty="0">
                <a:latin typeface="Times New Roman"/>
                <a:cs typeface="Times New Roman"/>
              </a:rPr>
              <a:t>learner</a:t>
            </a:r>
            <a:r>
              <a:rPr sz="2050" i="1" spc="175" dirty="0">
                <a:latin typeface="Times New Roman"/>
                <a:cs typeface="Times New Roman"/>
              </a:rPr>
              <a:t> </a:t>
            </a:r>
            <a:r>
              <a:rPr sz="2050" i="1" spc="35" dirty="0">
                <a:latin typeface="Times New Roman"/>
                <a:cs typeface="Times New Roman"/>
              </a:rPr>
              <a:t>help?</a:t>
            </a:r>
            <a:endParaRPr sz="2050">
              <a:latin typeface="Times New Roman"/>
              <a:cs typeface="Times New Roman"/>
            </a:endParaRPr>
          </a:p>
          <a:p>
            <a:pPr marL="207645" marR="224154" indent="-195580">
              <a:lnSpc>
                <a:spcPct val="101499"/>
              </a:lnSpc>
              <a:spcBef>
                <a:spcPts val="985"/>
              </a:spcBef>
            </a:pPr>
            <a:r>
              <a:rPr sz="1450" i="1" spc="665" dirty="0">
                <a:latin typeface="Times New Roman"/>
                <a:cs typeface="Times New Roman"/>
              </a:rPr>
              <a:t> </a:t>
            </a:r>
            <a:r>
              <a:rPr sz="1450" i="1" spc="140" dirty="0">
                <a:latin typeface="Times New Roman"/>
                <a:cs typeface="Times New Roman"/>
              </a:rPr>
              <a:t> </a:t>
            </a:r>
            <a:r>
              <a:rPr sz="2050" i="1" spc="190" dirty="0">
                <a:latin typeface="Times New Roman"/>
                <a:cs typeface="Times New Roman"/>
              </a:rPr>
              <a:t>What</a:t>
            </a:r>
            <a:r>
              <a:rPr sz="2050" i="1" spc="175" dirty="0">
                <a:latin typeface="Times New Roman"/>
                <a:cs typeface="Times New Roman"/>
              </a:rPr>
              <a:t> </a:t>
            </a:r>
            <a:r>
              <a:rPr sz="2050" i="1" spc="25" dirty="0">
                <a:latin typeface="Times New Roman"/>
                <a:cs typeface="Times New Roman"/>
              </a:rPr>
              <a:t>clues</a:t>
            </a:r>
            <a:r>
              <a:rPr sz="2050" i="1" spc="200" dirty="0">
                <a:latin typeface="Times New Roman"/>
                <a:cs typeface="Times New Roman"/>
              </a:rPr>
              <a:t> </a:t>
            </a:r>
            <a:r>
              <a:rPr sz="2050" i="1" spc="45" dirty="0">
                <a:latin typeface="Times New Roman"/>
                <a:cs typeface="Times New Roman"/>
              </a:rPr>
              <a:t>can</a:t>
            </a:r>
            <a:r>
              <a:rPr sz="2050" i="1" spc="180" dirty="0">
                <a:latin typeface="Times New Roman"/>
                <a:cs typeface="Times New Roman"/>
              </a:rPr>
              <a:t> </a:t>
            </a:r>
            <a:r>
              <a:rPr sz="2050" i="1" spc="35" dirty="0">
                <a:latin typeface="Times New Roman"/>
                <a:cs typeface="Times New Roman"/>
              </a:rPr>
              <a:t>we</a:t>
            </a:r>
            <a:r>
              <a:rPr sz="2050" i="1" spc="175" dirty="0">
                <a:latin typeface="Times New Roman"/>
                <a:cs typeface="Times New Roman"/>
              </a:rPr>
              <a:t> </a:t>
            </a:r>
            <a:r>
              <a:rPr sz="2050" i="1" spc="75" dirty="0">
                <a:latin typeface="Times New Roman"/>
                <a:cs typeface="Times New Roman"/>
              </a:rPr>
              <a:t>get</a:t>
            </a:r>
            <a:r>
              <a:rPr sz="2050" i="1" spc="180" dirty="0">
                <a:latin typeface="Times New Roman"/>
                <a:cs typeface="Times New Roman"/>
              </a:rPr>
              <a:t> </a:t>
            </a:r>
            <a:r>
              <a:rPr sz="2050" i="1" spc="85" dirty="0">
                <a:latin typeface="Times New Roman"/>
                <a:cs typeface="Times New Roman"/>
              </a:rPr>
              <a:t>from</a:t>
            </a:r>
            <a:r>
              <a:rPr sz="2050" i="1" spc="150" dirty="0">
                <a:latin typeface="Times New Roman"/>
                <a:cs typeface="Times New Roman"/>
              </a:rPr>
              <a:t> </a:t>
            </a:r>
            <a:r>
              <a:rPr sz="2050" i="1" spc="5" dirty="0">
                <a:latin typeface="Times New Roman"/>
                <a:cs typeface="Times New Roman"/>
              </a:rPr>
              <a:t>biological</a:t>
            </a:r>
            <a:r>
              <a:rPr sz="2050" i="1" spc="250" dirty="0">
                <a:latin typeface="Times New Roman"/>
                <a:cs typeface="Times New Roman"/>
              </a:rPr>
              <a:t> </a:t>
            </a:r>
            <a:r>
              <a:rPr sz="2050" i="1" spc="30" dirty="0">
                <a:latin typeface="Times New Roman"/>
                <a:cs typeface="Times New Roman"/>
              </a:rPr>
              <a:t>learning </a:t>
            </a:r>
            <a:r>
              <a:rPr sz="2050" i="1" spc="-495" dirty="0">
                <a:latin typeface="Times New Roman"/>
                <a:cs typeface="Times New Roman"/>
              </a:rPr>
              <a:t> </a:t>
            </a:r>
            <a:r>
              <a:rPr sz="2050" i="1" spc="85" dirty="0">
                <a:latin typeface="Times New Roman"/>
                <a:cs typeface="Times New Roman"/>
              </a:rPr>
              <a:t>systems?</a:t>
            </a:r>
            <a:endParaRPr sz="2050">
              <a:latin typeface="Times New Roman"/>
              <a:cs typeface="Times New Roman"/>
            </a:endParaRPr>
          </a:p>
          <a:p>
            <a:pPr marL="207645" marR="1854835" indent="-195580">
              <a:lnSpc>
                <a:spcPct val="101499"/>
              </a:lnSpc>
              <a:spcBef>
                <a:spcPts val="980"/>
              </a:spcBef>
            </a:pPr>
            <a:r>
              <a:rPr sz="1450" i="1" spc="665" dirty="0">
                <a:latin typeface="Times New Roman"/>
                <a:cs typeface="Times New Roman"/>
              </a:rPr>
              <a:t> </a:t>
            </a:r>
            <a:r>
              <a:rPr sz="1450" i="1" spc="140" dirty="0">
                <a:latin typeface="Times New Roman"/>
                <a:cs typeface="Times New Roman"/>
              </a:rPr>
              <a:t> </a:t>
            </a:r>
            <a:r>
              <a:rPr sz="2050" i="1" spc="50" dirty="0">
                <a:latin typeface="Times New Roman"/>
                <a:cs typeface="Times New Roman"/>
              </a:rPr>
              <a:t>How</a:t>
            </a:r>
            <a:r>
              <a:rPr sz="2050" i="1" spc="145" dirty="0">
                <a:latin typeface="Times New Roman"/>
                <a:cs typeface="Times New Roman"/>
              </a:rPr>
              <a:t> </a:t>
            </a:r>
            <a:r>
              <a:rPr sz="2050" i="1" spc="45" dirty="0">
                <a:latin typeface="Times New Roman"/>
                <a:cs typeface="Times New Roman"/>
              </a:rPr>
              <a:t>can</a:t>
            </a:r>
            <a:r>
              <a:rPr sz="2050" i="1" spc="170" dirty="0">
                <a:latin typeface="Times New Roman"/>
                <a:cs typeface="Times New Roman"/>
              </a:rPr>
              <a:t> </a:t>
            </a:r>
            <a:r>
              <a:rPr sz="2050" i="1" spc="100" dirty="0">
                <a:latin typeface="Times New Roman"/>
                <a:cs typeface="Times New Roman"/>
              </a:rPr>
              <a:t>systems</a:t>
            </a:r>
            <a:r>
              <a:rPr sz="2050" i="1" spc="145" dirty="0">
                <a:latin typeface="Times New Roman"/>
                <a:cs typeface="Times New Roman"/>
              </a:rPr>
              <a:t> </a:t>
            </a:r>
            <a:r>
              <a:rPr sz="2050" i="1" spc="45" dirty="0">
                <a:latin typeface="Times New Roman"/>
                <a:cs typeface="Times New Roman"/>
              </a:rPr>
              <a:t>alter</a:t>
            </a:r>
            <a:r>
              <a:rPr sz="2050" i="1" spc="190" dirty="0">
                <a:latin typeface="Times New Roman"/>
                <a:cs typeface="Times New Roman"/>
              </a:rPr>
              <a:t> </a:t>
            </a:r>
            <a:r>
              <a:rPr sz="2050" i="1" spc="70" dirty="0">
                <a:latin typeface="Times New Roman"/>
                <a:cs typeface="Times New Roman"/>
              </a:rPr>
              <a:t>their</a:t>
            </a:r>
            <a:r>
              <a:rPr sz="2050" i="1" spc="195" dirty="0">
                <a:latin typeface="Times New Roman"/>
                <a:cs typeface="Times New Roman"/>
              </a:rPr>
              <a:t> </a:t>
            </a:r>
            <a:r>
              <a:rPr sz="2050" i="1" spc="65" dirty="0">
                <a:latin typeface="Times New Roman"/>
                <a:cs typeface="Times New Roman"/>
              </a:rPr>
              <a:t>own </a:t>
            </a:r>
            <a:r>
              <a:rPr sz="2050" i="1" spc="-495" dirty="0">
                <a:latin typeface="Times New Roman"/>
                <a:cs typeface="Times New Roman"/>
              </a:rPr>
              <a:t> </a:t>
            </a:r>
            <a:r>
              <a:rPr sz="2050" i="1" spc="50" dirty="0">
                <a:latin typeface="Times New Roman"/>
                <a:cs typeface="Times New Roman"/>
              </a:rPr>
              <a:t>representations?</a:t>
            </a:r>
            <a:endParaRPr sz="2050">
              <a:latin typeface="Times New Roman"/>
              <a:cs typeface="Times New Roman"/>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cs typeface="Calibri" pitchFamily="34" charset="0"/>
              </a:rPr>
              <a:t>COURSE OUTCOMES</a:t>
            </a:r>
            <a:endParaRPr lang="en-US" dirty="0">
              <a:latin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r>
              <a:rPr lang="en-US" dirty="0" smtClean="0"/>
              <a:t>This Course Explains Machine Learning Concepts Of Computat</a:t>
            </a:r>
            <a:r>
              <a:rPr lang="en-US" dirty="0" smtClean="0"/>
              <a:t>i</a:t>
            </a:r>
            <a:r>
              <a:rPr lang="en-US" dirty="0" smtClean="0"/>
              <a:t>onal Intelligence Like Machine Learning.</a:t>
            </a:r>
          </a:p>
          <a:p>
            <a:r>
              <a:rPr lang="en-US" dirty="0" smtClean="0"/>
              <a:t>Ability To Get The Skill To Apply Machine Learning Techniques To Address The Real Time Problems In Different Areas.</a:t>
            </a:r>
          </a:p>
          <a:p>
            <a:r>
              <a:rPr lang="en-US" dirty="0" smtClean="0"/>
              <a:t>Understand The </a:t>
            </a:r>
            <a:r>
              <a:rPr lang="en-US" dirty="0" err="1" smtClean="0"/>
              <a:t>Neual</a:t>
            </a:r>
            <a:r>
              <a:rPr lang="en-US" dirty="0" smtClean="0"/>
              <a:t> Networks And Its Usage In Machine Learning Application.</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Textbook</a:t>
            </a:r>
          </a:p>
        </p:txBody>
      </p:sp>
      <p:sp>
        <p:nvSpPr>
          <p:cNvPr id="17411" name="Rectangle 3"/>
          <p:cNvSpPr>
            <a:spLocks noGrp="1" noChangeArrowheads="1"/>
          </p:cNvSpPr>
          <p:nvPr>
            <p:ph sz="quarter" idx="1"/>
          </p:nvPr>
        </p:nvSpPr>
        <p:spPr/>
        <p:txBody>
          <a:bodyPr/>
          <a:lstStyle/>
          <a:p>
            <a:pPr eaLnBrk="1" hangingPunct="1">
              <a:buFontTx/>
              <a:buNone/>
            </a:pPr>
            <a:r>
              <a:rPr lang="en-US" dirty="0" smtClean="0"/>
              <a:t>	Tom M. Mitchell</a:t>
            </a:r>
          </a:p>
          <a:p>
            <a:pPr eaLnBrk="1" hangingPunct="1">
              <a:buFontTx/>
              <a:buNone/>
            </a:pPr>
            <a:r>
              <a:rPr lang="en-US" dirty="0" smtClean="0"/>
              <a:t>    </a:t>
            </a:r>
            <a:r>
              <a:rPr lang="en-US" i="1" dirty="0" smtClean="0"/>
              <a:t>Machine Learning</a:t>
            </a:r>
          </a:p>
          <a:p>
            <a:pPr eaLnBrk="1" hangingPunct="1">
              <a:buFontTx/>
              <a:buNone/>
            </a:pPr>
            <a:r>
              <a:rPr lang="en-US" dirty="0" smtClean="0"/>
              <a:t>    McGraw-Hill, New </a:t>
            </a:r>
            <a:r>
              <a:rPr lang="en-US" dirty="0" smtClean="0"/>
              <a:t>York</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1</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INTRODUCTION</a:t>
            </a:r>
          </a:p>
          <a:p>
            <a:pPr>
              <a:buNone/>
            </a:pPr>
            <a:r>
              <a:rPr lang="en-US" dirty="0" smtClean="0"/>
              <a:t>CONTENTS:</a:t>
            </a:r>
          </a:p>
          <a:p>
            <a:r>
              <a:rPr lang="en-US" sz="2000" dirty="0" smtClean="0"/>
              <a:t>WELL-POSED LEARNING PROBLEMS</a:t>
            </a:r>
          </a:p>
          <a:p>
            <a:r>
              <a:rPr lang="en-US" sz="2000" dirty="0" smtClean="0"/>
              <a:t>DESIGNING A LEARNING SYSTEM</a:t>
            </a:r>
          </a:p>
          <a:p>
            <a:r>
              <a:rPr lang="en-US" sz="2000" dirty="0" smtClean="0"/>
              <a:t>PERSPECTIVES AND ISSUES IN MACHINE LEARNING</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Definition of Learning</a:t>
            </a:r>
          </a:p>
        </p:txBody>
      </p:sp>
      <p:sp>
        <p:nvSpPr>
          <p:cNvPr id="31747" name="Rectangle 3"/>
          <p:cNvSpPr>
            <a:spLocks noGrp="1" noChangeArrowheads="1"/>
          </p:cNvSpPr>
          <p:nvPr>
            <p:ph sz="quarter" idx="1"/>
          </p:nvPr>
        </p:nvSpPr>
        <p:spPr/>
        <p:txBody>
          <a:bodyPr/>
          <a:lstStyle/>
          <a:p>
            <a:pPr eaLnBrk="1" hangingPunct="1">
              <a:buFontTx/>
              <a:buNone/>
            </a:pPr>
            <a:r>
              <a:rPr lang="en-US" sz="2400" smtClean="0"/>
              <a:t>A computer program is said to learn from experience </a:t>
            </a:r>
            <a:r>
              <a:rPr lang="en-US" sz="2400" b="1" smtClean="0"/>
              <a:t>E</a:t>
            </a:r>
            <a:r>
              <a:rPr lang="en-US" sz="2400" smtClean="0"/>
              <a:t> </a:t>
            </a:r>
          </a:p>
          <a:p>
            <a:pPr eaLnBrk="1" hangingPunct="1">
              <a:buFontTx/>
              <a:buNone/>
            </a:pPr>
            <a:r>
              <a:rPr lang="en-US" sz="2400" smtClean="0"/>
              <a:t>	with respect to some class of tasks </a:t>
            </a:r>
            <a:r>
              <a:rPr lang="en-US" sz="2400" b="1" smtClean="0"/>
              <a:t>T</a:t>
            </a:r>
            <a:r>
              <a:rPr lang="en-US" sz="2400" smtClean="0"/>
              <a:t> </a:t>
            </a:r>
          </a:p>
          <a:p>
            <a:pPr eaLnBrk="1" hangingPunct="1">
              <a:buFontTx/>
              <a:buNone/>
            </a:pPr>
            <a:r>
              <a:rPr lang="en-US" sz="2400" smtClean="0"/>
              <a:t>	and performance measure </a:t>
            </a:r>
            <a:r>
              <a:rPr lang="en-US" sz="2400" b="1" smtClean="0"/>
              <a:t>P</a:t>
            </a:r>
            <a:r>
              <a:rPr lang="en-US" sz="2400" smtClean="0"/>
              <a:t>, </a:t>
            </a:r>
          </a:p>
          <a:p>
            <a:pPr eaLnBrk="1" hangingPunct="1">
              <a:buFontTx/>
              <a:buNone/>
            </a:pPr>
            <a:r>
              <a:rPr lang="en-US" sz="2400" smtClean="0"/>
              <a:t>	if its performance at tasks in </a:t>
            </a:r>
            <a:r>
              <a:rPr lang="en-US" sz="2400" b="1" smtClean="0"/>
              <a:t>T</a:t>
            </a:r>
            <a:r>
              <a:rPr lang="en-US" sz="2400" smtClean="0"/>
              <a:t>, </a:t>
            </a:r>
          </a:p>
          <a:p>
            <a:pPr eaLnBrk="1" hangingPunct="1">
              <a:buFontTx/>
              <a:buNone/>
            </a:pPr>
            <a:r>
              <a:rPr lang="en-US" sz="2400" smtClean="0"/>
              <a:t>	as measured by </a:t>
            </a:r>
            <a:r>
              <a:rPr lang="en-US" sz="2400" b="1" smtClean="0"/>
              <a:t>P</a:t>
            </a:r>
            <a:r>
              <a:rPr lang="en-US" sz="2400" smtClean="0"/>
              <a:t>, </a:t>
            </a:r>
          </a:p>
          <a:p>
            <a:pPr eaLnBrk="1" hangingPunct="1">
              <a:buFontTx/>
              <a:buNone/>
            </a:pPr>
            <a:r>
              <a:rPr lang="en-US" sz="2400" smtClean="0"/>
              <a:t>	improves with experience </a:t>
            </a:r>
            <a:r>
              <a:rPr lang="en-US" sz="2400" b="1" smtClean="0"/>
              <a:t>E</a:t>
            </a:r>
            <a:r>
              <a:rPr lang="en-US" sz="24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Definition Continued</a:t>
            </a:r>
          </a:p>
        </p:txBody>
      </p:sp>
      <p:sp>
        <p:nvSpPr>
          <p:cNvPr id="35843" name="Rectangle 3"/>
          <p:cNvSpPr>
            <a:spLocks noGrp="1" noChangeArrowheads="1"/>
          </p:cNvSpPr>
          <p:nvPr>
            <p:ph sz="quarter" idx="1"/>
          </p:nvPr>
        </p:nvSpPr>
        <p:spPr/>
        <p:txBody>
          <a:bodyPr/>
          <a:lstStyle/>
          <a:p>
            <a:pPr eaLnBrk="1" hangingPunct="1">
              <a:lnSpc>
                <a:spcPct val="90000"/>
              </a:lnSpc>
              <a:buFontTx/>
              <a:buNone/>
            </a:pPr>
            <a:r>
              <a:rPr lang="en-US" sz="2400" smtClean="0"/>
              <a:t>Choice of P very important!! - Expert system or human comprehension? - Datamining!!</a:t>
            </a:r>
          </a:p>
          <a:p>
            <a:pPr eaLnBrk="1" hangingPunct="1">
              <a:lnSpc>
                <a:spcPct val="90000"/>
              </a:lnSpc>
              <a:buFontTx/>
              <a:buNone/>
            </a:pPr>
            <a:endParaRPr lang="en-US" sz="2400" smtClean="0"/>
          </a:p>
          <a:p>
            <a:pPr eaLnBrk="1" hangingPunct="1">
              <a:lnSpc>
                <a:spcPct val="90000"/>
              </a:lnSpc>
              <a:buFontTx/>
              <a:buNone/>
            </a:pPr>
            <a:r>
              <a:rPr lang="en-US" sz="2400" smtClean="0"/>
              <a:t>Broad enough to include most tasks that we would call </a:t>
            </a:r>
            <a:r>
              <a:rPr lang="ja-JP" altLang="en-US" sz="2400" smtClean="0"/>
              <a:t>“</a:t>
            </a:r>
            <a:r>
              <a:rPr lang="en-US" altLang="ja-JP" sz="2400" smtClean="0"/>
              <a:t>learning tasks</a:t>
            </a:r>
            <a:r>
              <a:rPr lang="ja-JP" altLang="en-US" sz="2400" smtClean="0"/>
              <a:t>”</a:t>
            </a:r>
            <a:r>
              <a:rPr lang="en-US" altLang="ja-JP" sz="2400" smtClean="0"/>
              <a:t> but also programs that improve from experience in quite straightforward ways (rote learning or caching)!</a:t>
            </a:r>
          </a:p>
          <a:p>
            <a:pPr eaLnBrk="1" hangingPunct="1">
              <a:lnSpc>
                <a:spcPct val="90000"/>
              </a:lnSpc>
              <a:buFontTx/>
              <a:buNone/>
            </a:pPr>
            <a:endParaRPr lang="en-US" sz="2400" smtClean="0"/>
          </a:p>
          <a:p>
            <a:pPr eaLnBrk="1" hangingPunct="1">
              <a:lnSpc>
                <a:spcPct val="90000"/>
              </a:lnSpc>
              <a:buFontTx/>
              <a:buNone/>
            </a:pPr>
            <a:r>
              <a:rPr lang="en-US" sz="2400" smtClean="0"/>
              <a:t>A database system that allows users to update data entries - it improves its performance at answering database queries, based on the experience gained from databases updates (same issue as what is intelligence)</a:t>
            </a: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i="1" spc="330" dirty="0" smtClean="0">
                <a:latin typeface="Times New Roman"/>
                <a:cs typeface="Times New Roman"/>
              </a:rPr>
              <a:t>Learning</a:t>
            </a:r>
            <a:r>
              <a:rPr lang="en-US" i="1" spc="405" dirty="0" smtClean="0">
                <a:latin typeface="Times New Roman"/>
                <a:cs typeface="Times New Roman"/>
              </a:rPr>
              <a:t> </a:t>
            </a:r>
            <a:r>
              <a:rPr lang="en-US" i="1" spc="380" dirty="0" smtClean="0">
                <a:latin typeface="Times New Roman"/>
                <a:cs typeface="Times New Roman"/>
              </a:rPr>
              <a:t>to</a:t>
            </a:r>
            <a:r>
              <a:rPr lang="en-US" i="1" spc="405" dirty="0" smtClean="0">
                <a:latin typeface="Times New Roman"/>
                <a:cs typeface="Times New Roman"/>
              </a:rPr>
              <a:t> </a:t>
            </a:r>
            <a:r>
              <a:rPr lang="en-US" i="1" spc="350" dirty="0" smtClean="0">
                <a:latin typeface="Times New Roman"/>
                <a:cs typeface="Times New Roman"/>
              </a:rPr>
              <a:t>Play</a:t>
            </a:r>
            <a:r>
              <a:rPr lang="en-US" i="1" spc="360" dirty="0" smtClean="0">
                <a:latin typeface="Times New Roman"/>
                <a:cs typeface="Times New Roman"/>
              </a:rPr>
              <a:t> </a:t>
            </a:r>
            <a:r>
              <a:rPr lang="en-US" i="1" spc="350" dirty="0" smtClean="0">
                <a:latin typeface="Times New Roman"/>
                <a:cs typeface="Times New Roman"/>
              </a:rPr>
              <a:t>Checkers</a:t>
            </a:r>
            <a:r>
              <a:rPr lang="en-US" dirty="0" smtClean="0">
                <a:latin typeface="Times New Roman"/>
                <a:cs typeface="Times New Roman"/>
              </a:rPr>
              <a:t/>
            </a:r>
            <a:br>
              <a:rPr lang="en-US" dirty="0" smtClean="0">
                <a:latin typeface="Times New Roman"/>
                <a:cs typeface="Times New Roman"/>
              </a:rPr>
            </a:br>
            <a:endParaRPr lang="en-US" dirty="0" smtClean="0"/>
          </a:p>
        </p:txBody>
      </p:sp>
      <p:sp>
        <p:nvSpPr>
          <p:cNvPr id="35843" name="Rectangle 3"/>
          <p:cNvSpPr>
            <a:spLocks noGrp="1" noChangeArrowheads="1"/>
          </p:cNvSpPr>
          <p:nvPr>
            <p:ph sz="quarter" idx="1"/>
          </p:nvPr>
        </p:nvSpPr>
        <p:spPr/>
        <p:txBody>
          <a:bodyPr/>
          <a:lstStyle/>
          <a:p>
            <a:pPr marL="12700">
              <a:lnSpc>
                <a:spcPct val="100000"/>
              </a:lnSpc>
              <a:spcBef>
                <a:spcPts val="1110"/>
              </a:spcBef>
            </a:pPr>
            <a:r>
              <a:rPr lang="en-US" sz="1800" i="1" spc="140" dirty="0" smtClean="0">
                <a:latin typeface="Times New Roman"/>
                <a:cs typeface="Times New Roman"/>
              </a:rPr>
              <a:t> </a:t>
            </a:r>
            <a:r>
              <a:rPr lang="en-US" sz="2400" i="1" spc="140" dirty="0" smtClean="0">
                <a:latin typeface="Times New Roman"/>
                <a:cs typeface="Times New Roman"/>
              </a:rPr>
              <a:t>T</a:t>
            </a:r>
            <a:r>
              <a:rPr lang="en-US" sz="2400" i="1" spc="-190" dirty="0" smtClean="0">
                <a:latin typeface="Times New Roman"/>
                <a:cs typeface="Times New Roman"/>
              </a:rPr>
              <a:t> </a:t>
            </a:r>
            <a:r>
              <a:rPr lang="en-US" sz="2800" i="1" spc="-110" dirty="0" smtClean="0">
                <a:latin typeface="Times New Roman"/>
                <a:cs typeface="Times New Roman"/>
              </a:rPr>
              <a:t>:</a:t>
            </a:r>
            <a:r>
              <a:rPr lang="en-US" sz="2800" i="1" dirty="0" smtClean="0">
                <a:latin typeface="Times New Roman"/>
                <a:cs typeface="Times New Roman"/>
              </a:rPr>
              <a:t> </a:t>
            </a:r>
            <a:r>
              <a:rPr lang="en-US" sz="2800" i="1" spc="-114" dirty="0" smtClean="0">
                <a:latin typeface="Times New Roman"/>
                <a:cs typeface="Times New Roman"/>
              </a:rPr>
              <a:t> </a:t>
            </a:r>
            <a:r>
              <a:rPr lang="en-US" sz="2800" i="1" spc="45" dirty="0" smtClean="0">
                <a:latin typeface="Times New Roman"/>
                <a:cs typeface="Times New Roman"/>
              </a:rPr>
              <a:t>Pl</a:t>
            </a:r>
            <a:r>
              <a:rPr lang="en-US" sz="2800" i="1" spc="5" dirty="0" smtClean="0">
                <a:latin typeface="Times New Roman"/>
                <a:cs typeface="Times New Roman"/>
              </a:rPr>
              <a:t>a</a:t>
            </a:r>
            <a:r>
              <a:rPr lang="en-US" sz="2800" i="1" spc="170" dirty="0" smtClean="0">
                <a:latin typeface="Times New Roman"/>
                <a:cs typeface="Times New Roman"/>
              </a:rPr>
              <a:t>y</a:t>
            </a:r>
            <a:r>
              <a:rPr lang="en-US" sz="2800" i="1" spc="204" dirty="0" smtClean="0">
                <a:latin typeface="Times New Roman"/>
                <a:cs typeface="Times New Roman"/>
              </a:rPr>
              <a:t> </a:t>
            </a:r>
            <a:r>
              <a:rPr lang="en-US" sz="2800" i="1" spc="-50" dirty="0" smtClean="0">
                <a:latin typeface="Times New Roman"/>
                <a:cs typeface="Times New Roman"/>
              </a:rPr>
              <a:t>c</a:t>
            </a:r>
            <a:r>
              <a:rPr lang="en-US" sz="2800" i="1" spc="40" dirty="0" smtClean="0">
                <a:latin typeface="Times New Roman"/>
                <a:cs typeface="Times New Roman"/>
              </a:rPr>
              <a:t>he</a:t>
            </a:r>
            <a:r>
              <a:rPr lang="en-US" sz="2800" i="1" spc="-10" dirty="0" smtClean="0">
                <a:latin typeface="Times New Roman"/>
                <a:cs typeface="Times New Roman"/>
              </a:rPr>
              <a:t>c</a:t>
            </a:r>
            <a:r>
              <a:rPr lang="en-US" sz="2800" i="1" spc="120" dirty="0" smtClean="0">
                <a:latin typeface="Times New Roman"/>
                <a:cs typeface="Times New Roman"/>
              </a:rPr>
              <a:t>k</a:t>
            </a:r>
            <a:r>
              <a:rPr lang="en-US" sz="2800" i="1" spc="10" dirty="0" smtClean="0">
                <a:latin typeface="Times New Roman"/>
                <a:cs typeface="Times New Roman"/>
              </a:rPr>
              <a:t>ers</a:t>
            </a:r>
            <a:endParaRPr lang="en-US" sz="2800" dirty="0" smtClean="0">
              <a:latin typeface="Times New Roman"/>
              <a:cs typeface="Times New Roman"/>
            </a:endParaRPr>
          </a:p>
          <a:p>
            <a:pPr marL="12700">
              <a:lnSpc>
                <a:spcPct val="100000"/>
              </a:lnSpc>
              <a:spcBef>
                <a:spcPts val="1019"/>
              </a:spcBef>
            </a:pPr>
            <a:r>
              <a:rPr lang="en-US" sz="1800" i="1" spc="665" dirty="0" smtClean="0">
                <a:latin typeface="Times New Roman"/>
                <a:cs typeface="Times New Roman"/>
              </a:rPr>
              <a:t> </a:t>
            </a:r>
            <a:r>
              <a:rPr lang="en-US" sz="1800" i="1" spc="140" dirty="0" smtClean="0">
                <a:latin typeface="Times New Roman"/>
                <a:cs typeface="Times New Roman"/>
              </a:rPr>
              <a:t> </a:t>
            </a:r>
            <a:r>
              <a:rPr lang="en-US" sz="2400" i="1" spc="155" dirty="0" smtClean="0">
                <a:latin typeface="Times New Roman"/>
                <a:cs typeface="Times New Roman"/>
              </a:rPr>
              <a:t>P</a:t>
            </a:r>
            <a:r>
              <a:rPr lang="en-US" sz="2400" i="1" spc="-190" dirty="0" smtClean="0">
                <a:latin typeface="Times New Roman"/>
                <a:cs typeface="Times New Roman"/>
              </a:rPr>
              <a:t> </a:t>
            </a:r>
            <a:r>
              <a:rPr lang="en-US" sz="2800" i="1" spc="-110" dirty="0" smtClean="0">
                <a:latin typeface="Times New Roman"/>
                <a:cs typeface="Times New Roman"/>
              </a:rPr>
              <a:t>:</a:t>
            </a:r>
            <a:r>
              <a:rPr lang="en-US" sz="2800" i="1" dirty="0" smtClean="0">
                <a:latin typeface="Times New Roman"/>
                <a:cs typeface="Times New Roman"/>
              </a:rPr>
              <a:t> </a:t>
            </a:r>
            <a:r>
              <a:rPr lang="en-US" sz="2800" i="1" spc="-114" dirty="0" smtClean="0">
                <a:latin typeface="Times New Roman"/>
                <a:cs typeface="Times New Roman"/>
              </a:rPr>
              <a:t> </a:t>
            </a:r>
            <a:r>
              <a:rPr lang="en-US" sz="2800" i="1" spc="110" dirty="0" smtClean="0">
                <a:latin typeface="Times New Roman"/>
                <a:cs typeface="Times New Roman"/>
              </a:rPr>
              <a:t>P</a:t>
            </a:r>
            <a:r>
              <a:rPr lang="en-US" sz="2800" i="1" spc="25" dirty="0" smtClean="0">
                <a:latin typeface="Times New Roman"/>
                <a:cs typeface="Times New Roman"/>
              </a:rPr>
              <a:t>erce</a:t>
            </a:r>
            <a:r>
              <a:rPr lang="en-US" sz="2800" i="1" spc="-20" dirty="0" smtClean="0">
                <a:latin typeface="Times New Roman"/>
                <a:cs typeface="Times New Roman"/>
              </a:rPr>
              <a:t>n</a:t>
            </a:r>
            <a:r>
              <a:rPr lang="en-US" sz="2800" i="1" spc="220" dirty="0" smtClean="0">
                <a:latin typeface="Times New Roman"/>
                <a:cs typeface="Times New Roman"/>
              </a:rPr>
              <a:t>t</a:t>
            </a:r>
            <a:r>
              <a:rPr lang="en-US" sz="2800" i="1" spc="180" dirty="0" smtClean="0">
                <a:latin typeface="Times New Roman"/>
                <a:cs typeface="Times New Roman"/>
              </a:rPr>
              <a:t> </a:t>
            </a:r>
            <a:r>
              <a:rPr lang="en-US" sz="2800" i="1" spc="30" dirty="0" smtClean="0">
                <a:latin typeface="Times New Roman"/>
                <a:cs typeface="Times New Roman"/>
              </a:rPr>
              <a:t>of</a:t>
            </a:r>
            <a:r>
              <a:rPr lang="en-US" sz="2800" i="1" spc="180" dirty="0" smtClean="0">
                <a:latin typeface="Times New Roman"/>
                <a:cs typeface="Times New Roman"/>
              </a:rPr>
              <a:t> </a:t>
            </a:r>
            <a:r>
              <a:rPr lang="en-US" sz="2800" i="1" spc="60" dirty="0" smtClean="0">
                <a:latin typeface="Times New Roman"/>
                <a:cs typeface="Times New Roman"/>
              </a:rPr>
              <a:t>games</a:t>
            </a:r>
            <a:r>
              <a:rPr lang="en-US" sz="2800" i="1" spc="135" dirty="0" smtClean="0">
                <a:latin typeface="Times New Roman"/>
                <a:cs typeface="Times New Roman"/>
              </a:rPr>
              <a:t> </a:t>
            </a:r>
            <a:r>
              <a:rPr lang="en-US" sz="2800" i="1" spc="70" dirty="0" smtClean="0">
                <a:latin typeface="Times New Roman"/>
                <a:cs typeface="Times New Roman"/>
              </a:rPr>
              <a:t>w</a:t>
            </a:r>
            <a:r>
              <a:rPr lang="en-US" sz="2800" i="1" spc="65" dirty="0" smtClean="0">
                <a:latin typeface="Times New Roman"/>
                <a:cs typeface="Times New Roman"/>
              </a:rPr>
              <a:t>on</a:t>
            </a:r>
            <a:r>
              <a:rPr lang="en-US" sz="2800" i="1" spc="180" dirty="0" smtClean="0">
                <a:latin typeface="Times New Roman"/>
                <a:cs typeface="Times New Roman"/>
              </a:rPr>
              <a:t> </a:t>
            </a:r>
            <a:r>
              <a:rPr lang="en-US" sz="2800" i="1" spc="50" dirty="0" smtClean="0">
                <a:latin typeface="Times New Roman"/>
                <a:cs typeface="Times New Roman"/>
              </a:rPr>
              <a:t>in</a:t>
            </a:r>
            <a:r>
              <a:rPr lang="en-US" sz="2800" i="1" spc="180" dirty="0" smtClean="0">
                <a:latin typeface="Times New Roman"/>
                <a:cs typeface="Times New Roman"/>
              </a:rPr>
              <a:t> </a:t>
            </a:r>
            <a:r>
              <a:rPr lang="en-US" sz="2800" i="1" spc="70" dirty="0" smtClean="0">
                <a:latin typeface="Times New Roman"/>
                <a:cs typeface="Times New Roman"/>
              </a:rPr>
              <a:t>w</a:t>
            </a:r>
            <a:r>
              <a:rPr lang="en-US" sz="2800" i="1" spc="30" dirty="0" smtClean="0">
                <a:latin typeface="Times New Roman"/>
                <a:cs typeface="Times New Roman"/>
              </a:rPr>
              <a:t>orld</a:t>
            </a:r>
            <a:r>
              <a:rPr lang="en-US" sz="2800" i="1" spc="180" dirty="0" smtClean="0">
                <a:latin typeface="Times New Roman"/>
                <a:cs typeface="Times New Roman"/>
              </a:rPr>
              <a:t> </a:t>
            </a:r>
            <a:r>
              <a:rPr lang="en-US" sz="2800" i="1" spc="100" dirty="0" smtClean="0">
                <a:latin typeface="Times New Roman"/>
                <a:cs typeface="Times New Roman"/>
              </a:rPr>
              <a:t>tourname</a:t>
            </a:r>
            <a:r>
              <a:rPr lang="en-US" sz="2800" i="1" spc="50" dirty="0" smtClean="0">
                <a:latin typeface="Times New Roman"/>
                <a:cs typeface="Times New Roman"/>
              </a:rPr>
              <a:t>n</a:t>
            </a:r>
            <a:r>
              <a:rPr lang="en-US" sz="2800" i="1" spc="220" dirty="0" smtClean="0">
                <a:latin typeface="Times New Roman"/>
                <a:cs typeface="Times New Roman"/>
              </a:rPr>
              <a:t>t</a:t>
            </a:r>
            <a:endParaRPr lang="en-US" sz="2800" dirty="0" smtClean="0">
              <a:latin typeface="Times New Roman"/>
              <a:cs typeface="Times New Roman"/>
            </a:endParaRPr>
          </a:p>
          <a:p>
            <a:pPr marL="12700">
              <a:lnSpc>
                <a:spcPct val="100000"/>
              </a:lnSpc>
              <a:spcBef>
                <a:spcPts val="1335"/>
              </a:spcBef>
            </a:pPr>
            <a:r>
              <a:rPr lang="en-US" sz="1800" i="1" spc="665" dirty="0" smtClean="0">
                <a:latin typeface="Times New Roman"/>
                <a:cs typeface="Times New Roman"/>
              </a:rPr>
              <a:t> </a:t>
            </a:r>
            <a:r>
              <a:rPr lang="en-US" sz="1800" i="1" spc="140" dirty="0" smtClean="0">
                <a:latin typeface="Times New Roman"/>
                <a:cs typeface="Times New Roman"/>
              </a:rPr>
              <a:t> </a:t>
            </a:r>
            <a:r>
              <a:rPr lang="en-US" sz="2800" i="1" spc="190" dirty="0" smtClean="0">
                <a:latin typeface="Times New Roman"/>
                <a:cs typeface="Times New Roman"/>
              </a:rPr>
              <a:t>What</a:t>
            </a:r>
            <a:r>
              <a:rPr lang="en-US" sz="2800" i="1" spc="150" dirty="0" smtClean="0">
                <a:latin typeface="Times New Roman"/>
                <a:cs typeface="Times New Roman"/>
              </a:rPr>
              <a:t> </a:t>
            </a:r>
            <a:r>
              <a:rPr lang="en-US" sz="2800" i="1" spc="35" dirty="0" smtClean="0">
                <a:latin typeface="Times New Roman"/>
                <a:cs typeface="Times New Roman"/>
              </a:rPr>
              <a:t>experience?</a:t>
            </a:r>
            <a:endParaRPr lang="en-US" sz="2800" dirty="0" smtClean="0">
              <a:latin typeface="Times New Roman"/>
              <a:cs typeface="Times New Roman"/>
            </a:endParaRPr>
          </a:p>
          <a:p>
            <a:pPr marL="12700">
              <a:lnSpc>
                <a:spcPct val="100000"/>
              </a:lnSpc>
              <a:spcBef>
                <a:spcPts val="1020"/>
              </a:spcBef>
            </a:pPr>
            <a:r>
              <a:rPr lang="en-US" sz="1800" i="1" spc="665" dirty="0" smtClean="0">
                <a:latin typeface="Times New Roman"/>
                <a:cs typeface="Times New Roman"/>
              </a:rPr>
              <a:t> </a:t>
            </a:r>
            <a:r>
              <a:rPr lang="en-US" sz="1800" i="1" spc="140" dirty="0" smtClean="0">
                <a:latin typeface="Times New Roman"/>
                <a:cs typeface="Times New Roman"/>
              </a:rPr>
              <a:t> </a:t>
            </a:r>
            <a:r>
              <a:rPr lang="en-US" sz="2800" i="1" spc="190" dirty="0" smtClean="0">
                <a:latin typeface="Times New Roman"/>
                <a:cs typeface="Times New Roman"/>
              </a:rPr>
              <a:t>What</a:t>
            </a:r>
            <a:r>
              <a:rPr lang="en-US" sz="2800" i="1" spc="175" dirty="0" smtClean="0">
                <a:latin typeface="Times New Roman"/>
                <a:cs typeface="Times New Roman"/>
              </a:rPr>
              <a:t> </a:t>
            </a:r>
            <a:r>
              <a:rPr lang="en-US" sz="2800" i="1" spc="75" dirty="0" smtClean="0">
                <a:latin typeface="Times New Roman"/>
                <a:cs typeface="Times New Roman"/>
              </a:rPr>
              <a:t>exactly</a:t>
            </a:r>
            <a:r>
              <a:rPr lang="en-US" sz="2800" i="1" spc="254" dirty="0" smtClean="0">
                <a:latin typeface="Times New Roman"/>
                <a:cs typeface="Times New Roman"/>
              </a:rPr>
              <a:t> </a:t>
            </a:r>
            <a:r>
              <a:rPr lang="en-US" sz="2800" i="1" spc="60" dirty="0" smtClean="0">
                <a:latin typeface="Times New Roman"/>
                <a:cs typeface="Times New Roman"/>
              </a:rPr>
              <a:t>should</a:t>
            </a:r>
            <a:r>
              <a:rPr lang="en-US" sz="2800" i="1" spc="175" dirty="0" smtClean="0">
                <a:latin typeface="Times New Roman"/>
                <a:cs typeface="Times New Roman"/>
              </a:rPr>
              <a:t> </a:t>
            </a:r>
            <a:r>
              <a:rPr lang="en-US" sz="2800" i="1" spc="85" dirty="0" smtClean="0">
                <a:latin typeface="Times New Roman"/>
                <a:cs typeface="Times New Roman"/>
              </a:rPr>
              <a:t>be</a:t>
            </a:r>
            <a:r>
              <a:rPr lang="en-US" sz="2800" i="1" spc="180" dirty="0" smtClean="0">
                <a:latin typeface="Times New Roman"/>
                <a:cs typeface="Times New Roman"/>
              </a:rPr>
              <a:t> </a:t>
            </a:r>
            <a:r>
              <a:rPr lang="en-US" sz="2800" i="1" spc="25" dirty="0" smtClean="0">
                <a:latin typeface="Times New Roman"/>
                <a:cs typeface="Times New Roman"/>
              </a:rPr>
              <a:t>learned?</a:t>
            </a:r>
            <a:endParaRPr lang="en-US" sz="2800" dirty="0" smtClean="0">
              <a:latin typeface="Times New Roman"/>
              <a:cs typeface="Times New Roman"/>
            </a:endParaRPr>
          </a:p>
          <a:p>
            <a:pPr marL="12700">
              <a:lnSpc>
                <a:spcPct val="100000"/>
              </a:lnSpc>
              <a:spcBef>
                <a:spcPts val="1040"/>
              </a:spcBef>
            </a:pPr>
            <a:r>
              <a:rPr lang="en-US" sz="1800" i="1" spc="665" dirty="0" smtClean="0">
                <a:latin typeface="Times New Roman"/>
                <a:cs typeface="Times New Roman"/>
              </a:rPr>
              <a:t> </a:t>
            </a:r>
            <a:r>
              <a:rPr lang="en-US" sz="1800" i="1" spc="140" dirty="0" smtClean="0">
                <a:latin typeface="Times New Roman"/>
                <a:cs typeface="Times New Roman"/>
              </a:rPr>
              <a:t> </a:t>
            </a:r>
            <a:r>
              <a:rPr lang="en-US" sz="2800" i="1" spc="50" dirty="0" smtClean="0">
                <a:latin typeface="Times New Roman"/>
                <a:cs typeface="Times New Roman"/>
              </a:rPr>
              <a:t>How</a:t>
            </a:r>
            <a:r>
              <a:rPr lang="en-US" sz="2800" i="1" spc="145" dirty="0" smtClean="0">
                <a:latin typeface="Times New Roman"/>
                <a:cs typeface="Times New Roman"/>
              </a:rPr>
              <a:t> </a:t>
            </a:r>
            <a:r>
              <a:rPr lang="en-US" sz="2800" i="1" spc="20" dirty="0" smtClean="0">
                <a:latin typeface="Times New Roman"/>
                <a:cs typeface="Times New Roman"/>
              </a:rPr>
              <a:t>shall</a:t>
            </a:r>
            <a:r>
              <a:rPr lang="en-US" sz="2800" i="1" spc="200" dirty="0" smtClean="0">
                <a:latin typeface="Times New Roman"/>
                <a:cs typeface="Times New Roman"/>
              </a:rPr>
              <a:t> </a:t>
            </a:r>
            <a:r>
              <a:rPr lang="en-US" sz="2800" i="1" spc="100" dirty="0" smtClean="0">
                <a:latin typeface="Times New Roman"/>
                <a:cs typeface="Times New Roman"/>
              </a:rPr>
              <a:t>it</a:t>
            </a:r>
            <a:r>
              <a:rPr lang="en-US" sz="2800" i="1" spc="200" dirty="0" smtClean="0">
                <a:latin typeface="Times New Roman"/>
                <a:cs typeface="Times New Roman"/>
              </a:rPr>
              <a:t> </a:t>
            </a:r>
            <a:r>
              <a:rPr lang="en-US" sz="2800" i="1" spc="85" dirty="0" smtClean="0">
                <a:latin typeface="Times New Roman"/>
                <a:cs typeface="Times New Roman"/>
              </a:rPr>
              <a:t>be</a:t>
            </a:r>
            <a:r>
              <a:rPr lang="en-US" sz="2800" i="1" spc="195" dirty="0" smtClean="0">
                <a:latin typeface="Times New Roman"/>
                <a:cs typeface="Times New Roman"/>
              </a:rPr>
              <a:t> </a:t>
            </a:r>
            <a:r>
              <a:rPr lang="en-US" sz="2800" i="1" spc="45" dirty="0" smtClean="0">
                <a:latin typeface="Times New Roman"/>
                <a:cs typeface="Times New Roman"/>
              </a:rPr>
              <a:t>represented?</a:t>
            </a:r>
            <a:endParaRPr lang="en-US" sz="2800" dirty="0" smtClean="0">
              <a:latin typeface="Times New Roman"/>
              <a:cs typeface="Times New Roman"/>
            </a:endParaRPr>
          </a:p>
          <a:p>
            <a:pPr marL="12700">
              <a:lnSpc>
                <a:spcPct val="100000"/>
              </a:lnSpc>
              <a:spcBef>
                <a:spcPts val="1019"/>
              </a:spcBef>
            </a:pPr>
            <a:r>
              <a:rPr lang="en-US" sz="1800" i="1" spc="665" dirty="0" smtClean="0">
                <a:latin typeface="Times New Roman"/>
                <a:cs typeface="Times New Roman"/>
              </a:rPr>
              <a:t> </a:t>
            </a:r>
            <a:r>
              <a:rPr lang="en-US" sz="1800" i="1" spc="140" dirty="0" smtClean="0">
                <a:latin typeface="Times New Roman"/>
                <a:cs typeface="Times New Roman"/>
              </a:rPr>
              <a:t> </a:t>
            </a:r>
            <a:r>
              <a:rPr lang="en-US" sz="2800" i="1" spc="190" dirty="0" smtClean="0">
                <a:latin typeface="Times New Roman"/>
                <a:cs typeface="Times New Roman"/>
              </a:rPr>
              <a:t>What</a:t>
            </a:r>
            <a:r>
              <a:rPr lang="en-US" sz="2800" i="1" spc="175" dirty="0" smtClean="0">
                <a:latin typeface="Times New Roman"/>
                <a:cs typeface="Times New Roman"/>
              </a:rPr>
              <a:t> </a:t>
            </a:r>
            <a:r>
              <a:rPr lang="en-US" sz="2800" i="1" spc="114" dirty="0" err="1" smtClean="0">
                <a:latin typeface="Times New Roman"/>
                <a:cs typeface="Times New Roman"/>
              </a:rPr>
              <a:t>speci</a:t>
            </a:r>
            <a:r>
              <a:rPr lang="en-US" sz="2800" i="1" spc="85" dirty="0" smtClean="0">
                <a:latin typeface="Times New Roman"/>
                <a:cs typeface="Times New Roman"/>
              </a:rPr>
              <a:t> </a:t>
            </a:r>
            <a:r>
              <a:rPr lang="en-US" sz="2800" i="1" spc="150" dirty="0" smtClean="0">
                <a:latin typeface="Times New Roman"/>
                <a:cs typeface="Times New Roman"/>
              </a:rPr>
              <a:t>c</a:t>
            </a:r>
            <a:r>
              <a:rPr lang="en-US" sz="2800" i="1" spc="225" dirty="0" smtClean="0">
                <a:latin typeface="Times New Roman"/>
                <a:cs typeface="Times New Roman"/>
              </a:rPr>
              <a:t> </a:t>
            </a:r>
            <a:r>
              <a:rPr lang="en-US" sz="2800" i="1" spc="65" dirty="0" smtClean="0">
                <a:latin typeface="Times New Roman"/>
                <a:cs typeface="Times New Roman"/>
              </a:rPr>
              <a:t>algorithm</a:t>
            </a:r>
            <a:r>
              <a:rPr lang="en-US" sz="2800" i="1" spc="180" dirty="0" smtClean="0">
                <a:latin typeface="Times New Roman"/>
                <a:cs typeface="Times New Roman"/>
              </a:rPr>
              <a:t> </a:t>
            </a:r>
            <a:r>
              <a:rPr lang="en-US" sz="2800" i="1" spc="110" dirty="0" smtClean="0">
                <a:latin typeface="Times New Roman"/>
                <a:cs typeface="Times New Roman"/>
              </a:rPr>
              <a:t>to</a:t>
            </a:r>
            <a:r>
              <a:rPr lang="en-US" sz="2800" i="1" spc="175" dirty="0" smtClean="0">
                <a:latin typeface="Times New Roman"/>
                <a:cs typeface="Times New Roman"/>
              </a:rPr>
              <a:t> </a:t>
            </a:r>
            <a:r>
              <a:rPr lang="en-US" sz="2800" i="1" spc="25" dirty="0" smtClean="0">
                <a:latin typeface="Times New Roman"/>
                <a:cs typeface="Times New Roman"/>
              </a:rPr>
              <a:t>learn</a:t>
            </a:r>
            <a:r>
              <a:rPr lang="en-US" sz="2800" i="1" spc="204" dirty="0" smtClean="0">
                <a:latin typeface="Times New Roman"/>
                <a:cs typeface="Times New Roman"/>
              </a:rPr>
              <a:t> </a:t>
            </a:r>
            <a:r>
              <a:rPr lang="en-US" sz="2800" i="1" spc="50" dirty="0" smtClean="0">
                <a:latin typeface="Times New Roman"/>
                <a:cs typeface="Times New Roman"/>
              </a:rPr>
              <a:t>it?</a:t>
            </a: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Learning Problems</a:t>
            </a:r>
          </a:p>
        </p:txBody>
      </p:sp>
      <p:sp>
        <p:nvSpPr>
          <p:cNvPr id="33795" name="Rectangle 3"/>
          <p:cNvSpPr>
            <a:spLocks noGrp="1" noChangeArrowheads="1"/>
          </p:cNvSpPr>
          <p:nvPr>
            <p:ph sz="quarter" idx="1"/>
          </p:nvPr>
        </p:nvSpPr>
        <p:spPr>
          <a:xfrm>
            <a:off x="685800" y="1676400"/>
            <a:ext cx="7772400" cy="4114800"/>
          </a:xfrm>
        </p:spPr>
        <p:txBody>
          <a:bodyPr/>
          <a:lstStyle/>
          <a:p>
            <a:pPr eaLnBrk="1" hangingPunct="1">
              <a:lnSpc>
                <a:spcPct val="90000"/>
              </a:lnSpc>
              <a:buFontTx/>
              <a:buNone/>
            </a:pPr>
            <a:r>
              <a:rPr lang="en-US" sz="2400" smtClean="0"/>
              <a:t>Handwriting Recognition:</a:t>
            </a:r>
            <a:endParaRPr lang="en-US" sz="2800" smtClean="0"/>
          </a:p>
          <a:p>
            <a:pPr lvl="1" eaLnBrk="1" hangingPunct="1">
              <a:lnSpc>
                <a:spcPct val="90000"/>
              </a:lnSpc>
              <a:buFontTx/>
              <a:buNone/>
            </a:pPr>
            <a:r>
              <a:rPr lang="en-US" sz="2000" smtClean="0"/>
              <a:t>T: recognising and classifying handwritten words with images</a:t>
            </a:r>
          </a:p>
          <a:p>
            <a:pPr lvl="1" eaLnBrk="1" hangingPunct="1">
              <a:lnSpc>
                <a:spcPct val="90000"/>
              </a:lnSpc>
              <a:buFontTx/>
              <a:buNone/>
            </a:pPr>
            <a:r>
              <a:rPr lang="en-US" sz="2000" smtClean="0"/>
              <a:t>P: percent of words correctly classified</a:t>
            </a:r>
          </a:p>
          <a:p>
            <a:pPr lvl="1" eaLnBrk="1" hangingPunct="1">
              <a:lnSpc>
                <a:spcPct val="90000"/>
              </a:lnSpc>
              <a:buFontTx/>
              <a:buNone/>
            </a:pPr>
            <a:r>
              <a:rPr lang="en-US" sz="2000" smtClean="0"/>
              <a:t>E: a database of handwritten words with given classifications</a:t>
            </a:r>
          </a:p>
          <a:p>
            <a:pPr lvl="1" eaLnBrk="1" hangingPunct="1">
              <a:lnSpc>
                <a:spcPct val="90000"/>
              </a:lnSpc>
              <a:buFontTx/>
              <a:buNone/>
            </a:pPr>
            <a:endParaRPr lang="en-US" sz="2400" smtClean="0"/>
          </a:p>
          <a:p>
            <a:pPr eaLnBrk="1" hangingPunct="1">
              <a:lnSpc>
                <a:spcPct val="90000"/>
              </a:lnSpc>
              <a:buFontTx/>
              <a:buNone/>
            </a:pPr>
            <a:r>
              <a:rPr lang="en-US" sz="2400" smtClean="0"/>
              <a:t>Robot driving:</a:t>
            </a:r>
            <a:endParaRPr lang="en-US" sz="2800" smtClean="0"/>
          </a:p>
          <a:p>
            <a:pPr lvl="1" eaLnBrk="1" hangingPunct="1">
              <a:lnSpc>
                <a:spcPct val="90000"/>
              </a:lnSpc>
              <a:buFontTx/>
              <a:buNone/>
            </a:pPr>
            <a:r>
              <a:rPr lang="en-US" sz="2000" smtClean="0"/>
              <a:t>T: driving on public four lane highways using vision sensors</a:t>
            </a:r>
          </a:p>
          <a:p>
            <a:pPr lvl="1" eaLnBrk="1" hangingPunct="1">
              <a:lnSpc>
                <a:spcPct val="90000"/>
              </a:lnSpc>
              <a:buFontTx/>
              <a:buNone/>
            </a:pPr>
            <a:r>
              <a:rPr lang="en-US" sz="2000" smtClean="0"/>
              <a:t>P: average distance traveled before an error (as judged by human overseer)</a:t>
            </a:r>
          </a:p>
          <a:p>
            <a:pPr lvl="1" eaLnBrk="1" hangingPunct="1">
              <a:lnSpc>
                <a:spcPct val="90000"/>
              </a:lnSpc>
              <a:buFontTx/>
              <a:buNone/>
            </a:pPr>
            <a:r>
              <a:rPr lang="en-US" sz="2000" smtClean="0"/>
              <a:t>E: a sequence of images and steering commands recorded while observing a human driver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TotalTime>
  <Words>1308</Words>
  <Application>Microsoft Office PowerPoint</Application>
  <PresentationFormat>On-screen Show (4:3)</PresentationFormat>
  <Paragraphs>205</Paragraphs>
  <Slides>28</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Equity</vt:lpstr>
      <vt:lpstr>Microsoft Equation</vt:lpstr>
      <vt:lpstr>CS601PC:MACHINE LEARNING</vt:lpstr>
      <vt:lpstr>COURSE OBJECTIVES</vt:lpstr>
      <vt:lpstr>COURSE OUTCOMES</vt:lpstr>
      <vt:lpstr>Textbook</vt:lpstr>
      <vt:lpstr>CHAPTER 1 </vt:lpstr>
      <vt:lpstr>Definition of Learning</vt:lpstr>
      <vt:lpstr>Definition Continued</vt:lpstr>
      <vt:lpstr>Learning to Play Checkers </vt:lpstr>
      <vt:lpstr>Example Learning Problems</vt:lpstr>
      <vt:lpstr>Designing a Learning System</vt:lpstr>
      <vt:lpstr> Type  of  Training Experience </vt:lpstr>
      <vt:lpstr>Direct versus Indirect Learning</vt:lpstr>
      <vt:lpstr>Teacher or not?</vt:lpstr>
      <vt:lpstr>Choose Training Experience</vt:lpstr>
      <vt:lpstr>Choose a Target Function</vt:lpstr>
      <vt:lpstr>Choose a Target Function II</vt:lpstr>
      <vt:lpstr>Choose Representation for Target Function</vt:lpstr>
      <vt:lpstr>Expressability Tradeoff</vt:lpstr>
      <vt:lpstr>Design So Far</vt:lpstr>
      <vt:lpstr>Choose Function Approximation Algorithm</vt:lpstr>
      <vt:lpstr>Successor</vt:lpstr>
      <vt:lpstr>Choose Learning Algorithm</vt:lpstr>
      <vt:lpstr>Choose learning Algorithm II</vt:lpstr>
      <vt:lpstr>Least Mean Squares</vt:lpstr>
      <vt:lpstr>LMS Algorithm</vt:lpstr>
      <vt:lpstr>LMS Intuition</vt:lpstr>
      <vt:lpstr>Design Choices</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CS601PC:MACHINE LEARNING</dc:title>
  <dc:creator>ASHA</dc:creator>
  <cp:lastModifiedBy>ASHA</cp:lastModifiedBy>
  <cp:revision>11</cp:revision>
  <dcterms:created xsi:type="dcterms:W3CDTF">2006-08-16T00:00:00Z</dcterms:created>
  <dcterms:modified xsi:type="dcterms:W3CDTF">2021-03-31T08:38:40Z</dcterms:modified>
</cp:coreProperties>
</file>