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315" r:id="rId6"/>
    <p:sldId id="289" r:id="rId7"/>
    <p:sldId id="290" r:id="rId8"/>
    <p:sldId id="291" r:id="rId9"/>
    <p:sldId id="292" r:id="rId10"/>
    <p:sldId id="316" r:id="rId11"/>
    <p:sldId id="297" r:id="rId12"/>
    <p:sldId id="298" r:id="rId13"/>
    <p:sldId id="318" r:id="rId14"/>
    <p:sldId id="299" r:id="rId15"/>
    <p:sldId id="320" r:id="rId16"/>
    <p:sldId id="321" r:id="rId17"/>
    <p:sldId id="300" r:id="rId18"/>
    <p:sldId id="301" r:id="rId19"/>
    <p:sldId id="302" r:id="rId20"/>
    <p:sldId id="303" r:id="rId21"/>
    <p:sldId id="304" r:id="rId22"/>
    <p:sldId id="322" r:id="rId23"/>
    <p:sldId id="323" r:id="rId24"/>
    <p:sldId id="305" r:id="rId25"/>
    <p:sldId id="307" r:id="rId26"/>
    <p:sldId id="326" r:id="rId27"/>
    <p:sldId id="327" r:id="rId28"/>
    <p:sldId id="328" r:id="rId29"/>
    <p:sldId id="308" r:id="rId30"/>
    <p:sldId id="309" r:id="rId31"/>
    <p:sldId id="342" r:id="rId32"/>
    <p:sldId id="343" r:id="rId33"/>
    <p:sldId id="344" r:id="rId34"/>
    <p:sldId id="345" r:id="rId35"/>
    <p:sldId id="341" r:id="rId36"/>
    <p:sldId id="310" r:id="rId37"/>
    <p:sldId id="311" r:id="rId38"/>
    <p:sldId id="312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91" autoAdjust="0"/>
    <p:restoredTop sz="94660"/>
  </p:normalViewPr>
  <p:slideViewPr>
    <p:cSldViewPr>
      <p:cViewPr>
        <p:scale>
          <a:sx n="82" d="100"/>
          <a:sy n="82" d="100"/>
        </p:scale>
        <p:origin x="-8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FC6A-DAC4-450E-8958-0D896CE71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80E94-C27F-4BA2-9958-CB321D4D19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F44962-84A1-4E8D-85E0-9C60940AF0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7A69-AEE9-4316-99B3-778AED53286D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6B9D-A08D-4885-A089-149210C07606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CA99-ECB5-466D-A342-0C7AF110F6AA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BC9E-D13D-4F35-AA21-A2A8FC3F58CB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3FEB-8A2E-42F6-B926-509D1E8B420D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CE4C-91D2-425E-9355-21F1D16340A7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79DB-F7EA-403B-9C28-6BC7D6B94A84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9E22-5FCE-4A59-888A-5E3DEA733A0E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2D37-3B26-451F-ACA2-FF191B140F41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9989-3C77-4525-A7F3-721DD3F84F93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4BA2-4934-4A59-8830-D0BBB10553C6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85AFE86-F001-4652-B0D3-AFF78982BD3B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 slides for textbook Machine Learning, c Tom M. Mitchell, McGraw Hill, 1997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E:\pedro\part1\image10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CS601PC:MACHINE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III CSE 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ASHA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 Attributes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4343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&gt;= 75%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5600" y="4343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&lt; 75%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6200" y="3962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&lt; 10 MPH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0" y="3962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&gt;= 10 MPH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4095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4114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5029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5029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29" name="Oval 28"/>
          <p:cNvSpPr/>
          <p:nvPr/>
        </p:nvSpPr>
        <p:spPr>
          <a:xfrm>
            <a:off x="762000" y="4343400"/>
            <a:ext cx="13716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76200" y="2133600"/>
            <a:ext cx="1828800" cy="1371600"/>
          </a:xfrm>
          <a:prstGeom prst="wedgeRoundRectCallout">
            <a:avLst>
              <a:gd name="adj1" fmla="val 34994"/>
              <a:gd name="adj2" fmla="val 111842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Use thresholds to convert numeric attributes into discrete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DBACE-331A-448B-BEA1-79B61DF73569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33400" y="2057400"/>
          <a:ext cx="7772400" cy="2298700"/>
        </p:xfrm>
        <a:graphic>
          <a:graphicData uri="http://schemas.openxmlformats.org/presentationml/2006/ole">
            <p:oleObj spid="_x0000_s7170" name="Bitmap Image" r:id="rId3" imgW="10561905" imgH="3123810" progId="PBrush">
              <p:embed/>
            </p:oleObj>
          </a:graphicData>
        </a:graphic>
      </p:graphicFrame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Entropy</a:t>
            </a:r>
          </a:p>
        </p:txBody>
      </p:sp>
      <p:sp>
        <p:nvSpPr>
          <p:cNvPr id="7173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717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A3947-1590-4DD7-8B08-A3648AE2CC77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71600" y="762000"/>
          <a:ext cx="5791200" cy="4495800"/>
        </p:xfrm>
        <a:graphic>
          <a:graphicData uri="http://schemas.openxmlformats.org/presentationml/2006/ole">
            <p:oleObj spid="_x0000_s8194" name="Bitmap Image" r:id="rId3" imgW="8895238" imgH="7780952" progId="PBrush">
              <p:embed/>
            </p:oleObj>
          </a:graphicData>
        </a:graphic>
      </p:graphicFrame>
      <p:sp>
        <p:nvSpPr>
          <p:cNvPr id="819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838200" y="5486400"/>
            <a:ext cx="5084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Entropy is like a measure of impurity…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16675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© Daniel S. Weld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2590800" cy="990600"/>
          </a:xfrm>
        </p:spPr>
        <p:txBody>
          <a:bodyPr/>
          <a:lstStyle/>
          <a:p>
            <a:r>
              <a:rPr lang="en-US" sz="3600" smtClean="0"/>
              <a:t>Entropy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990600" y="12954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 flipH="1">
            <a:off x="1066800" y="5715000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898525" y="5832475"/>
            <a:ext cx="566737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.00		            .50		        1.00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56515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1.0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0.5</a:t>
            </a:r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990600" y="1752600"/>
            <a:ext cx="5257800" cy="8077200"/>
          </a:xfrm>
          <a:custGeom>
            <a:avLst/>
            <a:gdLst>
              <a:gd name="T0" fmla="*/ 2628900 w 21600"/>
              <a:gd name="T1" fmla="*/ 0 h 21600"/>
              <a:gd name="T2" fmla="*/ 37973 w 21600"/>
              <a:gd name="T3" fmla="*/ 4019155 h 21600"/>
              <a:gd name="T4" fmla="*/ 2628900 w 21600"/>
              <a:gd name="T5" fmla="*/ 117045 h 21600"/>
              <a:gd name="T6" fmla="*/ 5219827 w 21600"/>
              <a:gd name="T7" fmla="*/ 4019155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4 w 21600"/>
              <a:gd name="T13" fmla="*/ 0 h 21600"/>
              <a:gd name="T14" fmla="*/ 21166 w 21600"/>
              <a:gd name="T15" fmla="*/ 137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13" y="10749"/>
                </a:moveTo>
                <a:cubicBezTo>
                  <a:pt x="341" y="4977"/>
                  <a:pt x="5028" y="312"/>
                  <a:pt x="10800" y="313"/>
                </a:cubicBezTo>
                <a:cubicBezTo>
                  <a:pt x="16571" y="313"/>
                  <a:pt x="21258" y="4977"/>
                  <a:pt x="21286" y="10749"/>
                </a:cubicBezTo>
                <a:lnTo>
                  <a:pt x="21599" y="10747"/>
                </a:lnTo>
                <a:cubicBezTo>
                  <a:pt x="21570" y="4803"/>
                  <a:pt x="16744" y="-1"/>
                  <a:pt x="10799" y="0"/>
                </a:cubicBezTo>
                <a:cubicBezTo>
                  <a:pt x="4855" y="0"/>
                  <a:pt x="29" y="4803"/>
                  <a:pt x="0" y="107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457200" y="5791200"/>
            <a:ext cx="685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200">
                <a:solidFill>
                  <a:srgbClr val="FF3300"/>
                </a:solidFill>
                <a:latin typeface="Calibri" pitchFamily="34" charset="0"/>
              </a:rPr>
              <a:t>% of example that are positive</a:t>
            </a:r>
          </a:p>
        </p:txBody>
      </p:sp>
      <p:cxnSp>
        <p:nvCxnSpPr>
          <p:cNvPr id="14" name="Straight Connector 13"/>
          <p:cNvCxnSpPr>
            <a:stCxn id="52232" idx="2"/>
          </p:cNvCxnSpPr>
          <p:nvPr/>
        </p:nvCxnSpPr>
        <p:spPr>
          <a:xfrm>
            <a:off x="3619500" y="1870075"/>
            <a:ext cx="38100" cy="3921125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3600" y="5486400"/>
            <a:ext cx="533400" cy="381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419600" y="609600"/>
            <a:ext cx="3200400" cy="1066800"/>
          </a:xfrm>
          <a:prstGeom prst="wedgeRoundRectCallout">
            <a:avLst>
              <a:gd name="adj1" fmla="val -75344"/>
              <a:gd name="adj2" fmla="val 65370"/>
              <a:gd name="adj3" fmla="val 16667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50-50 class split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Maximum disorder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791200" y="2590800"/>
            <a:ext cx="3200400" cy="1066800"/>
          </a:xfrm>
          <a:prstGeom prst="wedgeRoundRectCallout">
            <a:avLst>
              <a:gd name="adj1" fmla="val -36246"/>
              <a:gd name="adj2" fmla="val 219881"/>
              <a:gd name="adj3" fmla="val 16667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All positive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Pure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ED41B-B37D-45AA-AFB5-560390B2815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Entropy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371600" y="2438400"/>
          <a:ext cx="6096000" cy="3349625"/>
        </p:xfrm>
        <a:graphic>
          <a:graphicData uri="http://schemas.openxmlformats.org/presentationml/2006/ole">
            <p:oleObj spid="_x0000_s9218" name="Bitmap Image" r:id="rId3" imgW="12114286" imgH="6657143" progId="PBrush">
              <p:embed/>
            </p:oleObj>
          </a:graphicData>
        </a:graphic>
      </p:graphicFrame>
      <p:sp>
        <p:nvSpPr>
          <p:cNvPr id="922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922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(disorder) is bad</a:t>
            </a:r>
            <a:br>
              <a:rPr lang="en-US" dirty="0" smtClean="0"/>
            </a:br>
            <a:r>
              <a:rPr lang="en-US" dirty="0" smtClean="0"/>
              <a:t>Homogeneity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Let S be a set of examples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Entropy(S) = -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log</a:t>
            </a:r>
            <a:r>
              <a:rPr lang="en-US" sz="2400" baseline="-25000" dirty="0" smtClean="0"/>
              <a:t>2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) -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log</a:t>
            </a:r>
            <a:r>
              <a:rPr lang="en-US" sz="2400" baseline="-25000" dirty="0" smtClean="0"/>
              <a:t>2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is proportion of pos example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proportion of </a:t>
            </a:r>
            <a:r>
              <a:rPr lang="en-US" dirty="0" err="1" smtClean="0"/>
              <a:t>neg</a:t>
            </a:r>
            <a:r>
              <a:rPr lang="en-US" dirty="0" smtClean="0"/>
              <a:t> examples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0 log 0 == 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Example: S has </a:t>
            </a:r>
            <a:r>
              <a:rPr lang="en-US" dirty="0" smtClean="0">
                <a:solidFill>
                  <a:srgbClr val="00B050"/>
                </a:solidFill>
              </a:rPr>
              <a:t>9 pos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>
                <a:solidFill>
                  <a:srgbClr val="FF0000"/>
                </a:solidFill>
              </a:rPr>
              <a:t>neg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>
                <a:latin typeface="Times New Roman" pitchFamily="18" charset="0"/>
              </a:rPr>
              <a:t>Entropy([9+, 5-]) = -(9/14) log</a:t>
            </a:r>
            <a:r>
              <a:rPr lang="en-US" sz="2600" baseline="-25000" dirty="0" smtClean="0">
                <a:latin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</a:rPr>
              <a:t>(9/14)  -                			                          (5/14)log</a:t>
            </a:r>
            <a:r>
              <a:rPr lang="en-US" sz="2600" baseline="-25000" dirty="0" smtClean="0">
                <a:latin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</a:rPr>
              <a:t>(5/14)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</a:rPr>
              <a:t>-(0.6428)LOG2(0.6428)-(0.357)LOG2(0.357)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Times New Roman" pitchFamily="18" charset="0"/>
              </a:rPr>
              <a:t>		  = 0.940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</a:t>
            </a:r>
            <a:r>
              <a:rPr lang="en-US" sz="4000" smtClean="0"/>
              <a:t> Gain</a:t>
            </a:r>
            <a:endParaRPr lang="en-US" sz="36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Measure of expected </a:t>
            </a:r>
            <a:r>
              <a:rPr lang="en-US" i="1" smtClean="0">
                <a:solidFill>
                  <a:srgbClr val="FF33CC"/>
                </a:solidFill>
              </a:rPr>
              <a:t>reduction</a:t>
            </a:r>
            <a:r>
              <a:rPr lang="en-US" b="1" smtClean="0"/>
              <a:t> in entropy</a:t>
            </a:r>
          </a:p>
          <a:p>
            <a:r>
              <a:rPr lang="en-US" b="1" smtClean="0"/>
              <a:t>Resulting from splitting along an attribute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" y="3124200"/>
            <a:ext cx="8829675" cy="2986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Gain(S,A) = Entropy(S) -         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(|S</a:t>
            </a:r>
            <a:r>
              <a:rPr lang="en-US"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| / |S|) </a:t>
            </a:r>
            <a:r>
              <a:rPr lang="en-US" sz="3200">
                <a:latin typeface="Times New Roman" pitchFamily="18" charset="0"/>
              </a:rPr>
              <a:t>Entropy(S</a:t>
            </a:r>
            <a:r>
              <a:rPr lang="en-US">
                <a:latin typeface="Times New Roman" pitchFamily="18" charset="0"/>
              </a:rPr>
              <a:t>v</a:t>
            </a:r>
            <a:r>
              <a:rPr lang="en-US" sz="3200">
                <a:latin typeface="Times New Roman" pitchFamily="18" charset="0"/>
              </a:rPr>
              <a:t>)</a:t>
            </a: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Where Entropy(S) = -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</a:rPr>
              <a:t> log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</a:rPr>
              <a:t>P</a:t>
            </a:r>
            <a:r>
              <a:rPr lang="en-US" sz="2800">
                <a:latin typeface="Times New Roman" pitchFamily="18" charset="0"/>
              </a:rPr>
              <a:t>) -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 log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</a:p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86200" y="2895600"/>
            <a:ext cx="2274888" cy="1433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  <a:sym typeface="Symbol" pitchFamily="18" charset="2"/>
              </a:rPr>
              <a:t>    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800">
                <a:latin typeface="Times New Roman" pitchFamily="18" charset="0"/>
                <a:sym typeface="Symbol" pitchFamily="18" charset="2"/>
              </a:rPr>
              <a:t>v  Values(A)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A58AD-DDAE-413E-A88A-4AF32436A6E8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7926C-68DB-44AD-B652-A7A623E1AD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Gain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57200" y="2133600"/>
          <a:ext cx="7315200" cy="3684588"/>
        </p:xfrm>
        <a:graphic>
          <a:graphicData uri="http://schemas.openxmlformats.org/presentationml/2006/ole">
            <p:oleObj spid="_x0000_s10242" name="Bitmap Image" r:id="rId3" imgW="12028571" imgH="6058746" progId="PBrush">
              <p:embed/>
            </p:oleObj>
          </a:graphicData>
        </a:graphic>
      </p:graphicFrame>
      <p:sp>
        <p:nvSpPr>
          <p:cNvPr id="1024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024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3E162-2AD2-48D5-804C-6FC6E8067589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3820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Textbook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Tom M. Mitchell</a:t>
            </a:r>
          </a:p>
          <a:p>
            <a:pPr>
              <a:buFontTx/>
              <a:buNone/>
            </a:pPr>
            <a:r>
              <a:rPr lang="en-US" smtClean="0"/>
              <a:t>    </a:t>
            </a:r>
            <a:r>
              <a:rPr lang="en-US" i="1" smtClean="0"/>
              <a:t>Machine Learning</a:t>
            </a:r>
          </a:p>
          <a:p>
            <a:pPr>
              <a:buFontTx/>
              <a:buNone/>
            </a:pPr>
            <a:r>
              <a:rPr lang="en-US" smtClean="0"/>
              <a:t>    McGraw-Hill, New York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D195F-8D86-48B1-922F-B883CA98F2FF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04775"/>
            <a:ext cx="84582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74F23-F574-4175-9775-A375FDBD838F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14300"/>
            <a:ext cx="8429625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15000" y="1593850"/>
            <a:ext cx="2590800" cy="3657600"/>
            <a:chOff x="5715000" y="1593850"/>
            <a:chExt cx="2590800" cy="3657600"/>
          </a:xfrm>
        </p:grpSpPr>
        <p:sp>
          <p:nvSpPr>
            <p:cNvPr id="55313" name="Rectangle 6"/>
            <p:cNvSpPr>
              <a:spLocks noChangeArrowheads="1"/>
            </p:cNvSpPr>
            <p:nvPr/>
          </p:nvSpPr>
          <p:spPr bwMode="auto">
            <a:xfrm>
              <a:off x="5715000" y="4870450"/>
              <a:ext cx="2590800" cy="3810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4" name="Rectangle 7"/>
            <p:cNvSpPr>
              <a:spLocks noChangeArrowheads="1"/>
            </p:cNvSpPr>
            <p:nvPr/>
          </p:nvSpPr>
          <p:spPr bwMode="auto">
            <a:xfrm>
              <a:off x="5715000" y="3498850"/>
              <a:ext cx="2590800" cy="8382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5" name="Rectangle 8"/>
            <p:cNvSpPr>
              <a:spLocks noChangeArrowheads="1"/>
            </p:cNvSpPr>
            <p:nvPr/>
          </p:nvSpPr>
          <p:spPr bwMode="auto">
            <a:xfrm>
              <a:off x="5715000" y="2203450"/>
              <a:ext cx="2590800" cy="76200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316" name="Rectangle 9"/>
            <p:cNvSpPr>
              <a:spLocks noChangeArrowheads="1"/>
            </p:cNvSpPr>
            <p:nvPr/>
          </p:nvSpPr>
          <p:spPr bwMode="auto">
            <a:xfrm>
              <a:off x="5715000" y="1593850"/>
              <a:ext cx="2590800" cy="311150"/>
            </a:xfrm>
            <a:prstGeom prst="rect">
              <a:avLst/>
            </a:prstGeom>
            <a:solidFill>
              <a:srgbClr val="A3F1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55299" name="Text Box 17"/>
          <p:cNvSpPr txBox="1">
            <a:spLocks noChangeArrowheads="1"/>
          </p:cNvSpPr>
          <p:nvPr/>
        </p:nvSpPr>
        <p:spPr bwMode="auto">
          <a:xfrm>
            <a:off x="6019800" y="1289050"/>
            <a:ext cx="2746375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Day 	Wind	Tennis?</a:t>
            </a:r>
          </a:p>
          <a:p>
            <a:r>
              <a:rPr lang="en-US">
                <a:latin typeface="Times New Roman" pitchFamily="18" charset="0"/>
              </a:rPr>
              <a:t>d1	weak	n</a:t>
            </a:r>
          </a:p>
          <a:p>
            <a:r>
              <a:rPr lang="en-US">
                <a:latin typeface="Times New Roman" pitchFamily="18" charset="0"/>
              </a:rPr>
              <a:t>d2	s	n</a:t>
            </a:r>
          </a:p>
          <a:p>
            <a:r>
              <a:rPr lang="en-US">
                <a:latin typeface="Times New Roman" pitchFamily="18" charset="0"/>
              </a:rPr>
              <a:t>d3	weak	yes</a:t>
            </a:r>
          </a:p>
          <a:p>
            <a:r>
              <a:rPr lang="en-US">
                <a:latin typeface="Times New Roman" pitchFamily="18" charset="0"/>
              </a:rPr>
              <a:t>d4	weak 	yes</a:t>
            </a:r>
          </a:p>
          <a:p>
            <a:r>
              <a:rPr lang="en-US">
                <a:latin typeface="Times New Roman" pitchFamily="18" charset="0"/>
              </a:rPr>
              <a:t>d5	weak	yes</a:t>
            </a:r>
          </a:p>
          <a:p>
            <a:r>
              <a:rPr lang="en-US">
                <a:latin typeface="Times New Roman" pitchFamily="18" charset="0"/>
              </a:rPr>
              <a:t>d6	s	n</a:t>
            </a:r>
          </a:p>
          <a:p>
            <a:r>
              <a:rPr lang="en-US">
                <a:latin typeface="Times New Roman" pitchFamily="18" charset="0"/>
              </a:rPr>
              <a:t>d7	s	yes</a:t>
            </a:r>
          </a:p>
          <a:p>
            <a:r>
              <a:rPr lang="en-US">
                <a:latin typeface="Times New Roman" pitchFamily="18" charset="0"/>
              </a:rPr>
              <a:t>d8	weak	n</a:t>
            </a:r>
          </a:p>
          <a:p>
            <a:r>
              <a:rPr lang="en-US">
                <a:latin typeface="Times New Roman" pitchFamily="18" charset="0"/>
              </a:rPr>
              <a:t>d9	weak	yes</a:t>
            </a:r>
          </a:p>
          <a:p>
            <a:r>
              <a:rPr lang="en-US">
                <a:latin typeface="Times New Roman" pitchFamily="18" charset="0"/>
              </a:rPr>
              <a:t>d10	weak	yes</a:t>
            </a:r>
          </a:p>
          <a:p>
            <a:r>
              <a:rPr lang="en-US">
                <a:latin typeface="Times New Roman" pitchFamily="18" charset="0"/>
              </a:rPr>
              <a:t>d11	s	yes</a:t>
            </a:r>
          </a:p>
          <a:p>
            <a:r>
              <a:rPr lang="en-US">
                <a:latin typeface="Times New Roman" pitchFamily="18" charset="0"/>
              </a:rPr>
              <a:t>d12	s	yes</a:t>
            </a:r>
          </a:p>
          <a:p>
            <a:r>
              <a:rPr lang="en-US">
                <a:latin typeface="Times New Roman" pitchFamily="18" charset="0"/>
              </a:rPr>
              <a:t>d13	weak	yes</a:t>
            </a:r>
          </a:p>
          <a:p>
            <a:r>
              <a:rPr lang="en-US">
                <a:latin typeface="Times New Roman" pitchFamily="18" charset="0"/>
              </a:rPr>
              <a:t>d14	s	n</a:t>
            </a:r>
          </a:p>
        </p:txBody>
      </p:sp>
      <p:sp>
        <p:nvSpPr>
          <p:cNvPr id="5530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Gain of Splitting on Wind</a:t>
            </a:r>
          </a:p>
        </p:txBody>
      </p:sp>
      <p:sp>
        <p:nvSpPr>
          <p:cNvPr id="55301" name="Text Box 18"/>
          <p:cNvSpPr txBox="1">
            <a:spLocks noChangeArrowheads="1"/>
          </p:cNvSpPr>
          <p:nvPr/>
        </p:nvSpPr>
        <p:spPr bwMode="auto">
          <a:xfrm>
            <a:off x="288925" y="1412875"/>
            <a:ext cx="300513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Values(wind)=weak, strong</a:t>
            </a:r>
          </a:p>
          <a:p>
            <a:r>
              <a:rPr lang="en-US" sz="2000">
                <a:latin typeface="Times New Roman" pitchFamily="18" charset="0"/>
              </a:rPr>
              <a:t>S = [9+, 5-]</a:t>
            </a:r>
            <a:r>
              <a:rPr lang="en-US">
                <a:latin typeface="Times New Roman" pitchFamily="18" charset="0"/>
              </a:rPr>
              <a:t>	 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04800" y="3200400"/>
            <a:ext cx="4424363" cy="2554288"/>
            <a:chOff x="192" y="2016"/>
            <a:chExt cx="2438" cy="1609"/>
          </a:xfrm>
        </p:grpSpPr>
        <p:sp>
          <p:nvSpPr>
            <p:cNvPr id="55311" name="Text Box 20"/>
            <p:cNvSpPr txBox="1">
              <a:spLocks noChangeArrowheads="1"/>
            </p:cNvSpPr>
            <p:nvPr/>
          </p:nvSpPr>
          <p:spPr bwMode="auto">
            <a:xfrm>
              <a:off x="192" y="2016"/>
              <a:ext cx="2438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Gain(S, wind) </a:t>
              </a:r>
            </a:p>
            <a:p>
              <a:r>
                <a:rPr lang="en-US" sz="2000">
                  <a:latin typeface="Times New Roman" pitchFamily="18" charset="0"/>
                </a:rPr>
                <a:t>  = Entropy(S) -      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(|S</a:t>
              </a:r>
              <a:r>
                <a:rPr lang="en-US" sz="2000" baseline="-25000">
                  <a:latin typeface="Times New Roman" pitchFamily="18" charset="0"/>
                  <a:sym typeface="Symbol" pitchFamily="18" charset="2"/>
                </a:rPr>
                <a:t>v</a:t>
              </a:r>
              <a:r>
                <a:rPr lang="en-US" sz="2000">
                  <a:latin typeface="Times New Roman" pitchFamily="18" charset="0"/>
                  <a:sym typeface="Symbol" pitchFamily="18" charset="2"/>
                </a:rPr>
                <a:t>| / |S|) </a:t>
              </a:r>
              <a:r>
                <a:rPr lang="en-US" sz="2000">
                  <a:latin typeface="Times New Roman" pitchFamily="18" charset="0"/>
                </a:rPr>
                <a:t>Entropy(S</a:t>
              </a:r>
              <a:r>
                <a:rPr lang="en-US" sz="2000" baseline="-25000">
                  <a:latin typeface="Times New Roman" pitchFamily="18" charset="0"/>
                </a:rPr>
                <a:t>v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endParaRPr lang="en-US" sz="2000">
                <a:latin typeface="Times New Roman" pitchFamily="18" charset="0"/>
              </a:endParaRPr>
            </a:p>
            <a:p>
              <a:endParaRPr lang="en-US" sz="2000">
                <a:latin typeface="Times New Roman" pitchFamily="18" charset="0"/>
              </a:endParaRPr>
            </a:p>
            <a:p>
              <a:r>
                <a:rPr lang="en-US" sz="2000">
                  <a:latin typeface="Times New Roman" pitchFamily="18" charset="0"/>
                </a:rPr>
                <a:t> = Entropy(S) - 8/14 Entropy(S</a:t>
              </a:r>
              <a:r>
                <a:rPr lang="en-US" sz="2000" baseline="-25000">
                  <a:latin typeface="Times New Roman" pitchFamily="18" charset="0"/>
                </a:rPr>
                <a:t>weak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r>
                <a:rPr lang="en-US" sz="2000">
                  <a:latin typeface="Times New Roman" pitchFamily="18" charset="0"/>
                </a:rPr>
                <a:t>	         - 6/14 Entropy(S</a:t>
              </a:r>
              <a:r>
                <a:rPr lang="en-US" sz="2000" baseline="-25000">
                  <a:latin typeface="Times New Roman" pitchFamily="18" charset="0"/>
                </a:rPr>
                <a:t>s</a:t>
              </a:r>
              <a:r>
                <a:rPr lang="en-US" sz="2000">
                  <a:latin typeface="Times New Roman" pitchFamily="18" charset="0"/>
                </a:rPr>
                <a:t>)</a:t>
              </a:r>
            </a:p>
            <a:p>
              <a:r>
                <a:rPr lang="en-US" sz="2000">
                  <a:latin typeface="Times New Roman" pitchFamily="18" charset="0"/>
                </a:rPr>
                <a:t> = 0.940 - (8/14) 0.811  -  (6/14) 1.00</a:t>
              </a:r>
            </a:p>
            <a:p>
              <a:r>
                <a:rPr lang="en-US" sz="2000">
                  <a:latin typeface="Times New Roman" pitchFamily="18" charset="0"/>
                </a:rPr>
                <a:t> = .048</a:t>
              </a:r>
            </a:p>
          </p:txBody>
        </p:sp>
        <p:sp>
          <p:nvSpPr>
            <p:cNvPr id="55312" name="Text Box 21"/>
            <p:cNvSpPr txBox="1">
              <a:spLocks noChangeArrowheads="1"/>
            </p:cNvSpPr>
            <p:nvPr/>
          </p:nvSpPr>
          <p:spPr bwMode="auto">
            <a:xfrm>
              <a:off x="780" y="2112"/>
              <a:ext cx="933" cy="6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    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</a:p>
            <a:p>
              <a:r>
                <a:rPr lang="en-US">
                  <a:latin typeface="Times New Roman" pitchFamily="18" charset="0"/>
                  <a:sym typeface="Symbol" pitchFamily="18" charset="2"/>
                </a:rPr>
                <a:t>v  {weak, s}</a:t>
              </a:r>
            </a:p>
          </p:txBody>
        </p:sp>
      </p:grp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8800" y="2133600"/>
            <a:ext cx="381000" cy="381000"/>
          </a:xfrm>
          <a:prstGeom prst="rect">
            <a:avLst/>
          </a:prstGeom>
          <a:solidFill>
            <a:srgbClr val="A3F1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09800" y="1752600"/>
            <a:ext cx="3505200" cy="1905000"/>
            <a:chOff x="2209800" y="1752600"/>
            <a:chExt cx="3505200" cy="1905000"/>
          </a:xfrm>
        </p:grpSpPr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2209800" y="2209800"/>
              <a:ext cx="685800" cy="762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13"/>
            <p:cNvSpPr>
              <a:spLocks noChangeShapeType="1"/>
            </p:cNvSpPr>
            <p:nvPr/>
          </p:nvSpPr>
          <p:spPr bwMode="auto">
            <a:xfrm flipV="1">
              <a:off x="2895600" y="2133600"/>
              <a:ext cx="1143000" cy="762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14"/>
            <p:cNvSpPr>
              <a:spLocks noChangeShapeType="1"/>
            </p:cNvSpPr>
            <p:nvPr/>
          </p:nvSpPr>
          <p:spPr bwMode="auto">
            <a:xfrm flipV="1">
              <a:off x="4038600" y="1905000"/>
              <a:ext cx="990600" cy="2286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5"/>
            <p:cNvSpPr>
              <a:spLocks noChangeShapeType="1"/>
            </p:cNvSpPr>
            <p:nvPr/>
          </p:nvSpPr>
          <p:spPr bwMode="auto">
            <a:xfrm flipV="1">
              <a:off x="4953000" y="1752600"/>
              <a:ext cx="762000" cy="1524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0"/>
            <p:cNvSpPr>
              <a:spLocks noChangeShapeType="1"/>
            </p:cNvSpPr>
            <p:nvPr/>
          </p:nvSpPr>
          <p:spPr bwMode="auto">
            <a:xfrm>
              <a:off x="2209800" y="2362200"/>
              <a:ext cx="3505200" cy="129540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807" name="Text Box 23"/>
          <p:cNvSpPr txBox="1">
            <a:spLocks noChangeArrowheads="1"/>
          </p:cNvSpPr>
          <p:nvPr/>
        </p:nvSpPr>
        <p:spPr bwMode="auto">
          <a:xfrm>
            <a:off x="228600" y="2133600"/>
            <a:ext cx="3127375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weak</a:t>
            </a:r>
            <a:r>
              <a:rPr lang="en-US" sz="2000">
                <a:latin typeface="Times New Roman" pitchFamily="18" charset="0"/>
              </a:rPr>
              <a:t> 	= [6+, 2-]</a:t>
            </a:r>
          </a:p>
          <a:p>
            <a:r>
              <a:rPr lang="en-US" sz="2000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s</a:t>
            </a:r>
            <a:r>
              <a:rPr lang="en-US" sz="2000">
                <a:latin typeface="Times New Roman" pitchFamily="18" charset="0"/>
              </a:rPr>
              <a:t>	= [3+, 3-] </a:t>
            </a:r>
            <a:r>
              <a:rPr lang="en-US">
                <a:latin typeface="Times New Roman" pitchFamily="18" charset="0"/>
              </a:rPr>
              <a:t>	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1480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Decision Tree Algorithm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8600" y="1071563"/>
            <a:ext cx="87090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Calibri" pitchFamily="34" charset="0"/>
              </a:rPr>
              <a:t>BuildTree</a:t>
            </a:r>
            <a:r>
              <a:rPr lang="en-US" sz="3200">
                <a:latin typeface="Calibri" pitchFamily="34" charset="0"/>
              </a:rPr>
              <a:t>(TraingData)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Split(TrainingData)</a:t>
            </a:r>
          </a:p>
          <a:p>
            <a:pPr>
              <a:lnSpc>
                <a:spcPct val="90000"/>
              </a:lnSpc>
            </a:pPr>
            <a:endParaRPr lang="en-US" sz="32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Calibri" pitchFamily="34" charset="0"/>
              </a:rPr>
              <a:t>Split</a:t>
            </a:r>
            <a:r>
              <a:rPr lang="en-US" sz="3200">
                <a:latin typeface="Calibri" pitchFamily="34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If (all points in D are of the same class)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	Then Return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For each attribute A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	Evaluate splits on attribute A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Use best split to partition D into D1, D2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 (D1)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Calibri" pitchFamily="34" charset="0"/>
              </a:rPr>
              <a:t>	Split (D2)</a:t>
            </a:r>
          </a:p>
          <a:p>
            <a:pPr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	</a:t>
            </a:r>
          </a:p>
          <a:p>
            <a:endParaRPr lang="en-US" sz="3200">
              <a:latin typeface="Times New Roman" pitchFamily="18" charset="0"/>
            </a:endParaRPr>
          </a:p>
          <a:p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63C90-F680-46B7-844D-249241D9376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Training Example</a:t>
            </a:r>
          </a:p>
        </p:txBody>
      </p:sp>
      <p:sp>
        <p:nvSpPr>
          <p:cNvPr id="2458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458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2940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4A13A-D279-45EC-AD2B-4A49E82E830C}" type="slidenum">
              <a:rPr lang="en-US" smtClean="0"/>
              <a:pPr/>
              <a:t>25</a:t>
            </a:fld>
            <a:endParaRPr lang="en-US" smtClean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371600" y="457200"/>
          <a:ext cx="6248400" cy="5827713"/>
        </p:xfrm>
        <a:graphic>
          <a:graphicData uri="http://schemas.openxmlformats.org/presentationml/2006/ole">
            <p:oleObj spid="_x0000_s12290" name="Bitmap Image" r:id="rId3" imgW="10469436" imgH="9764488" progId="PBrush">
              <p:embed/>
            </p:oleObj>
          </a:graphicData>
        </a:graphic>
      </p:graphicFrame>
      <p:sp>
        <p:nvSpPr>
          <p:cNvPr id="1229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Step Later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[2+]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[4+]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[3-]</a:t>
            </a:r>
          </a:p>
        </p:txBody>
      </p:sp>
      <p:sp>
        <p:nvSpPr>
          <p:cNvPr id="60435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6858000" y="3581400"/>
            <a:ext cx="1457325" cy="8302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[2+, 3-]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Recurse Again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6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61457" name="Text Box 3"/>
          <p:cNvSpPr txBox="1">
            <a:spLocks noChangeArrowheads="1"/>
          </p:cNvSpPr>
          <p:nvPr/>
        </p:nvSpPr>
        <p:spPr bwMode="auto">
          <a:xfrm>
            <a:off x="4953000" y="3482975"/>
            <a:ext cx="4475163" cy="2308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Day Temp  Humid  Wind  Tennis?</a:t>
            </a:r>
          </a:p>
          <a:p>
            <a:r>
              <a:rPr lang="en-US" sz="2400">
                <a:latin typeface="Times New Roman" pitchFamily="18" charset="0"/>
              </a:rPr>
              <a:t>d4	m	h      weak   yes</a:t>
            </a:r>
          </a:p>
          <a:p>
            <a:r>
              <a:rPr lang="en-US" sz="2400">
                <a:latin typeface="Times New Roman" pitchFamily="18" charset="0"/>
              </a:rPr>
              <a:t>d5	c	n      weak   yes</a:t>
            </a:r>
          </a:p>
          <a:p>
            <a:r>
              <a:rPr lang="en-US" sz="2400">
                <a:latin typeface="Times New Roman" pitchFamily="18" charset="0"/>
              </a:rPr>
              <a:t>d6	c	n      s          n</a:t>
            </a:r>
          </a:p>
          <a:p>
            <a:r>
              <a:rPr lang="en-US" sz="2400">
                <a:latin typeface="Times New Roman" pitchFamily="18" charset="0"/>
              </a:rPr>
              <a:t>d10	m	n      weak   yes</a:t>
            </a:r>
          </a:p>
          <a:p>
            <a:r>
              <a:rPr lang="en-US" sz="2400">
                <a:latin typeface="Times New Roman" pitchFamily="18" charset="0"/>
              </a:rPr>
              <a:t>d14	m	h      s	        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15200" y="3352800"/>
            <a:ext cx="1752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315200" y="5410200"/>
            <a:ext cx="14478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315200" y="4724400"/>
            <a:ext cx="1371600" cy="3048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Step Later: Final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2133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352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2438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2438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2514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2514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819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4419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4000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4171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3543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857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[2+]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810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[4+]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51816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[3-]</a:t>
            </a:r>
          </a:p>
        </p:txBody>
      </p:sp>
      <p:sp>
        <p:nvSpPr>
          <p:cNvPr id="62483" name="Text Box 28"/>
          <p:cNvSpPr txBox="1">
            <a:spLocks noChangeArrowheads="1"/>
          </p:cNvSpPr>
          <p:nvPr/>
        </p:nvSpPr>
        <p:spPr bwMode="auto">
          <a:xfrm>
            <a:off x="0" y="1295400"/>
            <a:ext cx="36972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	Good day for tennis?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3505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43600" y="4114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rot="5400000">
            <a:off x="6648450" y="4095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26" idx="0"/>
          </p:cNvCxnSpPr>
          <p:nvPr/>
        </p:nvCxnSpPr>
        <p:spPr>
          <a:xfrm rot="16200000" flipH="1">
            <a:off x="7429500" y="4114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20000" y="5029200"/>
            <a:ext cx="14478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[3+]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5029200"/>
            <a:ext cx="16002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[2-]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11573-7605-4377-93FB-6057E4E4C0F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Non-Boolean Features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Features with multiple discrete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Multi-way splits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for one value versus the rest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Group values into disjoint sets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Real-valued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thresholds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Splits based on mean squared error metric</a:t>
            </a:r>
          </a:p>
        </p:txBody>
      </p:sp>
      <p:sp>
        <p:nvSpPr>
          <p:cNvPr id="2560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560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Unit-1</a:t>
            </a:r>
            <a:br>
              <a:rPr lang="en-US" dirty="0" smtClean="0"/>
            </a:br>
            <a:r>
              <a:rPr lang="en-US" dirty="0" smtClean="0"/>
              <a:t>chapter-3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1F7CA-6D6C-4802-93B4-C6556E9FE41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Hypothesis Space Search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-838200" y="1524000"/>
          <a:ext cx="5076825" cy="4064000"/>
        </p:xfrm>
        <a:graphic>
          <a:graphicData uri="http://schemas.openxmlformats.org/presentationml/2006/ole">
            <p:oleObj spid="_x0000_s13314" name="Bitmap Image" r:id="rId3" imgW="8802329" imgH="7047619" progId="PBrush">
              <p:embed/>
            </p:oleObj>
          </a:graphicData>
        </a:graphic>
      </p:graphicFrame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331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5181600" y="2971800"/>
            <a:ext cx="3657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You do not get the globally optimal tree!</a:t>
            </a:r>
          </a:p>
          <a:p>
            <a:pPr>
              <a:buFontTx/>
              <a:buChar char="-"/>
            </a:pPr>
            <a:r>
              <a:rPr lang="en-US" sz="2000"/>
              <a:t> Search space is exponential.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INDUCTIVE BIAS IN DECISION TREE LEARNING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4675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8000999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PREFER SHORT HYPOTHESIS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3613"/>
            <a:ext cx="8077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DECISION TREE LEARNING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19300"/>
            <a:ext cx="8534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B6226-78D1-4670-B1F4-DE9A9F4F03D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Overfitting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295400" y="2433637"/>
          <a:ext cx="6096000" cy="3205163"/>
        </p:xfrm>
        <a:graphic>
          <a:graphicData uri="http://schemas.openxmlformats.org/presentationml/2006/ole">
            <p:oleObj spid="_x0000_s14338" name="Bitmap Image" r:id="rId3" imgW="11323810" imgH="5952381" progId="PBrush">
              <p:embed/>
            </p:oleObj>
          </a:graphicData>
        </a:graphic>
      </p:graphicFrame>
      <p:sp>
        <p:nvSpPr>
          <p:cNvPr id="1434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434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A79A28-0C0C-4B89-9809-6585A658082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Overfitting in Decision Trees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371600" y="2133600"/>
          <a:ext cx="6096000" cy="3759200"/>
        </p:xfrm>
        <a:graphic>
          <a:graphicData uri="http://schemas.openxmlformats.org/presentationml/2006/ole">
            <p:oleObj spid="_x0000_s15362" name="Bitmap Image" r:id="rId3" imgW="10012173" imgH="6171429" progId="PBrush">
              <p:embed/>
            </p:oleObj>
          </a:graphicData>
        </a:graphic>
      </p:graphicFrame>
      <p:sp>
        <p:nvSpPr>
          <p:cNvPr id="1536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536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3574B-A6DB-4547-9599-74F4902A447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Validation Data is Used to Control Overfitting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Prune tree to reduce error on validation set</a:t>
            </a:r>
          </a:p>
        </p:txBody>
      </p:sp>
      <p:sp>
        <p:nvSpPr>
          <p:cNvPr id="2662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663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5796F9A-D624-465F-8394-CD0311555E97}" type="slidenum">
              <a:rPr lang="en-US"/>
              <a:pPr algn="ctr">
                <a:defRPr/>
              </a:pPr>
              <a:t>39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</a:t>
            </a:r>
          </a:p>
        </p:txBody>
      </p:sp>
      <p:sp>
        <p:nvSpPr>
          <p:cNvPr id="72709" name="Line 3"/>
          <p:cNvSpPr>
            <a:spLocks noChangeShapeType="1"/>
          </p:cNvSpPr>
          <p:nvPr/>
        </p:nvSpPr>
        <p:spPr bwMode="auto">
          <a:xfrm flipH="1">
            <a:off x="762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0" name="Line 4"/>
          <p:cNvSpPr>
            <a:spLocks noChangeShapeType="1"/>
          </p:cNvSpPr>
          <p:nvPr/>
        </p:nvSpPr>
        <p:spPr bwMode="auto">
          <a:xfrm flipH="1">
            <a:off x="762000" y="5562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Text Box 5"/>
          <p:cNvSpPr txBox="1">
            <a:spLocks noChangeArrowheads="1"/>
          </p:cNvSpPr>
          <p:nvPr/>
        </p:nvSpPr>
        <p:spPr bwMode="auto">
          <a:xfrm>
            <a:off x="1584325" y="5680075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Number of Nodes in Decision tree</a:t>
            </a:r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Accuracy</a:t>
            </a:r>
          </a:p>
        </p:txBody>
      </p:sp>
      <p:sp>
        <p:nvSpPr>
          <p:cNvPr id="72713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0.9</a:t>
            </a:r>
          </a:p>
        </p:txBody>
      </p:sp>
      <p:sp>
        <p:nvSpPr>
          <p:cNvPr id="72714" name="Text Box 8"/>
          <p:cNvSpPr txBox="1">
            <a:spLocks noChangeArrowheads="1"/>
          </p:cNvSpPr>
          <p:nvPr/>
        </p:nvSpPr>
        <p:spPr bwMode="auto">
          <a:xfrm>
            <a:off x="152400" y="27432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0.8</a:t>
            </a:r>
          </a:p>
        </p:txBody>
      </p:sp>
      <p:sp>
        <p:nvSpPr>
          <p:cNvPr id="72715" name="Text Box 9"/>
          <p:cNvSpPr txBox="1">
            <a:spLocks noChangeArrowheads="1"/>
          </p:cNvSpPr>
          <p:nvPr/>
        </p:nvSpPr>
        <p:spPr bwMode="auto">
          <a:xfrm>
            <a:off x="152400" y="35814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0.7</a:t>
            </a:r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0.6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1905000"/>
            <a:ext cx="6629400" cy="2590800"/>
            <a:chOff x="480" y="1200"/>
            <a:chExt cx="4176" cy="1632"/>
          </a:xfrm>
        </p:grpSpPr>
        <p:sp>
          <p:nvSpPr>
            <p:cNvPr id="72728" name="Line 12"/>
            <p:cNvSpPr>
              <a:spLocks noChangeShapeType="1"/>
            </p:cNvSpPr>
            <p:nvPr/>
          </p:nvSpPr>
          <p:spPr bwMode="auto">
            <a:xfrm flipV="1">
              <a:off x="480" y="2160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14"/>
            <p:cNvSpPr>
              <a:spLocks noChangeShapeType="1"/>
            </p:cNvSpPr>
            <p:nvPr/>
          </p:nvSpPr>
          <p:spPr bwMode="auto">
            <a:xfrm flipV="1">
              <a:off x="864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15"/>
            <p:cNvSpPr>
              <a:spLocks noChangeShapeType="1"/>
            </p:cNvSpPr>
            <p:nvPr/>
          </p:nvSpPr>
          <p:spPr bwMode="auto">
            <a:xfrm flipV="1">
              <a:off x="1296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16"/>
            <p:cNvSpPr>
              <a:spLocks noChangeShapeType="1"/>
            </p:cNvSpPr>
            <p:nvPr/>
          </p:nvSpPr>
          <p:spPr bwMode="auto">
            <a:xfrm flipV="1">
              <a:off x="1392" y="1440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Line 17"/>
            <p:cNvSpPr>
              <a:spLocks noChangeShapeType="1"/>
            </p:cNvSpPr>
            <p:nvPr/>
          </p:nvSpPr>
          <p:spPr bwMode="auto">
            <a:xfrm flipV="1">
              <a:off x="2256" y="139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18"/>
            <p:cNvSpPr>
              <a:spLocks noChangeShapeType="1"/>
            </p:cNvSpPr>
            <p:nvPr/>
          </p:nvSpPr>
          <p:spPr bwMode="auto">
            <a:xfrm flipV="1">
              <a:off x="2400" y="1296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19"/>
            <p:cNvSpPr>
              <a:spLocks noChangeShapeType="1"/>
            </p:cNvSpPr>
            <p:nvPr/>
          </p:nvSpPr>
          <p:spPr bwMode="auto">
            <a:xfrm flipV="1">
              <a:off x="3264" y="1200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8" name="Line 20"/>
          <p:cNvSpPr>
            <a:spLocks noChangeShapeType="1"/>
          </p:cNvSpPr>
          <p:nvPr/>
        </p:nvSpPr>
        <p:spPr bwMode="auto">
          <a:xfrm flipV="1">
            <a:off x="762000" y="3276600"/>
            <a:ext cx="3810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9" name="Line 21"/>
          <p:cNvSpPr>
            <a:spLocks noChangeShapeType="1"/>
          </p:cNvSpPr>
          <p:nvPr/>
        </p:nvSpPr>
        <p:spPr bwMode="auto">
          <a:xfrm flipV="1">
            <a:off x="1143000" y="2971800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0" name="Line 22"/>
          <p:cNvSpPr>
            <a:spLocks noChangeShapeType="1"/>
          </p:cNvSpPr>
          <p:nvPr/>
        </p:nvSpPr>
        <p:spPr bwMode="auto">
          <a:xfrm flipV="1">
            <a:off x="15240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1" name="Line 23"/>
          <p:cNvSpPr>
            <a:spLocks noChangeShapeType="1"/>
          </p:cNvSpPr>
          <p:nvPr/>
        </p:nvSpPr>
        <p:spPr bwMode="auto">
          <a:xfrm flipV="1">
            <a:off x="4572000" y="3200400"/>
            <a:ext cx="838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2" name="Line 24"/>
          <p:cNvSpPr>
            <a:spLocks noChangeShapeType="1"/>
          </p:cNvSpPr>
          <p:nvPr/>
        </p:nvSpPr>
        <p:spPr bwMode="auto">
          <a:xfrm>
            <a:off x="23622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3" name="Line 25"/>
          <p:cNvSpPr>
            <a:spLocks noChangeShapeType="1"/>
          </p:cNvSpPr>
          <p:nvPr/>
        </p:nvSpPr>
        <p:spPr bwMode="auto">
          <a:xfrm flipV="1">
            <a:off x="3200400" y="2895600"/>
            <a:ext cx="38100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4" name="Line 26"/>
          <p:cNvSpPr>
            <a:spLocks noChangeShapeType="1"/>
          </p:cNvSpPr>
          <p:nvPr/>
        </p:nvSpPr>
        <p:spPr bwMode="auto">
          <a:xfrm>
            <a:off x="3581400" y="2895600"/>
            <a:ext cx="990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5" name="Line 27"/>
          <p:cNvSpPr>
            <a:spLocks noChangeShapeType="1"/>
          </p:cNvSpPr>
          <p:nvPr/>
        </p:nvSpPr>
        <p:spPr bwMode="auto">
          <a:xfrm>
            <a:off x="5410200" y="3200400"/>
            <a:ext cx="1143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6" name="Line 28"/>
          <p:cNvSpPr>
            <a:spLocks noChangeShapeType="1"/>
          </p:cNvSpPr>
          <p:nvPr/>
        </p:nvSpPr>
        <p:spPr bwMode="auto">
          <a:xfrm>
            <a:off x="6553200" y="3505200"/>
            <a:ext cx="838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7" name="Text Box 29"/>
          <p:cNvSpPr txBox="1">
            <a:spLocks noChangeArrowheads="1"/>
          </p:cNvSpPr>
          <p:nvPr/>
        </p:nvSpPr>
        <p:spPr bwMode="auto">
          <a:xfrm>
            <a:off x="6172200" y="990600"/>
            <a:ext cx="2162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On training data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On test data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CHAPTER-3</a:t>
            </a:r>
            <a:br>
              <a:rPr lang="en-US" dirty="0" smtClean="0"/>
            </a:br>
            <a:r>
              <a:rPr lang="en-US" dirty="0" smtClean="0"/>
              <a:t>Decision Tree Learning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23320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 smtClean="0"/>
              <a:t>CONTENTS:</a:t>
            </a:r>
          </a:p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Decision Tree Representation</a:t>
            </a:r>
          </a:p>
          <a:p>
            <a:r>
              <a:rPr lang="en-US" sz="2000" dirty="0" smtClean="0"/>
              <a:t>Appropriate problems for Decision Tree Learning </a:t>
            </a:r>
          </a:p>
          <a:p>
            <a:r>
              <a:rPr lang="en-US" sz="2000" dirty="0" smtClean="0"/>
              <a:t>The basic Decision Tree Learning Algorithm</a:t>
            </a:r>
          </a:p>
          <a:p>
            <a:r>
              <a:rPr lang="en-US" sz="2000" dirty="0" smtClean="0"/>
              <a:t>Hypothesis space search in Decision Tree Learning</a:t>
            </a:r>
          </a:p>
          <a:p>
            <a:r>
              <a:rPr lang="en-US" sz="2000" dirty="0" smtClean="0"/>
              <a:t>Inductive bias in Decision Tree Learning</a:t>
            </a:r>
          </a:p>
          <a:p>
            <a:r>
              <a:rPr lang="en-US" sz="2000" dirty="0" smtClean="0"/>
              <a:t>Issues in Decision Tree Learning</a:t>
            </a:r>
          </a:p>
          <a:p>
            <a:r>
              <a:rPr lang="en-US" sz="2000" dirty="0" smtClean="0"/>
              <a:t>summary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DT is </a:t>
            </a:r>
            <a:r>
              <a:rPr lang="en-US" i="1" dirty="0" err="1" smtClean="0">
                <a:solidFill>
                  <a:srgbClr val="CC0000"/>
                </a:solidFill>
              </a:rPr>
              <a:t>overfit</a:t>
            </a:r>
            <a:r>
              <a:rPr lang="en-US" dirty="0" smtClean="0"/>
              <a:t> when exists another DT’ and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DT has </a:t>
            </a:r>
            <a:r>
              <a:rPr lang="en-US" b="1" i="1" dirty="0" smtClean="0">
                <a:solidFill>
                  <a:schemeClr val="tx2"/>
                </a:solidFill>
              </a:rPr>
              <a:t>smaller</a:t>
            </a:r>
            <a:r>
              <a:rPr lang="en-US" dirty="0" smtClean="0"/>
              <a:t> error  on training examples, but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DT has </a:t>
            </a:r>
            <a:r>
              <a:rPr lang="en-US" b="1" i="1" dirty="0" smtClean="0">
                <a:solidFill>
                  <a:schemeClr val="tx2"/>
                </a:solidFill>
              </a:rPr>
              <a:t>bigger</a:t>
            </a:r>
            <a:r>
              <a:rPr lang="en-US" dirty="0" smtClean="0"/>
              <a:t> error on test examples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Causes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Noisy data, or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Training set is too small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Solutions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Reduced error pruning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Early stopping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Rule post pruning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Reduced Error Pruning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Split data into train and validation set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Repeat until pruning is harmful</a:t>
            </a:r>
          </a:p>
          <a:p>
            <a:pPr lvl="1"/>
            <a:r>
              <a:rPr lang="en-US" smtClean="0"/>
              <a:t>Remove each subtree and replace it with majority class and evaluate on validation set</a:t>
            </a:r>
          </a:p>
          <a:p>
            <a:pPr lvl="1"/>
            <a:r>
              <a:rPr lang="en-US" smtClean="0"/>
              <a:t>Remove subtree that leads to largest gain in accuracy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100012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1574800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214947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2724150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0" name="Rectangle 9"/>
          <p:cNvSpPr>
            <a:spLocks noChangeArrowheads="1"/>
          </p:cNvSpPr>
          <p:nvPr/>
        </p:nvSpPr>
        <p:spPr bwMode="auto">
          <a:xfrm>
            <a:off x="3298825" y="2201863"/>
            <a:ext cx="574675" cy="922337"/>
          </a:xfrm>
          <a:prstGeom prst="rect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1" name="Rectangle 10"/>
          <p:cNvSpPr>
            <a:spLocks noChangeArrowheads="1"/>
          </p:cNvSpPr>
          <p:nvPr/>
        </p:nvSpPr>
        <p:spPr bwMode="auto">
          <a:xfrm>
            <a:off x="3873500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2" name="Rectangle 11"/>
          <p:cNvSpPr>
            <a:spLocks noChangeArrowheads="1"/>
          </p:cNvSpPr>
          <p:nvPr/>
        </p:nvSpPr>
        <p:spPr bwMode="auto">
          <a:xfrm>
            <a:off x="4448175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3" name="Rectangle 12"/>
          <p:cNvSpPr>
            <a:spLocks noChangeArrowheads="1"/>
          </p:cNvSpPr>
          <p:nvPr/>
        </p:nvSpPr>
        <p:spPr bwMode="auto">
          <a:xfrm>
            <a:off x="5022850" y="2201863"/>
            <a:ext cx="574675" cy="92233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4" name="Rectangle 13"/>
          <p:cNvSpPr>
            <a:spLocks noChangeArrowheads="1"/>
          </p:cNvSpPr>
          <p:nvPr/>
        </p:nvSpPr>
        <p:spPr bwMode="auto">
          <a:xfrm>
            <a:off x="5597525" y="2201863"/>
            <a:ext cx="574675" cy="922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4765" name="Text Box 15"/>
          <p:cNvSpPr txBox="1">
            <a:spLocks noChangeArrowheads="1"/>
          </p:cNvSpPr>
          <p:nvPr/>
        </p:nvSpPr>
        <p:spPr bwMode="auto">
          <a:xfrm rot="-5400000">
            <a:off x="5514975" y="2257425"/>
            <a:ext cx="857250" cy="4572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</a:t>
            </a: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 rot="-5400000">
            <a:off x="5013325" y="2454275"/>
            <a:ext cx="641350" cy="3683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 rot="-5400000">
            <a:off x="4436269" y="2466181"/>
            <a:ext cx="641350" cy="36988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  <p:sp>
        <p:nvSpPr>
          <p:cNvPr id="74768" name="Text Box 15"/>
          <p:cNvSpPr txBox="1">
            <a:spLocks noChangeArrowheads="1"/>
          </p:cNvSpPr>
          <p:nvPr/>
        </p:nvSpPr>
        <p:spPr bwMode="auto">
          <a:xfrm rot="-5400000">
            <a:off x="3826669" y="2466181"/>
            <a:ext cx="641350" cy="36988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Tune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200" y="2743200"/>
            <a:ext cx="3733800" cy="2819400"/>
          </a:xfrm>
          <a:prstGeom prst="line">
            <a:avLst/>
          </a:prstGeom>
          <a:ln w="444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" y="2667000"/>
            <a:ext cx="3048000" cy="2895600"/>
          </a:xfrm>
          <a:prstGeom prst="line">
            <a:avLst/>
          </a:prstGeom>
          <a:ln w="444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24000" y="59388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2600" y="25908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33600" y="54054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0.80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086600" y="28194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7844" name="TextBox 34"/>
          <p:cNvSpPr txBox="1">
            <a:spLocks noChangeArrowheads="1"/>
          </p:cNvSpPr>
          <p:nvPr/>
        </p:nvSpPr>
        <p:spPr bwMode="auto">
          <a:xfrm>
            <a:off x="1524000" y="5938838"/>
            <a:ext cx="396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Reduced Error Pruning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2600" y="25908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8868" name="TextBox 25"/>
          <p:cNvSpPr txBox="1">
            <a:spLocks noChangeArrowheads="1"/>
          </p:cNvSpPr>
          <p:nvPr/>
        </p:nvSpPr>
        <p:spPr bwMode="auto">
          <a:xfrm>
            <a:off x="1219200" y="54102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Use this as final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E44AD8B2-5613-48B9-8509-506FC02D8D12}" type="slidenum">
              <a:rPr lang="en-US"/>
              <a:pPr algn="ctr">
                <a:defRPr/>
              </a:pPr>
              <a:t>46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Early Stopping</a:t>
            </a:r>
          </a:p>
        </p:txBody>
      </p:sp>
      <p:sp>
        <p:nvSpPr>
          <p:cNvPr id="79877" name="Line 3"/>
          <p:cNvSpPr>
            <a:spLocks noChangeShapeType="1"/>
          </p:cNvSpPr>
          <p:nvPr/>
        </p:nvSpPr>
        <p:spPr bwMode="auto">
          <a:xfrm flipH="1">
            <a:off x="762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Line 4"/>
          <p:cNvSpPr>
            <a:spLocks noChangeShapeType="1"/>
          </p:cNvSpPr>
          <p:nvPr/>
        </p:nvSpPr>
        <p:spPr bwMode="auto">
          <a:xfrm flipH="1">
            <a:off x="762000" y="5562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1584325" y="5680075"/>
            <a:ext cx="437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Number of Nodes in Decision tree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Accuracy</a:t>
            </a:r>
          </a:p>
        </p:txBody>
      </p:sp>
      <p:sp>
        <p:nvSpPr>
          <p:cNvPr id="79881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0.9</a:t>
            </a:r>
          </a:p>
        </p:txBody>
      </p:sp>
      <p:sp>
        <p:nvSpPr>
          <p:cNvPr id="79882" name="Text Box 8"/>
          <p:cNvSpPr txBox="1">
            <a:spLocks noChangeArrowheads="1"/>
          </p:cNvSpPr>
          <p:nvPr/>
        </p:nvSpPr>
        <p:spPr bwMode="auto">
          <a:xfrm>
            <a:off x="152400" y="27432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0.8</a:t>
            </a:r>
          </a:p>
        </p:txBody>
      </p:sp>
      <p:sp>
        <p:nvSpPr>
          <p:cNvPr id="79883" name="Text Box 9"/>
          <p:cNvSpPr txBox="1">
            <a:spLocks noChangeArrowheads="1"/>
          </p:cNvSpPr>
          <p:nvPr/>
        </p:nvSpPr>
        <p:spPr bwMode="auto">
          <a:xfrm>
            <a:off x="152400" y="35814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0.7</a:t>
            </a:r>
          </a:p>
        </p:txBody>
      </p:sp>
      <p:sp>
        <p:nvSpPr>
          <p:cNvPr id="79884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0.6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1905000"/>
            <a:ext cx="6629400" cy="2590800"/>
            <a:chOff x="480" y="1200"/>
            <a:chExt cx="4176" cy="1632"/>
          </a:xfrm>
        </p:grpSpPr>
        <p:sp>
          <p:nvSpPr>
            <p:cNvPr id="79904" name="Line 12"/>
            <p:cNvSpPr>
              <a:spLocks noChangeShapeType="1"/>
            </p:cNvSpPr>
            <p:nvPr/>
          </p:nvSpPr>
          <p:spPr bwMode="auto">
            <a:xfrm flipV="1">
              <a:off x="480" y="2160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14"/>
            <p:cNvSpPr>
              <a:spLocks noChangeShapeType="1"/>
            </p:cNvSpPr>
            <p:nvPr/>
          </p:nvSpPr>
          <p:spPr bwMode="auto">
            <a:xfrm flipV="1">
              <a:off x="864" y="16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15"/>
            <p:cNvSpPr>
              <a:spLocks noChangeShapeType="1"/>
            </p:cNvSpPr>
            <p:nvPr/>
          </p:nvSpPr>
          <p:spPr bwMode="auto">
            <a:xfrm flipV="1">
              <a:off x="1296" y="15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16"/>
            <p:cNvSpPr>
              <a:spLocks noChangeShapeType="1"/>
            </p:cNvSpPr>
            <p:nvPr/>
          </p:nvSpPr>
          <p:spPr bwMode="auto">
            <a:xfrm flipV="1">
              <a:off x="1392" y="1440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17"/>
            <p:cNvSpPr>
              <a:spLocks noChangeShapeType="1"/>
            </p:cNvSpPr>
            <p:nvPr/>
          </p:nvSpPr>
          <p:spPr bwMode="auto">
            <a:xfrm flipV="1">
              <a:off x="2256" y="139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18"/>
            <p:cNvSpPr>
              <a:spLocks noChangeShapeType="1"/>
            </p:cNvSpPr>
            <p:nvPr/>
          </p:nvSpPr>
          <p:spPr bwMode="auto">
            <a:xfrm flipV="1">
              <a:off x="2400" y="1296"/>
              <a:ext cx="8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19"/>
            <p:cNvSpPr>
              <a:spLocks noChangeShapeType="1"/>
            </p:cNvSpPr>
            <p:nvPr/>
          </p:nvSpPr>
          <p:spPr bwMode="auto">
            <a:xfrm flipV="1">
              <a:off x="3264" y="1200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6" name="Line 20"/>
          <p:cNvSpPr>
            <a:spLocks noChangeShapeType="1"/>
          </p:cNvSpPr>
          <p:nvPr/>
        </p:nvSpPr>
        <p:spPr bwMode="auto">
          <a:xfrm flipV="1">
            <a:off x="762000" y="3276600"/>
            <a:ext cx="38100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Line 21"/>
          <p:cNvSpPr>
            <a:spLocks noChangeShapeType="1"/>
          </p:cNvSpPr>
          <p:nvPr/>
        </p:nvSpPr>
        <p:spPr bwMode="auto">
          <a:xfrm flipV="1">
            <a:off x="1143000" y="2971800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22"/>
          <p:cNvSpPr>
            <a:spLocks noChangeShapeType="1"/>
          </p:cNvSpPr>
          <p:nvPr/>
        </p:nvSpPr>
        <p:spPr bwMode="auto">
          <a:xfrm flipV="1">
            <a:off x="15240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Line 23"/>
          <p:cNvSpPr>
            <a:spLocks noChangeShapeType="1"/>
          </p:cNvSpPr>
          <p:nvPr/>
        </p:nvSpPr>
        <p:spPr bwMode="auto">
          <a:xfrm flipV="1">
            <a:off x="4572000" y="3200400"/>
            <a:ext cx="838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Line 24"/>
          <p:cNvSpPr>
            <a:spLocks noChangeShapeType="1"/>
          </p:cNvSpPr>
          <p:nvPr/>
        </p:nvSpPr>
        <p:spPr bwMode="auto">
          <a:xfrm>
            <a:off x="2362200" y="27432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1" name="Line 25"/>
          <p:cNvSpPr>
            <a:spLocks noChangeShapeType="1"/>
          </p:cNvSpPr>
          <p:nvPr/>
        </p:nvSpPr>
        <p:spPr bwMode="auto">
          <a:xfrm flipV="1">
            <a:off x="3200400" y="2895600"/>
            <a:ext cx="38100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Line 26"/>
          <p:cNvSpPr>
            <a:spLocks noChangeShapeType="1"/>
          </p:cNvSpPr>
          <p:nvPr/>
        </p:nvSpPr>
        <p:spPr bwMode="auto">
          <a:xfrm>
            <a:off x="3581400" y="2895600"/>
            <a:ext cx="990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5410200" y="3200400"/>
            <a:ext cx="1143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4" name="Line 28"/>
          <p:cNvSpPr>
            <a:spLocks noChangeShapeType="1"/>
          </p:cNvSpPr>
          <p:nvPr/>
        </p:nvSpPr>
        <p:spPr bwMode="auto">
          <a:xfrm>
            <a:off x="6553200" y="3505200"/>
            <a:ext cx="8382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5" name="Text Box 29"/>
          <p:cNvSpPr txBox="1">
            <a:spLocks noChangeArrowheads="1"/>
          </p:cNvSpPr>
          <p:nvPr/>
        </p:nvSpPr>
        <p:spPr bwMode="auto">
          <a:xfrm>
            <a:off x="6172200" y="990600"/>
            <a:ext cx="1890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On training data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On test data</a:t>
            </a:r>
          </a:p>
          <a:p>
            <a:r>
              <a:rPr lang="en-US">
                <a:solidFill>
                  <a:srgbClr val="92D050"/>
                </a:solidFill>
                <a:latin typeface="Times New Roman" pitchFamily="18" charset="0"/>
              </a:rPr>
              <a:t>On validation data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000" y="2590800"/>
            <a:ext cx="6553200" cy="2133600"/>
            <a:chOff x="762000" y="2590800"/>
            <a:chExt cx="6553200" cy="2133600"/>
          </a:xfrm>
        </p:grpSpPr>
        <p:sp>
          <p:nvSpPr>
            <p:cNvPr id="79899" name="Line 20"/>
            <p:cNvSpPr>
              <a:spLocks noChangeShapeType="1"/>
            </p:cNvSpPr>
            <p:nvPr/>
          </p:nvSpPr>
          <p:spPr bwMode="auto">
            <a:xfrm flipV="1">
              <a:off x="762000" y="2743200"/>
              <a:ext cx="1066800" cy="19812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22"/>
            <p:cNvSpPr>
              <a:spLocks noChangeShapeType="1"/>
            </p:cNvSpPr>
            <p:nvPr/>
          </p:nvSpPr>
          <p:spPr bwMode="auto">
            <a:xfrm flipV="1">
              <a:off x="1828800" y="2590800"/>
              <a:ext cx="1143000" cy="1524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24"/>
            <p:cNvSpPr>
              <a:spLocks noChangeShapeType="1"/>
            </p:cNvSpPr>
            <p:nvPr/>
          </p:nvSpPr>
          <p:spPr bwMode="auto">
            <a:xfrm>
              <a:off x="2971800" y="2590800"/>
              <a:ext cx="838200" cy="762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24"/>
            <p:cNvSpPr>
              <a:spLocks noChangeShapeType="1"/>
            </p:cNvSpPr>
            <p:nvPr/>
          </p:nvSpPr>
          <p:spPr bwMode="auto">
            <a:xfrm>
              <a:off x="3810000" y="2667000"/>
              <a:ext cx="838200" cy="3048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24"/>
            <p:cNvSpPr>
              <a:spLocks noChangeShapeType="1"/>
            </p:cNvSpPr>
            <p:nvPr/>
          </p:nvSpPr>
          <p:spPr bwMode="auto">
            <a:xfrm>
              <a:off x="4648200" y="2971800"/>
              <a:ext cx="2667000" cy="381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2743200" y="2362200"/>
            <a:ext cx="457200" cy="457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ounded Rectangular Callout 41"/>
          <p:cNvSpPr/>
          <p:nvPr/>
        </p:nvSpPr>
        <p:spPr>
          <a:xfrm>
            <a:off x="1600200" y="1143000"/>
            <a:ext cx="3505200" cy="762000"/>
          </a:xfrm>
          <a:prstGeom prst="wedgeRoundRectCallout">
            <a:avLst>
              <a:gd name="adj1" fmla="val -9682"/>
              <a:gd name="adj2" fmla="val 1114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Remember this tree and use it as the final classifier</a:t>
            </a:r>
          </a:p>
        </p:txBody>
      </p:sp>
    </p:spTree>
  </p:cSld>
  <p:clrMapOvr>
    <a:masterClrMapping/>
  </p:clrMapOvr>
  <p:transition advClick="0" advTm="1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Rule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Split data into train and validation set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Prune each rule independently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each pre-condition and evaluate 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Pick pre-condition that leads to largest improvement in 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Note: ways to do this using training data and statistical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to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371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Outlook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Humidity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2743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Wind</a:t>
            </a:r>
          </a:p>
        </p:txBody>
      </p:sp>
      <p:cxnSp>
        <p:nvCxnSpPr>
          <p:cNvPr id="7" name="Straight Arrow Connector 6"/>
          <p:cNvCxnSpPr>
            <a:stCxn id="3" idx="1"/>
            <a:endCxn id="4" idx="0"/>
          </p:cNvCxnSpPr>
          <p:nvPr/>
        </p:nvCxnSpPr>
        <p:spPr>
          <a:xfrm rot="10800000" flipV="1">
            <a:off x="2781300" y="1676400"/>
            <a:ext cx="1257300" cy="914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0"/>
          </p:cNvCxnSpPr>
          <p:nvPr/>
        </p:nvCxnSpPr>
        <p:spPr>
          <a:xfrm>
            <a:off x="5638800" y="1676400"/>
            <a:ext cx="19431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1752600"/>
            <a:ext cx="1143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7526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057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43200" y="35052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33528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Strong</a:t>
            </a:r>
          </a:p>
        </p:txBody>
      </p:sp>
      <p:cxnSp>
        <p:nvCxnSpPr>
          <p:cNvPr id="27" name="Straight Arrow Connector 26"/>
          <p:cNvCxnSpPr>
            <a:stCxn id="4" idx="2"/>
            <a:endCxn id="48" idx="0"/>
          </p:cNvCxnSpPr>
          <p:nvPr/>
        </p:nvCxnSpPr>
        <p:spPr>
          <a:xfrm rot="5400000">
            <a:off x="1600200" y="3238500"/>
            <a:ext cx="1295400" cy="1066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rot="16200000" flipH="1">
            <a:off x="2495550" y="3409950"/>
            <a:ext cx="1295400" cy="7239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 rot="5400000">
            <a:off x="6648450" y="3333750"/>
            <a:ext cx="1066800" cy="8001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70" idx="0"/>
          </p:cNvCxnSpPr>
          <p:nvPr/>
        </p:nvCxnSpPr>
        <p:spPr>
          <a:xfrm rot="16200000" flipH="1">
            <a:off x="7429500" y="3352800"/>
            <a:ext cx="106680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4533900" y="2781300"/>
            <a:ext cx="5334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686301" y="2095500"/>
            <a:ext cx="228600" cy="317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432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0" y="30480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20000" y="4267200"/>
            <a:ext cx="1447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Play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67400" y="42672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Don’t play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117475" y="4953000"/>
            <a:ext cx="9026525" cy="181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Low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Play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Overcast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Play</a:t>
            </a:r>
          </a:p>
          <a:p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2947" name="Text Box 29"/>
          <p:cNvSpPr txBox="1">
            <a:spLocks noChangeArrowheads="1"/>
          </p:cNvSpPr>
          <p:nvPr/>
        </p:nvSpPr>
        <p:spPr bwMode="auto">
          <a:xfrm>
            <a:off x="0" y="1905000"/>
            <a:ext cx="9026525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 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609600" y="3276600"/>
            <a:ext cx="9026525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</a:rPr>
              <a:t>Outlook = Sunny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609600" y="4227513"/>
            <a:ext cx="9026525" cy="9540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Humidity = High </a:t>
            </a:r>
            <a:r>
              <a:rPr lang="en-US" sz="28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Don’t play</a:t>
            </a:r>
          </a:p>
          <a:p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7013" y="2363788"/>
            <a:ext cx="382587" cy="2133600"/>
            <a:chOff x="227806" y="2362994"/>
            <a:chExt cx="381794" cy="213439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29390" y="4495799"/>
              <a:ext cx="38021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9390" y="3579472"/>
              <a:ext cx="3802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-838599" y="3429399"/>
              <a:ext cx="2134394" cy="1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951" name="TextBox 17"/>
          <p:cNvSpPr txBox="1">
            <a:spLocks noChangeArrowheads="1"/>
          </p:cNvSpPr>
          <p:nvPr/>
        </p:nvSpPr>
        <p:spPr bwMode="auto">
          <a:xfrm>
            <a:off x="1524000" y="2438400"/>
            <a:ext cx="502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0.68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81600" y="33528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0.65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57800" y="42672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Validation set accuracy = 0.75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200" y="4191000"/>
            <a:ext cx="4876800" cy="838200"/>
          </a:xfrm>
          <a:prstGeom prst="roundRect">
            <a:avLst/>
          </a:prstGeom>
          <a:noFill/>
          <a:ln w="444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09800" y="5410200"/>
            <a:ext cx="2438400" cy="838200"/>
          </a:xfrm>
          <a:prstGeom prst="wedgeRoundRectCallout">
            <a:avLst>
              <a:gd name="adj1" fmla="val -60867"/>
              <a:gd name="adj2" fmla="val -91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Keep this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20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/>
              <a:t>© Daniel S. Weld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CEE5A22-5739-4C65-8042-C69DCCDFBB88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pic>
        <p:nvPicPr>
          <p:cNvPr id="18436" name="Picture 2" descr="E:\pedro\part1\image10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066800" y="685800"/>
            <a:ext cx="741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inductive learning</a:t>
            </a:r>
          </a:p>
          <a:p>
            <a:pPr lvl="1"/>
            <a:r>
              <a:rPr lang="en-US" smtClean="0"/>
              <a:t>Hypothesis spaces</a:t>
            </a:r>
          </a:p>
          <a:p>
            <a:pPr lvl="1"/>
            <a:r>
              <a:rPr lang="en-US" smtClean="0"/>
              <a:t>Inductive bias</a:t>
            </a:r>
          </a:p>
          <a:p>
            <a:pPr lvl="1"/>
            <a:r>
              <a:rPr lang="en-US" smtClean="0"/>
              <a:t>Components of a learning algorithm</a:t>
            </a:r>
          </a:p>
          <a:p>
            <a:r>
              <a:rPr lang="en-US" smtClean="0"/>
              <a:t>Decision trees</a:t>
            </a:r>
          </a:p>
          <a:p>
            <a:pPr lvl="1"/>
            <a:r>
              <a:rPr lang="en-US" smtClean="0"/>
              <a:t>Algorithm for constructing trees</a:t>
            </a:r>
          </a:p>
          <a:p>
            <a:pPr lvl="1"/>
            <a:r>
              <a:rPr lang="en-US" smtClean="0"/>
              <a:t>Issues (e.g., real-valued data, overfitting)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B9BE3-3E8F-4EC6-AD7B-2A6DD770471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Tree Representations</a:t>
            </a:r>
          </a:p>
          <a:p>
            <a:pPr lvl="1" eaLnBrk="1" hangingPunct="1"/>
            <a:r>
              <a:rPr lang="en-US" smtClean="0"/>
              <a:t>ID3 and C4.5 learning algorithms (Quinlan 1986)</a:t>
            </a:r>
          </a:p>
          <a:p>
            <a:pPr lvl="1" eaLnBrk="1" hangingPunct="1"/>
            <a:r>
              <a:rPr lang="en-US" smtClean="0"/>
              <a:t>CART learning algorithm (Breiman et al. 1985)</a:t>
            </a:r>
          </a:p>
          <a:p>
            <a:pPr eaLnBrk="1" hangingPunct="1"/>
            <a:r>
              <a:rPr lang="en-US" smtClean="0"/>
              <a:t>Entropy, Information Gain</a:t>
            </a:r>
          </a:p>
          <a:p>
            <a:pPr eaLnBrk="1" hangingPunct="1"/>
            <a:r>
              <a:rPr lang="en-US" smtClean="0"/>
              <a:t>Overfitting</a:t>
            </a:r>
          </a:p>
        </p:txBody>
      </p:sp>
      <p:sp>
        <p:nvSpPr>
          <p:cNvPr id="1843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843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9F8EB-0C58-4768-A802-0930289DECA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Training Data Example: Goal is to Predict When This Player Will Play Tennis?</a:t>
            </a:r>
          </a:p>
        </p:txBody>
      </p:sp>
      <p:sp>
        <p:nvSpPr>
          <p:cNvPr id="1946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9461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62940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21084-8223-4943-BE68-F5F395C3D04B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14400" y="76200"/>
          <a:ext cx="7010400" cy="5648325"/>
        </p:xfrm>
        <a:graphic>
          <a:graphicData uri="http://schemas.openxmlformats.org/presentationml/2006/ole">
            <p:oleObj spid="_x0000_s1026" name="Bitmap Image" r:id="rId3" imgW="9907383" imgH="7980952" progId="PBrush">
              <p:embed/>
            </p:oleObj>
          </a:graphicData>
        </a:graphic>
      </p:graphicFrame>
      <p:sp>
        <p:nvSpPr>
          <p:cNvPr id="102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102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118CE-B98D-4A0D-A04F-B1A5D6836F6A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4800" y="1447800"/>
          <a:ext cx="8382000" cy="3887788"/>
        </p:xfrm>
        <a:graphic>
          <a:graphicData uri="http://schemas.openxmlformats.org/presentationml/2006/ole">
            <p:oleObj spid="_x0000_s2050" name="Bitmap Image" r:id="rId3" imgW="9876190" imgH="4580952" progId="PBrush">
              <p:embed/>
            </p:oleObj>
          </a:graphicData>
        </a:graphic>
      </p:graphicFrame>
      <p:sp>
        <p:nvSpPr>
          <p:cNvPr id="205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 AI</a:t>
            </a:r>
          </a:p>
        </p:txBody>
      </p:sp>
      <p:sp>
        <p:nvSpPr>
          <p:cNvPr id="205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969</TotalTime>
  <Words>991</Words>
  <Application>Microsoft Office PowerPoint</Application>
  <PresentationFormat>On-screen Show (4:3)</PresentationFormat>
  <Paragraphs>403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Apex</vt:lpstr>
      <vt:lpstr>Bitmap Image</vt:lpstr>
      <vt:lpstr>CS601PC:MACHINE LEARNING</vt:lpstr>
      <vt:lpstr>Textbook</vt:lpstr>
      <vt:lpstr>Unit-1 chapter-3</vt:lpstr>
      <vt:lpstr> CHAPTER-3 Decision Tree Learning </vt:lpstr>
      <vt:lpstr>Slide 5</vt:lpstr>
      <vt:lpstr>Outline</vt:lpstr>
      <vt:lpstr>Training Data Example: Goal is to Predict When This Player Will Play Tennis?</vt:lpstr>
      <vt:lpstr>Slide 8</vt:lpstr>
      <vt:lpstr>Slide 9</vt:lpstr>
      <vt:lpstr>Numeric Attributes</vt:lpstr>
      <vt:lpstr>Entropy</vt:lpstr>
      <vt:lpstr>Slide 12</vt:lpstr>
      <vt:lpstr>Entropy</vt:lpstr>
      <vt:lpstr>Entropy</vt:lpstr>
      <vt:lpstr>Entropy (disorder) is bad Homogeneity is good</vt:lpstr>
      <vt:lpstr>Information Gain</vt:lpstr>
      <vt:lpstr>Slide 17</vt:lpstr>
      <vt:lpstr>Information Gain</vt:lpstr>
      <vt:lpstr>Slide 19</vt:lpstr>
      <vt:lpstr>Slide 20</vt:lpstr>
      <vt:lpstr>Slide 21</vt:lpstr>
      <vt:lpstr>Gain of Splitting on Wind</vt:lpstr>
      <vt:lpstr>Decision Tree Algorithm</vt:lpstr>
      <vt:lpstr>Training Example</vt:lpstr>
      <vt:lpstr>Slide 25</vt:lpstr>
      <vt:lpstr>One Step Later</vt:lpstr>
      <vt:lpstr>Recurse Again</vt:lpstr>
      <vt:lpstr>One Step Later: Final Tree</vt:lpstr>
      <vt:lpstr>Non-Boolean Features</vt:lpstr>
      <vt:lpstr>Hypothesis Space Search</vt:lpstr>
      <vt:lpstr>INDUCTIVE BIAS IN DECISION TREE LEARNING</vt:lpstr>
      <vt:lpstr>Slide 32</vt:lpstr>
      <vt:lpstr>Slide 33</vt:lpstr>
      <vt:lpstr>WHY PREFER SHORT HYPOTHESIS</vt:lpstr>
      <vt:lpstr>ISSUES IN DECISION TREE LEARNING</vt:lpstr>
      <vt:lpstr>Overfitting</vt:lpstr>
      <vt:lpstr>Overfitting in Decision Trees</vt:lpstr>
      <vt:lpstr>Validation Data is Used to Control Overfitting</vt:lpstr>
      <vt:lpstr>Overfitting</vt:lpstr>
      <vt:lpstr>Overfitting Definition</vt:lpstr>
      <vt:lpstr>Reduced Error Pruning</vt:lpstr>
      <vt:lpstr>Reduced Error Pruning Example</vt:lpstr>
      <vt:lpstr>Reduced Error Pruning Example</vt:lpstr>
      <vt:lpstr>Reduced Error Pruning Example</vt:lpstr>
      <vt:lpstr>Reduced Error Pruning Example</vt:lpstr>
      <vt:lpstr>Early Stopping</vt:lpstr>
      <vt:lpstr>Post Rule Pruning</vt:lpstr>
      <vt:lpstr>Conversion to Rule</vt:lpstr>
      <vt:lpstr>Example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CS601PC:MACHINE LEARNING</dc:title>
  <dc:creator>ASHA</dc:creator>
  <cp:lastModifiedBy>ASHA</cp:lastModifiedBy>
  <cp:revision>11</cp:revision>
  <dcterms:created xsi:type="dcterms:W3CDTF">2006-08-16T00:00:00Z</dcterms:created>
  <dcterms:modified xsi:type="dcterms:W3CDTF">2021-04-30T07:45:48Z</dcterms:modified>
</cp:coreProperties>
</file>