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8e2ed5b8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8e2ed5b8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8e2ed5b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8e2ed5b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380d8a64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380d8a64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380d8a64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380d8a64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380d8a64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380d8a64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380d8a64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380d8a64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380d8a64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380d8a64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8e2ed5b8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8e2ed5b8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380d8a64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380d8a64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8e2ed5b8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8e2ed5b8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8e2ed5b8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8e2ed5b8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f380d8a6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f380d8a6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fd07088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fd07088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fd070880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fd070880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8e2ed5b8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8e2ed5b8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fd07088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fd07088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fd070880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fd070880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8e2ed5b8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8e2ed5b8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fd07088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fd07088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fd070880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fd070880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fd070880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fd070880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8e2ed5b8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8e2ed5b8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f380d8a64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f380d8a64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fd070880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fd070880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8e2ed5b8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08e2ed5b8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fd070880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fd070880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8e2ed5b8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8e2ed5b8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380d8a6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380d8a6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f380d8a6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f380d8a6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380d8a64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380d8a64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380d8a6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380d8a6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8e2ed5b8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8e2ed5b8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8e2ed5b8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8e2ed5b8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1100">
                <a:solidFill>
                  <a:schemeClr val="dk1"/>
                </a:solidFill>
              </a:rPr>
              <a:t>  </a:t>
            </a:r>
            <a:r>
              <a:rPr b="1" lang="en-GB" sz="2400">
                <a:solidFill>
                  <a:schemeClr val="dk1"/>
                </a:solidFill>
              </a:rPr>
              <a:t>PART 2: Finding the Structure of Documents:</a:t>
            </a:r>
            <a:endParaRPr b="1" sz="2400">
              <a:solidFill>
                <a:schemeClr val="dk1"/>
              </a:solidFill>
            </a:endParaRPr>
          </a:p>
          <a:p>
            <a:pPr indent="0" lvl="0" marL="0" rtl="0" algn="l">
              <a:lnSpc>
                <a:spcPct val="115000"/>
              </a:lnSpc>
              <a:spcBef>
                <a:spcPts val="0"/>
              </a:spcBef>
              <a:spcAft>
                <a:spcPts val="0"/>
              </a:spcAft>
              <a:buNone/>
            </a:pPr>
            <a:r>
              <a:rPr b="1" lang="en-GB" sz="2400">
                <a:solidFill>
                  <a:schemeClr val="dk1"/>
                </a:solidFill>
              </a:rPr>
              <a:t>                   </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GB" sz="2400">
                <a:solidFill>
                  <a:schemeClr val="dk1"/>
                </a:solidFill>
              </a:rPr>
              <a:t>                           2.1 Introduction</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GB" sz="2400">
                <a:solidFill>
                  <a:schemeClr val="dk1"/>
                </a:solidFill>
              </a:rPr>
              <a:t>-&gt;</a:t>
            </a:r>
            <a:r>
              <a:rPr lang="en-GB" sz="1800">
                <a:solidFill>
                  <a:srgbClr val="374151"/>
                </a:solidFill>
              </a:rPr>
              <a:t>Finding the structure of documents in natural language processing (NLP) refers to the process of identifying the different components and sections of a document, and organizing them in a hierarchical or linear structure.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rPr>
              <a:t>-&gt;This is a crucial step in many NLP tasks, such as information retrieval, text classification, and summarization, as it allows for a more accurate and effective analysis of the document's content and meaning.</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100000"/>
              <a:buFont typeface="Arial"/>
              <a:buNone/>
            </a:pPr>
            <a:r>
              <a:rPr lang="en-GB" sz="1100">
                <a:solidFill>
                  <a:schemeClr val="dk1"/>
                </a:solidFill>
              </a:rPr>
              <a:t>→</a:t>
            </a:r>
            <a:r>
              <a:rPr b="1" lang="en-GB" sz="1100">
                <a:solidFill>
                  <a:schemeClr val="dk1"/>
                </a:solidFill>
              </a:rPr>
              <a:t>1</a:t>
            </a:r>
            <a:r>
              <a:rPr b="1" lang="en-GB" sz="1900">
                <a:solidFill>
                  <a:schemeClr val="dk1"/>
                </a:solidFill>
              </a:rPr>
              <a:t>.</a:t>
            </a:r>
            <a:r>
              <a:rPr b="1" lang="en-GB" sz="1900">
                <a:solidFill>
                  <a:srgbClr val="374151"/>
                </a:solidFill>
              </a:rPr>
              <a:t>Lexical cohesion: </a:t>
            </a:r>
            <a:r>
              <a:rPr lang="en-GB" sz="1900">
                <a:solidFill>
                  <a:srgbClr val="374151"/>
                </a:solidFill>
              </a:rPr>
              <a:t>This method looks at the patterns of words and phrases that appear in a text, and identifies changes in the frequency or distribution of these patterns as potential topic boundaries. For example, if the frequency of a particular keyword or phrase drops off sharply after a certain point in the text, this could indicate a shift in topic.</a:t>
            </a:r>
            <a:endParaRPr sz="1900">
              <a:solidFill>
                <a:srgbClr val="374151"/>
              </a:solidFill>
            </a:endParaRPr>
          </a:p>
          <a:p>
            <a:pPr indent="0" lvl="0" marL="0" rtl="0" algn="l">
              <a:lnSpc>
                <a:spcPct val="115000"/>
              </a:lnSpc>
              <a:spcBef>
                <a:spcPts val="2900"/>
              </a:spcBef>
              <a:spcAft>
                <a:spcPts val="0"/>
              </a:spcAft>
              <a:buNone/>
            </a:pPr>
            <a:r>
              <a:rPr b="1" lang="en-GB" sz="1900">
                <a:solidFill>
                  <a:srgbClr val="374151"/>
                </a:solidFill>
              </a:rPr>
              <a:t>2.Discourse markers: </a:t>
            </a:r>
            <a:r>
              <a:rPr lang="en-GB" sz="1900">
                <a:solidFill>
                  <a:srgbClr val="374151"/>
                </a:solidFill>
              </a:rPr>
              <a:t>This method looks at the use of discourse markers, such as "however", "in contrast", and "furthermore", which are often used to signal a change in topic or subtopic. By identifying these markers in a text, it is possible to locate potential topic boundaries.</a:t>
            </a:r>
            <a:endParaRPr sz="1900">
              <a:solidFill>
                <a:srgbClr val="374151"/>
              </a:solidFill>
            </a:endParaRPr>
          </a:p>
          <a:p>
            <a:pPr indent="0" lvl="0" marL="0" rtl="0" algn="l">
              <a:lnSpc>
                <a:spcPct val="115000"/>
              </a:lnSpc>
              <a:spcBef>
                <a:spcPts val="2900"/>
              </a:spcBef>
              <a:spcAft>
                <a:spcPts val="0"/>
              </a:spcAft>
              <a:buNone/>
            </a:pPr>
            <a:r>
              <a:rPr b="1" lang="en-GB" sz="1900">
                <a:solidFill>
                  <a:srgbClr val="374151"/>
                </a:solidFill>
              </a:rPr>
              <a:t>3.Machine learning: </a:t>
            </a:r>
            <a:r>
              <a:rPr lang="en-GB" sz="1900">
                <a:solidFill>
                  <a:srgbClr val="374151"/>
                </a:solidFill>
              </a:rPr>
              <a:t>This method involves training a machine learning model to identify patterns and features in a text that are associated with topic boundaries. This can involve using a variety of linguistic and contextual features, such as sentence length, word frequency, and part-of-speech tags, to identify potential topic boundaries.</a:t>
            </a:r>
            <a:endParaRPr sz="1900">
              <a:solidFill>
                <a:schemeClr val="dk1"/>
              </a:solidFill>
            </a:endParaRPr>
          </a:p>
          <a:p>
            <a:pPr indent="0" lvl="0" marL="0" rtl="0" algn="ctr">
              <a:spcBef>
                <a:spcPts val="2900"/>
              </a:spcBef>
              <a:spcAft>
                <a:spcPts val="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3"/>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100000"/>
              <a:buFont typeface="Arial"/>
              <a:buNone/>
            </a:pPr>
            <a:r>
              <a:rPr lang="en-GB" sz="1100">
                <a:solidFill>
                  <a:schemeClr val="dk1"/>
                </a:solidFill>
              </a:rPr>
              <a:t>-&gt;</a:t>
            </a:r>
            <a:r>
              <a:rPr lang="en-GB" sz="1800">
                <a:solidFill>
                  <a:srgbClr val="374151"/>
                </a:solidFill>
              </a:rPr>
              <a:t>Some of the specific techniques and tools used in topic boundary detection include:</a:t>
            </a:r>
            <a:endParaRPr sz="1800">
              <a:solidFill>
                <a:srgbClr val="374151"/>
              </a:solidFill>
            </a:endParaRPr>
          </a:p>
          <a:p>
            <a:pPr indent="-334327" lvl="0" marL="457200" rtl="0" algn="l">
              <a:lnSpc>
                <a:spcPct val="115000"/>
              </a:lnSpc>
              <a:spcBef>
                <a:spcPts val="2900"/>
              </a:spcBef>
              <a:spcAft>
                <a:spcPts val="0"/>
              </a:spcAft>
              <a:buClr>
                <a:srgbClr val="374151"/>
              </a:buClr>
              <a:buSzPct val="100000"/>
              <a:buFont typeface="Arial"/>
              <a:buAutoNum type="arabicPeriod"/>
            </a:pPr>
            <a:r>
              <a:rPr b="1" lang="en-GB" sz="1800">
                <a:solidFill>
                  <a:srgbClr val="374151"/>
                </a:solidFill>
              </a:rPr>
              <a:t>Latent Dirichlet Allocation (LDA):</a:t>
            </a:r>
            <a:r>
              <a:rPr lang="en-GB" sz="1800">
                <a:solidFill>
                  <a:srgbClr val="374151"/>
                </a:solidFill>
              </a:rPr>
              <a:t> This is a probabilistic topic modeling technique that can be used to identify topics within a corpus of text. By analyzing the distribution of words within a text, LDA can identify the most likely topics and subtopics within the text, and can be used to locate topic boundaries.</a:t>
            </a:r>
            <a:endParaRPr sz="1800">
              <a:solidFill>
                <a:srgbClr val="374151"/>
              </a:solidFill>
            </a:endParaRPr>
          </a:p>
          <a:p>
            <a:pPr indent="-334327" lvl="0" marL="457200" rtl="0" algn="l">
              <a:lnSpc>
                <a:spcPct val="115000"/>
              </a:lnSpc>
              <a:spcBef>
                <a:spcPts val="0"/>
              </a:spcBef>
              <a:spcAft>
                <a:spcPts val="0"/>
              </a:spcAft>
              <a:buClr>
                <a:srgbClr val="374151"/>
              </a:buClr>
              <a:buSzPct val="100000"/>
              <a:buFont typeface="Arial"/>
              <a:buAutoNum type="arabicPeriod"/>
            </a:pPr>
            <a:r>
              <a:rPr b="1" lang="en-GB" sz="1800">
                <a:solidFill>
                  <a:srgbClr val="374151"/>
                </a:solidFill>
              </a:rPr>
              <a:t>TextTiling: </a:t>
            </a:r>
            <a:r>
              <a:rPr lang="en-GB" sz="1800">
                <a:solidFill>
                  <a:srgbClr val="374151"/>
                </a:solidFill>
              </a:rPr>
              <a:t>This is a technique that involves breaking a text into smaller segments, or "tiles", based on the frequency and distribution of key words and phrases. By comparing the tiles to each other, it is possible to identify shifts in topic or subtopic, and locate potential topic boundaries.</a:t>
            </a:r>
            <a:endParaRPr sz="1800">
              <a:solidFill>
                <a:srgbClr val="374151"/>
              </a:solidFill>
            </a:endParaRPr>
          </a:p>
          <a:p>
            <a:pPr indent="-334327" lvl="0" marL="457200" rtl="0" algn="l">
              <a:lnSpc>
                <a:spcPct val="115000"/>
              </a:lnSpc>
              <a:spcBef>
                <a:spcPts val="0"/>
              </a:spcBef>
              <a:spcAft>
                <a:spcPts val="0"/>
              </a:spcAft>
              <a:buClr>
                <a:srgbClr val="374151"/>
              </a:buClr>
              <a:buSzPct val="100000"/>
              <a:buFont typeface="Arial"/>
              <a:buAutoNum type="arabicPeriod"/>
            </a:pPr>
            <a:r>
              <a:rPr b="1" lang="en-GB" sz="1800">
                <a:solidFill>
                  <a:srgbClr val="374151"/>
                </a:solidFill>
              </a:rPr>
              <a:t>Coh-Metrix:</a:t>
            </a:r>
            <a:r>
              <a:rPr lang="en-GB" sz="1800">
                <a:solidFill>
                  <a:srgbClr val="374151"/>
                </a:solidFill>
              </a:rPr>
              <a:t> This is a text analysis tool that uses a range of linguistic and discourse-based features to identify different aspects of text complexity, including topic boundaries. By analyzing the patterns of words, syntax, and discourse in a text, Coh-Metrix can identify potential topic boundaries, as well as provide insights into the overall structure and organization of the text.</a:t>
            </a:r>
            <a:endParaRPr sz="1800">
              <a:solidFill>
                <a:srgbClr val="374151"/>
              </a:solidFill>
            </a:endParaRPr>
          </a:p>
          <a:p>
            <a:pPr indent="0" lvl="0" marL="0" rtl="0" algn="l">
              <a:lnSpc>
                <a:spcPct val="115000"/>
              </a:lnSpc>
              <a:spcBef>
                <a:spcPts val="2900"/>
              </a:spcBef>
              <a:spcAft>
                <a:spcPts val="0"/>
              </a:spcAft>
              <a:buClr>
                <a:schemeClr val="dk1"/>
              </a:buClr>
              <a:buSzPct val="100000"/>
              <a:buFont typeface="Arial"/>
              <a:buNone/>
            </a:pPr>
            <a:r>
              <a:t/>
            </a:r>
            <a:endParaRPr sz="1100">
              <a:solidFill>
                <a:schemeClr val="dk1"/>
              </a:solidFill>
            </a:endParaRPr>
          </a:p>
          <a:p>
            <a:pPr indent="0" lvl="0" marL="0" rtl="0" algn="ctr">
              <a:spcBef>
                <a:spcPts val="0"/>
              </a:spcBef>
              <a:spcAft>
                <a:spcPts val="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-&gt;</a:t>
            </a:r>
            <a:r>
              <a:rPr lang="en-GB" sz="1800">
                <a:solidFill>
                  <a:srgbClr val="374151"/>
                </a:solidFill>
              </a:rPr>
              <a:t>Topic boundary detection is an important task in NLP, as it enables more effective organization and analysis of large amounts of text.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rPr>
              <a:t>-&gt;By accurately identifying topic boundaries, NLP systems can more effectively extract and summarize information, identify key themes and ideas, and provide more insightful and relevant responses to user queries.</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ctr">
              <a:spcBef>
                <a:spcPts val="0"/>
              </a:spcBef>
              <a:spcAft>
                <a:spcPts val="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5"/>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a:t>
            </a:r>
            <a:r>
              <a:rPr lang="en-GB" sz="2400">
                <a:solidFill>
                  <a:schemeClr val="dk1"/>
                </a:solidFill>
              </a:rPr>
              <a:t>  2.2 .Methods</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rPr>
              <a:t>There are several methods and techniques used in NLP to find the structure of documents, which include:</a:t>
            </a:r>
            <a:endParaRPr sz="1800">
              <a:solidFill>
                <a:srgbClr val="374151"/>
              </a:solidFill>
            </a:endParaRPr>
          </a:p>
          <a:p>
            <a:pPr indent="-342900" lvl="0" marL="457200" rtl="0" algn="l">
              <a:lnSpc>
                <a:spcPct val="115000"/>
              </a:lnSpc>
              <a:spcBef>
                <a:spcPts val="2900"/>
              </a:spcBef>
              <a:spcAft>
                <a:spcPts val="0"/>
              </a:spcAft>
              <a:buClr>
                <a:srgbClr val="374151"/>
              </a:buClr>
              <a:buSzPts val="1800"/>
              <a:buFont typeface="Arial"/>
              <a:buAutoNum type="arabicPeriod"/>
            </a:pPr>
            <a:r>
              <a:rPr lang="en-GB" sz="1800">
                <a:solidFill>
                  <a:srgbClr val="374151"/>
                </a:solidFill>
              </a:rPr>
              <a:t>Sentence boundary detection: This involves identifying the boundaries between sentences in a document, which is important for tasks like parsing, machine translation, and text-to-speech synthesis.</a:t>
            </a:r>
            <a:endParaRPr sz="1800">
              <a:solidFill>
                <a:srgbClr val="374151"/>
              </a:solidFill>
            </a:endParaRPr>
          </a:p>
          <a:p>
            <a:pPr indent="-342900" lvl="0" marL="457200" rtl="0" algn="l">
              <a:lnSpc>
                <a:spcPct val="115000"/>
              </a:lnSpc>
              <a:spcBef>
                <a:spcPts val="0"/>
              </a:spcBef>
              <a:spcAft>
                <a:spcPts val="0"/>
              </a:spcAft>
              <a:buClr>
                <a:srgbClr val="374151"/>
              </a:buClr>
              <a:buSzPts val="1800"/>
              <a:buFont typeface="Arial"/>
              <a:buAutoNum type="arabicPeriod"/>
            </a:pPr>
            <a:r>
              <a:rPr lang="en-GB" sz="1800">
                <a:solidFill>
                  <a:srgbClr val="374151"/>
                </a:solidFill>
              </a:rPr>
              <a:t>Part-of-speech tagging: This involves assigning a part of speech (noun, verb, adjective, etc.) to each word in a sentence, which is useful for tasks like parsing, information extraction, and sentiment analysis.</a:t>
            </a:r>
            <a:endParaRPr sz="1800">
              <a:solidFill>
                <a:srgbClr val="374151"/>
              </a:solidFill>
            </a:endParaRPr>
          </a:p>
          <a:p>
            <a:pPr indent="-342900" lvl="0" marL="457200" rtl="0" algn="l">
              <a:lnSpc>
                <a:spcPct val="115000"/>
              </a:lnSpc>
              <a:spcBef>
                <a:spcPts val="0"/>
              </a:spcBef>
              <a:spcAft>
                <a:spcPts val="0"/>
              </a:spcAft>
              <a:buClr>
                <a:srgbClr val="374151"/>
              </a:buClr>
              <a:buSzPts val="1800"/>
              <a:buFont typeface="Arial"/>
              <a:buAutoNum type="arabicPeriod"/>
            </a:pPr>
            <a:r>
              <a:rPr lang="en-GB" sz="1800">
                <a:solidFill>
                  <a:srgbClr val="374151"/>
                </a:solidFill>
              </a:rPr>
              <a:t>Named entity recognition: This involves identifying and classifying named entities (such as people, organizations, and locations) in a document, which is important for tasks like information extraction and text categorization.</a:t>
            </a:r>
            <a:endParaRPr sz="1800">
              <a:solidFill>
                <a:srgbClr val="374151"/>
              </a:solidFill>
            </a:endParaRPr>
          </a:p>
          <a:p>
            <a:pPr indent="0" lvl="0" marL="0" rtl="0" algn="l">
              <a:lnSpc>
                <a:spcPct val="115000"/>
              </a:lnSpc>
              <a:spcBef>
                <a:spcPts val="2900"/>
              </a:spcBef>
              <a:spcAft>
                <a:spcPts val="0"/>
              </a:spcAft>
              <a:buClr>
                <a:schemeClr val="dk1"/>
              </a:buClr>
              <a:buSzPts val="1100"/>
              <a:buFont typeface="Arial"/>
              <a:buNone/>
            </a:pPr>
            <a:r>
              <a:t/>
            </a:r>
            <a:endParaRPr sz="2400">
              <a:solidFill>
                <a:schemeClr val="dk1"/>
              </a:solidFill>
            </a:endParaRPr>
          </a:p>
          <a:p>
            <a:pPr indent="0" lvl="0" marL="0" rtl="0" algn="ctr">
              <a:spcBef>
                <a:spcPts val="0"/>
              </a:spcBef>
              <a:spcAft>
                <a:spcPts val="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6"/>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100000"/>
              <a:buFont typeface="Arial"/>
              <a:buNone/>
            </a:pPr>
            <a:r>
              <a:rPr lang="en-GB" sz="1100">
                <a:solidFill>
                  <a:schemeClr val="dk1"/>
                </a:solidFill>
              </a:rPr>
              <a:t> </a:t>
            </a:r>
            <a:r>
              <a:rPr lang="en-GB" sz="1800">
                <a:solidFill>
                  <a:schemeClr val="dk1"/>
                </a:solidFill>
              </a:rPr>
              <a:t>4.</a:t>
            </a:r>
            <a:r>
              <a:rPr lang="en-GB" sz="1800">
                <a:solidFill>
                  <a:srgbClr val="374151"/>
                </a:solidFill>
              </a:rPr>
              <a:t>Coreference resolution: This involves identifying all the expressions in a text that refer to the same entity, which is important for tasks like information extraction and machine translation.</a:t>
            </a:r>
            <a:endParaRPr sz="1800">
              <a:solidFill>
                <a:srgbClr val="374151"/>
              </a:solidFill>
            </a:endParaRPr>
          </a:p>
          <a:p>
            <a:pPr indent="0" lvl="0" marL="0" rtl="0" algn="l">
              <a:lnSpc>
                <a:spcPct val="115000"/>
              </a:lnSpc>
              <a:spcBef>
                <a:spcPts val="2900"/>
              </a:spcBef>
              <a:spcAft>
                <a:spcPts val="0"/>
              </a:spcAft>
              <a:buNone/>
            </a:pPr>
            <a:r>
              <a:rPr lang="en-GB" sz="1800">
                <a:solidFill>
                  <a:srgbClr val="374151"/>
                </a:solidFill>
              </a:rPr>
              <a:t>5.Topic boundary detection: This involves identifying the points in a document where the topic or theme of the text shifts, which is useful for organizing and summarizing large amounts of text.</a:t>
            </a:r>
            <a:endParaRPr sz="1800">
              <a:solidFill>
                <a:srgbClr val="374151"/>
              </a:solidFill>
            </a:endParaRPr>
          </a:p>
          <a:p>
            <a:pPr indent="0" lvl="0" marL="0" rtl="0" algn="l">
              <a:lnSpc>
                <a:spcPct val="115000"/>
              </a:lnSpc>
              <a:spcBef>
                <a:spcPts val="2900"/>
              </a:spcBef>
              <a:spcAft>
                <a:spcPts val="0"/>
              </a:spcAft>
              <a:buNone/>
            </a:pPr>
            <a:r>
              <a:rPr lang="en-GB" sz="1800">
                <a:solidFill>
                  <a:srgbClr val="374151"/>
                </a:solidFill>
              </a:rPr>
              <a:t>6.Parsing: This involves analyzing the grammatical structure of sentences in a document, which is important for tasks like machine translation, text-to-speech synthesis, and information extraction.</a:t>
            </a:r>
            <a:endParaRPr sz="1800">
              <a:solidFill>
                <a:srgbClr val="374151"/>
              </a:solidFill>
            </a:endParaRPr>
          </a:p>
          <a:p>
            <a:pPr indent="0" lvl="0" marL="0" rtl="0" algn="l">
              <a:lnSpc>
                <a:spcPct val="115000"/>
              </a:lnSpc>
              <a:spcBef>
                <a:spcPts val="2900"/>
              </a:spcBef>
              <a:spcAft>
                <a:spcPts val="0"/>
              </a:spcAft>
              <a:buNone/>
            </a:pPr>
            <a:r>
              <a:rPr lang="en-GB" sz="1800">
                <a:solidFill>
                  <a:srgbClr val="374151"/>
                </a:solidFill>
              </a:rPr>
              <a:t>7.Sentiment analysis: This involves identifying the sentiment (positive, negative, or neutral) expressed in a document, which is useful for tasks like brand monitoring, customer feedback analysis, and market research.</a:t>
            </a:r>
            <a:endParaRPr sz="1800">
              <a:solidFill>
                <a:srgbClr val="374151"/>
              </a:solidFill>
            </a:endParaRPr>
          </a:p>
          <a:p>
            <a:pPr indent="0" lvl="0" marL="0" rtl="0" algn="l">
              <a:lnSpc>
                <a:spcPct val="115000"/>
              </a:lnSpc>
              <a:spcBef>
                <a:spcPts val="2900"/>
              </a:spcBef>
              <a:spcAft>
                <a:spcPts val="0"/>
              </a:spcAft>
              <a:buClr>
                <a:schemeClr val="dk1"/>
              </a:buClr>
              <a:buSzPct val="100000"/>
              <a:buFont typeface="Arial"/>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-&gt;</a:t>
            </a:r>
            <a:r>
              <a:rPr lang="en-GB" sz="1800">
                <a:solidFill>
                  <a:srgbClr val="374151"/>
                </a:solidFill>
              </a:rPr>
              <a:t>There are several tools and techniques used in NLP to perform these tasks, including machine learning algorithms, rule-based systems, and statistical models.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rPr>
              <a:t>-&gt;These tools can be used in combination to build more complex NLP systems that can accurately analyze and understand the structure and content of large amounts of text.</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a:t>
            </a:r>
            <a:endParaRPr sz="2400">
              <a:solidFill>
                <a:schemeClr val="dk1"/>
              </a:solidFill>
            </a:endParaRPr>
          </a:p>
          <a:p>
            <a:pPr indent="0" lvl="0" marL="0" rtl="0" algn="ctr">
              <a:spcBef>
                <a:spcPts val="0"/>
              </a:spcBef>
              <a:spcAft>
                <a:spcPts val="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GB"/>
              <a:t>2.2.1 Generative Sequence Classification Methods</a:t>
            </a:r>
            <a:endParaRPr/>
          </a:p>
          <a:p>
            <a:pPr indent="0" lvl="0" marL="0" rtl="0" algn="l">
              <a:spcBef>
                <a:spcPts val="0"/>
              </a:spcBef>
              <a:spcAft>
                <a:spcPts val="0"/>
              </a:spcAft>
              <a:buNone/>
            </a:pPr>
            <a:r>
              <a:rPr lang="en-GB"/>
              <a:t>-&gt;</a:t>
            </a:r>
            <a:r>
              <a:rPr lang="en-GB" sz="1800">
                <a:solidFill>
                  <a:srgbClr val="374151"/>
                </a:solidFill>
              </a:rPr>
              <a:t>Generative sequence classification methods are a type of NLP method used to find the structure of documents. </a:t>
            </a:r>
            <a:endParaRPr sz="1800">
              <a:solidFill>
                <a:srgbClr val="374151"/>
              </a:solidFill>
            </a:endParaRPr>
          </a:p>
          <a:p>
            <a:pPr indent="0" lvl="0" marL="0" rtl="0" algn="l">
              <a:spcBef>
                <a:spcPts val="0"/>
              </a:spcBef>
              <a:spcAft>
                <a:spcPts val="0"/>
              </a:spcAft>
              <a:buNone/>
            </a:pPr>
            <a:r>
              <a:rPr lang="en-GB" sz="1800">
                <a:solidFill>
                  <a:srgbClr val="374151"/>
                </a:solidFill>
              </a:rPr>
              <a:t>-&gt;These methods involve using probabilistic models to classify sequences of words into predefined categories or labels.</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-&gt;One popular generative sequence classification method is Hidden Markov Models (HMMs). </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-&gt;HMMs are statistical models that can be used to classify sequences of words by modeling the probability distribution of the observed words given a set of hidden states. </a:t>
            </a:r>
            <a:endParaRPr sz="1800">
              <a:solidFill>
                <a:srgbClr val="374151"/>
              </a:solidFill>
            </a:endParaRPr>
          </a:p>
          <a:p>
            <a:pPr indent="0" lvl="0" marL="0" rtl="0" algn="l">
              <a:lnSpc>
                <a:spcPct val="115000"/>
              </a:lnSpc>
              <a:spcBef>
                <a:spcPts val="1500"/>
              </a:spcBef>
              <a:spcAft>
                <a:spcPts val="0"/>
              </a:spcAft>
              <a:buClr>
                <a:schemeClr val="dk1"/>
              </a:buClr>
              <a:buSzPct val="61111"/>
              <a:buFont typeface="Arial"/>
              <a:buNone/>
            </a:pPr>
            <a:r>
              <a:rPr lang="en-GB" sz="1800">
                <a:solidFill>
                  <a:srgbClr val="374151"/>
                </a:solidFill>
              </a:rPr>
              <a:t>-&gt;The hidden states in an HMM can represent different linguistic features, such as part-of-speech tags or named entities, and the model can be trained using labeled data to learn the most likely sequence of hidden states for a given sequence of words.</a:t>
            </a:r>
            <a:endParaRPr sz="1800">
              <a:solidFill>
                <a:srgbClr val="374151"/>
              </a:solidFill>
            </a:endParaRPr>
          </a:p>
          <a:p>
            <a:pPr indent="0" lvl="0" marL="0" rtl="0" algn="l">
              <a:spcBef>
                <a:spcPts val="15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-&gt;</a:t>
            </a:r>
            <a:r>
              <a:rPr lang="en-GB" sz="1800">
                <a:solidFill>
                  <a:srgbClr val="374151"/>
                </a:solidFill>
              </a:rPr>
              <a:t>Another type of generative sequence classification method is Conditional Random Fields (CRFs).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rPr>
              <a:t>-&gt;CRFs are similar to HMMs in that they model the conditional probability of a sequence of labels given a sequence of words, but they are more flexible in that they can take into account more complex features and dependencies between labels.</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-&gt;Both HMMs and CRFs can be used for tasks like part-of-speech tagging, named entity recognition, and chunking, which involve classifying sequences of words into predefined categories or labels.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-&gt;These methods have been shown to be effective in a variety of NLP applications and are widely used in industry and academia.</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GB"/>
              <a:t>2.2.2 Discriminative Local Classification Methods</a:t>
            </a:r>
            <a:endParaRPr/>
          </a:p>
          <a:p>
            <a:pPr indent="0" lvl="0" marL="0" rtl="0" algn="l">
              <a:lnSpc>
                <a:spcPct val="115000"/>
              </a:lnSpc>
              <a:spcBef>
                <a:spcPts val="0"/>
              </a:spcBef>
              <a:spcAft>
                <a:spcPts val="0"/>
              </a:spcAft>
              <a:buNone/>
            </a:pPr>
            <a:r>
              <a:rPr lang="en-GB" sz="1800">
                <a:solidFill>
                  <a:srgbClr val="374151"/>
                </a:solidFill>
              </a:rPr>
              <a:t>-&gt;Discriminative local classification methods are another type of NLP method used to find the structure of documents.</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 These methods involve training a model to classify each individual word or token in a document based on its features and the context in which it appears.</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-&gt;One popular example of a discriminative local classification method is Conditional Random Fields (CRFs). </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-&gt;CRFs are a type of generative model that can also be used as a discriminative model, as they can model the conditional probability of a sequence of labels given a sequence of features, without making assumptions about the underlying distribution of the data.</a:t>
            </a:r>
            <a:endParaRPr sz="1800">
              <a:solidFill>
                <a:srgbClr val="374151"/>
              </a:solidFill>
            </a:endParaRPr>
          </a:p>
          <a:p>
            <a:pPr indent="0" lvl="0" marL="0" rtl="0" algn="l">
              <a:lnSpc>
                <a:spcPct val="115000"/>
              </a:lnSpc>
              <a:spcBef>
                <a:spcPts val="1500"/>
              </a:spcBef>
              <a:spcAft>
                <a:spcPts val="0"/>
              </a:spcAft>
              <a:buClr>
                <a:schemeClr val="dk1"/>
              </a:buClr>
              <a:buSzPct val="61111"/>
              <a:buFont typeface="Arial"/>
              <a:buNone/>
            </a:pPr>
            <a:r>
              <a:rPr lang="en-GB" sz="1800">
                <a:solidFill>
                  <a:srgbClr val="374151"/>
                </a:solidFill>
              </a:rPr>
              <a:t>-&gt;CRFs have been used for tasks such as named entity recognition, part-of-speech tagging, and chunking.</a:t>
            </a:r>
            <a:endParaRPr sz="1800">
              <a:solidFill>
                <a:srgbClr val="374151"/>
              </a:solidFill>
            </a:endParaRPr>
          </a:p>
          <a:p>
            <a:pPr indent="0" lvl="0" marL="0" rtl="0" algn="l">
              <a:spcBef>
                <a:spcPts val="15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Another example of a discriminative local classification method is Maximum Entropy Markov Models (MEMMs), which are similar to CRFs but use maximum entropy modeling to make predictions about the next label in a sequence given the current label and features.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-&gt;MEMMs have been used for tasks such as speech recognition, named entity recognition, and machine translation.</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-&gt;Other discriminative local classification methods include support vector machines (SVMs), decision trees, and neural networks.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-&gt;These methods have also been used for tasks such as sentiment analysis, topic classification, and document categorization.</a:t>
            </a:r>
            <a:endParaRPr sz="1800">
              <a:solidFill>
                <a:srgbClr val="374151"/>
              </a:solidFill>
            </a:endParaRPr>
          </a:p>
          <a:p>
            <a:pPr indent="0" lvl="0" marL="0" rtl="0" algn="l">
              <a:spcBef>
                <a:spcPts val="15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subTitle"/>
          </p:nvPr>
        </p:nvSpPr>
        <p:spPr>
          <a:xfrm>
            <a:off x="0" y="59450"/>
            <a:ext cx="8868000" cy="49107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b="1" lang="en-GB" sz="1100">
                <a:solidFill>
                  <a:schemeClr val="dk1"/>
                </a:solidFill>
              </a:rPr>
              <a:t>  </a:t>
            </a:r>
            <a:r>
              <a:rPr b="1" lang="en-GB" sz="2400">
                <a:solidFill>
                  <a:schemeClr val="dk1"/>
                </a:solidFill>
              </a:rPr>
              <a:t>-&gt;</a:t>
            </a:r>
            <a:r>
              <a:rPr lang="en-GB" sz="1800">
                <a:solidFill>
                  <a:srgbClr val="374151"/>
                </a:solidFill>
              </a:rPr>
              <a:t>There are several approaches to finding the structure of documents in NLP, including:</a:t>
            </a:r>
            <a:endParaRPr sz="1800">
              <a:solidFill>
                <a:srgbClr val="374151"/>
              </a:solidFill>
            </a:endParaRPr>
          </a:p>
          <a:p>
            <a:pPr indent="-325755" lvl="0" marL="457200" rtl="0" algn="l">
              <a:lnSpc>
                <a:spcPct val="115000"/>
              </a:lnSpc>
              <a:spcBef>
                <a:spcPts val="2900"/>
              </a:spcBef>
              <a:spcAft>
                <a:spcPts val="0"/>
              </a:spcAft>
              <a:buClr>
                <a:srgbClr val="374151"/>
              </a:buClr>
              <a:buSzPct val="100000"/>
              <a:buFont typeface="Arial"/>
              <a:buAutoNum type="arabicPeriod"/>
            </a:pPr>
            <a:r>
              <a:rPr b="1" lang="en-GB" sz="1800">
                <a:solidFill>
                  <a:srgbClr val="374151"/>
                </a:solidFill>
              </a:rPr>
              <a:t>Rule-based methods: </a:t>
            </a:r>
            <a:r>
              <a:rPr lang="en-GB" sz="1800">
                <a:solidFill>
                  <a:srgbClr val="374151"/>
                </a:solidFill>
              </a:rPr>
              <a:t>These methods rely on a set of predefined rules and heuristics to identify the different structural elements of a document, such as headings, paragraphs, and sections. </a:t>
            </a:r>
            <a:endParaRPr sz="1800">
              <a:solidFill>
                <a:srgbClr val="374151"/>
              </a:solidFill>
            </a:endParaRPr>
          </a:p>
          <a:p>
            <a:pPr indent="0" lvl="0" marL="457200" rtl="0" algn="l">
              <a:lnSpc>
                <a:spcPct val="115000"/>
              </a:lnSpc>
              <a:spcBef>
                <a:spcPts val="2900"/>
              </a:spcBef>
              <a:spcAft>
                <a:spcPts val="0"/>
              </a:spcAft>
              <a:buNone/>
            </a:pPr>
            <a:r>
              <a:rPr lang="en-GB" sz="1800">
                <a:solidFill>
                  <a:srgbClr val="374151"/>
                </a:solidFill>
              </a:rPr>
              <a:t>For example, a rule-based method might identify a section heading based on its font size, position, or formatting.</a:t>
            </a:r>
            <a:endParaRPr sz="1800">
              <a:solidFill>
                <a:srgbClr val="374151"/>
              </a:solidFill>
            </a:endParaRPr>
          </a:p>
          <a:p>
            <a:pPr indent="-325755" lvl="0" marL="457200" rtl="0" algn="l">
              <a:lnSpc>
                <a:spcPct val="115000"/>
              </a:lnSpc>
              <a:spcBef>
                <a:spcPts val="2900"/>
              </a:spcBef>
              <a:spcAft>
                <a:spcPts val="0"/>
              </a:spcAft>
              <a:buClr>
                <a:srgbClr val="374151"/>
              </a:buClr>
              <a:buSzPct val="100000"/>
              <a:buFont typeface="Arial"/>
              <a:buAutoNum type="arabicPeriod"/>
            </a:pPr>
            <a:r>
              <a:rPr b="1" lang="en-GB" sz="1800">
                <a:solidFill>
                  <a:srgbClr val="374151"/>
                </a:solidFill>
              </a:rPr>
              <a:t>Machine learning methods: </a:t>
            </a:r>
            <a:r>
              <a:rPr lang="en-GB" sz="1800">
                <a:solidFill>
                  <a:srgbClr val="374151"/>
                </a:solidFill>
              </a:rPr>
              <a:t>These methods use statistical and machine learning algorithms to automatically learn the structural patterns and features of a document, based on a training set of annotated data. </a:t>
            </a:r>
            <a:endParaRPr sz="1800">
              <a:solidFill>
                <a:srgbClr val="374151"/>
              </a:solidFill>
            </a:endParaRPr>
          </a:p>
          <a:p>
            <a:pPr indent="0" lvl="0" marL="457200" rtl="0" algn="l">
              <a:lnSpc>
                <a:spcPct val="115000"/>
              </a:lnSpc>
              <a:spcBef>
                <a:spcPts val="2900"/>
              </a:spcBef>
              <a:spcAft>
                <a:spcPts val="0"/>
              </a:spcAft>
              <a:buNone/>
            </a:pPr>
            <a:r>
              <a:rPr lang="en-GB" sz="1800">
                <a:solidFill>
                  <a:srgbClr val="374151"/>
                </a:solidFill>
              </a:rPr>
              <a:t>For example, a machine learning method might use a support vector machine (SVM) classifier to identify the different sections of a document based on their linguistic and structural features.</a:t>
            </a:r>
            <a:endParaRPr sz="1800">
              <a:solidFill>
                <a:srgbClr val="374151"/>
              </a:solidFill>
            </a:endParaRPr>
          </a:p>
          <a:p>
            <a:pPr indent="0" lvl="0" marL="0" rtl="0" algn="l">
              <a:lnSpc>
                <a:spcPct val="115000"/>
              </a:lnSpc>
              <a:spcBef>
                <a:spcPts val="2900"/>
              </a:spcBef>
              <a:spcAft>
                <a:spcPts val="0"/>
              </a:spcAft>
              <a:buNone/>
            </a:pPr>
            <a:r>
              <a:t/>
            </a:r>
            <a:endParaRPr sz="1800">
              <a:solidFill>
                <a:srgbClr val="37415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lnSpc>
                <a:spcPct val="115000"/>
              </a:lnSpc>
              <a:spcBef>
                <a:spcPts val="1500"/>
              </a:spcBef>
              <a:spcAft>
                <a:spcPts val="0"/>
              </a:spcAft>
              <a:buNone/>
            </a:pPr>
            <a:r>
              <a:rPr lang="en-GB" sz="1800">
                <a:solidFill>
                  <a:srgbClr val="374151"/>
                </a:solidFill>
              </a:rPr>
              <a:t>-&gt;Overall, discriminative local classification methods are useful for tasks where it is necessary to classify each individual word or token in a document based on its features and context.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-&gt;These methods are often used in conjunction with other NLP techniques, such as sentence boundary detection and parsing, to build more complex NLP systems for document analysis and understanding.</a:t>
            </a:r>
            <a:endParaRPr sz="1800">
              <a:solidFill>
                <a:srgbClr val="374151"/>
              </a:solidFill>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GB"/>
              <a:t>2.2.3 Discriminative Sequence Classification Methods</a:t>
            </a:r>
            <a:endParaRPr/>
          </a:p>
          <a:p>
            <a:pPr indent="0" lvl="0" marL="0" rtl="0" algn="l">
              <a:lnSpc>
                <a:spcPct val="115000"/>
              </a:lnSpc>
              <a:spcBef>
                <a:spcPts val="0"/>
              </a:spcBef>
              <a:spcAft>
                <a:spcPts val="0"/>
              </a:spcAft>
              <a:buNone/>
            </a:pPr>
            <a:r>
              <a:rPr lang="en-GB" sz="1800">
                <a:solidFill>
                  <a:srgbClr val="374151"/>
                </a:solidFill>
              </a:rPr>
              <a:t>-&gt;</a:t>
            </a:r>
            <a:r>
              <a:rPr lang="en-GB" sz="1900">
                <a:solidFill>
                  <a:srgbClr val="374151"/>
                </a:solidFill>
              </a:rPr>
              <a:t>Discriminative sequence classification methods are another type of NLP method used to find the structure of documents. </a:t>
            </a:r>
            <a:endParaRPr sz="1900">
              <a:solidFill>
                <a:srgbClr val="374151"/>
              </a:solidFill>
            </a:endParaRPr>
          </a:p>
          <a:p>
            <a:pPr indent="0" lvl="0" marL="0" rtl="0" algn="l">
              <a:lnSpc>
                <a:spcPct val="115000"/>
              </a:lnSpc>
              <a:spcBef>
                <a:spcPts val="1500"/>
              </a:spcBef>
              <a:spcAft>
                <a:spcPts val="0"/>
              </a:spcAft>
              <a:buNone/>
            </a:pPr>
            <a:r>
              <a:rPr lang="en-GB" sz="1900">
                <a:solidFill>
                  <a:srgbClr val="374151"/>
                </a:solidFill>
              </a:rPr>
              <a:t>-&gt;These methods involve training a model to predict the label or category for a sequence of words in a document, based on the features of the sequence and the context in which it appears.</a:t>
            </a:r>
            <a:endParaRPr sz="1900">
              <a:solidFill>
                <a:srgbClr val="374151"/>
              </a:solidFill>
            </a:endParaRPr>
          </a:p>
          <a:p>
            <a:pPr indent="0" lvl="0" marL="0" rtl="0" algn="l">
              <a:lnSpc>
                <a:spcPct val="115000"/>
              </a:lnSpc>
              <a:spcBef>
                <a:spcPts val="1500"/>
              </a:spcBef>
              <a:spcAft>
                <a:spcPts val="0"/>
              </a:spcAft>
              <a:buNone/>
            </a:pPr>
            <a:r>
              <a:rPr lang="en-GB" sz="1900">
                <a:solidFill>
                  <a:srgbClr val="374151"/>
                </a:solidFill>
              </a:rPr>
              <a:t>-&gt;One popular example of a discriminative sequence classification method is the Maximum Entropy Markov Model (MEMM). </a:t>
            </a:r>
            <a:endParaRPr sz="1900">
              <a:solidFill>
                <a:srgbClr val="374151"/>
              </a:solidFill>
            </a:endParaRPr>
          </a:p>
          <a:p>
            <a:pPr indent="0" lvl="0" marL="0" rtl="0" algn="l">
              <a:lnSpc>
                <a:spcPct val="115000"/>
              </a:lnSpc>
              <a:spcBef>
                <a:spcPts val="1500"/>
              </a:spcBef>
              <a:spcAft>
                <a:spcPts val="0"/>
              </a:spcAft>
              <a:buNone/>
            </a:pPr>
            <a:r>
              <a:rPr lang="en-GB" sz="1900">
                <a:solidFill>
                  <a:srgbClr val="374151"/>
                </a:solidFill>
              </a:rPr>
              <a:t>-&gt;MEMMs are a type of discriminative model that can predict the label or category for a sequence of words in a document, based on the features of the sequence and the context in which it appears. </a:t>
            </a:r>
            <a:endParaRPr sz="1900">
              <a:solidFill>
                <a:srgbClr val="374151"/>
              </a:solidFill>
            </a:endParaRPr>
          </a:p>
          <a:p>
            <a:pPr indent="0" lvl="0" marL="0" rtl="0" algn="l">
              <a:lnSpc>
                <a:spcPct val="115000"/>
              </a:lnSpc>
              <a:spcBef>
                <a:spcPts val="1500"/>
              </a:spcBef>
              <a:spcAft>
                <a:spcPts val="0"/>
              </a:spcAft>
              <a:buClr>
                <a:schemeClr val="dk1"/>
              </a:buClr>
              <a:buSzPct val="57894"/>
              <a:buFont typeface="Arial"/>
              <a:buNone/>
            </a:pPr>
            <a:r>
              <a:rPr lang="en-GB" sz="1900">
                <a:solidFill>
                  <a:srgbClr val="374151"/>
                </a:solidFill>
              </a:rPr>
              <a:t>-&gt;MEMMs have been used for tasks such as named entity recognition, part-of-speech tagging, and text classification.</a:t>
            </a:r>
            <a:endParaRPr sz="1900">
              <a:solidFill>
                <a:srgbClr val="374151"/>
              </a:solidFill>
            </a:endParaRPr>
          </a:p>
          <a:p>
            <a:pPr indent="0" lvl="0" marL="0" rtl="0" algn="l">
              <a:spcBef>
                <a:spcPts val="15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ph idx="1" type="subTitle"/>
          </p:nvPr>
        </p:nvSpPr>
        <p:spPr>
          <a:xfrm>
            <a:off x="138000" y="0"/>
            <a:ext cx="8868000" cy="49107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500"/>
              </a:spcBef>
              <a:spcAft>
                <a:spcPts val="0"/>
              </a:spcAft>
              <a:buNone/>
            </a:pPr>
            <a:r>
              <a:rPr lang="en-GB" sz="1800">
                <a:solidFill>
                  <a:srgbClr val="374151"/>
                </a:solidFill>
              </a:rPr>
              <a:t>-&gt;Another example of a discriminative sequence classification method is Conditional Random Fields (CRFs), which were mentioned earlier as a type of generative model. </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-&gt;CRFs can also be used as discriminative models, as they can model the conditional probability of a sequence of labels given a sequence of features, without making assumptions about the underlying distribution of the data.</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 CRFs have been used for tasks such as named entity recognition, part-of-speech tagging, and chunking</a:t>
            </a:r>
            <a:r>
              <a:rPr lang="en-GB"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374151"/>
                </a:solidFill>
                <a:latin typeface="Roboto"/>
                <a:ea typeface="Roboto"/>
                <a:cs typeface="Roboto"/>
                <a:sym typeface="Roboto"/>
              </a:rPr>
              <a:t>-&gt;</a:t>
            </a:r>
            <a:r>
              <a:rPr lang="en-GB" sz="1800">
                <a:solidFill>
                  <a:srgbClr val="374151"/>
                </a:solidFill>
              </a:rPr>
              <a:t>Other discriminative sequence classification methods include Hidden Markov Models (HMMs), which were mentioned earlier as a type of generative model.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-&gt;HMMs can also be used as discriminative models, by directly estimating the probability of a sequence of labels given a sequence of features.</a:t>
            </a:r>
            <a:endParaRPr sz="1800">
              <a:solidFill>
                <a:srgbClr val="374151"/>
              </a:solidFill>
            </a:endParaRPr>
          </a:p>
          <a:p>
            <a:pPr indent="0" lvl="0" marL="0" rtl="0" algn="l">
              <a:spcBef>
                <a:spcPts val="15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5"/>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-&gt;HMMs have been used for tasks such as speech recognition, named entity recognition, and part-of-speech tagging.</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-&gt;Overall, discriminative sequence classification methods are useful for tasks where it is necessary to predict the label or category for a sequence of words in a document, based on the features of the sequence and the context in which it appears. </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-&gt;These methods have been shown to be effective in a variety of NLP applications and are widely used in industry and academia.</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t/>
            </a:r>
            <a:endParaRPr sz="1800">
              <a:solidFill>
                <a:srgbClr val="374151"/>
              </a:solidFil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6"/>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2.2.4 Hybrid Approaches</a:t>
            </a:r>
            <a:endParaRPr/>
          </a:p>
          <a:p>
            <a:pPr indent="0" lvl="0" marL="0" rtl="0" algn="l">
              <a:lnSpc>
                <a:spcPct val="115000"/>
              </a:lnSpc>
              <a:spcBef>
                <a:spcPts val="0"/>
              </a:spcBef>
              <a:spcAft>
                <a:spcPts val="0"/>
              </a:spcAft>
              <a:buNone/>
            </a:pPr>
            <a:r>
              <a:rPr lang="en-GB" sz="1800">
                <a:solidFill>
                  <a:srgbClr val="374151"/>
                </a:solidFill>
              </a:rPr>
              <a:t>-&gt;Hybrid approaches to finding the structure of documents in NLP combine multiple methods to achieve better results than any one method alone.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-&gt;For example, a hybrid approach might combine generative and discriminative models, or combine different types of models with different types of features.</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-&gt;One example of a hybrid approach is the use of Conditional Random Fields (CRFs) and Support Vector Machines (SVMs) for named entity recognition.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-&gt;CRFs are used to model the dependencies between neighboring labels in the sequence, while SVMs are used to model the relationship between the input features and the labels.</a:t>
            </a:r>
            <a:endParaRPr sz="1800">
              <a:solidFill>
                <a:srgbClr val="374151"/>
              </a:solidFill>
            </a:endParaRPr>
          </a:p>
          <a:p>
            <a:pPr indent="0" lvl="0" marL="0" rtl="0" algn="l">
              <a:spcBef>
                <a:spcPts val="15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7"/>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Another example of a hybrid approach is the use of a rule-based system in combination with machine learning models for sentence boundary detection.</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-&gt;The rule-based system might use heuristics to identify common sentence-ending punctuation, while a machine learning model might be trained on a large corpus of text to identify less common patterns.</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-&gt;Hybrid approaches can also be used to combine different types of features in a model.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-&gt;For example, a model might use both lexical features (such as the words in the sequence) and syntactic features (such as the part-of-speech tags of the words) to predict the labels for a sequence</a:t>
            </a:r>
            <a:r>
              <a:rPr lang="en-GB"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8"/>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Overall, hybrid approaches are useful for tasks where a single method may not be sufficient to achieve high accuracy.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-&gt;By combining multiple methods, hybrid approaches can take advantage of the strengths of each method and achieve better performance than any one method alone.</a:t>
            </a:r>
            <a:endParaRPr sz="1800">
              <a:solidFill>
                <a:srgbClr val="37415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2.2.5 Extensions for Global Modeling for Sentence Segmentation</a:t>
            </a:r>
            <a:endParaRPr/>
          </a:p>
          <a:p>
            <a:pPr indent="0" lvl="0" marL="0" rtl="0" algn="l">
              <a:spcBef>
                <a:spcPts val="0"/>
              </a:spcBef>
              <a:spcAft>
                <a:spcPts val="0"/>
              </a:spcAft>
              <a:buNone/>
            </a:pPr>
            <a:r>
              <a:rPr lang="en-GB"/>
              <a:t>-&gt;</a:t>
            </a:r>
            <a:r>
              <a:rPr lang="en-GB" sz="1800">
                <a:solidFill>
                  <a:srgbClr val="374151"/>
                </a:solidFill>
              </a:rPr>
              <a:t>Extensions for global modeling for sentence segmentation in NLP involve using algorithms that analyze an entire document or corpus of documents to identify sentence boundaries, rather than analyzing sentences in isolation.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-&gt;These methods can be more effective in situations where sentence boundaries are not clearly indicated by punctuation, or where there are other sources of ambiguity.</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-&gt;One example of an extension for global modeling for sentence segmentation is the use of Hidden Markov Models (HMMs).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-&gt;HMMs are statistical models that can be used to identify patterns in a sequence of observations. </a:t>
            </a:r>
            <a:endParaRPr sz="1800">
              <a:solidFill>
                <a:srgbClr val="374151"/>
              </a:solidFill>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0"/>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-&gt;</a:t>
            </a:r>
            <a:r>
              <a:rPr lang="en-GB" sz="1800">
                <a:solidFill>
                  <a:srgbClr val="374151"/>
                </a:solidFill>
              </a:rPr>
              <a:t>In the case of sentence segmentation, the observations are the words in the document, and the model tries to identify patterns that correspond to the beginning and end of sentences.</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rPr>
              <a:t>-&gt; HMMs can take into account context beyond just the current sentence, which can improve accuracy in cases where sentence boundaries are not clearly marked.</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-&gt;Another example of an extension for global modeling is the use of clustering algorithms.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-&gt;Clustering algorithms group similar sentences together based on features such as the frequency of certain words or the number of common n-grams.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-&gt;Once sentences are clustered together, the boundaries between the clusters can be used to identify sentence boundaries.</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t/>
            </a:r>
            <a:endParaRPr sz="1800">
              <a:solidFill>
                <a:schemeClr val="dk1"/>
              </a:solidFill>
            </a:endParaRPr>
          </a:p>
          <a:p>
            <a:pPr indent="0" lvl="0" marL="0" rtl="0" algn="ctr">
              <a:spcBef>
                <a:spcPts val="0"/>
              </a:spcBef>
              <a:spcAft>
                <a:spcPts val="0"/>
              </a:spcAft>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1"/>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-&gt;</a:t>
            </a:r>
            <a:r>
              <a:rPr lang="en-GB" sz="1800">
                <a:solidFill>
                  <a:srgbClr val="374151"/>
                </a:solidFill>
              </a:rPr>
              <a:t>Additionally, there are also neural network-based approaches, such as the use of convolutional neural networks (CNNs) or recurrent neural networks (RNNs) for sentence boundary detection.</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rPr>
              <a:t>-&gt; These models can learn to recognize patterns in the text by analyzing larger contexts, and can be trained on large corpora of text to improve their accuracy.</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-&gt;Overall, extensions for global modeling for sentence segmentation can be more effective than local models when dealing with more complex or ambiguous text, and can lead to more accurate results in certain situations.</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ctr">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b="1" lang="en-GB" sz="1100">
                <a:solidFill>
                  <a:schemeClr val="dk1"/>
                </a:solidFill>
              </a:rPr>
              <a:t>  </a:t>
            </a:r>
            <a:r>
              <a:rPr b="1" lang="en-GB" sz="2400">
                <a:solidFill>
                  <a:schemeClr val="dk1"/>
                </a:solidFill>
              </a:rPr>
              <a:t>-&gt;</a:t>
            </a:r>
            <a:r>
              <a:rPr b="1" lang="en-GB" sz="1800">
                <a:solidFill>
                  <a:schemeClr val="dk1"/>
                </a:solidFill>
              </a:rPr>
              <a:t>3. </a:t>
            </a:r>
            <a:r>
              <a:rPr lang="en-GB" sz="2100">
                <a:solidFill>
                  <a:srgbClr val="374151"/>
                </a:solidFill>
              </a:rPr>
              <a:t>Hybrid methods: These methods combine rule-based and machine learning approaches, in order to leverage the strengths of both.</a:t>
            </a:r>
            <a:endParaRPr sz="2100">
              <a:solidFill>
                <a:srgbClr val="374151"/>
              </a:solidFill>
            </a:endParaRPr>
          </a:p>
          <a:p>
            <a:pPr indent="0" lvl="0" marL="0" rtl="0" algn="l">
              <a:lnSpc>
                <a:spcPct val="115000"/>
              </a:lnSpc>
              <a:spcBef>
                <a:spcPts val="0"/>
              </a:spcBef>
              <a:spcAft>
                <a:spcPts val="0"/>
              </a:spcAft>
              <a:buNone/>
            </a:pPr>
            <a:r>
              <a:t/>
            </a:r>
            <a:endParaRPr sz="2100">
              <a:solidFill>
                <a:srgbClr val="374151"/>
              </a:solidFill>
            </a:endParaRPr>
          </a:p>
          <a:p>
            <a:pPr indent="0" lvl="0" marL="0" rtl="0" algn="l">
              <a:lnSpc>
                <a:spcPct val="115000"/>
              </a:lnSpc>
              <a:spcBef>
                <a:spcPts val="0"/>
              </a:spcBef>
              <a:spcAft>
                <a:spcPts val="0"/>
              </a:spcAft>
              <a:buNone/>
            </a:pPr>
            <a:r>
              <a:rPr lang="en-GB" sz="2100">
                <a:solidFill>
                  <a:srgbClr val="374151"/>
                </a:solidFill>
              </a:rPr>
              <a:t> For example, a hybrid method might use a rule-based algorithm to identify the headings and sections of a document, and then use a machine learning algorithm to classify the content of each section.</a:t>
            </a:r>
            <a:endParaRPr sz="2100">
              <a:solidFill>
                <a:srgbClr val="374151"/>
              </a:solidFill>
            </a:endParaRPr>
          </a:p>
          <a:p>
            <a:pPr indent="0" lvl="0" marL="0" rtl="0" algn="l">
              <a:lnSpc>
                <a:spcPct val="115000"/>
              </a:lnSpc>
              <a:spcBef>
                <a:spcPts val="1500"/>
              </a:spcBef>
              <a:spcAft>
                <a:spcPts val="0"/>
              </a:spcAft>
              <a:buNone/>
            </a:pPr>
            <a:r>
              <a:rPr lang="en-GB" sz="2100">
                <a:solidFill>
                  <a:srgbClr val="374151"/>
                </a:solidFill>
              </a:rPr>
              <a:t>Some of the specific techniques and tools used in finding the structure of documents in NLP include:</a:t>
            </a:r>
            <a:endParaRPr sz="2100">
              <a:solidFill>
                <a:srgbClr val="374151"/>
              </a:solidFill>
            </a:endParaRPr>
          </a:p>
          <a:p>
            <a:pPr indent="-331946" lvl="0" marL="457200" rtl="0" algn="l">
              <a:lnSpc>
                <a:spcPct val="115000"/>
              </a:lnSpc>
              <a:spcBef>
                <a:spcPts val="2900"/>
              </a:spcBef>
              <a:spcAft>
                <a:spcPts val="0"/>
              </a:spcAft>
              <a:buClr>
                <a:srgbClr val="374151"/>
              </a:buClr>
              <a:buSzPct val="100000"/>
              <a:buFont typeface="Arial"/>
              <a:buAutoNum type="arabicPeriod"/>
            </a:pPr>
            <a:r>
              <a:rPr b="1" lang="en-GB" sz="2100">
                <a:solidFill>
                  <a:srgbClr val="374151"/>
                </a:solidFill>
              </a:rPr>
              <a:t>Named entity recognition:</a:t>
            </a:r>
            <a:r>
              <a:rPr lang="en-GB" sz="2100">
                <a:solidFill>
                  <a:srgbClr val="374151"/>
                </a:solidFill>
              </a:rPr>
              <a:t> This technique identifies and extracts specific entities, such as people, places, and organizations, from the document, which can help in identifying the different sections and topics.</a:t>
            </a:r>
            <a:endParaRPr sz="2100">
              <a:solidFill>
                <a:srgbClr val="374151"/>
              </a:solidFill>
            </a:endParaRPr>
          </a:p>
          <a:p>
            <a:pPr indent="-331946" lvl="0" marL="457200" rtl="0" algn="l">
              <a:lnSpc>
                <a:spcPct val="115000"/>
              </a:lnSpc>
              <a:spcBef>
                <a:spcPts val="0"/>
              </a:spcBef>
              <a:spcAft>
                <a:spcPts val="0"/>
              </a:spcAft>
              <a:buClr>
                <a:srgbClr val="374151"/>
              </a:buClr>
              <a:buSzPct val="100000"/>
              <a:buFont typeface="Arial"/>
              <a:buAutoNum type="arabicPeriod"/>
            </a:pPr>
            <a:r>
              <a:rPr b="1" lang="en-GB" sz="2100">
                <a:solidFill>
                  <a:srgbClr val="374151"/>
                </a:solidFill>
              </a:rPr>
              <a:t>Part-of-speech tagging:</a:t>
            </a:r>
            <a:r>
              <a:rPr lang="en-GB" sz="2100">
                <a:solidFill>
                  <a:srgbClr val="374151"/>
                </a:solidFill>
              </a:rPr>
              <a:t> This technique assigns a part-of-speech tag to each word in the document, which can help in identifying the syntactic and semantic structure of the text.</a:t>
            </a:r>
            <a:endParaRPr sz="2100">
              <a:solidFill>
                <a:srgbClr val="374151"/>
              </a:solidFill>
            </a:endParaRPr>
          </a:p>
          <a:p>
            <a:pPr indent="0" lvl="0" marL="0" rtl="0" algn="l">
              <a:lnSpc>
                <a:spcPct val="115000"/>
              </a:lnSpc>
              <a:spcBef>
                <a:spcPts val="2900"/>
              </a:spcBef>
              <a:spcAft>
                <a:spcPts val="0"/>
              </a:spcAft>
              <a:buClr>
                <a:schemeClr val="dk1"/>
              </a:buClr>
              <a:buSzPct val="61111"/>
              <a:buFont typeface="Arial"/>
              <a:buNone/>
            </a:pPr>
            <a:r>
              <a:t/>
            </a:r>
            <a:endParaRPr sz="1800">
              <a:solidFill>
                <a:srgbClr val="374151"/>
              </a:solidFill>
            </a:endParaRPr>
          </a:p>
          <a:p>
            <a:pPr indent="0" lvl="0" marL="0" rtl="0" algn="l">
              <a:lnSpc>
                <a:spcPct val="115000"/>
              </a:lnSpc>
              <a:spcBef>
                <a:spcPts val="1500"/>
              </a:spcBef>
              <a:spcAft>
                <a:spcPts val="0"/>
              </a:spcAft>
              <a:buNone/>
            </a:pPr>
            <a:r>
              <a:t/>
            </a:r>
            <a:endParaRPr b="1"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2"/>
          <p:cNvSpPr txBox="1"/>
          <p:nvPr>
            <p:ph idx="1" type="subTitle"/>
          </p:nvPr>
        </p:nvSpPr>
        <p:spPr>
          <a:xfrm>
            <a:off x="88675" y="81600"/>
            <a:ext cx="8923500" cy="50619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ct val="100000"/>
              <a:buFont typeface="Arial"/>
              <a:buNone/>
            </a:pPr>
            <a:r>
              <a:rPr lang="en-GB" sz="1100">
                <a:solidFill>
                  <a:schemeClr val="dk1"/>
                </a:solidFill>
              </a:rPr>
              <a:t>                                                               </a:t>
            </a:r>
            <a:r>
              <a:rPr lang="en-GB" sz="7200">
                <a:solidFill>
                  <a:schemeClr val="dk1"/>
                </a:solidFill>
              </a:rPr>
              <a:t>          </a:t>
            </a:r>
            <a:r>
              <a:rPr b="1" lang="en-GB" sz="7200">
                <a:solidFill>
                  <a:schemeClr val="dk1"/>
                </a:solidFill>
              </a:rPr>
              <a:t>2.3 Complexity of the Approaches</a:t>
            </a:r>
            <a:endParaRPr b="1" sz="7200">
              <a:solidFill>
                <a:schemeClr val="dk1"/>
              </a:solidFill>
            </a:endParaRPr>
          </a:p>
          <a:p>
            <a:pPr indent="0" lvl="0" marL="0" rtl="0" algn="l">
              <a:lnSpc>
                <a:spcPct val="115000"/>
              </a:lnSpc>
              <a:spcBef>
                <a:spcPts val="0"/>
              </a:spcBef>
              <a:spcAft>
                <a:spcPts val="0"/>
              </a:spcAft>
              <a:buClr>
                <a:schemeClr val="dk1"/>
              </a:buClr>
              <a:buSzPts val="275"/>
              <a:buFont typeface="Arial"/>
              <a:buNone/>
            </a:pPr>
            <a:r>
              <a:rPr lang="en-GB" sz="7200">
                <a:solidFill>
                  <a:schemeClr val="dk1"/>
                </a:solidFill>
              </a:rPr>
              <a:t>-</a:t>
            </a:r>
            <a:r>
              <a:rPr lang="en-GB" sz="7200">
                <a:solidFill>
                  <a:schemeClr val="dk1"/>
                </a:solidFill>
              </a:rPr>
              <a:t>&gt;</a:t>
            </a:r>
            <a:r>
              <a:rPr lang="en-GB" sz="7200">
                <a:solidFill>
                  <a:srgbClr val="374151"/>
                </a:solidFill>
              </a:rPr>
              <a:t>Finding the structure of documents in natural language processing (NLP) can be a complex task, and there are several approaches with varying degrees of complexity. Here are a few examples:</a:t>
            </a:r>
            <a:endParaRPr sz="7200">
              <a:solidFill>
                <a:srgbClr val="374151"/>
              </a:solidFill>
            </a:endParaRPr>
          </a:p>
          <a:p>
            <a:pPr indent="0" lvl="0" marL="0" rtl="0" algn="l">
              <a:lnSpc>
                <a:spcPct val="115000"/>
              </a:lnSpc>
              <a:spcBef>
                <a:spcPts val="0"/>
              </a:spcBef>
              <a:spcAft>
                <a:spcPts val="0"/>
              </a:spcAft>
              <a:buClr>
                <a:schemeClr val="dk1"/>
              </a:buClr>
              <a:buSzPts val="275"/>
              <a:buFont typeface="Arial"/>
              <a:buNone/>
            </a:pPr>
            <a:r>
              <a:t/>
            </a:r>
            <a:endParaRPr sz="7200">
              <a:solidFill>
                <a:srgbClr val="374151"/>
              </a:solidFill>
            </a:endParaRPr>
          </a:p>
          <a:p>
            <a:pPr indent="0" lvl="0" marL="0" rtl="0" algn="l">
              <a:lnSpc>
                <a:spcPct val="115000"/>
              </a:lnSpc>
              <a:spcBef>
                <a:spcPts val="0"/>
              </a:spcBef>
              <a:spcAft>
                <a:spcPts val="0"/>
              </a:spcAft>
              <a:buClr>
                <a:schemeClr val="dk1"/>
              </a:buClr>
              <a:buSzPts val="275"/>
              <a:buFont typeface="Arial"/>
              <a:buNone/>
            </a:pPr>
            <a:r>
              <a:rPr lang="en-GB" sz="7200">
                <a:solidFill>
                  <a:srgbClr val="374151"/>
                </a:solidFill>
              </a:rPr>
              <a:t>-&gt;</a:t>
            </a:r>
            <a:r>
              <a:rPr b="1" lang="en-GB" sz="7200">
                <a:solidFill>
                  <a:srgbClr val="374151"/>
                </a:solidFill>
              </a:rPr>
              <a:t>1.Rule-based approaches:</a:t>
            </a:r>
            <a:r>
              <a:rPr lang="en-GB" sz="7200">
                <a:solidFill>
                  <a:srgbClr val="374151"/>
                </a:solidFill>
              </a:rPr>
              <a:t> These approaches use a set of predefined rules to identify the structure of a document. </a:t>
            </a:r>
            <a:endParaRPr sz="7200">
              <a:solidFill>
                <a:srgbClr val="374151"/>
              </a:solidFill>
            </a:endParaRPr>
          </a:p>
          <a:p>
            <a:pPr indent="0" lvl="0" marL="0" rtl="0" algn="l">
              <a:lnSpc>
                <a:spcPct val="115000"/>
              </a:lnSpc>
              <a:spcBef>
                <a:spcPts val="0"/>
              </a:spcBef>
              <a:spcAft>
                <a:spcPts val="0"/>
              </a:spcAft>
              <a:buClr>
                <a:schemeClr val="dk1"/>
              </a:buClr>
              <a:buSzPts val="275"/>
              <a:buFont typeface="Arial"/>
              <a:buNone/>
            </a:pPr>
            <a:r>
              <a:rPr lang="en-GB" sz="7200">
                <a:solidFill>
                  <a:srgbClr val="374151"/>
                </a:solidFill>
              </a:rPr>
              <a:t>-&gt;For instance, they might identify headings based on font size and style or look for bullet points or numbered lists.</a:t>
            </a:r>
            <a:endParaRPr sz="7200">
              <a:solidFill>
                <a:srgbClr val="374151"/>
              </a:solidFill>
            </a:endParaRPr>
          </a:p>
          <a:p>
            <a:pPr indent="0" lvl="0" marL="0" rtl="0" algn="l">
              <a:lnSpc>
                <a:spcPct val="115000"/>
              </a:lnSpc>
              <a:spcBef>
                <a:spcPts val="0"/>
              </a:spcBef>
              <a:spcAft>
                <a:spcPts val="0"/>
              </a:spcAft>
              <a:buClr>
                <a:schemeClr val="dk1"/>
              </a:buClr>
              <a:buSzPts val="275"/>
              <a:buFont typeface="Arial"/>
              <a:buNone/>
            </a:pPr>
            <a:r>
              <a:rPr lang="en-GB" sz="7200">
                <a:solidFill>
                  <a:srgbClr val="374151"/>
                </a:solidFill>
              </a:rPr>
              <a:t>-&gt; While these approaches can be effective in some cases, they are often limited in their ability to handle complex or ambiguous structures.</a:t>
            </a:r>
            <a:endParaRPr sz="7200">
              <a:solidFill>
                <a:srgbClr val="374151"/>
              </a:solidFill>
            </a:endParaRPr>
          </a:p>
          <a:p>
            <a:pPr indent="0" lvl="0" marL="0" rtl="0" algn="l">
              <a:lnSpc>
                <a:spcPct val="115000"/>
              </a:lnSpc>
              <a:spcBef>
                <a:spcPts val="2900"/>
              </a:spcBef>
              <a:spcAft>
                <a:spcPts val="0"/>
              </a:spcAft>
              <a:buNone/>
            </a:pPr>
            <a:r>
              <a:rPr b="1" lang="en-GB" sz="7200">
                <a:solidFill>
                  <a:srgbClr val="374151"/>
                </a:solidFill>
              </a:rPr>
              <a:t>2.Statistical approaches: </a:t>
            </a:r>
            <a:r>
              <a:rPr lang="en-GB" sz="7200">
                <a:solidFill>
                  <a:srgbClr val="374151"/>
                </a:solidFill>
              </a:rPr>
              <a:t>These approaches use machine learning algorithms to identify the structure of a document based on patterns in the data.</a:t>
            </a:r>
            <a:endParaRPr sz="7200">
              <a:solidFill>
                <a:srgbClr val="374151"/>
              </a:solidFill>
            </a:endParaRPr>
          </a:p>
          <a:p>
            <a:pPr indent="0" lvl="0" marL="0" rtl="0" algn="l">
              <a:lnSpc>
                <a:spcPct val="115000"/>
              </a:lnSpc>
              <a:spcBef>
                <a:spcPts val="2900"/>
              </a:spcBef>
              <a:spcAft>
                <a:spcPts val="0"/>
              </a:spcAft>
              <a:buNone/>
            </a:pPr>
            <a:r>
              <a:rPr lang="en-GB" sz="7200">
                <a:solidFill>
                  <a:srgbClr val="374151"/>
                </a:solidFill>
              </a:rPr>
              <a:t>-&gt; For instance, they might use a classifier to predict whether a given sentence is a heading or a body paragraph. -&gt;These approaches can be quite effective, but they require large amounts of labeled data to train the model.</a:t>
            </a:r>
            <a:endParaRPr sz="7200">
              <a:solidFill>
                <a:srgbClr val="374151"/>
              </a:solidFill>
            </a:endParaRPr>
          </a:p>
          <a:p>
            <a:pPr indent="0" lvl="0" marL="0" rtl="0" algn="l">
              <a:lnSpc>
                <a:spcPct val="115000"/>
              </a:lnSpc>
              <a:spcBef>
                <a:spcPts val="2900"/>
              </a:spcBef>
              <a:spcAft>
                <a:spcPts val="0"/>
              </a:spcAft>
              <a:buClr>
                <a:schemeClr val="dk1"/>
              </a:buClr>
              <a:buSzPct val="91666"/>
              <a:buFont typeface="Arial"/>
              <a:buNone/>
            </a:pPr>
            <a:r>
              <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ct val="45833"/>
              <a:buFont typeface="Arial"/>
              <a:buNone/>
            </a:pPr>
            <a:r>
              <a:t/>
            </a:r>
            <a:endParaRPr sz="2400">
              <a:solidFill>
                <a:schemeClr val="dk1"/>
              </a:solidFill>
            </a:endParaRPr>
          </a:p>
          <a:p>
            <a:pPr indent="0" lvl="0" marL="0" rtl="0" algn="ctr">
              <a:spcBef>
                <a:spcPts val="0"/>
              </a:spcBef>
              <a:spcAft>
                <a:spcPts val="0"/>
              </a:spcAft>
              <a:buNone/>
            </a:pPr>
            <a:r>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3"/>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-&gt;</a:t>
            </a:r>
            <a:r>
              <a:rPr b="1" lang="en-GB" sz="1800">
                <a:solidFill>
                  <a:schemeClr val="dk1"/>
                </a:solidFill>
              </a:rPr>
              <a:t>3.</a:t>
            </a:r>
            <a:r>
              <a:rPr b="1" lang="en-GB" sz="1800">
                <a:solidFill>
                  <a:srgbClr val="374151"/>
                </a:solidFill>
              </a:rPr>
              <a:t>Deep learning approaches: </a:t>
            </a:r>
            <a:r>
              <a:rPr lang="en-GB" sz="1800">
                <a:solidFill>
                  <a:srgbClr val="374151"/>
                </a:solidFill>
              </a:rPr>
              <a:t>These approaches use deep neural networks to learn the structure of a document.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rPr>
              <a:t>-&gt;For instance, they might use a hierarchical attention network to identify headings and subheadings, or a sequence-to-sequence model to summarize the document. -&gt;These approaches can be very powerful, but they require even larger amounts of labeled data and significant computational resources to train.</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-&gt;Overall, the complexity of these approaches depends on the level of accuracy and precision desired, the size and complexity of the documents being analyzed, and the amount of labeled data available for training.</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 In general, more complex approaches tend to be more accurate but also require more resources and expertise to implement.</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a:t>
            </a:r>
            <a:endParaRPr sz="2400">
              <a:solidFill>
                <a:schemeClr val="dk1"/>
              </a:solidFill>
            </a:endParaRPr>
          </a:p>
          <a:p>
            <a:pPr indent="0" lvl="0" marL="0" rtl="0" algn="l">
              <a:spcBef>
                <a:spcPts val="0"/>
              </a:spcBef>
              <a:spcAft>
                <a:spcPts val="0"/>
              </a:spcAft>
              <a:buNone/>
            </a:pPr>
            <a:r>
              <a:rPr lang="en-GB"/>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4"/>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100000"/>
              <a:buFont typeface="Arial"/>
              <a:buNone/>
            </a:pPr>
            <a:r>
              <a:rPr lang="en-GB" sz="1100">
                <a:solidFill>
                  <a:schemeClr val="dk1"/>
                </a:solidFill>
              </a:rPr>
              <a:t>                                                               </a:t>
            </a:r>
            <a:r>
              <a:rPr lang="en-GB" sz="2400">
                <a:solidFill>
                  <a:schemeClr val="dk1"/>
                </a:solidFill>
              </a:rPr>
              <a:t>2.4 Performances of the Approaches</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GB" sz="2400">
                <a:solidFill>
                  <a:schemeClr val="dk1"/>
                </a:solidFill>
              </a:rPr>
              <a:t>-&gt;</a:t>
            </a:r>
            <a:r>
              <a:rPr lang="en-GB" sz="1800">
                <a:solidFill>
                  <a:srgbClr val="374151"/>
                </a:solidFill>
              </a:rPr>
              <a:t>The performance of different approaches for finding the structure of documents in natural language processing (NLP) can vary depending on the specific task and the complexity of the document. Here are some general trends:</a:t>
            </a:r>
            <a:endParaRPr sz="1800">
              <a:solidFill>
                <a:srgbClr val="374151"/>
              </a:solidFill>
            </a:endParaRPr>
          </a:p>
          <a:p>
            <a:pPr indent="-334327" lvl="0" marL="457200" rtl="0" algn="l">
              <a:lnSpc>
                <a:spcPct val="115000"/>
              </a:lnSpc>
              <a:spcBef>
                <a:spcPts val="2900"/>
              </a:spcBef>
              <a:spcAft>
                <a:spcPts val="0"/>
              </a:spcAft>
              <a:buClr>
                <a:srgbClr val="374151"/>
              </a:buClr>
              <a:buSzPct val="100000"/>
              <a:buFont typeface="Arial"/>
              <a:buAutoNum type="arabicPeriod"/>
            </a:pPr>
            <a:r>
              <a:rPr b="1" lang="en-GB" sz="1800">
                <a:solidFill>
                  <a:srgbClr val="374151"/>
                </a:solidFill>
              </a:rPr>
              <a:t>Rule-based approaches:</a:t>
            </a:r>
            <a:r>
              <a:rPr lang="en-GB" sz="1800">
                <a:solidFill>
                  <a:srgbClr val="374151"/>
                </a:solidFill>
              </a:rPr>
              <a:t> These approaches can be effective when the document structure is relatively simple and the rules are well-defined. However, they can struggle with more complex or ambiguous structures, and require a lot of manual effort to define the rules.</a:t>
            </a:r>
            <a:endParaRPr sz="1800">
              <a:solidFill>
                <a:srgbClr val="374151"/>
              </a:solidFill>
            </a:endParaRPr>
          </a:p>
          <a:p>
            <a:pPr indent="-334327" lvl="0" marL="457200" rtl="0" algn="l">
              <a:lnSpc>
                <a:spcPct val="115000"/>
              </a:lnSpc>
              <a:spcBef>
                <a:spcPts val="0"/>
              </a:spcBef>
              <a:spcAft>
                <a:spcPts val="0"/>
              </a:spcAft>
              <a:buClr>
                <a:srgbClr val="374151"/>
              </a:buClr>
              <a:buSzPct val="100000"/>
              <a:buFont typeface="Arial"/>
              <a:buAutoNum type="arabicPeriod"/>
            </a:pPr>
            <a:r>
              <a:rPr b="1" lang="en-GB" sz="1800">
                <a:solidFill>
                  <a:srgbClr val="374151"/>
                </a:solidFill>
              </a:rPr>
              <a:t>Statistical approaches</a:t>
            </a:r>
            <a:r>
              <a:rPr lang="en-GB" sz="1800">
                <a:solidFill>
                  <a:srgbClr val="374151"/>
                </a:solidFill>
              </a:rPr>
              <a:t>: These approaches can be quite effective when there is a large amount of labeled data available for training, and the document structure is relatively consistent across examples. However, they may struggle with identifying new or unusual structures that are not well-represented in the training data.</a:t>
            </a:r>
            <a:endParaRPr sz="1800">
              <a:solidFill>
                <a:srgbClr val="374151"/>
              </a:solidFill>
            </a:endParaRPr>
          </a:p>
          <a:p>
            <a:pPr indent="0" lvl="0" marL="0" rtl="0" algn="l">
              <a:lnSpc>
                <a:spcPct val="115000"/>
              </a:lnSpc>
              <a:spcBef>
                <a:spcPts val="2900"/>
              </a:spcBef>
              <a:spcAft>
                <a:spcPts val="0"/>
              </a:spcAft>
              <a:buClr>
                <a:schemeClr val="dk1"/>
              </a:buClr>
              <a:buSzPct val="45833"/>
              <a:buFont typeface="Arial"/>
              <a:buNone/>
            </a:pPr>
            <a:r>
              <a:t/>
            </a:r>
            <a:endParaRPr sz="2400">
              <a:solidFill>
                <a:schemeClr val="dk1"/>
              </a:solidFill>
            </a:endParaRPr>
          </a:p>
          <a:p>
            <a:pPr indent="0" lvl="0" marL="0" rtl="0" algn="ctr">
              <a:spcBef>
                <a:spcPts val="0"/>
              </a:spcBef>
              <a:spcAft>
                <a:spcPts val="0"/>
              </a:spcAft>
              <a:buNone/>
            </a:pPr>
            <a:r>
              <a:rPr lang="en-GB"/>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5"/>
          <p:cNvSpPr txBox="1"/>
          <p:nvPr>
            <p:ph idx="1" type="subTitle"/>
          </p:nvPr>
        </p:nvSpPr>
        <p:spPr>
          <a:xfrm>
            <a:off x="77600" y="2328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-&gt;</a:t>
            </a:r>
            <a:r>
              <a:rPr lang="en-GB" sz="1800"/>
              <a:t>3. </a:t>
            </a:r>
            <a:r>
              <a:rPr b="1" lang="en-GB" sz="1800">
                <a:solidFill>
                  <a:srgbClr val="374151"/>
                </a:solidFill>
              </a:rPr>
              <a:t>Deep learning approaches: </a:t>
            </a:r>
            <a:r>
              <a:rPr lang="en-GB" sz="1800">
                <a:solidFill>
                  <a:srgbClr val="374151"/>
                </a:solidFill>
              </a:rPr>
              <a:t>These approaches can be very effective in identifying complex and ambiguous document structures, and can even discover new structures that were not present in the training data. </a:t>
            </a:r>
            <a:endParaRPr sz="1800">
              <a:solidFill>
                <a:srgbClr val="374151"/>
              </a:solidFill>
            </a:endParaRPr>
          </a:p>
          <a:p>
            <a:pPr indent="0" lvl="0" marL="0" rtl="0" algn="l">
              <a:spcBef>
                <a:spcPts val="0"/>
              </a:spcBef>
              <a:spcAft>
                <a:spcPts val="0"/>
              </a:spcAft>
              <a:buClr>
                <a:schemeClr val="dk1"/>
              </a:buClr>
              <a:buSzPts val="1100"/>
              <a:buFont typeface="Arial"/>
              <a:buNone/>
            </a:pPr>
            <a:r>
              <a:rPr lang="en-GB" sz="1800">
                <a:solidFill>
                  <a:srgbClr val="374151"/>
                </a:solidFill>
              </a:rPr>
              <a:t>-&gt;However, they require large amounts of labeled data and significant computational resources to train, and can be difficult to interpret.</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-&gt;In general, the performance of these approaches will depend on factors such as the quality and quantity of the training data, the complexity and variability of the document structure, and the specific metrics used to evaluate performance (e.g. accuracy, precision, recall, F1-score).</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 It's also worth noting that different approaches may be better suited for different </a:t>
            </a:r>
            <a:r>
              <a:rPr lang="en-GB" sz="1800">
                <a:solidFill>
                  <a:srgbClr val="374151"/>
                </a:solidFill>
              </a:rPr>
              <a:t>subtasks</a:t>
            </a:r>
            <a:r>
              <a:rPr lang="en-GB" sz="1800">
                <a:solidFill>
                  <a:srgbClr val="374151"/>
                </a:solidFill>
              </a:rPr>
              <a:t> within document structure analysis, such as identifying headings, lists, tables, or section breaks.</a:t>
            </a:r>
            <a:endParaRPr sz="1800"/>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GB" sz="1100">
                <a:solidFill>
                  <a:schemeClr val="dk1"/>
                </a:solidFill>
              </a:rPr>
              <a:t> </a:t>
            </a:r>
            <a:endParaRPr b="1" sz="2400">
              <a:solidFill>
                <a:schemeClr val="dk1"/>
              </a:solidFill>
            </a:endParaRPr>
          </a:p>
          <a:p>
            <a:pPr indent="0" lvl="0" marL="0" rtl="0" algn="l">
              <a:lnSpc>
                <a:spcPct val="115000"/>
              </a:lnSpc>
              <a:spcBef>
                <a:spcPts val="0"/>
              </a:spcBef>
              <a:spcAft>
                <a:spcPts val="0"/>
              </a:spcAft>
              <a:buNone/>
            </a:pPr>
            <a:r>
              <a:rPr b="1" lang="en-GB" sz="1800">
                <a:solidFill>
                  <a:schemeClr val="dk1"/>
                </a:solidFill>
              </a:rPr>
              <a:t>3.</a:t>
            </a:r>
            <a:r>
              <a:rPr b="1" lang="en-GB" sz="1800">
                <a:solidFill>
                  <a:srgbClr val="374151"/>
                </a:solidFill>
              </a:rPr>
              <a:t>Dependency parsing:</a:t>
            </a:r>
            <a:r>
              <a:rPr lang="en-GB" sz="1800">
                <a:solidFill>
                  <a:srgbClr val="374151"/>
                </a:solidFill>
              </a:rPr>
              <a:t> This technique analyzes the relationships between the words in a sentence, and can be used to identify the different clauses and phrases in the text.</a:t>
            </a:r>
            <a:endParaRPr sz="1800">
              <a:solidFill>
                <a:srgbClr val="374151"/>
              </a:solidFill>
            </a:endParaRPr>
          </a:p>
          <a:p>
            <a:pPr indent="0" lvl="0" marL="0" rtl="0" algn="l">
              <a:lnSpc>
                <a:spcPct val="115000"/>
              </a:lnSpc>
              <a:spcBef>
                <a:spcPts val="2900"/>
              </a:spcBef>
              <a:spcAft>
                <a:spcPts val="0"/>
              </a:spcAft>
              <a:buNone/>
            </a:pPr>
            <a:r>
              <a:rPr lang="en-GB" sz="1800">
                <a:solidFill>
                  <a:srgbClr val="374151"/>
                </a:solidFill>
              </a:rPr>
              <a:t>4.</a:t>
            </a:r>
            <a:r>
              <a:rPr b="1" lang="en-GB" sz="1800">
                <a:solidFill>
                  <a:srgbClr val="374151"/>
                </a:solidFill>
              </a:rPr>
              <a:t>Topic modeling:</a:t>
            </a:r>
            <a:r>
              <a:rPr lang="en-GB" sz="1800">
                <a:solidFill>
                  <a:srgbClr val="374151"/>
                </a:solidFill>
              </a:rPr>
              <a:t> This technique uses unsupervised learning algorithms to identify the different topics and themes in the document, which can be used to organize the content into different sections.</a:t>
            </a:r>
            <a:endParaRPr sz="1800">
              <a:solidFill>
                <a:srgbClr val="374151"/>
              </a:solidFill>
            </a:endParaRPr>
          </a:p>
          <a:p>
            <a:pPr indent="0" lvl="0" marL="0" rtl="0" algn="l">
              <a:lnSpc>
                <a:spcPct val="115000"/>
              </a:lnSpc>
              <a:spcBef>
                <a:spcPts val="2900"/>
              </a:spcBef>
              <a:spcAft>
                <a:spcPts val="0"/>
              </a:spcAft>
              <a:buNone/>
            </a:pPr>
            <a:r>
              <a:rPr lang="en-GB" sz="1800">
                <a:solidFill>
                  <a:srgbClr val="374151"/>
                </a:solidFill>
              </a:rPr>
              <a:t>-&gt;Finding the structure of documents in NLP is a complex and challenging task, as it requires the analysis of multiple linguistic and non-linguistic cues, as well as the use of domain-specific knowledge and expertise.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-&gt;However, it is a critical step in many NLP applications, and can greatly improve the accuracy and effectiveness of the analysis and interpretation of the document's content.</a:t>
            </a:r>
            <a:endParaRPr sz="1800">
              <a:solidFill>
                <a:srgbClr val="374151"/>
              </a:solidFill>
            </a:endParaRPr>
          </a:p>
          <a:p>
            <a:pPr indent="0" lvl="0" marL="0" rtl="0" algn="l">
              <a:lnSpc>
                <a:spcPct val="115000"/>
              </a:lnSpc>
              <a:spcBef>
                <a:spcPts val="0"/>
              </a:spcBef>
              <a:spcAft>
                <a:spcPts val="0"/>
              </a:spcAft>
              <a:buNone/>
            </a:pPr>
            <a:r>
              <a:t/>
            </a:r>
            <a:endParaRPr b="1"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subTitle"/>
          </p:nvPr>
        </p:nvSpPr>
        <p:spPr>
          <a:xfrm>
            <a:off x="138000" y="116400"/>
            <a:ext cx="8868000" cy="4910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1100">
                <a:solidFill>
                  <a:schemeClr val="dk1"/>
                </a:solidFill>
              </a:rPr>
              <a:t>  </a:t>
            </a:r>
            <a:r>
              <a:rPr b="1" lang="en-GB" sz="2400">
                <a:solidFill>
                  <a:schemeClr val="dk1"/>
                </a:solidFill>
              </a:rPr>
              <a:t>-&gt;</a:t>
            </a:r>
            <a:r>
              <a:rPr b="1" lang="en-GB" sz="1800">
                <a:solidFill>
                  <a:schemeClr val="dk1"/>
                </a:solidFill>
              </a:rPr>
              <a:t>2.1.1 Sentence Boundary Detection:</a:t>
            </a:r>
            <a:endParaRPr b="1" sz="1800">
              <a:solidFill>
                <a:schemeClr val="dk1"/>
              </a:solidFill>
            </a:endParaRPr>
          </a:p>
          <a:p>
            <a:pPr indent="0" lvl="0" marL="0" rtl="0" algn="l">
              <a:lnSpc>
                <a:spcPct val="115000"/>
              </a:lnSpc>
              <a:spcBef>
                <a:spcPts val="0"/>
              </a:spcBef>
              <a:spcAft>
                <a:spcPts val="0"/>
              </a:spcAft>
              <a:buNone/>
            </a:pPr>
            <a:r>
              <a:rPr lang="en-GB" sz="1800">
                <a:solidFill>
                  <a:srgbClr val="374151"/>
                </a:solidFill>
              </a:rPr>
              <a:t>-&gt;Sentence boundary detection is a subtask of finding the structure of documents in NLP that involves identifying the boundaries between sentences in a document.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This is an important task, as it is a fundamental step in many NLP applications, such as machine translation, text summarization, and information retrieval.</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-&gt;Sentence boundary detection is a challenging task due to the presence of ambiguities and irregularities in natural language, such as abbreviations, acronyms, and names that end with a period.</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 To address these challenges, several methods and techniques have been developed for sentence boundary detection, including:</a:t>
            </a:r>
            <a:endParaRPr sz="1800">
              <a:solidFill>
                <a:srgbClr val="374151"/>
              </a:solidFill>
            </a:endParaRPr>
          </a:p>
          <a:p>
            <a:pPr indent="0" lvl="0" marL="0" rtl="0" algn="l">
              <a:lnSpc>
                <a:spcPct val="115000"/>
              </a:lnSpc>
              <a:spcBef>
                <a:spcPts val="1500"/>
              </a:spcBef>
              <a:spcAft>
                <a:spcPts val="0"/>
              </a:spcAft>
              <a:buNone/>
            </a:pPr>
            <a:r>
              <a:t/>
            </a:r>
            <a:endParaRPr b="1"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1100">
                <a:solidFill>
                  <a:schemeClr val="dk1"/>
                </a:solidFill>
              </a:rPr>
              <a:t>  </a:t>
            </a:r>
            <a:r>
              <a:rPr b="1" lang="en-GB" sz="2400">
                <a:solidFill>
                  <a:schemeClr val="dk1"/>
                </a:solidFill>
              </a:rPr>
              <a:t>-&gt;1.</a:t>
            </a:r>
            <a:r>
              <a:rPr b="1" lang="en-GB" sz="1800">
                <a:solidFill>
                  <a:srgbClr val="374151"/>
                </a:solidFill>
              </a:rPr>
              <a:t>Rule-based methods:</a:t>
            </a:r>
            <a:r>
              <a:rPr lang="en-GB" sz="1800">
                <a:solidFill>
                  <a:srgbClr val="374151"/>
                </a:solidFill>
              </a:rPr>
              <a:t> These methods use a set of pre-defined rules and heuristics to identify the end of a sentence. For example, a rule-based method may consider a period followed by a whitespace character as an end-of-sentence marker, unless the period is part of an abbreviation.</a:t>
            </a:r>
            <a:endParaRPr sz="1800">
              <a:solidFill>
                <a:srgbClr val="374151"/>
              </a:solidFill>
            </a:endParaRPr>
          </a:p>
          <a:p>
            <a:pPr indent="0" lvl="0" marL="0" rtl="0" algn="l">
              <a:lnSpc>
                <a:spcPct val="115000"/>
              </a:lnSpc>
              <a:spcBef>
                <a:spcPts val="2900"/>
              </a:spcBef>
              <a:spcAft>
                <a:spcPts val="0"/>
              </a:spcAft>
              <a:buNone/>
            </a:pPr>
            <a:r>
              <a:rPr b="1" lang="en-GB" sz="1800">
                <a:solidFill>
                  <a:srgbClr val="374151"/>
                </a:solidFill>
              </a:rPr>
              <a:t>2. Machine learning methods:</a:t>
            </a:r>
            <a:r>
              <a:rPr lang="en-GB" sz="1800">
                <a:solidFill>
                  <a:srgbClr val="374151"/>
                </a:solidFill>
              </a:rPr>
              <a:t> These methods use statistical and machine learning algorithms to learn the patterns and features of sentence boundaries based on a training set of annotated data.</a:t>
            </a:r>
            <a:endParaRPr sz="1800">
              <a:solidFill>
                <a:srgbClr val="374151"/>
              </a:solidFill>
            </a:endParaRPr>
          </a:p>
          <a:p>
            <a:pPr indent="0" lvl="0" marL="0" rtl="0" algn="l">
              <a:lnSpc>
                <a:spcPct val="115000"/>
              </a:lnSpc>
              <a:spcBef>
                <a:spcPts val="2900"/>
              </a:spcBef>
              <a:spcAft>
                <a:spcPts val="2900"/>
              </a:spcAft>
              <a:buNone/>
            </a:pPr>
            <a:r>
              <a:rPr lang="en-GB" sz="1800">
                <a:solidFill>
                  <a:srgbClr val="374151"/>
                </a:solidFill>
              </a:rPr>
              <a:t> For example, a machine learning method may use a support vector machine (SVM) classifier to identify the boundaries between sentences based on linguistic and contextual features, such as the length of the sentence, the presence of quotation marks, and the part-of-speech of the last word.</a:t>
            </a:r>
            <a:endParaRPr b="1"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en-GB" sz="1100">
                <a:solidFill>
                  <a:schemeClr val="dk1"/>
                </a:solidFill>
              </a:rPr>
              <a:t>  </a:t>
            </a:r>
            <a:r>
              <a:rPr b="1" lang="en-GB" sz="2400">
                <a:solidFill>
                  <a:schemeClr val="dk1"/>
                </a:solidFill>
              </a:rPr>
              <a:t>-&gt;3.</a:t>
            </a:r>
            <a:r>
              <a:rPr b="1" lang="en-GB" sz="1800">
                <a:solidFill>
                  <a:srgbClr val="374151"/>
                </a:solidFill>
              </a:rPr>
              <a:t>Hybrid methods:</a:t>
            </a:r>
            <a:r>
              <a:rPr lang="en-GB" sz="1800">
                <a:solidFill>
                  <a:srgbClr val="374151"/>
                </a:solidFill>
              </a:rPr>
              <a:t> These methods combine the strengths of rule-based and machine learning approaches, in order to leverage the advantages of both. </a:t>
            </a:r>
            <a:endParaRPr sz="1800">
              <a:solidFill>
                <a:srgbClr val="374151"/>
              </a:solidFill>
            </a:endParaRPr>
          </a:p>
          <a:p>
            <a:pPr indent="0" lvl="0" marL="0" rtl="0" algn="l">
              <a:lnSpc>
                <a:spcPct val="115000"/>
              </a:lnSpc>
              <a:spcBef>
                <a:spcPts val="0"/>
              </a:spcBef>
              <a:spcAft>
                <a:spcPts val="0"/>
              </a:spcAft>
              <a:buNone/>
            </a:pPr>
            <a:r>
              <a:rPr lang="en-GB" sz="1800">
                <a:solidFill>
                  <a:srgbClr val="374151"/>
                </a:solidFill>
              </a:rPr>
              <a:t>-&gt;For example, a hybrid method may use a rule-based algorithm to identify most sentence boundaries, and then use a machine learning algorithm to correct any errors or exceptions.</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Some of the specific techniques and tools used in sentence boundary detection include:</a:t>
            </a:r>
            <a:endParaRPr sz="1800">
              <a:solidFill>
                <a:srgbClr val="374151"/>
              </a:solidFill>
            </a:endParaRPr>
          </a:p>
          <a:p>
            <a:pPr indent="-334327" lvl="0" marL="457200" rtl="0" algn="l">
              <a:lnSpc>
                <a:spcPct val="115000"/>
              </a:lnSpc>
              <a:spcBef>
                <a:spcPts val="2900"/>
              </a:spcBef>
              <a:spcAft>
                <a:spcPts val="0"/>
              </a:spcAft>
              <a:buClr>
                <a:srgbClr val="374151"/>
              </a:buClr>
              <a:buSzPct val="100000"/>
              <a:buFont typeface="Arial"/>
              <a:buAutoNum type="arabicPeriod"/>
            </a:pPr>
            <a:r>
              <a:rPr b="1" lang="en-GB" sz="1800">
                <a:solidFill>
                  <a:srgbClr val="374151"/>
                </a:solidFill>
              </a:rPr>
              <a:t>Regular expressions: </a:t>
            </a:r>
            <a:r>
              <a:rPr lang="en-GB" sz="1800">
                <a:solidFill>
                  <a:srgbClr val="374151"/>
                </a:solidFill>
              </a:rPr>
              <a:t>These are patterns that can be used to match specific character sequences in a text, such as periods followed by whitespace characters, and can be used to identify the end of a sentence.</a:t>
            </a:r>
            <a:endParaRPr sz="1800">
              <a:solidFill>
                <a:srgbClr val="374151"/>
              </a:solidFill>
            </a:endParaRPr>
          </a:p>
          <a:p>
            <a:pPr indent="-334327" lvl="0" marL="457200" rtl="0" algn="l">
              <a:lnSpc>
                <a:spcPct val="115000"/>
              </a:lnSpc>
              <a:spcBef>
                <a:spcPts val="0"/>
              </a:spcBef>
              <a:spcAft>
                <a:spcPts val="0"/>
              </a:spcAft>
              <a:buClr>
                <a:srgbClr val="374151"/>
              </a:buClr>
              <a:buSzPct val="100000"/>
              <a:buFont typeface="Arial"/>
              <a:buAutoNum type="arabicPeriod"/>
            </a:pPr>
            <a:r>
              <a:rPr b="1" lang="en-GB" sz="1800">
                <a:solidFill>
                  <a:srgbClr val="374151"/>
                </a:solidFill>
              </a:rPr>
              <a:t>Hidden Markov Models: </a:t>
            </a:r>
            <a:r>
              <a:rPr lang="en-GB" sz="1800">
                <a:solidFill>
                  <a:srgbClr val="374151"/>
                </a:solidFill>
              </a:rPr>
              <a:t>These are statistical models that can be used to identify the most likely sequence of sentence boundaries in a text, based on the probabilities of different sentence boundary markers.</a:t>
            </a:r>
            <a:endParaRPr sz="1800">
              <a:solidFill>
                <a:srgbClr val="374151"/>
              </a:solidFill>
            </a:endParaRPr>
          </a:p>
          <a:p>
            <a:pPr indent="0" lvl="0" marL="0" rtl="0" algn="l">
              <a:lnSpc>
                <a:spcPct val="115000"/>
              </a:lnSpc>
              <a:spcBef>
                <a:spcPts val="2900"/>
              </a:spcBef>
              <a:spcAft>
                <a:spcPts val="0"/>
              </a:spcAft>
              <a:buClr>
                <a:schemeClr val="dk1"/>
              </a:buClr>
              <a:buSzPct val="61111"/>
              <a:buFont typeface="Arial"/>
              <a:buNone/>
            </a:pPr>
            <a:r>
              <a:t/>
            </a:r>
            <a:endParaRPr sz="1800">
              <a:solidFill>
                <a:srgbClr val="374151"/>
              </a:solidFill>
            </a:endParaRPr>
          </a:p>
          <a:p>
            <a:pPr indent="0" lvl="0" marL="0" rtl="0" algn="l">
              <a:lnSpc>
                <a:spcPct val="115000"/>
              </a:lnSpc>
              <a:spcBef>
                <a:spcPts val="1500"/>
              </a:spcBef>
              <a:spcAft>
                <a:spcPts val="0"/>
              </a:spcAft>
              <a:buNone/>
            </a:pPr>
            <a:r>
              <a:t/>
            </a:r>
            <a:endParaRPr b="1"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b="1" lang="en-GB" sz="1800"/>
              <a:t>3.</a:t>
            </a:r>
            <a:r>
              <a:rPr b="1" lang="en-GB" sz="1800">
                <a:solidFill>
                  <a:srgbClr val="374151"/>
                </a:solidFill>
              </a:rPr>
              <a:t>Deep learning models:</a:t>
            </a:r>
            <a:r>
              <a:rPr lang="en-GB" sz="1800">
                <a:solidFill>
                  <a:srgbClr val="374151"/>
                </a:solidFill>
              </a:rPr>
              <a:t> These are neural network models that can learn complex patterns and features of sentence boundaries from a large corpus of text, and can be used to achieve state-of-the-art performance in sentence boundary detection</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-&gt;Sentence boundary detection is an essential step in many NLP tasks, as it provides the foundation for analyzing and interpreting the structure and meaning of a document.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By accurately identifying the boundaries between sentences, NLP systems can more effectively extract information, generate summaries, and perform other language-related tasks.</a:t>
            </a:r>
            <a:endParaRPr sz="1800">
              <a:solidFill>
                <a:srgbClr val="374151"/>
              </a:solidFill>
            </a:endParaRPr>
          </a:p>
          <a:p>
            <a:pPr indent="0" lvl="0" marL="0" rtl="0" algn="l">
              <a:spcBef>
                <a:spcPts val="0"/>
              </a:spcBef>
              <a:spcAft>
                <a:spcPts val="0"/>
              </a:spcAft>
              <a:buNone/>
            </a:pPr>
            <a:r>
              <a:t/>
            </a:r>
            <a:endParaRPr sz="1800">
              <a:solidFill>
                <a:srgbClr val="37415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2.1.2 Topic Boundary Detection</a:t>
            </a:r>
            <a:endParaRPr/>
          </a:p>
          <a:p>
            <a:pPr indent="0" lvl="0" marL="0" rtl="0" algn="l">
              <a:spcBef>
                <a:spcPts val="0"/>
              </a:spcBef>
              <a:spcAft>
                <a:spcPts val="0"/>
              </a:spcAft>
              <a:buNone/>
            </a:pPr>
            <a:r>
              <a:rPr lang="en-GB"/>
              <a:t>-&gt;</a:t>
            </a:r>
            <a:r>
              <a:rPr lang="en-GB" sz="1800">
                <a:solidFill>
                  <a:srgbClr val="374151"/>
                </a:solidFill>
              </a:rPr>
              <a:t>Topic boundary detection is another important subtask of finding the structure of documents in NLP.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-&gt;It involves identifying the points in a document where the topic or theme of the text shifts.</a:t>
            </a:r>
            <a:endParaRPr sz="1800">
              <a:solidFill>
                <a:srgbClr val="374151"/>
              </a:solidFill>
            </a:endParaRPr>
          </a:p>
          <a:p>
            <a:pPr indent="0" lvl="0" marL="0" rtl="0" algn="l">
              <a:spcBef>
                <a:spcPts val="0"/>
              </a:spcBef>
              <a:spcAft>
                <a:spcPts val="0"/>
              </a:spcAft>
              <a:buNone/>
            </a:pPr>
            <a:r>
              <a:rPr lang="en-GB" sz="1800">
                <a:solidFill>
                  <a:srgbClr val="374151"/>
                </a:solidFill>
              </a:rPr>
              <a:t>-&gt; This task is particularly useful for organizing and summarizing large amounts of text, as it allows for the identification of different topics or subtopics within a document.</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-&gt;Topic boundary detection is a challenging task, as it involves understanding the underlying semantic structure and meaning of the text, rather than simply identifying specific markers or patterns.</a:t>
            </a:r>
            <a:endParaRPr sz="1800">
              <a:solidFill>
                <a:srgbClr val="374151"/>
              </a:solidFill>
            </a:endParaRPr>
          </a:p>
          <a:p>
            <a:pPr indent="0" lvl="0" marL="0" rtl="0" algn="l">
              <a:spcBef>
                <a:spcPts val="0"/>
              </a:spcBef>
              <a:spcAft>
                <a:spcPts val="0"/>
              </a:spcAft>
              <a:buNone/>
            </a:pPr>
            <a:r>
              <a:rPr lang="en-GB" sz="1800">
                <a:solidFill>
                  <a:srgbClr val="374151"/>
                </a:solidFill>
              </a:rPr>
              <a:t>-&gt; As such, there are several methods and techniques that have been developed to address this challenge, including:</a:t>
            </a:r>
            <a:endParaRPr sz="1800">
              <a:solidFill>
                <a:srgbClr val="374151"/>
              </a:solidFill>
            </a:endParaRPr>
          </a:p>
          <a:p>
            <a:pPr indent="0" lvl="0" marL="0" rtl="0" algn="l">
              <a:spcBef>
                <a:spcPts val="0"/>
              </a:spcBef>
              <a:spcAft>
                <a:spcPts val="0"/>
              </a:spcAft>
              <a:buNone/>
            </a:pPr>
            <a:r>
              <a:t/>
            </a:r>
            <a:endParaRPr sz="1800">
              <a:solidFill>
                <a:srgbClr val="37415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