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c32ffce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c32ffce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c98690b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c98690b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8e2ed5b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8e2ed5b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c98690b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c98690b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c98690b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c98690b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c98690b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c98690b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c98690b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c98690b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c98690b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c98690b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c98690b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c98690b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c98690b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c98690b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8e2ed5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8e2ed5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08e2ed5b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08e2ed5b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c98690b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c98690b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c98690bb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c98690bb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c98690b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c98690b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e2ed5b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e2ed5b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8e2ed5b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8e2ed5b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8e2ed5b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8e2ed5b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8e2ed5b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8e2ed5b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8e2ed5b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8e2ed5b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f75328a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f75328a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e2ed5b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e2ed5b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c32ffce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c32ffce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f75328a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f75328a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f75328a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f75328a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f75328a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f75328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f75328a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f75328a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8e2ed5b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8e2ed5b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8e2ed5b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8e2ed5b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f75328a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f75328a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f75328a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f75328a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f75328a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f75328a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f75328a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f75328a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f75328ab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f75328ab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8e2ed5b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8e2ed5b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f75328a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f75328a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8e2ed5b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8e2ed5b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8e2ed5b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08e2ed5b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f75328a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f75328a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c32ffce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c32ffce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c32ffce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c32ffce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c32ffce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c32ffce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e2ed5b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8e2ed5b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c32ffce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c32ffce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2400">
                <a:solidFill>
                  <a:schemeClr val="dk1"/>
                </a:solidFill>
              </a:rPr>
              <a:t>                                    UNIT - I:</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rPr>
              <a:t>PART 1: Finding the Structure of Words: (chapter 1 txtbk 1)</a:t>
            </a:r>
            <a:endParaRPr b="1"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rPr>
              <a:t>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t>-&gt;</a:t>
            </a:r>
            <a:r>
              <a:rPr lang="en-GB" sz="1800">
                <a:solidFill>
                  <a:srgbClr val="374151"/>
                </a:solidFill>
              </a:rPr>
              <a:t>In natural language processing (NLP), finding the structure of words involves breaking down words into their constituent parts and identifying the relationships between those parts.</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-&gt;This process is known as morphological analysis, and it helps NLP systems understand the structure of language.</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-&gt;There are several ways to find the structure of words in NLP, including:</a:t>
            </a:r>
            <a:endParaRPr sz="1800">
              <a:solidFill>
                <a:srgbClr val="374151"/>
              </a:solidFill>
            </a:endParaRPr>
          </a:p>
          <a:p>
            <a:pPr indent="0" lvl="0" marL="0" rtl="0" algn="l">
              <a:lnSpc>
                <a:spcPct val="115000"/>
              </a:lnSpc>
              <a:spcBef>
                <a:spcPts val="1500"/>
              </a:spcBef>
              <a:spcAft>
                <a:spcPts val="1500"/>
              </a:spcAft>
              <a:buClr>
                <a:schemeClr val="dk1"/>
              </a:buClr>
              <a:buSzPts val="1100"/>
              <a:buFont typeface="Arial"/>
              <a:buNone/>
            </a:pPr>
            <a:r>
              <a:rPr lang="en-GB" sz="1800">
                <a:solidFill>
                  <a:srgbClr val="374151"/>
                </a:solidFill>
              </a:rPr>
              <a:t>1.Tokenization 2.Stemming and Lemmatization 3.Part-of-Speech Tagging 4.Parsing 5.Named Entity Recognition 6.Dependency Parsing</a:t>
            </a:r>
            <a:endParaRPr sz="1800">
              <a:solidFill>
                <a:srgbClr val="37415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400"/>
              <a:t>-&gt;</a:t>
            </a:r>
            <a:r>
              <a:rPr lang="en-GB" sz="2400">
                <a:solidFill>
                  <a:srgbClr val="374151"/>
                </a:solidFill>
              </a:rPr>
              <a:t>Lexical analysis involves identifying and categorizing lexemes in a text, which is an important step in many NLP tasks, such as text classification, sentiment analysis, and information retrieval. </a:t>
            </a:r>
            <a:endParaRPr sz="2400">
              <a:solidFill>
                <a:srgbClr val="374151"/>
              </a:solidFill>
            </a:endParaRPr>
          </a:p>
          <a:p>
            <a:pPr indent="0" lvl="0" marL="0" rtl="0" algn="l">
              <a:spcBef>
                <a:spcPts val="0"/>
              </a:spcBef>
              <a:spcAft>
                <a:spcPts val="0"/>
              </a:spcAft>
              <a:buNone/>
            </a:pPr>
            <a:r>
              <a:t/>
            </a:r>
            <a:endParaRPr sz="2400">
              <a:solidFill>
                <a:srgbClr val="374151"/>
              </a:solidFill>
            </a:endParaRPr>
          </a:p>
          <a:p>
            <a:pPr indent="0" lvl="0" marL="0" rtl="0" algn="l">
              <a:spcBef>
                <a:spcPts val="0"/>
              </a:spcBef>
              <a:spcAft>
                <a:spcPts val="0"/>
              </a:spcAft>
              <a:buNone/>
            </a:pPr>
            <a:r>
              <a:rPr lang="en-GB" sz="2400">
                <a:solidFill>
                  <a:srgbClr val="374151"/>
                </a:solidFill>
              </a:rPr>
              <a:t>-&gt;By identifying and categorizing lexemes, NLP systems can better understand the meaning and context of a text.</a:t>
            </a:r>
            <a:endParaRPr sz="2400">
              <a:solidFill>
                <a:srgbClr val="374151"/>
              </a:solidFill>
            </a:endParaRPr>
          </a:p>
          <a:p>
            <a:pPr indent="0" lvl="0" marL="0" rtl="0" algn="l">
              <a:spcBef>
                <a:spcPts val="0"/>
              </a:spcBef>
              <a:spcAft>
                <a:spcPts val="0"/>
              </a:spcAft>
              <a:buNone/>
            </a:pPr>
            <a:r>
              <a:t/>
            </a:r>
            <a:endParaRPr sz="2400">
              <a:solidFill>
                <a:srgbClr val="374151"/>
              </a:solidFill>
            </a:endParaRPr>
          </a:p>
          <a:p>
            <a:pPr indent="0" lvl="0" marL="0" rtl="0" algn="l">
              <a:spcBef>
                <a:spcPts val="0"/>
              </a:spcBef>
              <a:spcAft>
                <a:spcPts val="0"/>
              </a:spcAft>
              <a:buNone/>
            </a:pPr>
            <a:r>
              <a:rPr lang="en-GB" sz="2400">
                <a:solidFill>
                  <a:srgbClr val="374151"/>
                </a:solidFill>
              </a:rPr>
              <a:t>-&gt;Lexical analysis is also used to identify and analyze the morphological and syntactical features of a word, such as its part of speech, inflection, and derivation. </a:t>
            </a:r>
            <a:endParaRPr sz="2400">
              <a:solidFill>
                <a:srgbClr val="374151"/>
              </a:solidFill>
            </a:endParaRPr>
          </a:p>
          <a:p>
            <a:pPr indent="0" lvl="0" marL="0" rtl="0" algn="l">
              <a:spcBef>
                <a:spcPts val="0"/>
              </a:spcBef>
              <a:spcAft>
                <a:spcPts val="0"/>
              </a:spcAft>
              <a:buNone/>
            </a:pPr>
            <a:r>
              <a:t/>
            </a:r>
            <a:endParaRPr sz="2400">
              <a:solidFill>
                <a:srgbClr val="374151"/>
              </a:solidFill>
            </a:endParaRPr>
          </a:p>
          <a:p>
            <a:pPr indent="0" lvl="0" marL="0" rtl="0" algn="l">
              <a:spcBef>
                <a:spcPts val="0"/>
              </a:spcBef>
              <a:spcAft>
                <a:spcPts val="0"/>
              </a:spcAft>
              <a:buNone/>
            </a:pPr>
            <a:r>
              <a:rPr lang="en-GB" sz="2400">
                <a:solidFill>
                  <a:srgbClr val="374151"/>
                </a:solidFill>
              </a:rPr>
              <a:t>-&gt;This information is important for tasks such as stemming, lemmatization, and part-of-speech tagging, which involve reducing words to their base or root forms and identifying their grammatical functions.</a:t>
            </a:r>
            <a:endParaRPr sz="2400">
              <a:solidFill>
                <a:srgbClr val="374151"/>
              </a:solidFill>
            </a:endParaRPr>
          </a:p>
          <a:p>
            <a:pPr indent="0" lvl="0" marL="0" rtl="0" algn="l">
              <a:spcBef>
                <a:spcPts val="0"/>
              </a:spcBef>
              <a:spcAft>
                <a:spcPts val="0"/>
              </a:spcAft>
              <a:buNone/>
            </a:pPr>
            <a:r>
              <a:t/>
            </a:r>
            <a:endParaRPr sz="2400">
              <a:solidFill>
                <a:srgbClr val="37415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GB"/>
              <a:t>1.1.3 Morphemes</a:t>
            </a:r>
            <a:endParaRPr/>
          </a:p>
          <a:p>
            <a:pPr indent="0" lvl="0" marL="0" rtl="0" algn="l">
              <a:spcBef>
                <a:spcPts val="0"/>
              </a:spcBef>
              <a:spcAft>
                <a:spcPts val="0"/>
              </a:spcAft>
              <a:buNone/>
            </a:pPr>
            <a:r>
              <a:rPr lang="en-GB" sz="2400"/>
              <a:t>-&gt;</a:t>
            </a:r>
            <a:r>
              <a:rPr lang="en-GB" sz="2400">
                <a:solidFill>
                  <a:srgbClr val="374151"/>
                </a:solidFill>
                <a:latin typeface="Roboto"/>
                <a:ea typeface="Roboto"/>
                <a:cs typeface="Roboto"/>
                <a:sym typeface="Roboto"/>
              </a:rPr>
              <a:t>In natural language processing (NLP), morphemes are the smallest units of meaning in a language.</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 A morpheme is a sequence of phonemes (the smallest units of sound in a language) that carries meaning. </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-&gt;Morphemes can be divided into two types: free morphemes and bound morphemes.</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ct val="45833"/>
              <a:buFont typeface="Arial"/>
              <a:buNone/>
            </a:pPr>
            <a:r>
              <a:rPr lang="en-GB" sz="2400">
                <a:solidFill>
                  <a:srgbClr val="374151"/>
                </a:solidFill>
                <a:latin typeface="Roboto"/>
                <a:ea typeface="Roboto"/>
                <a:cs typeface="Roboto"/>
                <a:sym typeface="Roboto"/>
              </a:rPr>
              <a:t>Free morphemes are words that can stand alone and convey meaning. Examples of free morphemes include "book," "cat," "happy," and "run."</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1500"/>
              </a:spcAft>
              <a:buClr>
                <a:schemeClr val="dk1"/>
              </a:buClr>
              <a:buSzPct val="45833"/>
              <a:buFont typeface="Arial"/>
              <a:buNone/>
            </a:pPr>
            <a:r>
              <a:rPr lang="en-GB" sz="2400">
                <a:solidFill>
                  <a:srgbClr val="374151"/>
                </a:solidFill>
                <a:latin typeface="Roboto"/>
                <a:ea typeface="Roboto"/>
                <a:cs typeface="Roboto"/>
                <a:sym typeface="Roboto"/>
              </a:rPr>
              <a:t>Bound morphemes are units of meaning that cannot stand alone but must be attached to a free morpheme to convey meaning. Bound morphemes can be further divided into two types: prefixes and suffixes.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85000" lnSpcReduction="20000"/>
          </a:bodyPr>
          <a:lstStyle/>
          <a:p>
            <a:pPr indent="-358140" lvl="0" marL="457200" rtl="0" algn="l">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A prefix is a bound morpheme that is added to the beginning of a word to change its meaning.</a:t>
            </a:r>
            <a:endParaRPr sz="2400">
              <a:solidFill>
                <a:srgbClr val="374151"/>
              </a:solidFill>
              <a:latin typeface="Roboto"/>
              <a:ea typeface="Roboto"/>
              <a:cs typeface="Roboto"/>
              <a:sym typeface="Roboto"/>
            </a:endParaRPr>
          </a:p>
          <a:p>
            <a:pPr indent="-358140" lvl="0" marL="457200" rtl="0" algn="l">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 For example, the prefix "un-" added to the word "happy" creates the word "unhappy," which means not happy.</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A suffix is a bound morpheme that is added to the end of a word to change its meaning.</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 For example, the suffix "-ed" added to the word "walk" creates the word "walked," which represents the past tense of "walk."</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Here are some examples of words broken down into their morphemes:</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"unhappily" = "un-" (prefix meaning "not") + "happy" + "-ly" (suffix meaning "in a manner of")</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"rearrangement" = "re-" (prefix meaning "again") + "arrange" + "-ment" (suffix indicating the act of doing something)</a:t>
            </a:r>
            <a:endParaRPr sz="2400">
              <a:solidFill>
                <a:srgbClr val="374151"/>
              </a:solidFill>
              <a:latin typeface="Roboto"/>
              <a:ea typeface="Roboto"/>
              <a:cs typeface="Roboto"/>
              <a:sym typeface="Roboto"/>
            </a:endParaRPr>
          </a:p>
          <a:p>
            <a:pPr indent="-35814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"cats" = "cat" (free morpheme) + "-s" (suffix indicating plural form)</a:t>
            </a:r>
            <a:endParaRPr sz="2400">
              <a:solidFill>
                <a:srgbClr val="374151"/>
              </a:solidFill>
              <a:latin typeface="Roboto"/>
              <a:ea typeface="Roboto"/>
              <a:cs typeface="Roboto"/>
              <a:sym typeface="Roboto"/>
            </a:endParaRPr>
          </a:p>
          <a:p>
            <a:pPr indent="0" lvl="0" marL="0" rtl="0" algn="l">
              <a:spcBef>
                <a:spcPts val="29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idx="1" type="subTitle"/>
          </p:nvPr>
        </p:nvSpPr>
        <p:spPr>
          <a:xfrm>
            <a:off x="66500" y="48325"/>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By analysing the morphemes in a word, NLP systems can better understand its meaning and how it relates to other words in a sentence. This can be helpful for tasks such as part-of-speech tagging, sentiment analysis, and language translation.</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                                               </a:t>
            </a:r>
            <a:r>
              <a:rPr lang="en-GB"/>
              <a:t>1.1.4 Typology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sz="1200">
                <a:solidFill>
                  <a:srgbClr val="374151"/>
                </a:solidFill>
                <a:latin typeface="Roboto"/>
                <a:ea typeface="Roboto"/>
                <a:cs typeface="Roboto"/>
                <a:sym typeface="Roboto"/>
              </a:rPr>
              <a:t>-</a:t>
            </a:r>
            <a:r>
              <a:rPr lang="en-GB" sz="1800">
                <a:solidFill>
                  <a:srgbClr val="374151"/>
                </a:solidFill>
                <a:latin typeface="Roboto"/>
                <a:ea typeface="Roboto"/>
                <a:cs typeface="Roboto"/>
                <a:sym typeface="Roboto"/>
              </a:rPr>
              <a:t>&gt;In natural language processing (NLP), typology refers to the classification of languages based on their structural and functional features. </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latin typeface="Roboto"/>
                <a:ea typeface="Roboto"/>
                <a:cs typeface="Roboto"/>
                <a:sym typeface="Roboto"/>
              </a:rPr>
              <a:t>-&gt;This can include features such as word order, morphology, tense and aspect systems, and syntactic structures.</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-&gt;</a:t>
            </a:r>
            <a:r>
              <a:rPr lang="en-GB" sz="1800">
                <a:solidFill>
                  <a:srgbClr val="374151"/>
                </a:solidFill>
                <a:latin typeface="Roboto"/>
                <a:ea typeface="Roboto"/>
                <a:cs typeface="Roboto"/>
                <a:sym typeface="Roboto"/>
              </a:rPr>
              <a:t>There are many different approaches to typology in NLP, but a common one is the distinction between analytic and synthetic languages.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-&gt;Analytic languages have a relatively simple grammatical structure and tend to rely on word order and prepositions to convey meaning.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-&gt;In contrast, synthetic languages have a more complex grammatical structure and use inflections and conjugations to indicate tense, number, and other grammatical features.</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-&gt;For example, English is considered to be an analytic language, as it relies heavily on word order and prepositions to convey meaning.</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-&gt;In contrast, Russian is a synthetic language, with a complex system of noun declensions, verb conjugations, and case markings to convey grammatical information.</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idx="1" type="subTitle"/>
          </p:nvPr>
        </p:nvSpPr>
        <p:spPr>
          <a:xfrm>
            <a:off x="-77600" y="1164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t> </a:t>
            </a:r>
            <a:r>
              <a:rPr lang="en-GB" sz="1800">
                <a:solidFill>
                  <a:srgbClr val="374151"/>
                </a:solidFill>
                <a:latin typeface="Roboto"/>
                <a:ea typeface="Roboto"/>
                <a:cs typeface="Roboto"/>
                <a:sym typeface="Roboto"/>
              </a:rPr>
              <a:t>Another example of typology in NLP is the distinction between head-initial and head-final languages.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-&gt;In head-initial languages, the head of a phrase (usually a noun) comes before its modifiers (adjectives or other nouns). </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-&gt;In head-final languages, the head comes after its modifiers.</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-&gt;For example, English is a head-initial language, as in the phrase "red apple," where "apple" is the head and "red" is the modifier.</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-&gt; In contrast, Japanese is a head-final language, as in the phrase "aka-i ringo" (red apple), where "ringo" (apple) is the head and "aka-i" (red) is the modifier.</a:t>
            </a:r>
            <a:endParaRPr sz="18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idx="1" type="subTitle"/>
          </p:nvPr>
        </p:nvSpPr>
        <p:spPr>
          <a:xfrm>
            <a:off x="-77600" y="116400"/>
            <a:ext cx="8868000" cy="4910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300"/>
              <a:t>-&gt;</a:t>
            </a:r>
            <a:r>
              <a:rPr lang="en-GB" sz="2300">
                <a:solidFill>
                  <a:srgbClr val="374151"/>
                </a:solidFill>
              </a:rPr>
              <a:t>By understanding the typology of a language, NLP systems can better model its grammatical and structural features, and improve their performance in tasks such as language modelling, parsing, and machine translation.</a:t>
            </a:r>
            <a:endParaRPr sz="2300">
              <a:solidFill>
                <a:srgbClr val="374151"/>
              </a:solidFill>
            </a:endParaRPr>
          </a:p>
          <a:p>
            <a:pPr indent="0" lvl="0" marL="0" rtl="0" algn="l">
              <a:spcBef>
                <a:spcPts val="0"/>
              </a:spcBef>
              <a:spcAft>
                <a:spcPts val="0"/>
              </a:spcAft>
              <a:buNone/>
            </a:pPr>
            <a:r>
              <a:rPr lang="en-GB" sz="2300"/>
              <a:t>               </a:t>
            </a:r>
            <a:endParaRPr sz="2300"/>
          </a:p>
          <a:p>
            <a:pPr indent="0" lvl="0" marL="0" rtl="0" algn="l">
              <a:spcBef>
                <a:spcPts val="0"/>
              </a:spcBef>
              <a:spcAft>
                <a:spcPts val="0"/>
              </a:spcAft>
              <a:buNone/>
            </a:pPr>
            <a:r>
              <a:rPr lang="en-GB" sz="2300"/>
              <a:t>                     </a:t>
            </a:r>
            <a:r>
              <a:rPr b="1" lang="en-GB" sz="2300">
                <a:solidFill>
                  <a:schemeClr val="dk1"/>
                </a:solidFill>
              </a:rPr>
              <a:t>2.Issues and Challenges:</a:t>
            </a:r>
            <a:endParaRPr b="1" sz="2300">
              <a:solidFill>
                <a:schemeClr val="dk1"/>
              </a:solidFill>
            </a:endParaRPr>
          </a:p>
          <a:p>
            <a:pPr indent="0" lvl="0" marL="0" rtl="0" algn="l">
              <a:spcBef>
                <a:spcPts val="0"/>
              </a:spcBef>
              <a:spcAft>
                <a:spcPts val="0"/>
              </a:spcAft>
              <a:buNone/>
            </a:pPr>
            <a:r>
              <a:t/>
            </a:r>
            <a:endParaRPr b="1" sz="2300">
              <a:solidFill>
                <a:schemeClr val="dk1"/>
              </a:solidFill>
            </a:endParaRPr>
          </a:p>
          <a:p>
            <a:pPr indent="0" lvl="0" marL="0" rtl="0" algn="l">
              <a:lnSpc>
                <a:spcPct val="115000"/>
              </a:lnSpc>
              <a:spcBef>
                <a:spcPts val="0"/>
              </a:spcBef>
              <a:spcAft>
                <a:spcPts val="0"/>
              </a:spcAft>
              <a:buNone/>
            </a:pPr>
            <a:r>
              <a:rPr lang="en-GB" sz="2300">
                <a:solidFill>
                  <a:srgbClr val="374151"/>
                </a:solidFill>
              </a:rPr>
              <a:t>-&gt;Finding the structure of words in natural language processing (NLP) can be a challenging task due to various issues and challenges. </a:t>
            </a:r>
            <a:endParaRPr sz="2300">
              <a:solidFill>
                <a:srgbClr val="374151"/>
              </a:solidFill>
            </a:endParaRPr>
          </a:p>
          <a:p>
            <a:pPr indent="0" lvl="0" marL="0" rtl="0" algn="l">
              <a:lnSpc>
                <a:spcPct val="115000"/>
              </a:lnSpc>
              <a:spcBef>
                <a:spcPts val="1500"/>
              </a:spcBef>
              <a:spcAft>
                <a:spcPts val="0"/>
              </a:spcAft>
              <a:buNone/>
            </a:pPr>
            <a:r>
              <a:rPr lang="en-GB" sz="2300">
                <a:solidFill>
                  <a:srgbClr val="374151"/>
                </a:solidFill>
              </a:rPr>
              <a:t>     Some of these issues and challenges are: </a:t>
            </a:r>
            <a:endParaRPr sz="2300">
              <a:solidFill>
                <a:srgbClr val="374151"/>
              </a:solidFill>
            </a:endParaRPr>
          </a:p>
          <a:p>
            <a:pPr indent="0" lvl="0" marL="0" rtl="0" algn="l">
              <a:lnSpc>
                <a:spcPct val="115000"/>
              </a:lnSpc>
              <a:spcBef>
                <a:spcPts val="1500"/>
              </a:spcBef>
              <a:spcAft>
                <a:spcPts val="0"/>
              </a:spcAft>
              <a:buNone/>
            </a:pPr>
            <a:r>
              <a:rPr lang="en-GB" sz="2300">
                <a:solidFill>
                  <a:srgbClr val="374151"/>
                </a:solidFill>
              </a:rPr>
              <a:t>1.</a:t>
            </a:r>
            <a:r>
              <a:rPr b="1" lang="en-GB" sz="2300">
                <a:solidFill>
                  <a:schemeClr val="dk1"/>
                </a:solidFill>
              </a:rPr>
              <a:t> Irregularity</a:t>
            </a:r>
            <a:endParaRPr b="1" sz="2300">
              <a:solidFill>
                <a:schemeClr val="dk1"/>
              </a:solidFill>
            </a:endParaRPr>
          </a:p>
          <a:p>
            <a:pPr indent="0" lvl="0" marL="0" rtl="0" algn="l">
              <a:lnSpc>
                <a:spcPct val="115000"/>
              </a:lnSpc>
              <a:spcBef>
                <a:spcPts val="1500"/>
              </a:spcBef>
              <a:spcAft>
                <a:spcPts val="0"/>
              </a:spcAft>
              <a:buNone/>
            </a:pPr>
            <a:r>
              <a:rPr b="1" lang="en-GB" sz="2300">
                <a:solidFill>
                  <a:schemeClr val="dk1"/>
                </a:solidFill>
              </a:rPr>
              <a:t>2. Ambiguity</a:t>
            </a:r>
            <a:endParaRPr b="1" sz="2300">
              <a:solidFill>
                <a:schemeClr val="dk1"/>
              </a:solidFill>
            </a:endParaRPr>
          </a:p>
          <a:p>
            <a:pPr indent="0" lvl="0" marL="0" rtl="0" algn="l">
              <a:lnSpc>
                <a:spcPct val="115000"/>
              </a:lnSpc>
              <a:spcBef>
                <a:spcPts val="1500"/>
              </a:spcBef>
              <a:spcAft>
                <a:spcPts val="0"/>
              </a:spcAft>
              <a:buNone/>
            </a:pPr>
            <a:r>
              <a:rPr b="1" lang="en-GB" sz="2300">
                <a:solidFill>
                  <a:schemeClr val="dk1"/>
                </a:solidFill>
              </a:rPr>
              <a:t>3  Productivity</a:t>
            </a:r>
            <a:endParaRPr b="1" sz="2300">
              <a:solidFill>
                <a:schemeClr val="dk1"/>
              </a:solidFill>
            </a:endParaRPr>
          </a:p>
          <a:p>
            <a:pPr indent="0" lvl="0" marL="0" rtl="0" algn="l">
              <a:lnSpc>
                <a:spcPct val="115000"/>
              </a:lnSpc>
              <a:spcBef>
                <a:spcPts val="1500"/>
              </a:spcBef>
              <a:spcAft>
                <a:spcPts val="0"/>
              </a:spcAft>
              <a:buNone/>
            </a:pPr>
            <a:r>
              <a:t/>
            </a:r>
            <a:endParaRPr b="1" sz="1100">
              <a:solidFill>
                <a:schemeClr val="dk1"/>
              </a:solidFill>
            </a:endParaRPr>
          </a:p>
          <a:p>
            <a:pPr indent="0" lvl="0" marL="0" rtl="0" algn="l">
              <a:lnSpc>
                <a:spcPct val="115000"/>
              </a:lnSpc>
              <a:spcBef>
                <a:spcPts val="1500"/>
              </a:spcBef>
              <a:spcAft>
                <a:spcPts val="0"/>
              </a:spcAft>
              <a:buNone/>
            </a:pPr>
            <a:r>
              <a:t/>
            </a:r>
            <a:endParaRPr b="1" sz="1100">
              <a:solidFill>
                <a:schemeClr val="dk1"/>
              </a:solidFill>
            </a:endParaRPr>
          </a:p>
          <a:p>
            <a:pPr indent="0" lvl="0" marL="0" rtl="0" algn="l">
              <a:lnSpc>
                <a:spcPct val="115000"/>
              </a:lnSpc>
              <a:spcBef>
                <a:spcPts val="1500"/>
              </a:spcBef>
              <a:spcAft>
                <a:spcPts val="0"/>
              </a:spcAft>
              <a:buClr>
                <a:schemeClr val="dk1"/>
              </a:buClr>
              <a:buSzPct val="61111"/>
              <a:buFont typeface="Arial"/>
              <a:buNone/>
            </a:pPr>
            <a:r>
              <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800"/>
              <a:t>1.</a:t>
            </a:r>
            <a:r>
              <a:rPr b="1" lang="en-GB" sz="1800">
                <a:solidFill>
                  <a:srgbClr val="374151"/>
                </a:solidFill>
              </a:rPr>
              <a:t>Ambiguity: </a:t>
            </a:r>
            <a:r>
              <a:rPr lang="en-GB" sz="1800">
                <a:solidFill>
                  <a:srgbClr val="374151"/>
                </a:solidFill>
              </a:rPr>
              <a:t>Many words in natural language have multiple meanings, and it can be difficult to determine the correct meaning of a word in a particular context.</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2.</a:t>
            </a:r>
            <a:r>
              <a:rPr b="1" lang="en-GB" sz="1800">
                <a:solidFill>
                  <a:srgbClr val="374151"/>
                </a:solidFill>
              </a:rPr>
              <a:t>Morphology</a:t>
            </a:r>
            <a:r>
              <a:rPr lang="en-GB" sz="1800">
                <a:solidFill>
                  <a:srgbClr val="374151"/>
                </a:solidFill>
              </a:rPr>
              <a:t>: Many languages have complex morphology, meaning that words can change their form based on various grammatical features like tense, gender, and number. This makes it difficult to identify the underlying structure of a word.</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3.</a:t>
            </a:r>
            <a:r>
              <a:rPr b="1" lang="en-GB" sz="1800">
                <a:solidFill>
                  <a:srgbClr val="374151"/>
                </a:solidFill>
              </a:rPr>
              <a:t>Word order:</a:t>
            </a:r>
            <a:r>
              <a:rPr lang="en-GB" sz="1800">
                <a:solidFill>
                  <a:srgbClr val="374151"/>
                </a:solidFill>
              </a:rPr>
              <a:t> The order of words in a sentence can have a significant impact on the meaning of the sentence, making it important to correctly identify the relationship between words.</a:t>
            </a:r>
            <a:endParaRPr sz="1800">
              <a:solidFill>
                <a:srgbClr val="374151"/>
              </a:solidFill>
            </a:endParaRPr>
          </a:p>
          <a:p>
            <a:pPr indent="0" lvl="0" marL="0" rtl="0" algn="l">
              <a:lnSpc>
                <a:spcPct val="115000"/>
              </a:lnSpc>
              <a:spcBef>
                <a:spcPts val="2900"/>
              </a:spcBef>
              <a:spcAft>
                <a:spcPts val="0"/>
              </a:spcAft>
              <a:buNone/>
            </a:pPr>
            <a:r>
              <a:rPr lang="en-GB" sz="1800">
                <a:solidFill>
                  <a:srgbClr val="374151"/>
                </a:solidFill>
              </a:rPr>
              <a:t>4.</a:t>
            </a:r>
            <a:r>
              <a:rPr b="1" lang="en-GB" sz="1800">
                <a:solidFill>
                  <a:srgbClr val="374151"/>
                </a:solidFill>
              </a:rPr>
              <a:t>Informal language</a:t>
            </a:r>
            <a:r>
              <a:rPr lang="en-GB" sz="1800">
                <a:solidFill>
                  <a:srgbClr val="374151"/>
                </a:solidFill>
              </a:rPr>
              <a:t>: Informal language, such as slang or colloquialisms, can be challenging for NLP systems to process since they often deviate from the standard rules of grammar.</a:t>
            </a:r>
            <a:endParaRPr sz="1800">
              <a:solidFill>
                <a:srgbClr val="374151"/>
              </a:solidFill>
            </a:endParaRPr>
          </a:p>
          <a:p>
            <a:pPr indent="0" lvl="0" marL="0" rtl="0" algn="l">
              <a:spcBef>
                <a:spcPts val="29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idx="1" type="subTitle"/>
          </p:nvPr>
        </p:nvSpPr>
        <p:spPr>
          <a:xfrm>
            <a:off x="88675" y="0"/>
            <a:ext cx="8868000" cy="49107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2900"/>
              </a:spcBef>
              <a:spcAft>
                <a:spcPts val="0"/>
              </a:spcAft>
              <a:buNone/>
            </a:pPr>
            <a:r>
              <a:rPr lang="en-GB" sz="1800">
                <a:solidFill>
                  <a:srgbClr val="374151"/>
                </a:solidFill>
                <a:latin typeface="Roboto"/>
                <a:ea typeface="Roboto"/>
                <a:cs typeface="Roboto"/>
                <a:sym typeface="Roboto"/>
              </a:rPr>
              <a:t>5 .</a:t>
            </a:r>
            <a:r>
              <a:rPr b="1" lang="en-GB" sz="1800">
                <a:solidFill>
                  <a:srgbClr val="374151"/>
                </a:solidFill>
                <a:latin typeface="Roboto"/>
                <a:ea typeface="Roboto"/>
                <a:cs typeface="Roboto"/>
                <a:sym typeface="Roboto"/>
              </a:rPr>
              <a:t>Out-of-vocabulary words</a:t>
            </a:r>
            <a:r>
              <a:rPr lang="en-GB" sz="1800">
                <a:solidFill>
                  <a:srgbClr val="374151"/>
                </a:solidFill>
                <a:latin typeface="Roboto"/>
                <a:ea typeface="Roboto"/>
                <a:cs typeface="Roboto"/>
                <a:sym typeface="Roboto"/>
              </a:rPr>
              <a:t>: NLP systems may not have encountered a word before, making it difficult to determine its structure and meaning.</a:t>
            </a:r>
            <a:endParaRPr sz="1800">
              <a:solidFill>
                <a:srgbClr val="374151"/>
              </a:solidFill>
              <a:latin typeface="Roboto"/>
              <a:ea typeface="Roboto"/>
              <a:cs typeface="Roboto"/>
              <a:sym typeface="Roboto"/>
            </a:endParaRPr>
          </a:p>
          <a:p>
            <a:pPr indent="0" lvl="0" marL="457200" rtl="0" algn="l">
              <a:lnSpc>
                <a:spcPct val="115000"/>
              </a:lnSpc>
              <a:spcBef>
                <a:spcPts val="2900"/>
              </a:spcBef>
              <a:spcAft>
                <a:spcPts val="0"/>
              </a:spcAft>
              <a:buNone/>
            </a:pPr>
            <a:r>
              <a:rPr lang="en-GB" sz="1800">
                <a:solidFill>
                  <a:srgbClr val="374151"/>
                </a:solidFill>
                <a:latin typeface="Roboto"/>
                <a:ea typeface="Roboto"/>
                <a:cs typeface="Roboto"/>
                <a:sym typeface="Roboto"/>
              </a:rPr>
              <a:t>6. </a:t>
            </a:r>
            <a:r>
              <a:rPr b="1" lang="en-GB" sz="1800">
                <a:solidFill>
                  <a:srgbClr val="374151"/>
                </a:solidFill>
                <a:latin typeface="Roboto"/>
                <a:ea typeface="Roboto"/>
                <a:cs typeface="Roboto"/>
                <a:sym typeface="Roboto"/>
              </a:rPr>
              <a:t>Named entities:</a:t>
            </a:r>
            <a:r>
              <a:rPr lang="en-GB" sz="1800">
                <a:solidFill>
                  <a:srgbClr val="374151"/>
                </a:solidFill>
                <a:latin typeface="Roboto"/>
                <a:ea typeface="Roboto"/>
                <a:cs typeface="Roboto"/>
                <a:sym typeface="Roboto"/>
              </a:rPr>
              <a:t> Proper nouns, such as names of people or organizations, can be challenging to recognize and structure correctly.</a:t>
            </a:r>
            <a:endParaRPr sz="1800">
              <a:solidFill>
                <a:srgbClr val="374151"/>
              </a:solidFill>
              <a:latin typeface="Roboto"/>
              <a:ea typeface="Roboto"/>
              <a:cs typeface="Roboto"/>
              <a:sym typeface="Roboto"/>
            </a:endParaRPr>
          </a:p>
          <a:p>
            <a:pPr indent="0" lvl="0" marL="457200" rtl="0" algn="l">
              <a:lnSpc>
                <a:spcPct val="115000"/>
              </a:lnSpc>
              <a:spcBef>
                <a:spcPts val="2900"/>
              </a:spcBef>
              <a:spcAft>
                <a:spcPts val="0"/>
              </a:spcAft>
              <a:buNone/>
            </a:pPr>
            <a:r>
              <a:rPr lang="en-GB" sz="1800">
                <a:solidFill>
                  <a:srgbClr val="374151"/>
                </a:solidFill>
                <a:latin typeface="Roboto"/>
                <a:ea typeface="Roboto"/>
                <a:cs typeface="Roboto"/>
                <a:sym typeface="Roboto"/>
              </a:rPr>
              <a:t>7. </a:t>
            </a:r>
            <a:r>
              <a:rPr b="1" lang="en-GB" sz="1800">
                <a:solidFill>
                  <a:srgbClr val="374151"/>
                </a:solidFill>
                <a:latin typeface="Roboto"/>
                <a:ea typeface="Roboto"/>
                <a:cs typeface="Roboto"/>
                <a:sym typeface="Roboto"/>
              </a:rPr>
              <a:t>Language-specific challenges:</a:t>
            </a:r>
            <a:r>
              <a:rPr lang="en-GB" sz="1800">
                <a:solidFill>
                  <a:srgbClr val="374151"/>
                </a:solidFill>
                <a:latin typeface="Roboto"/>
                <a:ea typeface="Roboto"/>
                <a:cs typeface="Roboto"/>
                <a:sym typeface="Roboto"/>
              </a:rPr>
              <a:t> Different languages have different structures and rules, making it necessary to develop language-specific approaches for NLP.</a:t>
            </a:r>
            <a:endParaRPr sz="1800">
              <a:solidFill>
                <a:srgbClr val="374151"/>
              </a:solidFill>
              <a:latin typeface="Roboto"/>
              <a:ea typeface="Roboto"/>
              <a:cs typeface="Roboto"/>
              <a:sym typeface="Roboto"/>
            </a:endParaRPr>
          </a:p>
          <a:p>
            <a:pPr indent="0" lvl="0" marL="457200" rtl="0" algn="l">
              <a:lnSpc>
                <a:spcPct val="115000"/>
              </a:lnSpc>
              <a:spcBef>
                <a:spcPts val="2900"/>
              </a:spcBef>
              <a:spcAft>
                <a:spcPts val="0"/>
              </a:spcAft>
              <a:buNone/>
            </a:pPr>
            <a:r>
              <a:rPr lang="en-GB" sz="1800">
                <a:solidFill>
                  <a:srgbClr val="374151"/>
                </a:solidFill>
                <a:latin typeface="Roboto"/>
                <a:ea typeface="Roboto"/>
                <a:cs typeface="Roboto"/>
                <a:sym typeface="Roboto"/>
              </a:rPr>
              <a:t>8. </a:t>
            </a:r>
            <a:r>
              <a:rPr b="1" lang="en-GB" sz="1800">
                <a:solidFill>
                  <a:srgbClr val="374151"/>
                </a:solidFill>
                <a:latin typeface="Roboto"/>
                <a:ea typeface="Roboto"/>
                <a:cs typeface="Roboto"/>
                <a:sym typeface="Roboto"/>
              </a:rPr>
              <a:t>Domain-specific challenges:</a:t>
            </a:r>
            <a:r>
              <a:rPr lang="en-GB" sz="1800">
                <a:solidFill>
                  <a:srgbClr val="374151"/>
                </a:solidFill>
                <a:latin typeface="Roboto"/>
                <a:ea typeface="Roboto"/>
                <a:cs typeface="Roboto"/>
                <a:sym typeface="Roboto"/>
              </a:rPr>
              <a:t> NLP systems trained on one domain may not be effective in another domain, such as medical or legal language.</a:t>
            </a:r>
            <a:endParaRPr sz="1800">
              <a:solidFill>
                <a:srgbClr val="374151"/>
              </a:solidFill>
              <a:latin typeface="Roboto"/>
              <a:ea typeface="Roboto"/>
              <a:cs typeface="Roboto"/>
              <a:sym typeface="Roboto"/>
            </a:endParaRPr>
          </a:p>
          <a:p>
            <a:pPr indent="0" lvl="0" marL="0" rtl="0" algn="l">
              <a:spcBef>
                <a:spcPts val="29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latin typeface="Roboto"/>
                <a:ea typeface="Roboto"/>
                <a:cs typeface="Roboto"/>
                <a:sym typeface="Roboto"/>
              </a:rPr>
              <a:t>Overcoming these issues and challenges requires a combination of linguistic knowledge, machine learning techniques, and careful model design and evaluation.</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rPr>
              <a:t>2.1 Irregularity:</a:t>
            </a:r>
            <a:endParaRPr b="1" sz="1800">
              <a:solidFill>
                <a:schemeClr val="dk1"/>
              </a:solidFill>
            </a:endParaRPr>
          </a:p>
          <a:p>
            <a:pPr indent="0" lvl="0" marL="0" rtl="0" algn="l">
              <a:lnSpc>
                <a:spcPct val="115000"/>
              </a:lnSpc>
              <a:spcBef>
                <a:spcPts val="0"/>
              </a:spcBef>
              <a:spcAft>
                <a:spcPts val="0"/>
              </a:spcAft>
              <a:buNone/>
            </a:pPr>
            <a:r>
              <a:rPr lang="en-GB" sz="1800">
                <a:solidFill>
                  <a:srgbClr val="374151"/>
                </a:solidFill>
                <a:latin typeface="Roboto"/>
                <a:ea typeface="Roboto"/>
                <a:cs typeface="Roboto"/>
                <a:sym typeface="Roboto"/>
              </a:rPr>
              <a:t>-&gt;Irregularity is a challenge in natural language processing (NLP) because it refers to words that do not follow regular patterns of formation or inflection. </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-&gt;Many languages have irregular words that are exceptions to the standard rules, making it difficult for NLP systems to accurately identify and categorize these words.</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-&gt;</a:t>
            </a:r>
            <a:r>
              <a:rPr lang="en-GB" sz="1800">
                <a:solidFill>
                  <a:srgbClr val="374151"/>
                </a:solidFill>
              </a:rPr>
              <a:t>For example, in English, irregular verbs such as "go," "do," and "have" do not follow the regular pattern of adding "-ed" to the base form to form the past tense.</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 Instead, they have their unique past tense forms ("went," "did," "had") that must be memorized.</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500"/>
              </a:spcBef>
              <a:spcAft>
                <a:spcPts val="0"/>
              </a:spcAft>
              <a:buNone/>
            </a:pPr>
            <a:r>
              <a:t/>
            </a:r>
            <a:endParaRPr sz="1800">
              <a:solidFill>
                <a:srgbClr val="374151"/>
              </a:solidFill>
            </a:endParaRPr>
          </a:p>
          <a:p>
            <a:pPr indent="0" lvl="0" marL="0" rtl="0" algn="l">
              <a:lnSpc>
                <a:spcPct val="115000"/>
              </a:lnSpc>
              <a:spcBef>
                <a:spcPts val="1500"/>
              </a:spcBef>
              <a:spcAft>
                <a:spcPts val="0"/>
              </a:spcAft>
              <a:buNone/>
            </a:pPr>
            <a:r>
              <a:rPr lang="en-GB" sz="5500">
                <a:solidFill>
                  <a:srgbClr val="374151"/>
                </a:solidFill>
              </a:rPr>
              <a:t>-</a:t>
            </a:r>
            <a:r>
              <a:rPr b="1" lang="en-GB" sz="7200">
                <a:solidFill>
                  <a:srgbClr val="374151"/>
                </a:solidFill>
              </a:rPr>
              <a:t>&gt;</a:t>
            </a:r>
            <a:r>
              <a:rPr b="1" lang="en-GB" sz="7200">
                <a:solidFill>
                  <a:srgbClr val="374151"/>
                </a:solidFill>
              </a:rPr>
              <a:t>1.Tokenization :</a:t>
            </a:r>
            <a:r>
              <a:rPr lang="en-GB" sz="7200">
                <a:solidFill>
                  <a:srgbClr val="374151"/>
                </a:solidFill>
              </a:rPr>
              <a:t> This involves breaking a sentence or document into individual words or tokens, which can then be analysed further.</a:t>
            </a:r>
            <a:endParaRPr sz="7200">
              <a:solidFill>
                <a:srgbClr val="374151"/>
              </a:solidFill>
            </a:endParaRPr>
          </a:p>
          <a:p>
            <a:pPr indent="0" lvl="0" marL="0" rtl="0" algn="l">
              <a:lnSpc>
                <a:spcPct val="115000"/>
              </a:lnSpc>
              <a:spcBef>
                <a:spcPts val="1500"/>
              </a:spcBef>
              <a:spcAft>
                <a:spcPts val="0"/>
              </a:spcAft>
              <a:buNone/>
            </a:pPr>
            <a:r>
              <a:rPr b="1" lang="en-GB" sz="7200">
                <a:solidFill>
                  <a:srgbClr val="374151"/>
                </a:solidFill>
              </a:rPr>
              <a:t>-&gt;2.Stemming and Lemmatization: </a:t>
            </a:r>
            <a:r>
              <a:rPr lang="en-GB" sz="7200">
                <a:solidFill>
                  <a:srgbClr val="374151"/>
                </a:solidFill>
              </a:rPr>
              <a:t>These techniques involve reducing words to their base or root form, which can help identify patterns and relationships between words.</a:t>
            </a:r>
            <a:endParaRPr sz="7200">
              <a:solidFill>
                <a:srgbClr val="374151"/>
              </a:solidFill>
            </a:endParaRPr>
          </a:p>
          <a:p>
            <a:pPr indent="0" lvl="0" marL="0" rtl="0" algn="l">
              <a:lnSpc>
                <a:spcPct val="115000"/>
              </a:lnSpc>
              <a:spcBef>
                <a:spcPts val="1500"/>
              </a:spcBef>
              <a:spcAft>
                <a:spcPts val="0"/>
              </a:spcAft>
              <a:buNone/>
            </a:pPr>
            <a:r>
              <a:rPr b="1" lang="en-GB" sz="7200">
                <a:solidFill>
                  <a:srgbClr val="374151"/>
                </a:solidFill>
              </a:rPr>
              <a:t>-&gt;3.Part-of-Speech Tagging: </a:t>
            </a:r>
            <a:r>
              <a:rPr lang="en-GB" sz="7200">
                <a:solidFill>
                  <a:srgbClr val="374151"/>
                </a:solidFill>
              </a:rPr>
              <a:t>This involves labelling each word in a sentence with its part of speech, such as noun, verb, adjective, or adverb.</a:t>
            </a:r>
            <a:endParaRPr sz="7200">
              <a:solidFill>
                <a:srgbClr val="374151"/>
              </a:solidFill>
            </a:endParaRPr>
          </a:p>
          <a:p>
            <a:pPr indent="0" lvl="0" marL="0" rtl="0" algn="l">
              <a:lnSpc>
                <a:spcPct val="115000"/>
              </a:lnSpc>
              <a:spcBef>
                <a:spcPts val="1500"/>
              </a:spcBef>
              <a:spcAft>
                <a:spcPts val="0"/>
              </a:spcAft>
              <a:buNone/>
            </a:pPr>
            <a:r>
              <a:rPr b="1" lang="en-GB" sz="7200">
                <a:solidFill>
                  <a:srgbClr val="374151"/>
                </a:solidFill>
              </a:rPr>
              <a:t>-&gt; 4.Parsing: </a:t>
            </a:r>
            <a:r>
              <a:rPr lang="en-GB" sz="7200">
                <a:solidFill>
                  <a:srgbClr val="374151"/>
                </a:solidFill>
              </a:rPr>
              <a:t>This involves analysing the grammatical structure of a sentence by identifying its constituent parts, such as subject, object, and predicate.</a:t>
            </a:r>
            <a:endParaRPr sz="7200">
              <a:solidFill>
                <a:srgbClr val="374151"/>
              </a:solidFill>
            </a:endParaRPr>
          </a:p>
          <a:p>
            <a:pPr indent="0" lvl="0" marL="0" rtl="0" algn="l">
              <a:lnSpc>
                <a:spcPct val="115000"/>
              </a:lnSpc>
              <a:spcBef>
                <a:spcPts val="1500"/>
              </a:spcBef>
              <a:spcAft>
                <a:spcPts val="0"/>
              </a:spcAft>
              <a:buNone/>
            </a:pPr>
            <a:r>
              <a:rPr b="1" lang="en-GB" sz="7200">
                <a:solidFill>
                  <a:srgbClr val="374151"/>
                </a:solidFill>
              </a:rPr>
              <a:t>-&gt;5.Named Entity Recognition: </a:t>
            </a:r>
            <a:r>
              <a:rPr lang="en-GB" sz="7200">
                <a:solidFill>
                  <a:srgbClr val="374151"/>
                </a:solidFill>
              </a:rPr>
              <a:t>This involves identifying and classifying named entities in text, such as people, organisations, and locations.</a:t>
            </a:r>
            <a:endParaRPr sz="7200">
              <a:solidFill>
                <a:srgbClr val="374151"/>
              </a:solidFill>
            </a:endParaRPr>
          </a:p>
          <a:p>
            <a:pPr indent="0" lvl="0" marL="0" rtl="0" algn="l">
              <a:lnSpc>
                <a:spcPct val="115000"/>
              </a:lnSpc>
              <a:spcBef>
                <a:spcPts val="1500"/>
              </a:spcBef>
              <a:spcAft>
                <a:spcPts val="0"/>
              </a:spcAft>
              <a:buNone/>
            </a:pPr>
            <a:r>
              <a:rPr b="1" lang="en-GB" sz="7200">
                <a:solidFill>
                  <a:srgbClr val="374151"/>
                </a:solidFill>
              </a:rPr>
              <a:t>-&gt;6.Dependency Parsing:</a:t>
            </a:r>
            <a:r>
              <a:rPr lang="en-GB" sz="7200">
                <a:solidFill>
                  <a:srgbClr val="374151"/>
                </a:solidFill>
              </a:rPr>
              <a:t> This involves analysing the relationships between words in a sentence and identifying which words depend on or modify other words.</a:t>
            </a:r>
            <a:endParaRPr sz="7200">
              <a:solidFill>
                <a:srgbClr val="374151"/>
              </a:solidFill>
            </a:endParaRPr>
          </a:p>
          <a:p>
            <a:pPr indent="0" lvl="0" marL="0" rtl="0" algn="l">
              <a:lnSpc>
                <a:spcPct val="115000"/>
              </a:lnSpc>
              <a:spcBef>
                <a:spcPts val="1500"/>
              </a:spcBef>
              <a:spcAft>
                <a:spcPts val="0"/>
              </a:spcAft>
              <a:buClr>
                <a:schemeClr val="dk1"/>
              </a:buClr>
              <a:buSzPct val="57894"/>
              <a:buFont typeface="Arial"/>
              <a:buNone/>
            </a:pPr>
            <a:r>
              <a:t/>
            </a:r>
            <a:endParaRPr sz="1900">
              <a:solidFill>
                <a:srgbClr val="374151"/>
              </a:solidFill>
            </a:endParaRPr>
          </a:p>
          <a:p>
            <a:pPr indent="0" lvl="0" marL="0" rtl="0" algn="l">
              <a:spcBef>
                <a:spcPts val="1500"/>
              </a:spcBef>
              <a:spcAft>
                <a:spcPts val="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latin typeface="Roboto"/>
                <a:ea typeface="Roboto"/>
                <a:cs typeface="Roboto"/>
                <a:sym typeface="Roboto"/>
              </a:rPr>
              <a:t>Similarly, in English, there are many irregular plural nouns, such as "child" and "foot," that do not follow the standard rule of adding "-s" to form the plural.</a:t>
            </a:r>
            <a:endParaRPr sz="1800">
              <a:solidFill>
                <a:srgbClr val="374151"/>
              </a:solidFill>
              <a:latin typeface="Roboto"/>
              <a:ea typeface="Roboto"/>
              <a:cs typeface="Roboto"/>
              <a:sym typeface="Roboto"/>
            </a:endParaRPr>
          </a:p>
          <a:p>
            <a:pPr indent="0" lvl="0" marL="0" rtl="0" algn="l">
              <a:spcBef>
                <a:spcPts val="0"/>
              </a:spcBef>
              <a:spcAft>
                <a:spcPts val="0"/>
              </a:spcAft>
              <a:buNone/>
            </a:pPr>
            <a:r>
              <a:rPr lang="en-GB" sz="1800">
                <a:solidFill>
                  <a:srgbClr val="374151"/>
                </a:solidFill>
                <a:latin typeface="Roboto"/>
                <a:ea typeface="Roboto"/>
                <a:cs typeface="Roboto"/>
                <a:sym typeface="Roboto"/>
              </a:rPr>
              <a:t> Instead, these words have their unique plural forms ("children," "feet") that must be memorized.</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-&gt;Irregularity can also occur in inflectional morphology, where different forms of a word are created by adding inflectional affixes.</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 For example, in Spanish, the irregular verb "tener" (to have) has a unique conjugation pattern that does not follow the standard pattern of other regular verbs in the language.</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To address the challenge of irregularity in NLP, researchers have developed various techniques, including creating rule-based systems that incorporate irregular forms into the standard patterns of word formation or using machine learning algorithms that can learn to recognize and categorize irregular forms based on the patterns present in large datasets.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-&gt;However, dealing with irregularity remains an ongoing challenge in NLP, particularly in languages with a high degree of lexical variation and complex morphological systems.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-&gt;Therefore, NLP researchers are continually working to improve the accuracy of NLP systems in dealing with irregularity.</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-&gt;                 </a:t>
            </a:r>
            <a:r>
              <a:rPr b="1" lang="en-GB" sz="1800">
                <a:solidFill>
                  <a:schemeClr val="dk1"/>
                </a:solidFill>
              </a:rPr>
              <a:t>2.2 Ambiguity:</a:t>
            </a:r>
            <a:endParaRPr b="1" sz="1800">
              <a:solidFill>
                <a:schemeClr val="dk1"/>
              </a:solidFill>
            </a:endParaRPr>
          </a:p>
          <a:p>
            <a:pPr indent="0" lvl="0" marL="0" rtl="0" algn="l">
              <a:lnSpc>
                <a:spcPct val="115000"/>
              </a:lnSpc>
              <a:spcBef>
                <a:spcPts val="0"/>
              </a:spcBef>
              <a:spcAft>
                <a:spcPts val="0"/>
              </a:spcAft>
              <a:buNone/>
            </a:pPr>
            <a:r>
              <a:rPr lang="en-GB" sz="1800">
                <a:solidFill>
                  <a:srgbClr val="374151"/>
                </a:solidFill>
              </a:rPr>
              <a:t>Ambiguity is a challenge in natural language processing (NLP) because it refers to situations where a word or phrase can have multiple possible meanings, making it difficult for NLP systems to accurately identify the intended meaning.</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 Ambiguity can arise in various forms, such as homonyms, polysemous words, and syntactic ambiguity.</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Homonyms are words that have the same spelling and pronunciation but different meanings. </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800">
                <a:solidFill>
                  <a:srgbClr val="374151"/>
                </a:solidFill>
                <a:latin typeface="Roboto"/>
                <a:ea typeface="Roboto"/>
                <a:cs typeface="Roboto"/>
                <a:sym typeface="Roboto"/>
              </a:rPr>
              <a:t>For example, the word "bank" can refer to a financial institution or the side of a river. This can create ambiguity in NLP tasks, such as named entity recognition, where the system needs to identify the correct entity based on the context.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r>
              <a:rPr b="1" lang="en-GB" sz="1800">
                <a:solidFill>
                  <a:schemeClr val="dk1"/>
                </a:solidFill>
              </a:rPr>
              <a:t>-&gt;</a:t>
            </a:r>
            <a:r>
              <a:rPr b="1" lang="en-GB" sz="1800">
                <a:solidFill>
                  <a:srgbClr val="374151"/>
                </a:solidFill>
                <a:latin typeface="Roboto"/>
                <a:ea typeface="Roboto"/>
                <a:cs typeface="Roboto"/>
                <a:sym typeface="Roboto"/>
              </a:rPr>
              <a:t>P</a:t>
            </a:r>
            <a:r>
              <a:rPr lang="en-GB" sz="1800">
                <a:solidFill>
                  <a:srgbClr val="374151"/>
                </a:solidFill>
                <a:latin typeface="Roboto"/>
                <a:ea typeface="Roboto"/>
                <a:cs typeface="Roboto"/>
                <a:sym typeface="Roboto"/>
              </a:rPr>
              <a:t>olysemous words are words that have multiple related meanings.</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latin typeface="Roboto"/>
                <a:ea typeface="Roboto"/>
                <a:cs typeface="Roboto"/>
                <a:sym typeface="Roboto"/>
              </a:rPr>
              <a:t> For example, the word "book" can refer to a physical object or the act of reserving something.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latin typeface="Roboto"/>
                <a:ea typeface="Roboto"/>
                <a:cs typeface="Roboto"/>
                <a:sym typeface="Roboto"/>
              </a:rPr>
              <a:t>In this case, the intended meaning of the word can be difficult to identify without considering the context in which the word is used.</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-&gt;Syntactic ambiguity occurs when a sentence can be parsed in multiple ways.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 For example, the sentence "I saw her duck" can be interpreted as "I saw the bird she owns" or "I saw her lower her head to avoid something."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In this case, the meaning of the sentence can only be determined by considering the context in which it is used.</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idx="1" type="subTitle"/>
          </p:nvPr>
        </p:nvSpPr>
        <p:spPr>
          <a:xfrm>
            <a:off x="138000" y="59425"/>
            <a:ext cx="8868000" cy="4910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-&gt;</a:t>
            </a:r>
            <a:r>
              <a:rPr lang="en-GB" sz="2100">
                <a:solidFill>
                  <a:srgbClr val="374151"/>
                </a:solidFill>
              </a:rPr>
              <a:t>Ambiguity can also occur due to cultural or linguistic differences. </a:t>
            </a:r>
            <a:endParaRPr sz="2100">
              <a:solidFill>
                <a:srgbClr val="374151"/>
              </a:solidFill>
            </a:endParaRPr>
          </a:p>
          <a:p>
            <a:pPr indent="0" lvl="0" marL="0" rtl="0" algn="l">
              <a:spcBef>
                <a:spcPts val="0"/>
              </a:spcBef>
              <a:spcAft>
                <a:spcPts val="0"/>
              </a:spcAft>
              <a:buNone/>
            </a:pPr>
            <a:r>
              <a:rPr lang="en-GB" sz="2100">
                <a:solidFill>
                  <a:srgbClr val="374151"/>
                </a:solidFill>
              </a:rPr>
              <a:t>For example, the phrase "kick the bucket" means "to die" in English, but its meaning may not be apparent to non-native speakers or speakers of other languages.</a:t>
            </a:r>
            <a:endParaRPr sz="2100">
              <a:solidFill>
                <a:srgbClr val="374151"/>
              </a:solidFill>
            </a:endParaRPr>
          </a:p>
          <a:p>
            <a:pPr indent="0" lvl="0" marL="0" rtl="0" algn="l">
              <a:spcBef>
                <a:spcPts val="0"/>
              </a:spcBef>
              <a:spcAft>
                <a:spcPts val="0"/>
              </a:spcAft>
              <a:buNone/>
            </a:pPr>
            <a:r>
              <a:t/>
            </a:r>
            <a:endParaRPr sz="2100"/>
          </a:p>
          <a:p>
            <a:pPr indent="0" lvl="0" marL="0" rtl="0" algn="l">
              <a:lnSpc>
                <a:spcPct val="115000"/>
              </a:lnSpc>
              <a:spcBef>
                <a:spcPts val="1500"/>
              </a:spcBef>
              <a:spcAft>
                <a:spcPts val="0"/>
              </a:spcAft>
              <a:buNone/>
            </a:pPr>
            <a:r>
              <a:rPr lang="en-GB" sz="2100">
                <a:solidFill>
                  <a:srgbClr val="374151"/>
                </a:solidFill>
              </a:rPr>
              <a:t>-&gt;To address ambiguity in NLP, researchers have developed various techniques, including using contextual information, part-of-speech tagging, and syntactic parsing to disambiguate words and phrases. </a:t>
            </a:r>
            <a:endParaRPr sz="2100">
              <a:solidFill>
                <a:srgbClr val="374151"/>
              </a:solidFill>
            </a:endParaRPr>
          </a:p>
          <a:p>
            <a:pPr indent="0" lvl="0" marL="0" rtl="0" algn="l">
              <a:lnSpc>
                <a:spcPct val="115000"/>
              </a:lnSpc>
              <a:spcBef>
                <a:spcPts val="1500"/>
              </a:spcBef>
              <a:spcAft>
                <a:spcPts val="0"/>
              </a:spcAft>
              <a:buNone/>
            </a:pPr>
            <a:r>
              <a:t/>
            </a:r>
            <a:endParaRPr sz="2100">
              <a:solidFill>
                <a:srgbClr val="374151"/>
              </a:solidFill>
            </a:endParaRPr>
          </a:p>
          <a:p>
            <a:pPr indent="0" lvl="0" marL="0" rtl="0" algn="l">
              <a:lnSpc>
                <a:spcPct val="115000"/>
              </a:lnSpc>
              <a:spcBef>
                <a:spcPts val="1500"/>
              </a:spcBef>
              <a:spcAft>
                <a:spcPts val="0"/>
              </a:spcAft>
              <a:buNone/>
            </a:pPr>
            <a:r>
              <a:rPr lang="en-GB" sz="2100">
                <a:solidFill>
                  <a:srgbClr val="374151"/>
                </a:solidFill>
              </a:rPr>
              <a:t>-&gt;These techniques involve analyzing the surrounding context of a word to determine its intended meaning based on the context. </a:t>
            </a:r>
            <a:endParaRPr sz="2100">
              <a:solidFill>
                <a:srgbClr val="374151"/>
              </a:solidFill>
            </a:endParaRPr>
          </a:p>
          <a:p>
            <a:pPr indent="0" lvl="0" marL="0" rtl="0" algn="l">
              <a:lnSpc>
                <a:spcPct val="115000"/>
              </a:lnSpc>
              <a:spcBef>
                <a:spcPts val="1500"/>
              </a:spcBef>
              <a:spcAft>
                <a:spcPts val="0"/>
              </a:spcAft>
              <a:buNone/>
            </a:pPr>
            <a:r>
              <a:rPr lang="en-GB" sz="2100">
                <a:solidFill>
                  <a:srgbClr val="374151"/>
                </a:solidFill>
              </a:rPr>
              <a:t>-&gt;Additionally, machine learning algorithms can be trained on large datasets to learn to disambiguate words and phrases automatically. </a:t>
            </a:r>
            <a:endParaRPr sz="2100">
              <a:solidFill>
                <a:srgbClr val="374151"/>
              </a:solidFill>
            </a:endParaRPr>
          </a:p>
          <a:p>
            <a:pPr indent="0" lvl="0" marL="0" rtl="0" algn="l">
              <a:lnSpc>
                <a:spcPct val="115000"/>
              </a:lnSpc>
              <a:spcBef>
                <a:spcPts val="1500"/>
              </a:spcBef>
              <a:spcAft>
                <a:spcPts val="0"/>
              </a:spcAft>
              <a:buClr>
                <a:schemeClr val="dk1"/>
              </a:buClr>
              <a:buSzPct val="52380"/>
              <a:buFont typeface="Arial"/>
              <a:buNone/>
            </a:pPr>
            <a:r>
              <a:rPr lang="en-GB" sz="2100">
                <a:solidFill>
                  <a:srgbClr val="374151"/>
                </a:solidFill>
              </a:rPr>
              <a:t>-&gt;However, dealing with ambiguity remains an ongoing challenge in NLP, particularly in languages with complex grammatical structures and a high degree of lexical variation.</a:t>
            </a:r>
            <a:endParaRPr sz="2100">
              <a:solidFill>
                <a:srgbClr val="374151"/>
              </a:solidFill>
            </a:endParaRPr>
          </a:p>
          <a:p>
            <a:pPr indent="0" lvl="0" marL="0" rtl="0" algn="l">
              <a:lnSpc>
                <a:spcPct val="115000"/>
              </a:lnSpc>
              <a:spcBef>
                <a:spcPts val="0"/>
              </a:spcBef>
              <a:spcAft>
                <a:spcPts val="0"/>
              </a:spcAft>
              <a:buClr>
                <a:schemeClr val="dk1"/>
              </a:buClr>
              <a:buSzPct val="52380"/>
              <a:buFont typeface="Arial"/>
              <a:buNone/>
            </a:pPr>
            <a:r>
              <a:t/>
            </a:r>
            <a:endParaRPr sz="21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idx="1" type="subTitle"/>
          </p:nvPr>
        </p:nvSpPr>
        <p:spPr>
          <a:xfrm>
            <a:off x="88675" y="81600"/>
            <a:ext cx="8868000" cy="49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-&gt; </a:t>
            </a:r>
            <a:r>
              <a:rPr b="1" lang="en-GB" sz="1800">
                <a:solidFill>
                  <a:schemeClr val="dk1"/>
                </a:solidFill>
              </a:rPr>
              <a:t>2.3 Productivity:</a:t>
            </a:r>
            <a:endParaRPr b="1" sz="1800">
              <a:solidFill>
                <a:schemeClr val="dk1"/>
              </a:solidFill>
            </a:endParaRPr>
          </a:p>
          <a:p>
            <a:pPr indent="0" lvl="0" marL="0" rtl="0" algn="l">
              <a:lnSpc>
                <a:spcPct val="115000"/>
              </a:lnSpc>
              <a:spcBef>
                <a:spcPts val="0"/>
              </a:spcBef>
              <a:spcAft>
                <a:spcPts val="0"/>
              </a:spcAft>
              <a:buNone/>
            </a:pPr>
            <a:r>
              <a:rPr lang="en-GB" sz="1800">
                <a:solidFill>
                  <a:srgbClr val="374151"/>
                </a:solidFill>
              </a:rPr>
              <a:t>Productivity is a challenge in natural language processing (NLP) because it refers to the ability of a language to generate new words or forms based on existing patterns or rules. </a:t>
            </a:r>
            <a:endParaRPr sz="1800">
              <a:solidFill>
                <a:srgbClr val="374151"/>
              </a:solidFill>
            </a:endParaRPr>
          </a:p>
          <a:p>
            <a:pPr indent="0" lvl="0" marL="0" rtl="0" algn="l">
              <a:lnSpc>
                <a:spcPct val="115000"/>
              </a:lnSpc>
              <a:spcBef>
                <a:spcPts val="1500"/>
              </a:spcBef>
              <a:spcAft>
                <a:spcPts val="0"/>
              </a:spcAft>
              <a:buNone/>
            </a:pPr>
            <a:r>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-&gt;This can create a vast number of possible word forms that may not be present in dictionaries or training data, which makes it difficult for NLP systems to accurately identify and categorize words.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-&gt;For example, in English, new words can be created by combining existing words, such as "smartphone," "cyberbully," or "workaholic."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-&gt;These words are formed by combining two or more words to create a new word with a specific meaning.</a:t>
            </a:r>
            <a:endParaRPr sz="1800">
              <a:solidFill>
                <a:srgbClr val="374151"/>
              </a:solidFill>
            </a:endParaRPr>
          </a:p>
          <a:p>
            <a:pPr indent="0" lvl="0" marL="0" rtl="0" algn="l">
              <a:lnSpc>
                <a:spcPct val="115000"/>
              </a:lnSpc>
              <a:spcBef>
                <a:spcPts val="1500"/>
              </a:spcBef>
              <a:spcAft>
                <a:spcPts val="1500"/>
              </a:spcAft>
              <a:buClr>
                <a:schemeClr val="dk1"/>
              </a:buClr>
              <a:buSzPts val="1100"/>
              <a:buFont typeface="Arial"/>
              <a:buNone/>
            </a:pPr>
            <a:r>
              <a:t/>
            </a:r>
            <a:endParaRPr sz="1800">
              <a:solidFill>
                <a:srgbClr val="37415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Another example is the use of prefixes and suffixes to create new words.</a:t>
            </a:r>
            <a:endParaRPr sz="1800">
              <a:solidFill>
                <a:srgbClr val="374151"/>
              </a:solidFill>
            </a:endParaRPr>
          </a:p>
          <a:p>
            <a:pPr indent="0" lvl="0" marL="0" rtl="0" algn="l">
              <a:spcBef>
                <a:spcPts val="0"/>
              </a:spcBef>
              <a:spcAft>
                <a:spcPts val="0"/>
              </a:spcAft>
              <a:buNone/>
            </a:pPr>
            <a:r>
              <a:rPr lang="en-GB" sz="1800">
                <a:solidFill>
                  <a:srgbClr val="374151"/>
                </a:solidFill>
              </a:rPr>
              <a:t> For instance, in English, the prefix "un-" can be added to words to create their opposite meaning, such as "happy" and "unhappy." </a:t>
            </a:r>
            <a:endParaRPr sz="1800">
              <a:solidFill>
                <a:srgbClr val="374151"/>
              </a:solidFill>
            </a:endParaRPr>
          </a:p>
          <a:p>
            <a:pPr indent="0" lvl="0" marL="0" rtl="0" algn="l">
              <a:spcBef>
                <a:spcPts val="0"/>
              </a:spcBef>
              <a:spcAft>
                <a:spcPts val="0"/>
              </a:spcAft>
              <a:buNone/>
            </a:pPr>
            <a:r>
              <a:rPr lang="en-GB" sz="1800">
                <a:solidFill>
                  <a:srgbClr val="374151"/>
                </a:solidFill>
              </a:rPr>
              <a:t>-&gt;The suffix "-er" can be added to a verb to create a noun indicating the person who performs the action, such as "run" and "runner.</a:t>
            </a:r>
            <a:r>
              <a:rPr lang="en-GB"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-&gt;</a:t>
            </a:r>
            <a:r>
              <a:rPr lang="en-GB" sz="1800">
                <a:solidFill>
                  <a:srgbClr val="374151"/>
                </a:solidFill>
              </a:rPr>
              <a:t>-&gt;Productivity can also occur in inflectional morphology, where different forms of a word are created by adding inflectional affixes.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For example, in English, the verb "walk" can be inflected to "walked" to indicate the past tense.</a:t>
            </a:r>
            <a:endParaRPr sz="1800">
              <a:solidFill>
                <a:srgbClr val="374151"/>
              </a:solidFill>
            </a:endParaRPr>
          </a:p>
          <a:p>
            <a:pPr indent="0" lvl="0" marL="0" rtl="0" algn="l">
              <a:spcBef>
                <a:spcPts val="0"/>
              </a:spcBef>
              <a:spcAft>
                <a:spcPts val="0"/>
              </a:spcAft>
              <a:buNone/>
            </a:pPr>
            <a:r>
              <a:rPr lang="en-GB" sz="1800">
                <a:solidFill>
                  <a:srgbClr val="374151"/>
                </a:solidFill>
              </a:rPr>
              <a:t>-&gt; Similarly, the adjective "big" can be inflected to "bigger" to indicate a comparative degree.</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latin typeface="Roboto"/>
                <a:ea typeface="Roboto"/>
                <a:cs typeface="Roboto"/>
                <a:sym typeface="Roboto"/>
              </a:rPr>
              <a:t>-</a:t>
            </a:r>
            <a:r>
              <a:rPr lang="en-GB" sz="1800">
                <a:solidFill>
                  <a:srgbClr val="374151"/>
                </a:solidFill>
              </a:rPr>
              <a:t>&gt;These examples demonstrate how productivity can create a vast number of possible word forms, making it challenging for NLP systems to accurately identify and categorize words.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-&gt;To address this challenge, NLP researchers have developed various techniques, including morphological analysis algorithms that use statistical models to predict the likely structure of a word based on its context.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-&gt;Additionally, machine learning algorithms can be trained on large datasets to learn to recognize and categorize new word forms.</a:t>
            </a:r>
            <a:endParaRPr sz="1800">
              <a:solidFill>
                <a:srgbClr val="374151"/>
              </a:solidFill>
            </a:endParaRPr>
          </a:p>
          <a:p>
            <a:pPr indent="0" lvl="0" marL="0" rtl="0" algn="l">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r>
              <a:rPr lang="en-GB" sz="2400">
                <a:solidFill>
                  <a:schemeClr val="dk1"/>
                </a:solidFill>
              </a:rPr>
              <a:t>1.3 Morphological Models</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2400">
                <a:solidFill>
                  <a:schemeClr val="dk1"/>
                </a:solidFill>
              </a:rPr>
              <a:t>-&gt;</a:t>
            </a:r>
            <a:r>
              <a:rPr lang="en-GB" sz="1800">
                <a:solidFill>
                  <a:srgbClr val="374151"/>
                </a:solidFill>
              </a:rPr>
              <a:t>In natural language processing (NLP), morphological models refer to computational models that are designed to analyze the morphological structure of words in a language.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-&gt;Morphology is the study of the internal structure and the forms of words, including their inflectional and derivational patterns.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GB" sz="1800">
                <a:solidFill>
                  <a:srgbClr val="374151"/>
                </a:solidFill>
              </a:rPr>
              <a:t>-&gt;Morphological models are used in a wide range of NLP applications, including part-of-speech tagging, named entity recognition, machine translation, and text-to-speech synthesis.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-&gt;There are several types of morphological models used in NLP, including rule-based models, statistical models, and neural models.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2400">
              <a:solidFill>
                <a:schemeClr val="dk1"/>
              </a:solidFill>
            </a:endParaRPr>
          </a:p>
          <a:p>
            <a:pPr indent="0" lvl="0" marL="0" rtl="0" algn="ctr">
              <a:spcBef>
                <a:spcPts val="0"/>
              </a:spcBef>
              <a:spcAft>
                <a:spcPts val="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-&gt;</a:t>
            </a:r>
            <a:r>
              <a:rPr b="1" lang="en-GB" sz="1800">
                <a:solidFill>
                  <a:srgbClr val="374151"/>
                </a:solidFill>
              </a:rPr>
              <a:t>Rule-based models</a:t>
            </a:r>
            <a:r>
              <a:rPr lang="en-GB" sz="1800">
                <a:solidFill>
                  <a:srgbClr val="374151"/>
                </a:solidFill>
              </a:rPr>
              <a:t> rely on a set of handcrafted rules that describe the morphological structure of words.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-&gt;These rules are based on linguistic knowledge and are manually created by experts in the language.</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Rule-based models are often used in languages with relatively simple morphological systems, such as English.</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a:t>
            </a:r>
            <a:r>
              <a:rPr b="1" lang="en-GB" sz="1800">
                <a:solidFill>
                  <a:srgbClr val="374151"/>
                </a:solidFill>
              </a:rPr>
              <a:t>Statistical models </a:t>
            </a:r>
            <a:r>
              <a:rPr lang="en-GB" sz="1800">
                <a:solidFill>
                  <a:srgbClr val="374151"/>
                </a:solidFill>
              </a:rPr>
              <a:t>use machine learning algorithms to learn the morphological structure of words from large datasets of annotated text.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-&gt;These models use probabilistic models, such as Hidden Markov Models (HMMs) or Conditional Random Fields (CRFs), to predict the morphological features of words.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-&gt;Statistical models are more accurate than rule-based models and are used in many NLP applications.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subTitle"/>
          </p:nvPr>
        </p:nvSpPr>
        <p:spPr>
          <a:xfrm>
            <a:off x="44350" y="0"/>
            <a:ext cx="8868000" cy="49107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GB" sz="3750"/>
              <a:t>-&gt;</a:t>
            </a:r>
            <a:r>
              <a:rPr lang="en-GB" sz="4500"/>
              <a:t> </a:t>
            </a:r>
            <a:r>
              <a:rPr lang="en-GB" sz="4500">
                <a:solidFill>
                  <a:srgbClr val="374151"/>
                </a:solidFill>
              </a:rPr>
              <a:t>By finding the structure of words in text, NLP systems can perform a wide range of tasks, such as machine translation, text classification, sentiment analysis, and information extraction.</a:t>
            </a:r>
            <a:endParaRPr sz="4500">
              <a:solidFill>
                <a:srgbClr val="374151"/>
              </a:solidFill>
            </a:endParaRPr>
          </a:p>
          <a:p>
            <a:pPr indent="0" lvl="0" marL="0" rtl="0" algn="l">
              <a:spcBef>
                <a:spcPts val="0"/>
              </a:spcBef>
              <a:spcAft>
                <a:spcPts val="0"/>
              </a:spcAft>
              <a:buNone/>
            </a:pPr>
            <a:r>
              <a:t/>
            </a:r>
            <a:endParaRPr sz="4500"/>
          </a:p>
          <a:p>
            <a:pPr indent="0" lvl="0" marL="0" rtl="0" algn="l">
              <a:spcBef>
                <a:spcPts val="0"/>
              </a:spcBef>
              <a:spcAft>
                <a:spcPts val="0"/>
              </a:spcAft>
              <a:buNone/>
            </a:pPr>
            <a:r>
              <a:rPr lang="en-GB" sz="4500"/>
              <a:t>                        </a:t>
            </a:r>
            <a:r>
              <a:rPr lang="en-GB" sz="4500">
                <a:solidFill>
                  <a:schemeClr val="dk1"/>
                </a:solidFill>
              </a:rPr>
              <a:t> </a:t>
            </a:r>
            <a:r>
              <a:rPr b="1" lang="en-GB" sz="4500">
                <a:solidFill>
                  <a:schemeClr val="dk1"/>
                </a:solidFill>
              </a:rPr>
              <a:t>1.1 Words and Their Components</a:t>
            </a:r>
            <a:endParaRPr b="1" sz="4500">
              <a:solidFill>
                <a:schemeClr val="dk1"/>
              </a:solidFill>
            </a:endParaRPr>
          </a:p>
          <a:p>
            <a:pPr indent="0" lvl="0" marL="0" rtl="0" algn="l">
              <a:spcBef>
                <a:spcPts val="0"/>
              </a:spcBef>
              <a:spcAft>
                <a:spcPts val="0"/>
              </a:spcAft>
              <a:buNone/>
            </a:pPr>
            <a:r>
              <a:rPr b="1" lang="en-GB" sz="4500">
                <a:solidFill>
                  <a:schemeClr val="dk1"/>
                </a:solidFill>
              </a:rPr>
              <a:t>-&gt; </a:t>
            </a:r>
            <a:r>
              <a:rPr lang="en-GB" sz="4500">
                <a:solidFill>
                  <a:schemeClr val="dk1"/>
                </a:solidFill>
              </a:rPr>
              <a:t>I</a:t>
            </a:r>
            <a:r>
              <a:rPr lang="en-GB" sz="4500">
                <a:solidFill>
                  <a:srgbClr val="374151"/>
                </a:solidFill>
              </a:rPr>
              <a:t>n natural language processing (NLP), words are analysed by breaking them down into smaller units called components or morphemes. </a:t>
            </a:r>
            <a:endParaRPr sz="4500">
              <a:solidFill>
                <a:srgbClr val="374151"/>
              </a:solidFill>
            </a:endParaRPr>
          </a:p>
          <a:p>
            <a:pPr indent="0" lvl="0" marL="0" rtl="0" algn="l">
              <a:spcBef>
                <a:spcPts val="0"/>
              </a:spcBef>
              <a:spcAft>
                <a:spcPts val="0"/>
              </a:spcAft>
              <a:buNone/>
            </a:pPr>
            <a:r>
              <a:t/>
            </a:r>
            <a:endParaRPr sz="4500">
              <a:solidFill>
                <a:srgbClr val="374151"/>
              </a:solidFill>
            </a:endParaRPr>
          </a:p>
          <a:p>
            <a:pPr indent="0" lvl="0" marL="0" rtl="0" algn="l">
              <a:spcBef>
                <a:spcPts val="0"/>
              </a:spcBef>
              <a:spcAft>
                <a:spcPts val="0"/>
              </a:spcAft>
              <a:buNone/>
            </a:pPr>
            <a:r>
              <a:rPr lang="en-GB" sz="4500">
                <a:solidFill>
                  <a:srgbClr val="374151"/>
                </a:solidFill>
              </a:rPr>
              <a:t>-&gt;The analysis of words and their components is important for various NLP tasks such as stemming, lemmatization, part-of-speech tagging, and sentiment analysis.</a:t>
            </a:r>
            <a:endParaRPr sz="4500">
              <a:solidFill>
                <a:srgbClr val="374151"/>
              </a:solidFill>
            </a:endParaRPr>
          </a:p>
          <a:p>
            <a:pPr indent="0" lvl="0" marL="0" rtl="0" algn="l">
              <a:lnSpc>
                <a:spcPct val="115000"/>
              </a:lnSpc>
              <a:spcBef>
                <a:spcPts val="1500"/>
              </a:spcBef>
              <a:spcAft>
                <a:spcPts val="0"/>
              </a:spcAft>
              <a:buNone/>
            </a:pPr>
            <a:r>
              <a:rPr lang="en-GB" sz="4500">
                <a:solidFill>
                  <a:srgbClr val="374151"/>
                </a:solidFill>
              </a:rPr>
              <a:t>-&gt;There are two main types of morphemes: </a:t>
            </a:r>
            <a:endParaRPr sz="4500">
              <a:solidFill>
                <a:srgbClr val="374151"/>
              </a:solidFill>
            </a:endParaRPr>
          </a:p>
          <a:p>
            <a:pPr indent="-321468" lvl="0" marL="457200" rtl="0" algn="l">
              <a:lnSpc>
                <a:spcPct val="115000"/>
              </a:lnSpc>
              <a:spcBef>
                <a:spcPts val="2900"/>
              </a:spcBef>
              <a:spcAft>
                <a:spcPts val="0"/>
              </a:spcAft>
              <a:buClr>
                <a:srgbClr val="374151"/>
              </a:buClr>
              <a:buSzPct val="100000"/>
              <a:buAutoNum type="arabicPeriod"/>
            </a:pPr>
            <a:r>
              <a:rPr b="1" lang="en-GB" sz="4500">
                <a:solidFill>
                  <a:srgbClr val="374151"/>
                </a:solidFill>
              </a:rPr>
              <a:t>Free Morphemes:</a:t>
            </a:r>
            <a:r>
              <a:rPr lang="en-GB" sz="4500">
                <a:solidFill>
                  <a:srgbClr val="374151"/>
                </a:solidFill>
              </a:rPr>
              <a:t> These are standalone words that can convey meaning on their own, such as "book," "dog," or "happy."</a:t>
            </a:r>
            <a:endParaRPr sz="4500">
              <a:solidFill>
                <a:srgbClr val="374151"/>
              </a:solidFill>
            </a:endParaRPr>
          </a:p>
          <a:p>
            <a:pPr indent="-321468" lvl="0" marL="457200" rtl="0" algn="l">
              <a:lnSpc>
                <a:spcPct val="115000"/>
              </a:lnSpc>
              <a:spcBef>
                <a:spcPts val="0"/>
              </a:spcBef>
              <a:spcAft>
                <a:spcPts val="0"/>
              </a:spcAft>
              <a:buClr>
                <a:srgbClr val="374151"/>
              </a:buClr>
              <a:buSzPct val="100000"/>
              <a:buAutoNum type="arabicPeriod"/>
            </a:pPr>
            <a:r>
              <a:rPr b="1" lang="en-GB" sz="4500">
                <a:solidFill>
                  <a:srgbClr val="374151"/>
                </a:solidFill>
              </a:rPr>
              <a:t>Bound Morphemes: </a:t>
            </a:r>
            <a:r>
              <a:rPr lang="en-GB" sz="4500">
                <a:solidFill>
                  <a:srgbClr val="374151"/>
                </a:solidFill>
              </a:rPr>
              <a:t>These are units of meaning that cannot stand alone but must be attached to a free morpheme to convey meaning. There are two types of bound morphemes:</a:t>
            </a:r>
            <a:endParaRPr sz="4500">
              <a:solidFill>
                <a:srgbClr val="374151"/>
              </a:solidFill>
            </a:endParaRPr>
          </a:p>
          <a:p>
            <a:pPr indent="-321468" lvl="0" marL="457200" rtl="0" algn="l">
              <a:lnSpc>
                <a:spcPct val="115000"/>
              </a:lnSpc>
              <a:spcBef>
                <a:spcPts val="0"/>
              </a:spcBef>
              <a:spcAft>
                <a:spcPts val="0"/>
              </a:spcAft>
              <a:buClr>
                <a:srgbClr val="374151"/>
              </a:buClr>
              <a:buSzPct val="100000"/>
              <a:buFont typeface="Arial"/>
              <a:buChar char="●"/>
            </a:pPr>
            <a:r>
              <a:rPr lang="en-GB" sz="4500">
                <a:solidFill>
                  <a:srgbClr val="374151"/>
                </a:solidFill>
              </a:rPr>
              <a:t>Prefixes ,Suffixes </a:t>
            </a:r>
            <a:endParaRPr sz="4500">
              <a:solidFill>
                <a:srgbClr val="374151"/>
              </a:solidFill>
            </a:endParaRPr>
          </a:p>
          <a:p>
            <a:pPr indent="0" lvl="0" marL="0" rtl="0" algn="l">
              <a:lnSpc>
                <a:spcPct val="115000"/>
              </a:lnSpc>
              <a:spcBef>
                <a:spcPts val="2900"/>
              </a:spcBef>
              <a:spcAft>
                <a:spcPts val="0"/>
              </a:spcAft>
              <a:buNone/>
            </a:pPr>
            <a:r>
              <a:t/>
            </a:r>
            <a:endParaRPr sz="1800">
              <a:solidFill>
                <a:srgbClr val="374151"/>
              </a:solidFill>
            </a:endParaRPr>
          </a:p>
          <a:p>
            <a:pPr indent="0" lvl="0" marL="0" rtl="0" algn="l">
              <a:spcBef>
                <a:spcPts val="150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Neural models, such as recurrent neural networks (RNNs) and transformers, use deep learning techniques to learn the morphological structure of words.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-&gt;These models have achieved state-of-the-art results in many NLP tasks and are particularly effective in languages with complex morphological systems, such as Arabic and Turkish.</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-&gt;In addition to these models, there are also morphological analyzers, which are tools that can automatically segment words into their constituent morphemes and provide additional information about the inflectional and derivational properties of each morpheme.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-&gt;Morphological analyzers are widely used in machine translation and information retrieval applications, where they can improve the accuracy of these systems by providing more precise linguistic information about the words in a text.</a:t>
            </a:r>
            <a:endParaRPr sz="1800">
              <a:solidFill>
                <a:srgbClr val="37415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3.1 Dictionary Lookup:</a:t>
            </a:r>
            <a:endParaRPr b="1"/>
          </a:p>
          <a:p>
            <a:pPr indent="0" lvl="0" marL="0" rtl="0" algn="l">
              <a:lnSpc>
                <a:spcPct val="115000"/>
              </a:lnSpc>
              <a:spcBef>
                <a:spcPts val="0"/>
              </a:spcBef>
              <a:spcAft>
                <a:spcPts val="0"/>
              </a:spcAft>
              <a:buNone/>
            </a:pPr>
            <a:r>
              <a:rPr lang="en-GB" sz="1800">
                <a:solidFill>
                  <a:srgbClr val="374151"/>
                </a:solidFill>
              </a:rPr>
              <a:t>-&gt;Dictionary lookup is one of the simplest forms of morphological modeling used in NLP.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-&gt;In this approach, a dictionary or lexicon is used to store information about the words in a language, including their inflectional and derivational forms, parts of speech, and other relevant features.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-&gt;When a word is encountered in a text, the dictionary is consulted to retrieve its properties.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-&gt;Dictionary lookup is effective for languages with simple morphological systems, such as English, where most words follow regular patterns of inflection and derivation.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-&gt;However, it is less effective for languages with complex morphological systems, such as Arabic, Turkish, or Finnish, where many words have irregular forms and the inflectional and derivational patterns are highly productive.</a:t>
            </a:r>
            <a:endParaRPr sz="1800">
              <a:solidFill>
                <a:srgbClr val="374151"/>
              </a:solidFill>
            </a:endParaRPr>
          </a:p>
          <a:p>
            <a:pPr indent="0" lvl="0" marL="0" rtl="0" algn="l">
              <a:spcBef>
                <a:spcPts val="1500"/>
              </a:spcBef>
              <a:spcAft>
                <a:spcPts val="0"/>
              </a:spcAft>
              <a:buNone/>
            </a:pPr>
            <a:r>
              <a:t/>
            </a:r>
            <a:endParaRPr b="1"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4"/>
          <p:cNvSpPr txBox="1"/>
          <p:nvPr>
            <p:ph idx="1" type="subTitle"/>
          </p:nvPr>
        </p:nvSpPr>
        <p:spPr>
          <a:xfrm>
            <a:off x="0" y="1164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To improve the accuracy of dictionary lookup, various techniques have been developed, such as:</a:t>
            </a:r>
            <a:endParaRPr sz="1800">
              <a:solidFill>
                <a:srgbClr val="374151"/>
              </a:solidFill>
            </a:endParaRPr>
          </a:p>
          <a:p>
            <a:pPr indent="-342900" lvl="0" marL="457200" rtl="0" algn="l">
              <a:lnSpc>
                <a:spcPct val="115000"/>
              </a:lnSpc>
              <a:spcBef>
                <a:spcPts val="2900"/>
              </a:spcBef>
              <a:spcAft>
                <a:spcPts val="0"/>
              </a:spcAft>
              <a:buClr>
                <a:srgbClr val="374151"/>
              </a:buClr>
              <a:buSzPts val="1800"/>
              <a:buFont typeface="Arial"/>
              <a:buChar char="●"/>
            </a:pPr>
            <a:r>
              <a:rPr b="1" lang="en-GB" sz="1800">
                <a:solidFill>
                  <a:srgbClr val="374151"/>
                </a:solidFill>
              </a:rPr>
              <a:t>Lemmatization:</a:t>
            </a:r>
            <a:r>
              <a:rPr lang="en-GB" sz="1800">
                <a:solidFill>
                  <a:srgbClr val="374151"/>
                </a:solidFill>
              </a:rPr>
              <a:t> This involves reducing inflected words to their base or dictionary form, also known as the lemma. For example, the verb "running" would be lemmatized to "run". This helps to reduce the size of the dictionary and make it more manageable.</a:t>
            </a:r>
            <a:endParaRPr sz="1800">
              <a:solidFill>
                <a:srgbClr val="374151"/>
              </a:solidFill>
            </a:endParaRPr>
          </a:p>
          <a:p>
            <a:pPr indent="-342900" lvl="0" marL="457200" rtl="0" algn="l">
              <a:lnSpc>
                <a:spcPct val="115000"/>
              </a:lnSpc>
              <a:spcBef>
                <a:spcPts val="0"/>
              </a:spcBef>
              <a:spcAft>
                <a:spcPts val="0"/>
              </a:spcAft>
              <a:buClr>
                <a:srgbClr val="374151"/>
              </a:buClr>
              <a:buSzPts val="1800"/>
              <a:buFont typeface="Arial"/>
              <a:buChar char="●"/>
            </a:pPr>
            <a:r>
              <a:rPr b="1" lang="en-GB" sz="1800">
                <a:solidFill>
                  <a:srgbClr val="374151"/>
                </a:solidFill>
              </a:rPr>
              <a:t>Stemming: </a:t>
            </a:r>
            <a:r>
              <a:rPr lang="en-GB" sz="1800">
                <a:solidFill>
                  <a:srgbClr val="374151"/>
                </a:solidFill>
              </a:rPr>
              <a:t>This involves reducing words to their stem or root form, which is similar to the lemma but not always identical. For example, the word "jumping" would be stemmed to "jump". This can help to group related words together and reduce the size of the dictionary.</a:t>
            </a:r>
            <a:endParaRPr sz="1800">
              <a:solidFill>
                <a:srgbClr val="374151"/>
              </a:solidFill>
            </a:endParaRPr>
          </a:p>
          <a:p>
            <a:pPr indent="0" lvl="0" marL="0" rtl="0" algn="l">
              <a:spcBef>
                <a:spcPts val="29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b="1" lang="en-GB" sz="1800">
                <a:solidFill>
                  <a:srgbClr val="374151"/>
                </a:solidFill>
              </a:rPr>
              <a:t>Morphological analysis:</a:t>
            </a:r>
            <a:r>
              <a:rPr lang="en-GB" sz="1800">
                <a:solidFill>
                  <a:srgbClr val="374151"/>
                </a:solidFill>
              </a:rPr>
              <a:t> This involves analyzing the internal structure of words and identifying their constituent morphemes, such as prefixes, suffixes, and roots. This can help to identify the inflectional and derivational patterns of words and make it easier to store them in the dictionary.</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-&gt;Dictionary lookup is a simple and effective way to handle morphological analysis in NLP for languages with simple morphological systems.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-&gt;However, for more complex languages, it may be necessary to use more advanced morphological models, such as rule-based, statistical, or neural models.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idx="1" type="subTitle"/>
          </p:nvPr>
        </p:nvSpPr>
        <p:spPr>
          <a:xfrm>
            <a:off x="-63725" y="81600"/>
            <a:ext cx="8868000" cy="491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a:t>3.2 Finite-State Morphology:</a:t>
            </a:r>
            <a:endParaRPr/>
          </a:p>
          <a:p>
            <a:pPr indent="0" lvl="0" marL="0" rtl="0" algn="l">
              <a:lnSpc>
                <a:spcPct val="115000"/>
              </a:lnSpc>
              <a:spcBef>
                <a:spcPts val="0"/>
              </a:spcBef>
              <a:spcAft>
                <a:spcPts val="0"/>
              </a:spcAft>
              <a:buNone/>
            </a:pPr>
            <a:r>
              <a:rPr lang="en-GB" sz="1800">
                <a:solidFill>
                  <a:srgbClr val="374151"/>
                </a:solidFill>
              </a:rPr>
              <a:t>-&gt;</a:t>
            </a:r>
            <a:r>
              <a:rPr lang="en-GB" sz="5850">
                <a:solidFill>
                  <a:srgbClr val="374151"/>
                </a:solidFill>
              </a:rPr>
              <a:t>Finite-state morphology is a type of morphological modeling used in natural language processing (NLP) that is based on the principles of finite-state automata.</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 It is a rule-based approach that uses a set of finite-state transducers to generate and recognize words in a language.</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-&gt;In finite-state morphology, words are modeled as finite-state automata that accept a set of strings or sequences of symbols, which represent the morphemes that make up the word. </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-&gt;Each morpheme is associated with a set of features that describe its properties, such as its part of speech, gender, tense, or case.</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-&gt;The finite-state transducers used in finite-state morphology are designed to perform two main operations: analysis and generation.</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-&gt;In analysis, the transducer takes a word as input and breaks it down into its constituent morphemes, identifying their features and properties. </a:t>
            </a:r>
            <a:endParaRPr sz="5850">
              <a:solidFill>
                <a:srgbClr val="374151"/>
              </a:solidFill>
            </a:endParaRPr>
          </a:p>
          <a:p>
            <a:pPr indent="0" lvl="0" marL="0" rtl="0" algn="l">
              <a:lnSpc>
                <a:spcPct val="115000"/>
              </a:lnSpc>
              <a:spcBef>
                <a:spcPts val="1500"/>
              </a:spcBef>
              <a:spcAft>
                <a:spcPts val="0"/>
              </a:spcAft>
              <a:buNone/>
            </a:pPr>
            <a:r>
              <a:rPr lang="en-GB" sz="5850">
                <a:solidFill>
                  <a:srgbClr val="374151"/>
                </a:solidFill>
              </a:rPr>
              <a:t>-&gt;In generation, the transducer takes a sequence of morphemes and generates a word that corresponds to that sequence, inflecting it for the appropriate features and properties.</a:t>
            </a:r>
            <a:endParaRPr sz="5850">
              <a:solidFill>
                <a:srgbClr val="374151"/>
              </a:solidFill>
            </a:endParaRPr>
          </a:p>
          <a:p>
            <a:pPr indent="0" lvl="0" marL="0" rtl="0" algn="l">
              <a:lnSpc>
                <a:spcPct val="115000"/>
              </a:lnSpc>
              <a:spcBef>
                <a:spcPts val="1500"/>
              </a:spcBef>
              <a:spcAft>
                <a:spcPts val="0"/>
              </a:spcAft>
              <a:buClr>
                <a:schemeClr val="dk1"/>
              </a:buClr>
              <a:buSzPct val="61111"/>
              <a:buFont typeface="Arial"/>
              <a:buNone/>
            </a:pPr>
            <a:r>
              <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7"/>
          <p:cNvSpPr txBox="1"/>
          <p:nvPr>
            <p:ph idx="1" type="subTitle"/>
          </p:nvPr>
        </p:nvSpPr>
        <p:spPr>
          <a:xfrm>
            <a:off x="60400" y="59400"/>
            <a:ext cx="8868000" cy="4910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500"/>
              </a:spcBef>
              <a:spcAft>
                <a:spcPts val="0"/>
              </a:spcAft>
              <a:buNone/>
            </a:pPr>
            <a:r>
              <a:rPr lang="en-GB" sz="1800">
                <a:solidFill>
                  <a:srgbClr val="374151"/>
                </a:solidFill>
              </a:rPr>
              <a:t>-&gt;Finite-state morphology is particularly effective for languages with regular and productive morphological systems, such as Turkish or Finnish, where many words are generated through inflectional or derivational patterns.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-&gt;It can handle large morphological paradigms with high productivity, such as the conjugation of verbs or the declension of nouns, by using a set of cascading transducers that apply different rules and transformations to the input.</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-&gt;One of the main advantages of finite-state morphology is that it is efficient and fast, since it can handle large vocabularies and morphological paradigms using compact and optimized finite-state transducers.</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 It is also transparent and interpretable, since the rules and transformations used by the transducers can be easily inspected and understood by linguists and language experts.</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t/>
            </a:r>
            <a:endParaRPr sz="1800">
              <a:solidFill>
                <a:srgbClr val="374151"/>
              </a:solidFill>
            </a:endParaRPr>
          </a:p>
          <a:p>
            <a:pPr indent="0" lvl="0" marL="0" rtl="0" algn="l">
              <a:spcBef>
                <a:spcPts val="15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-&gt;</a:t>
            </a:r>
            <a:r>
              <a:rPr lang="en-GB" sz="1800">
                <a:solidFill>
                  <a:srgbClr val="374151"/>
                </a:solidFill>
              </a:rPr>
              <a:t>Finite-state morphology has been used in various NLP applications, such as machine translation, speech recognition, and information retrieval, and it has been shown to be effective for many languages and domains.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However, it may be less effective for languages with irregular or non-productive morphological systems, or for languages with complex syntactic or semantic structures that require more sophisticated linguistic analysis.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a:t>
            </a:r>
            <a:r>
              <a:rPr b="1" lang="en-GB" sz="1800">
                <a:solidFill>
                  <a:schemeClr val="dk1"/>
                </a:solidFill>
              </a:rPr>
              <a:t>3.3  Unification-Based Morphology:</a:t>
            </a:r>
            <a:endParaRPr b="1" sz="1800">
              <a:solidFill>
                <a:schemeClr val="dk1"/>
              </a:solidFill>
            </a:endParaRPr>
          </a:p>
          <a:p>
            <a:pPr indent="0" lvl="0" marL="0" rtl="0" algn="l">
              <a:lnSpc>
                <a:spcPct val="115000"/>
              </a:lnSpc>
              <a:spcBef>
                <a:spcPts val="0"/>
              </a:spcBef>
              <a:spcAft>
                <a:spcPts val="0"/>
              </a:spcAft>
              <a:buNone/>
            </a:pPr>
            <a:r>
              <a:rPr lang="en-GB" sz="1800">
                <a:solidFill>
                  <a:srgbClr val="374151"/>
                </a:solidFill>
              </a:rPr>
              <a:t>-&gt;Unification-based morphology is a type of morphological modeling used in natural language processing (NLP) that is based on the principles of unification and feature-based grammar. </a:t>
            </a:r>
            <a:endParaRPr sz="1800">
              <a:solidFill>
                <a:srgbClr val="374151"/>
              </a:solidFill>
            </a:endParaRPr>
          </a:p>
          <a:p>
            <a:pPr indent="0" lvl="0" marL="0" rtl="0" algn="l">
              <a:lnSpc>
                <a:spcPct val="115000"/>
              </a:lnSpc>
              <a:spcBef>
                <a:spcPts val="1500"/>
              </a:spcBef>
              <a:spcAft>
                <a:spcPts val="0"/>
              </a:spcAft>
              <a:buClr>
                <a:schemeClr val="dk1"/>
              </a:buClr>
              <a:buSzPts val="1100"/>
              <a:buFont typeface="Arial"/>
              <a:buNone/>
            </a:pPr>
            <a:r>
              <a:rPr lang="en-GB" sz="1800">
                <a:solidFill>
                  <a:srgbClr val="374151"/>
                </a:solidFill>
              </a:rPr>
              <a:t>-&gt;It is a rule-based approach that uses a set of rules and constraints to generate and recognize words in a language.</a:t>
            </a:r>
            <a:endParaRPr sz="1800">
              <a:solidFill>
                <a:srgbClr val="374151"/>
              </a:solidFill>
            </a:endParaRPr>
          </a:p>
          <a:p>
            <a:pPr indent="0" lvl="0" marL="0" rtl="0" algn="l">
              <a:spcBef>
                <a:spcPts val="1500"/>
              </a:spcBef>
              <a:spcAft>
                <a:spcPts val="0"/>
              </a:spcAft>
              <a:buNone/>
            </a:pPr>
            <a:r>
              <a:t/>
            </a:r>
            <a:endParaRPr sz="1800">
              <a:solidFill>
                <a:srgbClr val="374151"/>
              </a:solidFill>
            </a:endParaRPr>
          </a:p>
          <a:p>
            <a:pPr indent="0" lvl="0" marL="0" rtl="0" algn="l">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In unification-based morphology, words are modeled as a set of feature structures, which are hierarchically organized representations of the properties and attributes of a word.</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Each feature structure is associated with a set of features and values that describe the word's morphological and syntactic properties, such as its part of speech, gender, number, tense, or case.</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 rules and constraints used in unification-based morphology are designed to perform two main operations: analysis and generation. </a:t>
            </a:r>
            <a:endParaRPr sz="1800">
              <a:solidFill>
                <a:srgbClr val="374151"/>
              </a:solidFill>
            </a:endParaRPr>
          </a:p>
          <a:p>
            <a:pPr indent="0" lvl="0" marL="0" rtl="0" algn="l">
              <a:spcBef>
                <a:spcPts val="0"/>
              </a:spcBef>
              <a:spcAft>
                <a:spcPts val="0"/>
              </a:spcAft>
              <a:buNone/>
            </a:pPr>
            <a:r>
              <a:rPr lang="en-GB" sz="1800">
                <a:solidFill>
                  <a:srgbClr val="374151"/>
                </a:solidFill>
              </a:rPr>
              <a:t>-&gt;In analysis, the rules and constraints are applied to the input word and its feature structure, in order to identify its morphemes, their properties, and their relationships. -&gt;In generation, the rules and constraints are used to construct a feature structure that corresponds to a given set of morphemes, inflecting the word for the appropriate features and properties.</a:t>
            </a:r>
            <a:endParaRPr sz="1800">
              <a:solidFill>
                <a:srgbClr val="374151"/>
              </a:solidFill>
            </a:endParaRPr>
          </a:p>
          <a:p>
            <a:pPr indent="0" lvl="0" marL="0" rtl="0" algn="l">
              <a:spcBef>
                <a:spcPts val="0"/>
              </a:spcBef>
              <a:spcAft>
                <a:spcPts val="0"/>
              </a:spcAft>
              <a:buNone/>
            </a:pPr>
            <a:r>
              <a:t/>
            </a:r>
            <a:endParaRPr sz="1800">
              <a:solidFill>
                <a:srgbClr val="37415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Unification-based morphology is particularly effective for languages with complex and irregular morphological systems, such as Arabic or German, where many words are generated through complex and idiosyncratic patterns.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-&gt;It can handle rich and detailed morphological and syntactic structures, by using a set of constraints and agreements that ensure the consistency and coherence of the generated words.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-&gt;One of the main advantages of unification-based morphology is that it is flexible and expressive, since it can handle a wide range of linguistic phenomena and constraints, by using a set of powerful and adaptable rules and constraints.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It is also modular and extensible, since the feature structures and the rules and constraints can be easily combined and reused for different tasks and domains</a:t>
            </a:r>
            <a:r>
              <a:rPr lang="en-GB"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Unification-based morphology has been used in various NLP applications, such as text-to-speech synthesis, grammar checking, and machine translation, and it has been shown to be effective for many languages and domains.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 However, it may be less efficient and scalable than other morphological models, since the unification and constraint-solving algorithms can be computationally expensive and complex.</a:t>
            </a:r>
            <a:endParaRPr sz="1800">
              <a:solidFill>
                <a:srgbClr val="37415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25000" lnSpcReduction="20000"/>
          </a:bodyPr>
          <a:lstStyle/>
          <a:p>
            <a:pPr indent="-355294" lvl="0" marL="457200" rtl="0" algn="l">
              <a:lnSpc>
                <a:spcPct val="115000"/>
              </a:lnSpc>
              <a:spcBef>
                <a:spcPts val="2900"/>
              </a:spcBef>
              <a:spcAft>
                <a:spcPts val="0"/>
              </a:spcAft>
              <a:buClr>
                <a:srgbClr val="374151"/>
              </a:buClr>
              <a:buSzPct val="100000"/>
              <a:buFont typeface="Arial"/>
              <a:buChar char="●"/>
            </a:pPr>
            <a:r>
              <a:rPr lang="en-GB" sz="7980">
                <a:solidFill>
                  <a:srgbClr val="374151"/>
                </a:solidFill>
              </a:rPr>
              <a:t>Prefixes: These are morphemes that are attached to the beginning of a free morpheme, such as "un-" in "unhappy" or "pre-" in "preview."</a:t>
            </a:r>
            <a:endParaRPr sz="7980">
              <a:solidFill>
                <a:srgbClr val="374151"/>
              </a:solidFill>
            </a:endParaRPr>
          </a:p>
          <a:p>
            <a:pPr indent="-355294" lvl="0" marL="457200" rtl="0" algn="l">
              <a:lnSpc>
                <a:spcPct val="115000"/>
              </a:lnSpc>
              <a:spcBef>
                <a:spcPts val="0"/>
              </a:spcBef>
              <a:spcAft>
                <a:spcPts val="0"/>
              </a:spcAft>
              <a:buClr>
                <a:srgbClr val="374151"/>
              </a:buClr>
              <a:buSzPct val="100000"/>
              <a:buFont typeface="Arial"/>
              <a:buChar char="●"/>
            </a:pPr>
            <a:r>
              <a:rPr lang="en-GB" sz="7980">
                <a:solidFill>
                  <a:srgbClr val="374151"/>
                </a:solidFill>
              </a:rPr>
              <a:t>Suffixes: These are morphemes that are attached to the end of a free morpheme, such as "-ness" in "happiness" or "-ed" in "jumped."</a:t>
            </a:r>
            <a:endParaRPr sz="7980">
              <a:solidFill>
                <a:srgbClr val="374151"/>
              </a:solidFill>
            </a:endParaRPr>
          </a:p>
          <a:p>
            <a:pPr indent="-355294" lvl="0" marL="457200" rtl="0" algn="l">
              <a:lnSpc>
                <a:spcPct val="115000"/>
              </a:lnSpc>
              <a:spcBef>
                <a:spcPts val="0"/>
              </a:spcBef>
              <a:spcAft>
                <a:spcPts val="0"/>
              </a:spcAft>
              <a:buClr>
                <a:srgbClr val="374151"/>
              </a:buClr>
              <a:buSzPct val="100000"/>
              <a:buFont typeface="Arial"/>
              <a:buChar char="●"/>
            </a:pPr>
            <a:r>
              <a:rPr b="1" lang="en-GB" sz="7980">
                <a:solidFill>
                  <a:srgbClr val="374151"/>
                </a:solidFill>
              </a:rPr>
              <a:t>example: T</a:t>
            </a:r>
            <a:r>
              <a:rPr lang="en-GB" sz="7980">
                <a:solidFill>
                  <a:srgbClr val="374151"/>
                </a:solidFill>
              </a:rPr>
              <a:t>he word "unhappily" has three morphemes: "un-" (a prefix meaning "not"), "happy" (a free morpheme meaning "feeling or showing pleasure or contentment"), and "-ly" (a suffix that changes the word into an adverb). </a:t>
            </a:r>
            <a:endParaRPr sz="7980">
              <a:solidFill>
                <a:srgbClr val="374151"/>
              </a:solidFill>
            </a:endParaRPr>
          </a:p>
          <a:p>
            <a:pPr indent="-355294" lvl="0" marL="457200" rtl="0" algn="l">
              <a:lnSpc>
                <a:spcPct val="115000"/>
              </a:lnSpc>
              <a:spcBef>
                <a:spcPts val="0"/>
              </a:spcBef>
              <a:spcAft>
                <a:spcPts val="0"/>
              </a:spcAft>
              <a:buClr>
                <a:srgbClr val="374151"/>
              </a:buClr>
              <a:buSzPct val="100000"/>
              <a:buFont typeface="Arial"/>
              <a:buChar char="●"/>
            </a:pPr>
            <a:r>
              <a:rPr lang="en-GB" sz="7980">
                <a:solidFill>
                  <a:srgbClr val="374151"/>
                </a:solidFill>
              </a:rPr>
              <a:t>By analyzing the morphemes in a word, NLP systems can better understand its meaning and how it relates to other words in a sentence.</a:t>
            </a:r>
            <a:endParaRPr sz="7980">
              <a:solidFill>
                <a:srgbClr val="374151"/>
              </a:solidFill>
            </a:endParaRPr>
          </a:p>
          <a:p>
            <a:pPr indent="-355294" lvl="0" marL="457200" rtl="0" algn="l">
              <a:lnSpc>
                <a:spcPct val="115000"/>
              </a:lnSpc>
              <a:spcBef>
                <a:spcPts val="0"/>
              </a:spcBef>
              <a:spcAft>
                <a:spcPts val="0"/>
              </a:spcAft>
              <a:buClr>
                <a:srgbClr val="374151"/>
              </a:buClr>
              <a:buSzPct val="100000"/>
              <a:buFont typeface="Arial"/>
              <a:buChar char="●"/>
            </a:pPr>
            <a:r>
              <a:rPr lang="en-GB" sz="7980">
                <a:solidFill>
                  <a:srgbClr val="374151"/>
                </a:solidFill>
              </a:rPr>
              <a:t>In addition to morphemes, words can also be analyzed by their part of speech, such as noun, verb, adjective, or adverb. </a:t>
            </a:r>
            <a:endParaRPr sz="7980">
              <a:solidFill>
                <a:srgbClr val="374151"/>
              </a:solidFill>
            </a:endParaRPr>
          </a:p>
          <a:p>
            <a:pPr indent="-355294" lvl="0" marL="457200" rtl="0" algn="l">
              <a:lnSpc>
                <a:spcPct val="115000"/>
              </a:lnSpc>
              <a:spcBef>
                <a:spcPts val="0"/>
              </a:spcBef>
              <a:spcAft>
                <a:spcPts val="0"/>
              </a:spcAft>
              <a:buClr>
                <a:srgbClr val="374151"/>
              </a:buClr>
              <a:buSzPct val="100000"/>
              <a:buFont typeface="Arial"/>
              <a:buChar char="●"/>
            </a:pPr>
            <a:r>
              <a:rPr lang="en-GB" sz="7980">
                <a:solidFill>
                  <a:srgbClr val="374151"/>
                </a:solidFill>
              </a:rPr>
              <a:t>By identifying the part of speech of each word in a sentence, NLP systems can better understand the relationships between words and the structure of the sentence.</a:t>
            </a:r>
            <a:endParaRPr sz="7980">
              <a:solidFill>
                <a:srgbClr val="374151"/>
              </a:solidFill>
            </a:endParaRPr>
          </a:p>
          <a:p>
            <a:pPr indent="0" lvl="0" marL="457200" rtl="0" algn="l">
              <a:lnSpc>
                <a:spcPct val="115000"/>
              </a:lnSpc>
              <a:spcBef>
                <a:spcPts val="1500"/>
              </a:spcBef>
              <a:spcAft>
                <a:spcPts val="0"/>
              </a:spcAft>
              <a:buNone/>
            </a:pPr>
            <a:r>
              <a:t/>
            </a:r>
            <a:endParaRPr sz="7980">
              <a:solidFill>
                <a:srgbClr val="374151"/>
              </a:solidFill>
            </a:endParaRPr>
          </a:p>
          <a:p>
            <a:pPr indent="0" lvl="0" marL="0" rtl="0" algn="l">
              <a:lnSpc>
                <a:spcPct val="115000"/>
              </a:lnSpc>
              <a:spcBef>
                <a:spcPts val="1500"/>
              </a:spcBef>
              <a:spcAft>
                <a:spcPts val="0"/>
              </a:spcAft>
              <a:buClr>
                <a:schemeClr val="dk1"/>
              </a:buClr>
              <a:buSzPct val="45833"/>
              <a:buFont typeface="Arial"/>
              <a:buNone/>
            </a:pPr>
            <a:r>
              <a:rPr b="1" lang="en-GB" sz="2400">
                <a:solidFill>
                  <a:schemeClr val="dk1"/>
                </a:solidFill>
              </a:rPr>
              <a:t>                                   </a:t>
            </a:r>
            <a:endParaRPr b="1" sz="2000">
              <a:solidFill>
                <a:schemeClr val="dk1"/>
              </a:solidFill>
            </a:endParaRPr>
          </a:p>
          <a:p>
            <a:pPr indent="0" lvl="0" marL="0" rtl="0" algn="l">
              <a:lnSpc>
                <a:spcPct val="115000"/>
              </a:lnSpc>
              <a:spcBef>
                <a:spcPts val="0"/>
              </a:spcBef>
              <a:spcAft>
                <a:spcPts val="0"/>
              </a:spcAft>
              <a:buClr>
                <a:schemeClr val="dk1"/>
              </a:buClr>
              <a:buSzPct val="61111"/>
              <a:buFont typeface="Arial"/>
              <a:buNone/>
            </a:pPr>
            <a:r>
              <a:rPr lang="en-GB" sz="1800">
                <a:solidFill>
                  <a:schemeClr val="dk1"/>
                </a:solidFill>
              </a:rPr>
              <a:t>                                </a:t>
            </a:r>
            <a:endParaRPr sz="1800">
              <a:solidFill>
                <a:schemeClr val="dk1"/>
              </a:solidFill>
            </a:endParaRPr>
          </a:p>
          <a:p>
            <a:pPr indent="0" lvl="0" marL="0" rtl="0" algn="l">
              <a:lnSpc>
                <a:spcPct val="115000"/>
              </a:lnSpc>
              <a:spcBef>
                <a:spcPts val="0"/>
              </a:spcBef>
              <a:spcAft>
                <a:spcPts val="0"/>
              </a:spcAft>
              <a:buClr>
                <a:schemeClr val="dk1"/>
              </a:buClr>
              <a:buSzPct val="38050"/>
              <a:buFont typeface="Arial"/>
              <a:buNone/>
            </a:pPr>
            <a:r>
              <a:t/>
            </a:r>
            <a:endParaRPr sz="2890">
              <a:solidFill>
                <a:schemeClr val="dk1"/>
              </a:solidFill>
            </a:endParaRPr>
          </a:p>
          <a:p>
            <a:pPr indent="0" lvl="0" marL="0" rtl="0" algn="l">
              <a:lnSpc>
                <a:spcPct val="115000"/>
              </a:lnSpc>
              <a:spcBef>
                <a:spcPts val="0"/>
              </a:spcBef>
              <a:spcAft>
                <a:spcPts val="0"/>
              </a:spcAft>
              <a:buClr>
                <a:schemeClr val="dk1"/>
              </a:buClr>
              <a:buSzPct val="39285"/>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2"/>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3.4 Functional Morphology:</a:t>
            </a:r>
            <a:endParaRPr/>
          </a:p>
          <a:p>
            <a:pPr indent="0" lvl="0" marL="0" rtl="0" algn="l">
              <a:lnSpc>
                <a:spcPct val="175000"/>
              </a:lnSpc>
              <a:spcBef>
                <a:spcPts val="0"/>
              </a:spcBef>
              <a:spcAft>
                <a:spcPts val="0"/>
              </a:spcAft>
              <a:buNone/>
            </a:pPr>
            <a:r>
              <a:rPr lang="en-GB" sz="1800">
                <a:solidFill>
                  <a:schemeClr val="dk1"/>
                </a:solidFill>
              </a:rPr>
              <a:t>-</a:t>
            </a:r>
            <a:r>
              <a:rPr lang="en-GB" sz="2100">
                <a:solidFill>
                  <a:schemeClr val="dk1"/>
                </a:solidFill>
              </a:rPr>
              <a:t>&gt;Functional morphology is a type of morphological modeling used in natural language processing (NLP) that is based on the principles of functional and cognitive linguistics.</a:t>
            </a:r>
            <a:endParaRPr sz="2100">
              <a:solidFill>
                <a:schemeClr val="dk1"/>
              </a:solidFill>
            </a:endParaRPr>
          </a:p>
          <a:p>
            <a:pPr indent="0" lvl="0" marL="0" rtl="0" algn="l">
              <a:lnSpc>
                <a:spcPct val="175000"/>
              </a:lnSpc>
              <a:spcBef>
                <a:spcPts val="1500"/>
              </a:spcBef>
              <a:spcAft>
                <a:spcPts val="0"/>
              </a:spcAft>
              <a:buNone/>
            </a:pPr>
            <a:r>
              <a:rPr lang="en-GB" sz="2100">
                <a:solidFill>
                  <a:schemeClr val="dk1"/>
                </a:solidFill>
              </a:rPr>
              <a:t>-&gt; It is a usage-based approach that emphasizes the functional and communicative aspects of language, and seeks to model the ways in which words are used and interpreted in context.</a:t>
            </a:r>
            <a:endParaRPr sz="2100">
              <a:solidFill>
                <a:schemeClr val="dk1"/>
              </a:solidFill>
            </a:endParaRPr>
          </a:p>
          <a:p>
            <a:pPr indent="0" lvl="0" marL="0" rtl="0" algn="l">
              <a:lnSpc>
                <a:spcPct val="175000"/>
              </a:lnSpc>
              <a:spcBef>
                <a:spcPts val="1500"/>
              </a:spcBef>
              <a:spcAft>
                <a:spcPts val="0"/>
              </a:spcAft>
              <a:buNone/>
            </a:pPr>
            <a:r>
              <a:rPr lang="en-GB" sz="2100">
                <a:solidFill>
                  <a:schemeClr val="dk1"/>
                </a:solidFill>
              </a:rPr>
              <a:t>-&gt;In functional morphology, words are modeled as units of meaning, or lexemes, which are associated with a set of functions and communicative contexts. </a:t>
            </a:r>
            <a:endParaRPr sz="2100">
              <a:solidFill>
                <a:schemeClr val="dk1"/>
              </a:solidFill>
            </a:endParaRPr>
          </a:p>
          <a:p>
            <a:pPr indent="0" lvl="0" marL="0" rtl="0" algn="l">
              <a:lnSpc>
                <a:spcPct val="175000"/>
              </a:lnSpc>
              <a:spcBef>
                <a:spcPts val="1500"/>
              </a:spcBef>
              <a:spcAft>
                <a:spcPts val="0"/>
              </a:spcAft>
              <a:buNone/>
            </a:pPr>
            <a:r>
              <a:rPr lang="en-GB" sz="2100">
                <a:solidFill>
                  <a:schemeClr val="dk1"/>
                </a:solidFill>
              </a:rPr>
              <a:t>-&gt;Each lexeme is composed of a set of abstract features that describe its semantic, pragmatic, and discursive properties, such as its thematic roles, discourse status, or information structure.</a:t>
            </a:r>
            <a:endParaRPr sz="2100">
              <a:solidFill>
                <a:schemeClr val="dk1"/>
              </a:solidFill>
            </a:endParaRPr>
          </a:p>
          <a:p>
            <a:pPr indent="0" lvl="0" marL="0" rtl="0" algn="l">
              <a:spcBef>
                <a:spcPts val="15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3"/>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-&gt;</a:t>
            </a:r>
            <a:r>
              <a:rPr lang="en-GB" sz="1800">
                <a:solidFill>
                  <a:schemeClr val="dk1"/>
                </a:solidFill>
              </a:rPr>
              <a:t>The functional morphology model seeks to capture the relationship between the form and meaning of words, by analyzing the ways in which the morphological and syntactic structures of words reflect their communicative and discourse functions.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-&gt;It emphasizes the role of context and discourse in the interpretation of words, and seeks to explain the ways in which words are used and modified in response to the communicative needs of the speaker and the listener.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-&gt;Functional morphology is particularly effective for modeling the ways in which words are inflected, derived, or modified in response to the communicative and discourse context, such as in the case of argument structure alternations or pragmatic marking.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-&gt;It can handle the complexity and variability of natural language, by focusing on the functional and communicative properties of words, and by using a set of flexible and adaptive rules and constraints.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4"/>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-&gt;</a:t>
            </a:r>
            <a:r>
              <a:rPr lang="en-GB" sz="1800">
                <a:solidFill>
                  <a:schemeClr val="dk1"/>
                </a:solidFill>
              </a:rPr>
              <a:t>One of the main advantages of functional morphology is that it is usage-based and corpus-driven, since it is based on the analysis of natural language data and usage patterns.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-&gt; It is also compatible with other models of language and cognition, such as construction grammar and cognitive linguistics, and can be integrated with other NLP techniques, such as discourse analysis and sentiment analysis.</a:t>
            </a:r>
            <a:endParaRPr sz="1800">
              <a:solidFill>
                <a:schemeClr val="dk1"/>
              </a:solidFill>
            </a:endParaRPr>
          </a:p>
          <a:p>
            <a:pPr indent="0" lvl="0" marL="0" rtl="0" algn="l">
              <a:lnSpc>
                <a:spcPct val="175000"/>
              </a:lnSpc>
              <a:spcBef>
                <a:spcPts val="1500"/>
              </a:spcBef>
              <a:spcAft>
                <a:spcPts val="0"/>
              </a:spcAft>
              <a:buNone/>
            </a:pPr>
            <a:r>
              <a:rPr lang="en-GB" sz="1800">
                <a:solidFill>
                  <a:schemeClr val="dk1"/>
                </a:solidFill>
              </a:rPr>
              <a:t>-&gt;Functional morphology has been used in various NLP applications, such as text classification, sentiment analysis, and language generation, and it has been shown to be effective for many languages and domains. </a:t>
            </a:r>
            <a:endParaRPr sz="1800">
              <a:solidFill>
                <a:schemeClr val="dk1"/>
              </a:solidFill>
            </a:endParaRPr>
          </a:p>
          <a:p>
            <a:pPr indent="0" lvl="0" marL="0" rtl="0" algn="l">
              <a:lnSpc>
                <a:spcPct val="175000"/>
              </a:lnSpc>
              <a:spcBef>
                <a:spcPts val="1500"/>
              </a:spcBef>
              <a:spcAft>
                <a:spcPts val="0"/>
              </a:spcAft>
              <a:buNone/>
            </a:pPr>
            <a:r>
              <a:rPr lang="en-GB" sz="1800">
                <a:solidFill>
                  <a:schemeClr val="dk1"/>
                </a:solidFill>
              </a:rPr>
              <a:t>-&gt;However, it may require large amounts of annotated data and computational resources, in order to model the complex and variable patterns of natural language use and interpretation.</a:t>
            </a:r>
            <a:endParaRPr sz="18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5"/>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3.5 Morphology Induction:</a:t>
            </a:r>
            <a:endParaRPr/>
          </a:p>
          <a:p>
            <a:pPr indent="0" lvl="0" marL="0" rtl="0" algn="l">
              <a:lnSpc>
                <a:spcPct val="115000"/>
              </a:lnSpc>
              <a:spcBef>
                <a:spcPts val="0"/>
              </a:spcBef>
              <a:spcAft>
                <a:spcPts val="0"/>
              </a:spcAft>
              <a:buNone/>
            </a:pPr>
            <a:r>
              <a:rPr lang="en-GB" sz="1800">
                <a:solidFill>
                  <a:srgbClr val="374151"/>
                </a:solidFill>
              </a:rPr>
              <a:t>-&gt;Morphology induction is a type of morphological modeling used in natural language processing (NLP) that is based on the principles of unsupervised learning and statistical inference.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-&gt;It is a data-driven approach that seeks to discover the underlying morphological structure of a language, by analyzing large amounts of raw text data.</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 In morphology induction, words are analyzed as sequences of characters or sub-word units, which are assumed to represent the basic building blocks of the language's morphology. </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-&gt;The task of morphology induction is to group these units into meaningful morphemes, based on their distributional properties and statistical patterns in the data.</a:t>
            </a:r>
            <a:endParaRPr sz="1800">
              <a:solidFill>
                <a:srgbClr val="374151"/>
              </a:solidFill>
            </a:endParaRPr>
          </a:p>
          <a:p>
            <a:pPr indent="0" lvl="0" marL="0" rtl="0" algn="l">
              <a:lnSpc>
                <a:spcPct val="115000"/>
              </a:lnSpc>
              <a:spcBef>
                <a:spcPts val="1500"/>
              </a:spcBef>
              <a:spcAft>
                <a:spcPts val="1500"/>
              </a:spcAft>
              <a:buNone/>
            </a:pPr>
            <a:r>
              <a:t/>
            </a:r>
            <a:endParaRPr sz="1800">
              <a:solidFill>
                <a:srgbClr val="37415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6"/>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Morphology induction can be approached through various unsupervised learning algorithms, such as clustering, probabilistic modeling, or neural networks.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-&gt;These algorithms use a set of heuristics and metrics to identify the most probable morpheme boundaries and groupings, based on the frequency, entropy, or coherence of the sub-word units in the data.</a:t>
            </a:r>
            <a:endParaRPr sz="1800">
              <a:solidFill>
                <a:srgbClr val="374151"/>
              </a:solidFill>
            </a:endParaRPr>
          </a:p>
          <a:p>
            <a:pPr indent="0" lvl="0" marL="0" rtl="0" algn="l">
              <a:lnSpc>
                <a:spcPct val="115000"/>
              </a:lnSpc>
              <a:spcBef>
                <a:spcPts val="1500"/>
              </a:spcBef>
              <a:spcAft>
                <a:spcPts val="0"/>
              </a:spcAft>
              <a:buNone/>
            </a:pPr>
            <a:r>
              <a:rPr lang="en-GB" sz="1800">
                <a:solidFill>
                  <a:srgbClr val="374151"/>
                </a:solidFill>
              </a:rPr>
              <a:t>-&gt;Morphology induction is particularly effective for modeling the morphological structure of languages with agglutinative or isolating morphologies, where words are composed of multiple morphemes with clear boundaries and meanings.</a:t>
            </a:r>
            <a:endParaRPr sz="1800">
              <a:solidFill>
                <a:srgbClr val="374151"/>
              </a:solidFill>
            </a:endParaRPr>
          </a:p>
          <a:p>
            <a:pPr indent="0" lvl="0" marL="0" rtl="0" algn="l">
              <a:lnSpc>
                <a:spcPct val="115000"/>
              </a:lnSpc>
              <a:spcBef>
                <a:spcPts val="1500"/>
              </a:spcBef>
              <a:spcAft>
                <a:spcPts val="1500"/>
              </a:spcAft>
              <a:buNone/>
            </a:pPr>
            <a:r>
              <a:rPr lang="en-GB" sz="1800">
                <a:solidFill>
                  <a:srgbClr val="374151"/>
                </a:solidFill>
              </a:rPr>
              <a:t>-&gt;It can also handle the richness and complexity of the morphology of low-resource and under-studied languages, where annotated data and linguistic resources are scarce.</a:t>
            </a:r>
            <a:endParaRPr sz="1800">
              <a:solidFill>
                <a:srgbClr val="37415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7"/>
          <p:cNvSpPr txBox="1"/>
          <p:nvPr>
            <p:ph idx="1" type="subTitle"/>
          </p:nvPr>
        </p:nvSpPr>
        <p:spPr>
          <a:xfrm>
            <a:off x="66500" y="4835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-&gt;</a:t>
            </a:r>
            <a:r>
              <a:rPr lang="en-GB" sz="1800">
                <a:solidFill>
                  <a:srgbClr val="374151"/>
                </a:solidFill>
              </a:rPr>
              <a:t>One of the main advantages of morphology induction is that it is unsupervised and data-driven, since it does not require explicit linguistic knowledge or annotated data.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-&gt;It can also be easily adapted to different languages and domains, by using different data sources and feature representations.</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-&gt;Morphology induction has been used in various NLP applications, such as machine translation, information retrieval, and language modeling, and it has been shown to be effective for many languages and domains. </a:t>
            </a:r>
            <a:endParaRPr sz="1800">
              <a:solidFill>
                <a:srgbClr val="374151"/>
              </a:solidFill>
            </a:endParaRPr>
          </a:p>
          <a:p>
            <a:pPr indent="0" lvl="0" marL="0" rtl="0" algn="l">
              <a:spcBef>
                <a:spcPts val="0"/>
              </a:spcBef>
              <a:spcAft>
                <a:spcPts val="0"/>
              </a:spcAft>
              <a:buNone/>
            </a:pPr>
            <a:r>
              <a:t/>
            </a:r>
            <a:endParaRPr sz="1800">
              <a:solidFill>
                <a:srgbClr val="374151"/>
              </a:solidFill>
            </a:endParaRPr>
          </a:p>
          <a:p>
            <a:pPr indent="0" lvl="0" marL="0" rtl="0" algn="l">
              <a:spcBef>
                <a:spcPts val="0"/>
              </a:spcBef>
              <a:spcAft>
                <a:spcPts val="0"/>
              </a:spcAft>
              <a:buNone/>
            </a:pPr>
            <a:r>
              <a:rPr lang="en-GB" sz="1800">
                <a:solidFill>
                  <a:srgbClr val="374151"/>
                </a:solidFill>
              </a:rPr>
              <a:t>-&gt;However, it may produce less accurate and interpretable results than other morphological models, since it relies on statistical patterns and does not capture the full range of morphological and syntactic structures in the language.</a:t>
            </a:r>
            <a:endParaRPr sz="1800">
              <a:solidFill>
                <a:srgbClr val="374151"/>
              </a:solidFill>
            </a:endParaRPr>
          </a:p>
          <a:p>
            <a:pPr indent="0" lvl="0" marL="0" rtl="0" algn="l">
              <a:spcBef>
                <a:spcPts val="0"/>
              </a:spcBef>
              <a:spcAft>
                <a:spcPts val="0"/>
              </a:spcAft>
              <a:buNone/>
            </a:pPr>
            <a:r>
              <a:t/>
            </a:r>
            <a:endParaRPr sz="1800">
              <a:solidFill>
                <a:srgbClr val="37415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GB" sz="2400"/>
              <a:t>1.1.1 Tokens</a:t>
            </a:r>
            <a:endParaRPr sz="2400"/>
          </a:p>
          <a:p>
            <a:pPr indent="-358140" lvl="0" marL="457200" rtl="0" algn="l">
              <a:lnSpc>
                <a:spcPct val="115000"/>
              </a:lnSpc>
              <a:spcBef>
                <a:spcPts val="0"/>
              </a:spcBef>
              <a:spcAft>
                <a:spcPts val="0"/>
              </a:spcAft>
              <a:buSzPct val="100000"/>
              <a:buChar char="●"/>
            </a:pPr>
            <a:r>
              <a:rPr lang="en-GB" sz="2400">
                <a:solidFill>
                  <a:srgbClr val="374151"/>
                </a:solidFill>
                <a:latin typeface="Roboto"/>
                <a:ea typeface="Roboto"/>
                <a:cs typeface="Roboto"/>
                <a:sym typeface="Roboto"/>
              </a:rPr>
              <a:t>In natural language processing (NLP), a token refers to a sequence of characters that represents a meaningful unit of text. This could be a word, punctuation mark, number, or other entity that serves as a basic unit of analysis in NLP.</a:t>
            </a:r>
            <a:endParaRPr sz="24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2400">
              <a:solidFill>
                <a:srgbClr val="374151"/>
              </a:solidFill>
              <a:latin typeface="Roboto"/>
              <a:ea typeface="Roboto"/>
              <a:cs typeface="Roboto"/>
              <a:sym typeface="Roboto"/>
            </a:endParaRPr>
          </a:p>
          <a:p>
            <a:pPr indent="-358140" lvl="0" marL="457200" rtl="0" algn="l">
              <a:lnSpc>
                <a:spcPct val="115000"/>
              </a:lnSpc>
              <a:spcBef>
                <a:spcPts val="1500"/>
              </a:spcBef>
              <a:spcAft>
                <a:spcPts val="0"/>
              </a:spcAft>
              <a:buSzPct val="100000"/>
              <a:buChar char="●"/>
            </a:pPr>
            <a:r>
              <a:rPr lang="en-GB" sz="2400">
                <a:solidFill>
                  <a:srgbClr val="374151"/>
                </a:solidFill>
                <a:latin typeface="Roboto"/>
                <a:ea typeface="Roboto"/>
                <a:cs typeface="Roboto"/>
                <a:sym typeface="Roboto"/>
              </a:rPr>
              <a:t>For example, in the sentence "The quick brown fox jumps over the lazy dog," the tokens are "The," "quick," "brown," "fox," "jumps," "over," "the," "lazy," and "dog." Each of these tokens represents a separate unit of meaning that can be analyzed and processed by an NLP system.</a:t>
            </a:r>
            <a:endParaRPr sz="2400">
              <a:solidFill>
                <a:srgbClr val="374151"/>
              </a:solidFill>
              <a:latin typeface="Roboto"/>
              <a:ea typeface="Roboto"/>
              <a:cs typeface="Roboto"/>
              <a:sym typeface="Roboto"/>
            </a:endParaRPr>
          </a:p>
          <a:p>
            <a:pPr indent="0" lvl="0" marL="457200" rtl="0" algn="l">
              <a:spcBef>
                <a:spcPts val="150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sz="2400"/>
              <a:t>1.1.1 Tokens</a:t>
            </a:r>
            <a:endParaRPr sz="2400"/>
          </a:p>
          <a:p>
            <a:pPr indent="0" lvl="0" marL="0" rtl="0" algn="l">
              <a:lnSpc>
                <a:spcPct val="115000"/>
              </a:lnSpc>
              <a:spcBef>
                <a:spcPts val="1500"/>
              </a:spcBef>
              <a:spcAft>
                <a:spcPts val="0"/>
              </a:spcAft>
              <a:buNone/>
            </a:pPr>
            <a:r>
              <a:rPr lang="en-GB" sz="2400">
                <a:solidFill>
                  <a:srgbClr val="374151"/>
                </a:solidFill>
                <a:latin typeface="Roboto"/>
                <a:ea typeface="Roboto"/>
                <a:cs typeface="Roboto"/>
                <a:sym typeface="Roboto"/>
              </a:rPr>
              <a:t>Here are some additional examples of tokens:</a:t>
            </a:r>
            <a:endParaRPr sz="2400">
              <a:solidFill>
                <a:srgbClr val="374151"/>
              </a:solidFill>
              <a:latin typeface="Roboto"/>
              <a:ea typeface="Roboto"/>
              <a:cs typeface="Roboto"/>
              <a:sym typeface="Roboto"/>
            </a:endParaRPr>
          </a:p>
          <a:p>
            <a:pPr indent="-335280" lvl="0" marL="457200" rtl="0" algn="l">
              <a:lnSpc>
                <a:spcPct val="115000"/>
              </a:lnSpc>
              <a:spcBef>
                <a:spcPts val="290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Punctuation marks, such as periods, commas, and semicolons, are tokens that represent the boundaries between sentences and clauses.</a:t>
            </a:r>
            <a:endParaRPr sz="2400">
              <a:solidFill>
                <a:srgbClr val="374151"/>
              </a:solidFill>
              <a:latin typeface="Roboto"/>
              <a:ea typeface="Roboto"/>
              <a:cs typeface="Roboto"/>
              <a:sym typeface="Roboto"/>
            </a:endParaRPr>
          </a:p>
          <a:p>
            <a:pPr indent="-33528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Numbers, such as "123" or "3.14," are tokens that represent numeric quantities or measurements.</a:t>
            </a:r>
            <a:endParaRPr sz="2400">
              <a:solidFill>
                <a:srgbClr val="374151"/>
              </a:solidFill>
              <a:latin typeface="Roboto"/>
              <a:ea typeface="Roboto"/>
              <a:cs typeface="Roboto"/>
              <a:sym typeface="Roboto"/>
            </a:endParaRPr>
          </a:p>
          <a:p>
            <a:pPr indent="-33528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Special characters, such as "@" or "#," can be tokens that represent symbols used in social media or other online contexts.</a:t>
            </a:r>
            <a:endParaRPr sz="2400">
              <a:solidFill>
                <a:srgbClr val="374151"/>
              </a:solidFill>
              <a:latin typeface="Roboto"/>
              <a:ea typeface="Roboto"/>
              <a:cs typeface="Roboto"/>
              <a:sym typeface="Roboto"/>
            </a:endParaRPr>
          </a:p>
          <a:p>
            <a:pPr indent="0" lvl="0" marL="0" rtl="0" algn="l">
              <a:lnSpc>
                <a:spcPct val="115000"/>
              </a:lnSpc>
              <a:spcBef>
                <a:spcPts val="2900"/>
              </a:spcBef>
              <a:spcAft>
                <a:spcPts val="0"/>
              </a:spcAft>
              <a:buNone/>
            </a:pPr>
            <a:r>
              <a:rPr lang="en-GB" sz="2400">
                <a:solidFill>
                  <a:srgbClr val="374151"/>
                </a:solidFill>
                <a:latin typeface="Roboto"/>
                <a:ea typeface="Roboto"/>
                <a:cs typeface="Roboto"/>
                <a:sym typeface="Roboto"/>
              </a:rPr>
              <a:t>Tokens are often used as the input for various NLP tasks, such as text classification, sentiment analysis, and named entity recognition. </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2400">
                <a:solidFill>
                  <a:srgbClr val="374151"/>
                </a:solidFill>
                <a:latin typeface="Roboto"/>
                <a:ea typeface="Roboto"/>
                <a:cs typeface="Roboto"/>
                <a:sym typeface="Roboto"/>
              </a:rPr>
              <a:t>In these tasks, the NLP system analyzes the tokens to identify patterns and relationships between them, and uses this information to make predictions or draw insights about the text.</a:t>
            </a:r>
            <a:endParaRPr sz="2400">
              <a:solidFill>
                <a:srgbClr val="374151"/>
              </a:solidFill>
              <a:latin typeface="Roboto"/>
              <a:ea typeface="Roboto"/>
              <a:cs typeface="Roboto"/>
              <a:sym typeface="Roboto"/>
            </a:endParaRPr>
          </a:p>
          <a:p>
            <a:pPr indent="0" lvl="0" marL="0" rtl="0" algn="l">
              <a:spcBef>
                <a:spcPts val="150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-&gt;</a:t>
            </a:r>
            <a:r>
              <a:rPr lang="en-GB" sz="1200">
                <a:solidFill>
                  <a:srgbClr val="374151"/>
                </a:solidFill>
                <a:latin typeface="Roboto"/>
                <a:ea typeface="Roboto"/>
                <a:cs typeface="Roboto"/>
                <a:sym typeface="Roboto"/>
              </a:rPr>
              <a:t>I</a:t>
            </a:r>
            <a:r>
              <a:rPr lang="en-GB" sz="2400">
                <a:solidFill>
                  <a:srgbClr val="374151"/>
                </a:solidFill>
                <a:latin typeface="Roboto"/>
                <a:ea typeface="Roboto"/>
                <a:cs typeface="Roboto"/>
                <a:sym typeface="Roboto"/>
              </a:rPr>
              <a:t>n order to analyze and process text effectively, NLP systems must be able to identify and distinguish between different types of tokens, and understand their relationships to one another. </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-&gt;This can involve tasks such as tokenization, where the text is divided into individual tokens, and part-of-speech tagging, where each token is assigned a grammatical category (such as noun, verb, or adjective). </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-&gt;By accurately identifying and processing tokens, NLP systems can better understand the meaning and structure of a text.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1.1.2 Lexemes</a:t>
            </a:r>
            <a:endParaRPr/>
          </a:p>
          <a:p>
            <a:pPr indent="0" lvl="0" marL="0" rtl="0" algn="l">
              <a:spcBef>
                <a:spcPts val="0"/>
              </a:spcBef>
              <a:spcAft>
                <a:spcPts val="0"/>
              </a:spcAft>
              <a:buNone/>
            </a:pPr>
            <a:r>
              <a:rPr lang="en-GB"/>
              <a:t>-&gt;</a:t>
            </a:r>
            <a:r>
              <a:rPr lang="en-GB" sz="2400">
                <a:solidFill>
                  <a:srgbClr val="374151"/>
                </a:solidFill>
                <a:latin typeface="Roboto"/>
                <a:ea typeface="Roboto"/>
                <a:cs typeface="Roboto"/>
                <a:sym typeface="Roboto"/>
              </a:rPr>
              <a:t>In natural language processing (NLP), a lexeme is a unit of vocabulary that represents a single concept, regardless of its inflected forms or grammatical variations. It can be thought of as the abstract representation of a word, with all its possible inflections and variations.</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2400">
                <a:solidFill>
                  <a:srgbClr val="374151"/>
                </a:solidFill>
                <a:latin typeface="Roboto"/>
                <a:ea typeface="Roboto"/>
                <a:cs typeface="Roboto"/>
                <a:sym typeface="Roboto"/>
              </a:rPr>
              <a:t>-&gt; For example, the word "run" has many inflected forms, such as "ran," "running," and "runs."</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2400">
                <a:solidFill>
                  <a:srgbClr val="374151"/>
                </a:solidFill>
                <a:latin typeface="Roboto"/>
                <a:ea typeface="Roboto"/>
                <a:cs typeface="Roboto"/>
                <a:sym typeface="Roboto"/>
              </a:rPr>
              <a:t>-&gt; These inflections are not considered separate lexemes because they all represent the same concept of running or moving quickly on foot.</a:t>
            </a:r>
            <a:endParaRPr sz="24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idx="1" type="subTitle"/>
          </p:nvPr>
        </p:nvSpPr>
        <p:spPr>
          <a:xfrm>
            <a:off x="88675" y="81600"/>
            <a:ext cx="8868000" cy="4910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sz="2400"/>
              <a:t>-&gt;</a:t>
            </a:r>
            <a:r>
              <a:rPr lang="en-GB" sz="2400">
                <a:solidFill>
                  <a:srgbClr val="374151"/>
                </a:solidFill>
                <a:latin typeface="Roboto"/>
                <a:ea typeface="Roboto"/>
                <a:cs typeface="Roboto"/>
                <a:sym typeface="Roboto"/>
              </a:rPr>
              <a:t>In contrast, words that have different meanings, even if they are spelled the same way, are considered separate lexemes. </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-&gt;For example, the word "bank" can refer to a financial institution or the edge of a river. </a:t>
            </a:r>
            <a:endParaRPr sz="2400">
              <a:solidFill>
                <a:srgbClr val="374151"/>
              </a:solidFill>
              <a:latin typeface="Roboto"/>
              <a:ea typeface="Roboto"/>
              <a:cs typeface="Roboto"/>
              <a:sym typeface="Roboto"/>
            </a:endParaRPr>
          </a:p>
          <a:p>
            <a:pPr indent="0" lvl="0" marL="0" rtl="0" algn="l">
              <a:spcBef>
                <a:spcPts val="0"/>
              </a:spcBef>
              <a:spcAft>
                <a:spcPts val="0"/>
              </a:spcAft>
              <a:buNone/>
            </a:pPr>
            <a:r>
              <a:t/>
            </a:r>
            <a:endParaRPr sz="2400">
              <a:solidFill>
                <a:srgbClr val="374151"/>
              </a:solidFill>
              <a:latin typeface="Roboto"/>
              <a:ea typeface="Roboto"/>
              <a:cs typeface="Roboto"/>
              <a:sym typeface="Roboto"/>
            </a:endParaRPr>
          </a:p>
          <a:p>
            <a:pPr indent="0" lvl="0" marL="0" rtl="0" algn="l">
              <a:spcBef>
                <a:spcPts val="0"/>
              </a:spcBef>
              <a:spcAft>
                <a:spcPts val="0"/>
              </a:spcAft>
              <a:buNone/>
            </a:pPr>
            <a:r>
              <a:rPr lang="en-GB" sz="2400">
                <a:solidFill>
                  <a:srgbClr val="374151"/>
                </a:solidFill>
                <a:latin typeface="Roboto"/>
                <a:ea typeface="Roboto"/>
                <a:cs typeface="Roboto"/>
                <a:sym typeface="Roboto"/>
              </a:rPr>
              <a:t>-&gt;These different meanings are considered separate lexemes because they represent different concepts.</a:t>
            </a:r>
            <a:endParaRPr sz="24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ct val="45833"/>
              <a:buFont typeface="Arial"/>
              <a:buNone/>
            </a:pPr>
            <a:r>
              <a:rPr lang="en-GB" sz="2400">
                <a:solidFill>
                  <a:srgbClr val="374151"/>
                </a:solidFill>
                <a:latin typeface="Roboto"/>
                <a:ea typeface="Roboto"/>
                <a:cs typeface="Roboto"/>
                <a:sym typeface="Roboto"/>
              </a:rPr>
              <a:t>Here are some additional examples of lexemes:</a:t>
            </a:r>
            <a:endParaRPr sz="2400">
              <a:solidFill>
                <a:srgbClr val="374151"/>
              </a:solidFill>
              <a:latin typeface="Roboto"/>
              <a:ea typeface="Roboto"/>
              <a:cs typeface="Roboto"/>
              <a:sym typeface="Roboto"/>
            </a:endParaRPr>
          </a:p>
          <a:p>
            <a:pPr indent="-335280" lvl="0" marL="457200" rtl="0" algn="l">
              <a:lnSpc>
                <a:spcPct val="115000"/>
              </a:lnSpc>
              <a:spcBef>
                <a:spcPts val="290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"Walk" and "walked" are inflected forms of the same lexeme, representing the concept of walking.</a:t>
            </a:r>
            <a:endParaRPr sz="2400">
              <a:solidFill>
                <a:srgbClr val="374151"/>
              </a:solidFill>
              <a:latin typeface="Roboto"/>
              <a:ea typeface="Roboto"/>
              <a:cs typeface="Roboto"/>
              <a:sym typeface="Roboto"/>
            </a:endParaRPr>
          </a:p>
          <a:p>
            <a:pPr indent="-33528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"Cat" and "cats" are inflected forms of the same lexeme, representing the concept of a feline animal.</a:t>
            </a:r>
            <a:endParaRPr sz="2400">
              <a:solidFill>
                <a:srgbClr val="374151"/>
              </a:solidFill>
              <a:latin typeface="Roboto"/>
              <a:ea typeface="Roboto"/>
              <a:cs typeface="Roboto"/>
              <a:sym typeface="Roboto"/>
            </a:endParaRPr>
          </a:p>
          <a:p>
            <a:pPr indent="-335280" lvl="0" marL="457200" rtl="0" algn="l">
              <a:lnSpc>
                <a:spcPct val="115000"/>
              </a:lnSpc>
              <a:spcBef>
                <a:spcPts val="0"/>
              </a:spcBef>
              <a:spcAft>
                <a:spcPts val="0"/>
              </a:spcAft>
              <a:buClr>
                <a:srgbClr val="374151"/>
              </a:buClr>
              <a:buSzPct val="100000"/>
              <a:buFont typeface="Roboto"/>
              <a:buChar char="●"/>
            </a:pPr>
            <a:r>
              <a:rPr lang="en-GB" sz="2400">
                <a:solidFill>
                  <a:srgbClr val="374151"/>
                </a:solidFill>
                <a:latin typeface="Roboto"/>
                <a:ea typeface="Roboto"/>
                <a:cs typeface="Roboto"/>
                <a:sym typeface="Roboto"/>
              </a:rPr>
              <a:t>"Bank" and "banking" are derived forms of the same lexeme, representing the concept of finance and financial institutions.</a:t>
            </a:r>
            <a:endParaRPr sz="2400">
              <a:solidFill>
                <a:srgbClr val="374151"/>
              </a:solidFill>
              <a:latin typeface="Roboto"/>
              <a:ea typeface="Roboto"/>
              <a:cs typeface="Roboto"/>
              <a:sym typeface="Roboto"/>
            </a:endParaRPr>
          </a:p>
          <a:p>
            <a:pPr indent="0" lvl="0" marL="0" rtl="0" algn="l">
              <a:spcBef>
                <a:spcPts val="290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