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D89620-E7A8-4D3A-8388-A6E6ED0F8B12}" type="datetimeFigureOut">
              <a:rPr lang="en-US" smtClean="0"/>
              <a:pPr/>
              <a:t>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D89620-E7A8-4D3A-8388-A6E6ED0F8B12}" type="datetimeFigureOut">
              <a:rPr lang="en-US" smtClean="0"/>
              <a:pPr/>
              <a:t>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D89620-E7A8-4D3A-8388-A6E6ED0F8B12}" type="datetimeFigureOut">
              <a:rPr lang="en-US" smtClean="0"/>
              <a:pPr/>
              <a:t>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D89620-E7A8-4D3A-8388-A6E6ED0F8B12}" type="datetimeFigureOut">
              <a:rPr lang="en-US" smtClean="0"/>
              <a:pPr/>
              <a:t>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89620-E7A8-4D3A-8388-A6E6ED0F8B12}" type="datetimeFigureOut">
              <a:rPr lang="en-US" smtClean="0"/>
              <a:pPr/>
              <a:t>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DD89620-E7A8-4D3A-8388-A6E6ED0F8B12}" type="datetimeFigureOut">
              <a:rPr lang="en-US" smtClean="0"/>
              <a:pPr/>
              <a:t>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DD89620-E7A8-4D3A-8388-A6E6ED0F8B12}" type="datetimeFigureOut">
              <a:rPr lang="en-US" smtClean="0"/>
              <a:pPr/>
              <a:t>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DD89620-E7A8-4D3A-8388-A6E6ED0F8B12}" type="datetimeFigureOut">
              <a:rPr lang="en-US" smtClean="0"/>
              <a:pPr/>
              <a:t>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89620-E7A8-4D3A-8388-A6E6ED0F8B12}" type="datetimeFigureOut">
              <a:rPr lang="en-US" smtClean="0"/>
              <a:pPr/>
              <a:t>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89620-E7A8-4D3A-8388-A6E6ED0F8B12}" type="datetimeFigureOut">
              <a:rPr lang="en-US" smtClean="0"/>
              <a:pPr/>
              <a:t>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89620-E7A8-4D3A-8388-A6E6ED0F8B12}" type="datetimeFigureOut">
              <a:rPr lang="en-US" smtClean="0"/>
              <a:pPr/>
              <a:t>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C9B08-7EB7-40E2-9450-EBDCF43BC6B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89620-E7A8-4D3A-8388-A6E6ED0F8B12}" type="datetimeFigureOut">
              <a:rPr lang="en-US" smtClean="0"/>
              <a:pPr/>
              <a:t>6/10/2021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C9B08-7EB7-40E2-9450-EBDCF43BC6B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337" y="87647"/>
            <a:ext cx="6858000" cy="1009633"/>
          </a:xfrm>
        </p:spPr>
        <p:txBody>
          <a:bodyPr>
            <a:normAutofit/>
          </a:bodyPr>
          <a:lstStyle/>
          <a:p>
            <a:r>
              <a:rPr lang="en-US" b="1" dirty="0">
                <a:solidFill>
                  <a:srgbClr val="000099"/>
                </a:solidFill>
              </a:rPr>
              <a:t>Bayesian Learning </a:t>
            </a:r>
            <a:endParaRPr lang="en-IN" b="1" dirty="0">
              <a:solidFill>
                <a:schemeClr val="accent6">
                  <a:lumMod val="50000"/>
                </a:schemeClr>
              </a:solidFill>
            </a:endParaRPr>
          </a:p>
        </p:txBody>
      </p:sp>
      <p:sp>
        <p:nvSpPr>
          <p:cNvPr id="6" name="Vertical Scroll 5"/>
          <p:cNvSpPr/>
          <p:nvPr/>
        </p:nvSpPr>
        <p:spPr>
          <a:xfrm>
            <a:off x="2428860" y="1357298"/>
            <a:ext cx="3996204" cy="2232248"/>
          </a:xfrm>
          <a:prstGeom prst="verticalScroll">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a:ln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500430" y="3857628"/>
            <a:ext cx="2106234" cy="646331"/>
          </a:xfrm>
          <a:prstGeom prst="rect">
            <a:avLst/>
          </a:prstGeom>
          <a:solidFill>
            <a:schemeClr val="accent3">
              <a:lumMod val="40000"/>
              <a:lumOff val="60000"/>
            </a:schemeClr>
          </a:solidFill>
        </p:spPr>
        <p:txBody>
          <a:bodyPr wrap="square" rtlCol="0">
            <a:spAutoFit/>
          </a:bodyPr>
          <a:lstStyle/>
          <a:p>
            <a:pPr algn="ctr"/>
            <a:r>
              <a:rPr lang="en-IN" b="1" dirty="0">
                <a:solidFill>
                  <a:srgbClr val="000099"/>
                </a:solidFill>
              </a:rPr>
              <a:t>B. Tech III Year </a:t>
            </a:r>
          </a:p>
          <a:p>
            <a:pPr algn="ctr"/>
            <a:r>
              <a:rPr lang="en-IN" b="1" dirty="0">
                <a:solidFill>
                  <a:srgbClr val="000099"/>
                </a:solidFill>
              </a:rPr>
              <a:t>CS 601 PC   </a:t>
            </a:r>
          </a:p>
        </p:txBody>
      </p:sp>
      <p:sp>
        <p:nvSpPr>
          <p:cNvPr id="8" name="Subtitle 2"/>
          <p:cNvSpPr>
            <a:spLocks noGrp="1"/>
          </p:cNvSpPr>
          <p:nvPr>
            <p:ph type="subTitle" idx="1"/>
          </p:nvPr>
        </p:nvSpPr>
        <p:spPr>
          <a:xfrm>
            <a:off x="2121432" y="5105400"/>
            <a:ext cx="4846296" cy="1466088"/>
          </a:xfrm>
        </p:spPr>
        <p:txBody>
          <a:bodyPr>
            <a:normAutofit fontScale="70000" lnSpcReduction="20000"/>
          </a:bodyPr>
          <a:lstStyle/>
          <a:p>
            <a:r>
              <a:rPr lang="en-US" dirty="0">
                <a:solidFill>
                  <a:srgbClr val="06025E"/>
                </a:solidFill>
              </a:rPr>
              <a:t>A srinivas</a:t>
            </a:r>
          </a:p>
          <a:p>
            <a:r>
              <a:rPr lang="en-US" i="1" dirty="0">
                <a:solidFill>
                  <a:srgbClr val="06025E"/>
                </a:solidFill>
              </a:rPr>
              <a:t>DS &amp; AI  Group</a:t>
            </a:r>
            <a:r>
              <a:rPr lang="en-US" dirty="0">
                <a:solidFill>
                  <a:srgbClr val="06025E"/>
                </a:solidFill>
              </a:rPr>
              <a:t> (CSE) , KMIT, Hyderabad </a:t>
            </a:r>
          </a:p>
          <a:p>
            <a:r>
              <a:rPr lang="en-US" i="1" dirty="0">
                <a:solidFill>
                  <a:srgbClr val="06025E"/>
                </a:solidFill>
              </a:rPr>
              <a:t>March – June ,</a:t>
            </a:r>
            <a:r>
              <a:rPr lang="en-US" dirty="0">
                <a:solidFill>
                  <a:srgbClr val="06025E"/>
                </a:solidFill>
              </a:rPr>
              <a:t>2021 </a:t>
            </a:r>
            <a:endParaRPr lang="en-IN" dirty="0">
              <a:solidFill>
                <a:srgbClr val="06025E"/>
              </a:solidFill>
            </a:endParaRPr>
          </a:p>
        </p:txBody>
      </p:sp>
      <p:pic>
        <p:nvPicPr>
          <p:cNvPr id="1026" name="Picture 2"/>
          <p:cNvPicPr>
            <a:picLocks noChangeAspect="1" noChangeArrowheads="1"/>
          </p:cNvPicPr>
          <p:nvPr/>
        </p:nvPicPr>
        <p:blipFill>
          <a:blip r:embed="rId2"/>
          <a:srcRect/>
          <a:stretch>
            <a:fillRect/>
          </a:stretch>
        </p:blipFill>
        <p:spPr bwMode="auto">
          <a:xfrm>
            <a:off x="3357554" y="1928802"/>
            <a:ext cx="2357454" cy="1071570"/>
          </a:xfrm>
          <a:prstGeom prst="rect">
            <a:avLst/>
          </a:prstGeom>
          <a:noFill/>
          <a:ln w="9525">
            <a:noFill/>
            <a:miter lim="800000"/>
            <a:headEnd/>
            <a:tailEnd/>
          </a:ln>
          <a:effectLst/>
        </p:spPr>
      </p:pic>
    </p:spTree>
    <p:extLst>
      <p:ext uri="{BB962C8B-B14F-4D97-AF65-F5344CB8AC3E}">
        <p14:creationId xmlns:p14="http://schemas.microsoft.com/office/powerpoint/2010/main" val="3396077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 y="214290"/>
            <a:ext cx="9143999" cy="635798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4290"/>
            <a:ext cx="8358246" cy="369332"/>
          </a:xfrm>
          <a:prstGeom prst="rect">
            <a:avLst/>
          </a:prstGeom>
          <a:solidFill>
            <a:schemeClr val="accent2"/>
          </a:solidFill>
        </p:spPr>
        <p:txBody>
          <a:bodyPr wrap="square">
            <a:spAutoFit/>
          </a:bodyPr>
          <a:lstStyle/>
          <a:p>
            <a:r>
              <a:rPr lang="en-IN" b="1" dirty="0"/>
              <a:t>6.4 MAXIMUM LIKELIHOOD AND LEAST-SQUARED ERROR  HYPOTHESES</a:t>
            </a:r>
            <a:endParaRPr lang="en-IN" dirty="0"/>
          </a:p>
        </p:txBody>
      </p:sp>
      <p:pic>
        <p:nvPicPr>
          <p:cNvPr id="7170" name="Picture 2"/>
          <p:cNvPicPr>
            <a:picLocks noChangeAspect="1" noChangeArrowheads="1"/>
          </p:cNvPicPr>
          <p:nvPr/>
        </p:nvPicPr>
        <p:blipFill>
          <a:blip r:embed="rId2"/>
          <a:srcRect/>
          <a:stretch>
            <a:fillRect/>
          </a:stretch>
        </p:blipFill>
        <p:spPr bwMode="auto">
          <a:xfrm>
            <a:off x="0" y="714356"/>
            <a:ext cx="8858280" cy="542928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9143999" cy="664371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71480"/>
            <a:ext cx="8215370" cy="5842497"/>
          </a:xfrm>
          <a:prstGeom prst="rect">
            <a:avLst/>
          </a:prstGeom>
        </p:spPr>
        <p:txBody>
          <a:bodyPr wrap="square">
            <a:spAutoFit/>
          </a:bodyPr>
          <a:lstStyle/>
          <a:p>
            <a:pPr>
              <a:lnSpc>
                <a:spcPct val="150000"/>
              </a:lnSpc>
            </a:pPr>
            <a:r>
              <a:rPr lang="en-IN" sz="2800" dirty="0"/>
              <a:t>a linear target function f depicted by the solid line, and a set of noisy training  examples of this target function. The dashed line corresponds to the hypothesis  </a:t>
            </a:r>
            <a:r>
              <a:rPr lang="en-IN" sz="2800" b="1" i="1" dirty="0" err="1"/>
              <a:t>h</a:t>
            </a:r>
            <a:r>
              <a:rPr lang="en-IN" sz="2800" b="1" i="1" baseline="-25000" dirty="0" err="1"/>
              <a:t>ML</a:t>
            </a:r>
            <a:r>
              <a:rPr lang="en-IN" sz="2800" b="1" i="1" baseline="-25000" dirty="0"/>
              <a:t> </a:t>
            </a:r>
            <a:r>
              <a:rPr lang="en-IN" sz="2800" i="1" dirty="0"/>
              <a:t>with least-squared training error, hence the maximum likelihood hypothesis</a:t>
            </a:r>
            <a:r>
              <a:rPr lang="en-IN" sz="2800" b="1" i="1" dirty="0"/>
              <a:t>.</a:t>
            </a:r>
          </a:p>
          <a:p>
            <a:pPr>
              <a:lnSpc>
                <a:spcPct val="150000"/>
              </a:lnSpc>
            </a:pPr>
            <a:r>
              <a:rPr lang="en-IN" sz="2800" dirty="0"/>
              <a:t>Notice that the maximum likelihood hypothesis is not necessarily identical to the  correct hypothesis, f, because it is inferred from only a limited sample of noisy  training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214290"/>
            <a:ext cx="9143999" cy="664371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0"/>
            <a:ext cx="9144000" cy="664371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285720" y="0"/>
            <a:ext cx="8858280" cy="685799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715404" cy="400110"/>
          </a:xfrm>
          <a:prstGeom prst="rect">
            <a:avLst/>
          </a:prstGeom>
          <a:solidFill>
            <a:schemeClr val="accent3">
              <a:lumMod val="20000"/>
              <a:lumOff val="80000"/>
            </a:schemeClr>
          </a:solidFill>
        </p:spPr>
        <p:txBody>
          <a:bodyPr wrap="square">
            <a:spAutoFit/>
          </a:bodyPr>
          <a:lstStyle/>
          <a:p>
            <a:r>
              <a:rPr lang="en-IN" sz="2000" b="1" i="1" dirty="0">
                <a:solidFill>
                  <a:schemeClr val="tx1">
                    <a:lumMod val="95000"/>
                    <a:lumOff val="5000"/>
                  </a:schemeClr>
                </a:solidFill>
              </a:rPr>
              <a:t>6.5 MAXIMUM LIKELIHOOD HYPOTHESES FOR PREDICTING  </a:t>
            </a:r>
            <a:r>
              <a:rPr lang="en-IN" sz="2000" b="1" dirty="0">
                <a:solidFill>
                  <a:schemeClr val="tx1">
                    <a:lumMod val="95000"/>
                    <a:lumOff val="5000"/>
                  </a:schemeClr>
                </a:solidFill>
              </a:rPr>
              <a:t>PROBABILITIES</a:t>
            </a:r>
            <a:endParaRPr lang="en-IN" sz="2000" dirty="0">
              <a:solidFill>
                <a:schemeClr val="tx1">
                  <a:lumMod val="95000"/>
                  <a:lumOff val="5000"/>
                </a:schemeClr>
              </a:solidFill>
            </a:endParaRPr>
          </a:p>
        </p:txBody>
      </p:sp>
      <p:pic>
        <p:nvPicPr>
          <p:cNvPr id="13314" name="Picture 2"/>
          <p:cNvPicPr>
            <a:picLocks noChangeAspect="1" noChangeArrowheads="1"/>
          </p:cNvPicPr>
          <p:nvPr/>
        </p:nvPicPr>
        <p:blipFill>
          <a:blip r:embed="rId2"/>
          <a:srcRect/>
          <a:stretch>
            <a:fillRect/>
          </a:stretch>
        </p:blipFill>
        <p:spPr bwMode="auto">
          <a:xfrm>
            <a:off x="500034" y="857232"/>
            <a:ext cx="8215370" cy="528641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1000108"/>
            <a:ext cx="8429652" cy="5262979"/>
          </a:xfrm>
          <a:prstGeom prst="rect">
            <a:avLst/>
          </a:prstGeom>
        </p:spPr>
        <p:txBody>
          <a:bodyPr wrap="square">
            <a:spAutoFit/>
          </a:bodyPr>
          <a:lstStyle/>
          <a:p>
            <a:r>
              <a:rPr lang="en-IN" sz="2400" dirty="0"/>
              <a:t>Bayesian reasoning provides a probabilistic approach to inference. It is based on the assumption that the quantities of interest are governed by probability distributions and that optimal decisions can be made by reasoning about these probabilities together with observed data. </a:t>
            </a:r>
          </a:p>
          <a:p>
            <a:endParaRPr lang="en-IN" sz="2400" dirty="0"/>
          </a:p>
          <a:p>
            <a:r>
              <a:rPr lang="en-IN" sz="2400" dirty="0"/>
              <a:t>It is important to machine learning because it provides a quantitative approach to weighing the evidence supporting alternative hypotheses. </a:t>
            </a:r>
          </a:p>
          <a:p>
            <a:endParaRPr lang="en-IN" sz="2400" dirty="0"/>
          </a:p>
          <a:p>
            <a:r>
              <a:rPr lang="en-IN" sz="2400" dirty="0"/>
              <a:t>Bayesian reasoning provides the basis for learning algorithms that directly manipulate probabilities, as well as a framework for analyzing the operation of other algorithms that do not explicitly manipulate probabilities</a:t>
            </a:r>
          </a:p>
        </p:txBody>
      </p:sp>
      <p:graphicFrame>
        <p:nvGraphicFramePr>
          <p:cNvPr id="3" name="Table 2"/>
          <p:cNvGraphicFramePr>
            <a:graphicFrameLocks noGrp="1"/>
          </p:cNvGraphicFramePr>
          <p:nvPr/>
        </p:nvGraphicFramePr>
        <p:xfrm>
          <a:off x="500034" y="214291"/>
          <a:ext cx="8215338" cy="428627"/>
        </p:xfrm>
        <a:graphic>
          <a:graphicData uri="http://schemas.openxmlformats.org/drawingml/2006/table">
            <a:tbl>
              <a:tblPr firstRow="1" bandRow="1">
                <a:tableStyleId>{5C22544A-7EE6-4342-B048-85BDC9FD1C3A}</a:tableStyleId>
              </a:tblPr>
              <a:tblGrid>
                <a:gridCol w="1219444">
                  <a:extLst>
                    <a:ext uri="{9D8B030D-6E8A-4147-A177-3AD203B41FA5}">
                      <a16:colId xmlns:a16="http://schemas.microsoft.com/office/drawing/2014/main" val="20000"/>
                    </a:ext>
                  </a:extLst>
                </a:gridCol>
                <a:gridCol w="6995894">
                  <a:extLst>
                    <a:ext uri="{9D8B030D-6E8A-4147-A177-3AD203B41FA5}">
                      <a16:colId xmlns:a16="http://schemas.microsoft.com/office/drawing/2014/main" val="20001"/>
                    </a:ext>
                  </a:extLst>
                </a:gridCol>
              </a:tblGrid>
              <a:tr h="428627">
                <a:tc>
                  <a:txBody>
                    <a:bodyPr/>
                    <a:lstStyle/>
                    <a:p>
                      <a:r>
                        <a:rPr lang="en-US" dirty="0"/>
                        <a:t>6.1 </a:t>
                      </a:r>
                      <a:endParaRPr lang="en-IN" dirty="0"/>
                    </a:p>
                  </a:txBody>
                  <a:tcPr/>
                </a:tc>
                <a:tc>
                  <a:txBody>
                    <a:bodyPr/>
                    <a:lstStyle/>
                    <a:p>
                      <a:r>
                        <a:rPr lang="en-US" dirty="0"/>
                        <a:t>Bayesian Learning - Introduction</a:t>
                      </a:r>
                      <a:endParaRPr lang="en-IN"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428596" y="357166"/>
            <a:ext cx="8286808" cy="621510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14282" y="285728"/>
            <a:ext cx="8715436" cy="635798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285720" y="142852"/>
            <a:ext cx="8501122" cy="671514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0" y="214290"/>
            <a:ext cx="8929718" cy="664371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571480"/>
            <a:ext cx="8572560" cy="5632311"/>
          </a:xfrm>
          <a:prstGeom prst="rect">
            <a:avLst/>
          </a:prstGeom>
        </p:spPr>
        <p:txBody>
          <a:bodyPr wrap="square">
            <a:spAutoFit/>
          </a:bodyPr>
          <a:lstStyle/>
          <a:p>
            <a:pPr>
              <a:lnSpc>
                <a:spcPct val="150000"/>
              </a:lnSpc>
            </a:pPr>
            <a:r>
              <a:rPr lang="en-IN" sz="2400" dirty="0"/>
              <a:t>Although the </a:t>
            </a:r>
            <a:r>
              <a:rPr lang="en-IN" sz="2400" dirty="0" err="1"/>
              <a:t>Bayes</a:t>
            </a:r>
            <a:r>
              <a:rPr lang="en-IN" sz="2400" dirty="0"/>
              <a:t> optimal classifier obtains the best performance that can be achieved from the given training data, it can be quite costly to apply. The expense  is due to the fact that it computes the posterior probability for every hypothesis  in H and then combines the predictions of each hypothesis to classify each new  instance.</a:t>
            </a:r>
          </a:p>
          <a:p>
            <a:pPr>
              <a:lnSpc>
                <a:spcPct val="150000"/>
              </a:lnSpc>
            </a:pPr>
            <a:r>
              <a:rPr lang="en-IN" sz="2400" dirty="0"/>
              <a:t>An alternative, less optimal method is the Gibbs algorithm , defined as follows:</a:t>
            </a:r>
          </a:p>
          <a:p>
            <a:pPr marL="457200" indent="-457200">
              <a:lnSpc>
                <a:spcPct val="150000"/>
              </a:lnSpc>
              <a:buAutoNum type="arabicPeriod"/>
            </a:pPr>
            <a:r>
              <a:rPr lang="en-IN" sz="2400" b="1" dirty="0">
                <a:solidFill>
                  <a:schemeClr val="accent1">
                    <a:lumMod val="50000"/>
                  </a:schemeClr>
                </a:solidFill>
              </a:rPr>
              <a:t>Choose a hypothesis </a:t>
            </a:r>
            <a:r>
              <a:rPr lang="en-IN" sz="2400" b="1" i="1" dirty="0">
                <a:solidFill>
                  <a:schemeClr val="accent1">
                    <a:lumMod val="50000"/>
                  </a:schemeClr>
                </a:solidFill>
              </a:rPr>
              <a:t>h from H at random, according to the </a:t>
            </a:r>
          </a:p>
          <a:p>
            <a:pPr marL="457200" indent="-457200">
              <a:lnSpc>
                <a:spcPct val="150000"/>
              </a:lnSpc>
            </a:pPr>
            <a:r>
              <a:rPr lang="en-IN" sz="2400" b="1" i="1" dirty="0">
                <a:solidFill>
                  <a:schemeClr val="accent1">
                    <a:lumMod val="50000"/>
                  </a:schemeClr>
                </a:solidFill>
              </a:rPr>
              <a:t>      posterior probability  </a:t>
            </a:r>
            <a:r>
              <a:rPr lang="en-IN" sz="2400" b="1" dirty="0">
                <a:solidFill>
                  <a:schemeClr val="accent1">
                    <a:lumMod val="50000"/>
                  </a:schemeClr>
                </a:solidFill>
              </a:rPr>
              <a:t>distribution over H.</a:t>
            </a:r>
          </a:p>
          <a:p>
            <a:pPr>
              <a:lnSpc>
                <a:spcPct val="150000"/>
              </a:lnSpc>
            </a:pPr>
            <a:r>
              <a:rPr lang="en-IN" sz="2400" dirty="0"/>
              <a:t>2. </a:t>
            </a:r>
            <a:r>
              <a:rPr lang="en-IN" sz="2400" dirty="0">
                <a:solidFill>
                  <a:schemeClr val="accent2">
                    <a:lumMod val="50000"/>
                  </a:schemeClr>
                </a:solidFill>
              </a:rPr>
              <a:t>Use </a:t>
            </a:r>
            <a:r>
              <a:rPr lang="en-IN" sz="2400" b="1" i="1" dirty="0">
                <a:solidFill>
                  <a:schemeClr val="accent2">
                    <a:lumMod val="50000"/>
                  </a:schemeClr>
                </a:solidFill>
              </a:rPr>
              <a:t>h </a:t>
            </a:r>
            <a:r>
              <a:rPr lang="en-IN" sz="2400" i="1" dirty="0">
                <a:solidFill>
                  <a:schemeClr val="accent2">
                    <a:lumMod val="50000"/>
                  </a:schemeClr>
                </a:solidFill>
              </a:rPr>
              <a:t>to predict the classification of the next instance x.</a:t>
            </a:r>
          </a:p>
        </p:txBody>
      </p:sp>
      <p:sp>
        <p:nvSpPr>
          <p:cNvPr id="3" name="Rectangle 2"/>
          <p:cNvSpPr/>
          <p:nvPr/>
        </p:nvSpPr>
        <p:spPr>
          <a:xfrm>
            <a:off x="285720" y="142852"/>
            <a:ext cx="2350643" cy="369332"/>
          </a:xfrm>
          <a:prstGeom prst="rect">
            <a:avLst/>
          </a:prstGeom>
          <a:solidFill>
            <a:schemeClr val="accent3">
              <a:lumMod val="20000"/>
              <a:lumOff val="80000"/>
            </a:schemeClr>
          </a:solidFill>
        </p:spPr>
        <p:txBody>
          <a:bodyPr wrap="none">
            <a:spAutoFit/>
          </a:bodyPr>
          <a:lstStyle/>
          <a:p>
            <a:r>
              <a:rPr lang="en-IN" b="1" dirty="0"/>
              <a:t>6.8 GIBBS ALGORITHM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357166"/>
            <a:ext cx="8215370" cy="2862322"/>
          </a:xfrm>
          <a:prstGeom prst="rect">
            <a:avLst/>
          </a:prstGeom>
        </p:spPr>
        <p:txBody>
          <a:bodyPr wrap="square">
            <a:spAutoFit/>
          </a:bodyPr>
          <a:lstStyle/>
          <a:p>
            <a:r>
              <a:rPr lang="en-IN" sz="2000" dirty="0"/>
              <a:t>Given a new instance to classify, the Gibbs algorithm simply applies a</a:t>
            </a:r>
          </a:p>
          <a:p>
            <a:r>
              <a:rPr lang="en-IN" sz="2000" dirty="0"/>
              <a:t>hypothesis drawn at random according to the current posterior probability distribution.  Surprisingly, it can be shown that under certain conditions the expected  misclassification error for the Gibbs algorithm is at most twice the expected error  of the </a:t>
            </a:r>
            <a:r>
              <a:rPr lang="en-IN" sz="2000" dirty="0" err="1"/>
              <a:t>Bayes</a:t>
            </a:r>
            <a:r>
              <a:rPr lang="en-IN" sz="2000" dirty="0"/>
              <a:t> optimal classifier . More precisely, the expected  value is taken over target concepts drawn at random according to the prior  probability distribution assumed by the learner. Under this condition, the expected  value of the error of the Gibbs algorithm is at worst twice the expected value of  the error of the </a:t>
            </a:r>
            <a:r>
              <a:rPr lang="en-IN" sz="2000" dirty="0" err="1"/>
              <a:t>Bayes</a:t>
            </a:r>
            <a:r>
              <a:rPr lang="en-IN" sz="2000" dirty="0"/>
              <a:t> optimal classifier.</a:t>
            </a:r>
          </a:p>
        </p:txBody>
      </p:sp>
      <p:sp>
        <p:nvSpPr>
          <p:cNvPr id="3" name="Rectangle 2"/>
          <p:cNvSpPr/>
          <p:nvPr/>
        </p:nvSpPr>
        <p:spPr>
          <a:xfrm>
            <a:off x="500034" y="3352760"/>
            <a:ext cx="7929618"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IN" sz="2000" dirty="0"/>
              <a:t>This result has an interesting implication for the concept learning problem</a:t>
            </a:r>
          </a:p>
          <a:p>
            <a:r>
              <a:rPr lang="en-IN" sz="2000" dirty="0"/>
              <a:t>described earlier. In particular, it implies that if the learner assumes a uniform  prior over H, and if target concepts are in fact drawn from such a distribution  when presented to the learner, </a:t>
            </a:r>
            <a:r>
              <a:rPr lang="en-IN" sz="2000" i="1" dirty="0"/>
              <a:t>then classifying the next instance according to  a hypothesis drawn at random from the current version space (according to a  uniform distribution), will have expected error at most twice that of the </a:t>
            </a:r>
            <a:r>
              <a:rPr lang="en-IN" sz="2000" i="1" dirty="0" err="1"/>
              <a:t>Bayes</a:t>
            </a:r>
            <a:r>
              <a:rPr lang="en-IN" sz="2000" i="1" dirty="0"/>
              <a:t>  optimal </a:t>
            </a:r>
            <a:r>
              <a:rPr lang="en-IN" sz="2000" i="1" dirty="0" err="1"/>
              <a:t>classijier</a:t>
            </a:r>
            <a:r>
              <a:rPr lang="en-IN" sz="2000" i="1" dirty="0"/>
              <a:t>. Again, we have an example where a Bayesian analysis of a  </a:t>
            </a:r>
            <a:r>
              <a:rPr lang="en-IN" sz="2000" dirty="0"/>
              <a:t>non-Bayesian algorithm yields insight into the performance of that algorithm.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2873607" cy="369332"/>
          </a:xfrm>
          <a:prstGeom prst="rect">
            <a:avLst/>
          </a:prstGeom>
          <a:solidFill>
            <a:schemeClr val="accent3">
              <a:lumMod val="20000"/>
              <a:lumOff val="80000"/>
            </a:schemeClr>
          </a:solidFill>
        </p:spPr>
        <p:txBody>
          <a:bodyPr wrap="none">
            <a:spAutoFit/>
          </a:bodyPr>
          <a:lstStyle/>
          <a:p>
            <a:r>
              <a:rPr lang="en-IN" b="1" dirty="0"/>
              <a:t>6.9 NAIVE BAYES CLASSIFIER</a:t>
            </a:r>
            <a:endParaRPr lang="en-IN" dirty="0"/>
          </a:p>
        </p:txBody>
      </p:sp>
      <p:sp>
        <p:nvSpPr>
          <p:cNvPr id="3" name="Rectangle 2"/>
          <p:cNvSpPr/>
          <p:nvPr/>
        </p:nvSpPr>
        <p:spPr>
          <a:xfrm>
            <a:off x="285720" y="948690"/>
            <a:ext cx="8429684" cy="5816977"/>
          </a:xfrm>
          <a:prstGeom prst="rect">
            <a:avLst/>
          </a:prstGeom>
        </p:spPr>
        <p:txBody>
          <a:bodyPr wrap="square">
            <a:spAutoFit/>
          </a:bodyPr>
          <a:lstStyle/>
          <a:p>
            <a:r>
              <a:rPr lang="en-IN" sz="2400" dirty="0"/>
              <a:t>One highly practical Bayesian learning method is the naive </a:t>
            </a:r>
            <a:r>
              <a:rPr lang="en-IN" sz="2400" dirty="0" err="1"/>
              <a:t>Bayes</a:t>
            </a:r>
            <a:r>
              <a:rPr lang="en-IN" sz="2400" dirty="0"/>
              <a:t> learner, often called the N</a:t>
            </a:r>
            <a:r>
              <a:rPr lang="en-IN" sz="2400" b="1" i="1" dirty="0"/>
              <a:t>aive </a:t>
            </a:r>
            <a:r>
              <a:rPr lang="en-IN" sz="2400" b="1" i="1" dirty="0" err="1"/>
              <a:t>Bayes</a:t>
            </a:r>
            <a:r>
              <a:rPr lang="en-IN" sz="2400" b="1" i="1" dirty="0"/>
              <a:t> classifier. </a:t>
            </a:r>
            <a:r>
              <a:rPr lang="en-IN" sz="2400" i="1" dirty="0"/>
              <a:t>In some domains its performance has been shown  </a:t>
            </a:r>
            <a:r>
              <a:rPr lang="en-IN" sz="2400" dirty="0"/>
              <a:t>to be comparable to that of neural network and decision tree learning. </a:t>
            </a:r>
          </a:p>
          <a:p>
            <a:endParaRPr lang="en-IN" sz="2400" dirty="0"/>
          </a:p>
          <a:p>
            <a:pPr>
              <a:lnSpc>
                <a:spcPct val="150000"/>
              </a:lnSpc>
            </a:pPr>
            <a:r>
              <a:rPr lang="en-IN" sz="2400" dirty="0"/>
              <a:t>The naive </a:t>
            </a:r>
            <a:r>
              <a:rPr lang="en-IN" sz="2400" dirty="0" err="1"/>
              <a:t>Bayes</a:t>
            </a:r>
            <a:r>
              <a:rPr lang="en-IN" sz="2400" dirty="0"/>
              <a:t> classifier applies to learning tasks where each instance </a:t>
            </a:r>
            <a:r>
              <a:rPr lang="en-IN" sz="2400" b="1" i="1" dirty="0"/>
              <a:t>x  </a:t>
            </a:r>
            <a:r>
              <a:rPr lang="en-IN" sz="2400" dirty="0"/>
              <a:t>is described by a conjunction of attribute values and where the target function  </a:t>
            </a:r>
            <a:r>
              <a:rPr lang="en-IN" sz="2400" b="1" i="1" dirty="0"/>
              <a:t>f</a:t>
            </a:r>
            <a:r>
              <a:rPr lang="en-IN" sz="2400" dirty="0"/>
              <a:t> </a:t>
            </a:r>
            <a:r>
              <a:rPr lang="en-IN" sz="2400" b="1" i="1" dirty="0"/>
              <a:t>( x ) </a:t>
            </a:r>
            <a:r>
              <a:rPr lang="en-IN" sz="2400" dirty="0"/>
              <a:t>can take on any value from some finite set V. A set of training examples of  the target function is provided, and a new instance is presented, described by the</a:t>
            </a:r>
          </a:p>
          <a:p>
            <a:pPr>
              <a:lnSpc>
                <a:spcPct val="150000"/>
              </a:lnSpc>
            </a:pPr>
            <a:r>
              <a:rPr lang="en-IN" sz="2400" dirty="0" err="1"/>
              <a:t>tuple</a:t>
            </a:r>
            <a:r>
              <a:rPr lang="en-IN" sz="2400" dirty="0"/>
              <a:t> of attribute values (a</a:t>
            </a:r>
            <a:r>
              <a:rPr lang="en-IN" sz="2400" baseline="-25000" dirty="0"/>
              <a:t>1</a:t>
            </a:r>
            <a:r>
              <a:rPr lang="en-IN" sz="2400" dirty="0"/>
              <a:t>, a</a:t>
            </a:r>
            <a:r>
              <a:rPr lang="en-IN" sz="2400" baseline="-25000" dirty="0"/>
              <a:t>2</a:t>
            </a:r>
            <a:r>
              <a:rPr lang="en-IN" sz="2400" dirty="0"/>
              <a:t>.. .a</a:t>
            </a:r>
            <a:r>
              <a:rPr lang="en-IN" sz="2400" baseline="-25000" dirty="0"/>
              <a:t>n</a:t>
            </a:r>
            <a:r>
              <a:rPr lang="en-IN" sz="2400" dirty="0"/>
              <a:t>). The learner is asked to predict the target  value, or classification, for this new instance.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357158" y="214291"/>
            <a:ext cx="8786842" cy="3643338"/>
          </a:xfrm>
          <a:prstGeom prst="rect">
            <a:avLst/>
          </a:prstGeom>
          <a:noFill/>
          <a:ln w="9525">
            <a:noFill/>
            <a:miter lim="800000"/>
            <a:headEnd/>
            <a:tailEnd/>
          </a:ln>
          <a:effectLst/>
        </p:spPr>
      </p:pic>
      <p:sp>
        <p:nvSpPr>
          <p:cNvPr id="3" name="Rectangle 2"/>
          <p:cNvSpPr/>
          <p:nvPr/>
        </p:nvSpPr>
        <p:spPr>
          <a:xfrm>
            <a:off x="571472" y="3857628"/>
            <a:ext cx="8143932" cy="2862322"/>
          </a:xfrm>
          <a:prstGeom prst="rect">
            <a:avLst/>
          </a:prstGeom>
        </p:spPr>
        <p:txBody>
          <a:bodyPr wrap="square">
            <a:spAutoFit/>
          </a:bodyPr>
          <a:lstStyle/>
          <a:p>
            <a:r>
              <a:rPr lang="en-IN" sz="2000" dirty="0"/>
              <a:t>Now we could attempt to estimate the two terms in Equation (6.19) based on  the training data. It is easy to estimate each of the </a:t>
            </a:r>
            <a:r>
              <a:rPr lang="en-IN" sz="2000" b="1" i="1" dirty="0"/>
              <a:t>P(</a:t>
            </a:r>
            <a:r>
              <a:rPr lang="en-IN" sz="2000" b="1" i="1" dirty="0" err="1"/>
              <a:t>v</a:t>
            </a:r>
            <a:r>
              <a:rPr lang="en-IN" sz="2000" b="1" i="1" baseline="-25000" dirty="0" err="1"/>
              <a:t>j</a:t>
            </a:r>
            <a:r>
              <a:rPr lang="en-IN" sz="2000" b="1" i="1" dirty="0"/>
              <a:t>) </a:t>
            </a:r>
            <a:r>
              <a:rPr lang="en-IN" sz="2000" i="1" dirty="0"/>
              <a:t>simply by counting the  </a:t>
            </a:r>
            <a:r>
              <a:rPr lang="en-IN" sz="2000" dirty="0"/>
              <a:t>frequency with which each target value </a:t>
            </a:r>
            <a:r>
              <a:rPr lang="en-IN" sz="2000" i="1" dirty="0" err="1"/>
              <a:t>vj</a:t>
            </a:r>
            <a:r>
              <a:rPr lang="en-IN" sz="2000" i="1" dirty="0"/>
              <a:t> occurs in the training data. However,  </a:t>
            </a:r>
            <a:r>
              <a:rPr lang="en-IN" sz="2000" dirty="0"/>
              <a:t>estimating the different </a:t>
            </a:r>
            <a:r>
              <a:rPr lang="en-IN" sz="2000" i="1" dirty="0"/>
              <a:t>P(a</a:t>
            </a:r>
            <a:r>
              <a:rPr lang="en-IN" sz="2000" i="1" baseline="-25000" dirty="0"/>
              <a:t>1</a:t>
            </a:r>
            <a:r>
              <a:rPr lang="en-IN" sz="2000" i="1" dirty="0"/>
              <a:t>, </a:t>
            </a:r>
            <a:r>
              <a:rPr lang="en-IN" sz="2000" i="1" baseline="-25000" dirty="0"/>
              <a:t>a2.</a:t>
            </a:r>
            <a:r>
              <a:rPr lang="en-IN" sz="2000" i="1" dirty="0"/>
              <a:t>. . a</a:t>
            </a:r>
            <a:r>
              <a:rPr lang="en-IN" sz="2000" i="1" baseline="-25000" dirty="0"/>
              <a:t>n</a:t>
            </a:r>
            <a:r>
              <a:rPr lang="en-IN" sz="2000" i="1" dirty="0"/>
              <a:t>) terms in this fashion is not feasible  </a:t>
            </a:r>
            <a:r>
              <a:rPr lang="en-IN" sz="2000" dirty="0"/>
              <a:t>unless we have a very, very large set of training data. The problem is that the  number of these terms is equal to the number of possible instances times the  number of possible target values. Therefore, we need to see every instance in  the instance space many times in order to obtain reliable estimates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214282" y="0"/>
            <a:ext cx="8501122" cy="557214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01156" cy="5632311"/>
          </a:xfrm>
          <a:prstGeom prst="rect">
            <a:avLst/>
          </a:prstGeom>
        </p:spPr>
        <p:txBody>
          <a:bodyPr wrap="square">
            <a:spAutoFit/>
          </a:bodyPr>
          <a:lstStyle/>
          <a:p>
            <a:r>
              <a:rPr lang="en-IN" sz="2000" dirty="0"/>
              <a:t>be estimated from the training data is just the number of distinct attribute values</a:t>
            </a:r>
          </a:p>
          <a:p>
            <a:r>
              <a:rPr lang="en-IN" sz="2000" dirty="0"/>
              <a:t>times the number of distinct target values-a much smaller number than if we</a:t>
            </a:r>
          </a:p>
          <a:p>
            <a:r>
              <a:rPr lang="en-IN" sz="2000" dirty="0"/>
              <a:t>were to estimate the P(a1, a2 . . . an </a:t>
            </a:r>
            <a:r>
              <a:rPr lang="en-IN" sz="2000" dirty="0" err="1"/>
              <a:t>lvj</a:t>
            </a:r>
            <a:r>
              <a:rPr lang="en-IN" sz="2000" dirty="0"/>
              <a:t>) terms as first contemplated.</a:t>
            </a:r>
          </a:p>
          <a:p>
            <a:endParaRPr lang="en-IN" sz="2000" dirty="0"/>
          </a:p>
          <a:p>
            <a:r>
              <a:rPr lang="en-IN" sz="2000" dirty="0"/>
              <a:t>To summarize, the naive </a:t>
            </a:r>
            <a:r>
              <a:rPr lang="en-IN" sz="2000" dirty="0" err="1"/>
              <a:t>Bayes</a:t>
            </a:r>
            <a:r>
              <a:rPr lang="en-IN" sz="2000" dirty="0"/>
              <a:t> learning method involves a learning step in</a:t>
            </a:r>
          </a:p>
          <a:p>
            <a:r>
              <a:rPr lang="en-IN" sz="2000" dirty="0"/>
              <a:t>which the various P(</a:t>
            </a:r>
            <a:r>
              <a:rPr lang="en-IN" sz="2000" dirty="0" err="1"/>
              <a:t>vj</a:t>
            </a:r>
            <a:r>
              <a:rPr lang="en-IN" sz="2000" dirty="0"/>
              <a:t>) and P(</a:t>
            </a:r>
            <a:r>
              <a:rPr lang="en-IN" sz="2000" dirty="0" err="1"/>
              <a:t>ai</a:t>
            </a:r>
            <a:r>
              <a:rPr lang="en-IN" sz="2000" dirty="0"/>
              <a:t> </a:t>
            </a:r>
            <a:r>
              <a:rPr lang="en-IN" sz="2000" dirty="0" err="1"/>
              <a:t>Jvj</a:t>
            </a:r>
            <a:r>
              <a:rPr lang="en-IN" sz="2000" dirty="0"/>
              <a:t>) terms are estimated, based on their frequencies</a:t>
            </a:r>
          </a:p>
          <a:p>
            <a:r>
              <a:rPr lang="en-IN" sz="2000" dirty="0"/>
              <a:t>over the training data. The set of these estimates corresponds to the learned</a:t>
            </a:r>
          </a:p>
          <a:p>
            <a:r>
              <a:rPr lang="en-IN" sz="2000" dirty="0"/>
              <a:t>hypothesis. This hypothesis is then used to classify each new instance by applying</a:t>
            </a:r>
          </a:p>
          <a:p>
            <a:r>
              <a:rPr lang="en-IN" sz="2000" dirty="0"/>
              <a:t>the rule in Equation (6.20). Whenever the naive </a:t>
            </a:r>
            <a:r>
              <a:rPr lang="en-IN" sz="2000" dirty="0" err="1"/>
              <a:t>Bayes</a:t>
            </a:r>
            <a:r>
              <a:rPr lang="en-IN" sz="2000" dirty="0"/>
              <a:t> assumption of conditional</a:t>
            </a:r>
          </a:p>
          <a:p>
            <a:r>
              <a:rPr lang="en-IN" sz="2000" dirty="0"/>
              <a:t>independence is satisfied, this naive </a:t>
            </a:r>
            <a:r>
              <a:rPr lang="en-IN" sz="2000" dirty="0" err="1"/>
              <a:t>Bayes</a:t>
            </a:r>
            <a:r>
              <a:rPr lang="en-IN" sz="2000" dirty="0"/>
              <a:t> classification VNB is identical to the</a:t>
            </a:r>
          </a:p>
          <a:p>
            <a:r>
              <a:rPr lang="en-IN" sz="2000" dirty="0"/>
              <a:t>MAP classification.</a:t>
            </a:r>
          </a:p>
          <a:p>
            <a:endParaRPr lang="en-IN" sz="2000" dirty="0"/>
          </a:p>
          <a:p>
            <a:r>
              <a:rPr lang="en-IN" sz="2000" dirty="0"/>
              <a:t>One interesting difference between the naive </a:t>
            </a:r>
            <a:r>
              <a:rPr lang="en-IN" sz="2000" dirty="0" err="1"/>
              <a:t>Bayes</a:t>
            </a:r>
            <a:r>
              <a:rPr lang="en-IN" sz="2000" dirty="0"/>
              <a:t> learning method and</a:t>
            </a:r>
          </a:p>
          <a:p>
            <a:r>
              <a:rPr lang="en-IN" sz="2000" dirty="0"/>
              <a:t>other learning methods we have considered is that there is no explicit search</a:t>
            </a:r>
          </a:p>
          <a:p>
            <a:r>
              <a:rPr lang="en-IN" sz="2000" dirty="0"/>
              <a:t>through the space of possible hypotheses (in this case, the space of possible</a:t>
            </a:r>
          </a:p>
          <a:p>
            <a:r>
              <a:rPr lang="en-IN" sz="2000" dirty="0"/>
              <a:t>hypotheses is the space of possible values that can be assigned to the various P(</a:t>
            </a:r>
            <a:r>
              <a:rPr lang="en-IN" sz="2000" dirty="0" err="1"/>
              <a:t>vj</a:t>
            </a:r>
            <a:r>
              <a:rPr lang="en-IN" sz="2000" dirty="0"/>
              <a:t>)</a:t>
            </a:r>
          </a:p>
          <a:p>
            <a:r>
              <a:rPr lang="en-IN" sz="2000" dirty="0"/>
              <a:t>and P(</a:t>
            </a:r>
            <a:r>
              <a:rPr lang="en-IN" sz="2000" dirty="0" err="1"/>
              <a:t>ailvj</a:t>
            </a:r>
            <a:r>
              <a:rPr lang="en-IN" sz="2000" dirty="0"/>
              <a:t>) terms). Instead, the hypothesis is formed without searching, simply by</a:t>
            </a:r>
          </a:p>
          <a:p>
            <a:r>
              <a:rPr lang="en-IN" sz="2000" dirty="0"/>
              <a:t>counting the frequency of various data combinations within the training examples.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214290"/>
          <a:ext cx="4143372" cy="381472"/>
        </p:xfrm>
        <a:graphic>
          <a:graphicData uri="http://schemas.openxmlformats.org/drawingml/2006/table">
            <a:tbl>
              <a:tblPr firstRow="1" bandRow="1">
                <a:tableStyleId>{5C22544A-7EE6-4342-B048-85BDC9FD1C3A}</a:tableStyleId>
              </a:tblPr>
              <a:tblGrid>
                <a:gridCol w="615022">
                  <a:extLst>
                    <a:ext uri="{9D8B030D-6E8A-4147-A177-3AD203B41FA5}">
                      <a16:colId xmlns:a16="http://schemas.microsoft.com/office/drawing/2014/main" val="20000"/>
                    </a:ext>
                  </a:extLst>
                </a:gridCol>
                <a:gridCol w="3528350">
                  <a:extLst>
                    <a:ext uri="{9D8B030D-6E8A-4147-A177-3AD203B41FA5}">
                      <a16:colId xmlns:a16="http://schemas.microsoft.com/office/drawing/2014/main" val="20001"/>
                    </a:ext>
                  </a:extLst>
                </a:gridCol>
              </a:tblGrid>
              <a:tr h="381472">
                <a:tc>
                  <a:txBody>
                    <a:bodyPr/>
                    <a:lstStyle/>
                    <a:p>
                      <a:r>
                        <a:rPr lang="en-US" dirty="0"/>
                        <a:t>6.2</a:t>
                      </a:r>
                      <a:endParaRPr lang="en-IN" dirty="0"/>
                    </a:p>
                  </a:txBody>
                  <a:tcPr/>
                </a:tc>
                <a:tc>
                  <a:txBody>
                    <a:bodyPr/>
                    <a:lstStyle/>
                    <a:p>
                      <a:r>
                        <a:rPr lang="en-US" b="1" dirty="0"/>
                        <a:t>BAYES THEOREM</a:t>
                      </a:r>
                      <a:endParaRPr lang="en-IN" b="1" dirty="0"/>
                    </a:p>
                  </a:txBody>
                  <a:tcPr/>
                </a:tc>
                <a:extLst>
                  <a:ext uri="{0D108BD9-81ED-4DB2-BD59-A6C34878D82A}">
                    <a16:rowId xmlns:a16="http://schemas.microsoft.com/office/drawing/2014/main" val="10000"/>
                  </a:ext>
                </a:extLst>
              </a:tr>
            </a:tbl>
          </a:graphicData>
        </a:graphic>
      </p:graphicFrame>
      <p:sp>
        <p:nvSpPr>
          <p:cNvPr id="3" name="Rectangle 2"/>
          <p:cNvSpPr/>
          <p:nvPr/>
        </p:nvSpPr>
        <p:spPr>
          <a:xfrm>
            <a:off x="285720" y="642918"/>
            <a:ext cx="8429684" cy="1569660"/>
          </a:xfrm>
          <a:prstGeom prst="rect">
            <a:avLst/>
          </a:prstGeom>
        </p:spPr>
        <p:txBody>
          <a:bodyPr wrap="square">
            <a:spAutoFit/>
          </a:bodyPr>
          <a:lstStyle/>
          <a:p>
            <a:r>
              <a:rPr lang="en-IN" sz="2400" dirty="0" err="1"/>
              <a:t>Bayes</a:t>
            </a:r>
            <a:r>
              <a:rPr lang="en-IN" sz="2400" dirty="0"/>
              <a:t> theorem is the cornerstone of Bayesian learning methods because  it provides a way to calculate the posterior probability </a:t>
            </a:r>
            <a:r>
              <a:rPr lang="en-IN" sz="2400" b="1" i="1" dirty="0"/>
              <a:t>P(</a:t>
            </a:r>
            <a:r>
              <a:rPr lang="en-IN" sz="2400" b="1" i="1" dirty="0" err="1"/>
              <a:t>h|D</a:t>
            </a:r>
            <a:r>
              <a:rPr lang="en-IN" sz="2400" i="1" dirty="0"/>
              <a:t>), from the prior  </a:t>
            </a:r>
            <a:r>
              <a:rPr lang="en-IN" sz="2400" dirty="0"/>
              <a:t>probability </a:t>
            </a:r>
            <a:r>
              <a:rPr lang="en-IN" sz="2400" b="1" i="1" dirty="0"/>
              <a:t>P(h), </a:t>
            </a:r>
            <a:r>
              <a:rPr lang="en-IN" sz="2400" i="1" dirty="0"/>
              <a:t>together with </a:t>
            </a:r>
            <a:r>
              <a:rPr lang="en-IN" sz="2400" b="1" i="1" dirty="0"/>
              <a:t>P(D) </a:t>
            </a:r>
            <a:r>
              <a:rPr lang="en-IN" sz="2400" i="1" dirty="0"/>
              <a:t>and</a:t>
            </a:r>
            <a:r>
              <a:rPr lang="en-IN" sz="2400" b="1" i="1" dirty="0"/>
              <a:t> P(D(h).</a:t>
            </a:r>
            <a:endParaRPr lang="en-IN" sz="2400" dirty="0"/>
          </a:p>
        </p:txBody>
      </p:sp>
      <p:pic>
        <p:nvPicPr>
          <p:cNvPr id="1026" name="Picture 2"/>
          <p:cNvPicPr>
            <a:picLocks noChangeAspect="1" noChangeArrowheads="1"/>
          </p:cNvPicPr>
          <p:nvPr/>
        </p:nvPicPr>
        <p:blipFill>
          <a:blip r:embed="rId2"/>
          <a:srcRect/>
          <a:stretch>
            <a:fillRect/>
          </a:stretch>
        </p:blipFill>
        <p:spPr bwMode="auto">
          <a:xfrm>
            <a:off x="785786" y="2285992"/>
            <a:ext cx="7358114" cy="1785950"/>
          </a:xfrm>
          <a:prstGeom prst="rect">
            <a:avLst/>
          </a:prstGeom>
          <a:noFill/>
          <a:ln w="9525">
            <a:noFill/>
            <a:miter lim="800000"/>
            <a:headEnd/>
            <a:tailEnd/>
          </a:ln>
          <a:effectLst/>
        </p:spPr>
      </p:pic>
      <p:sp>
        <p:nvSpPr>
          <p:cNvPr id="5" name="Rectangle 4"/>
          <p:cNvSpPr/>
          <p:nvPr/>
        </p:nvSpPr>
        <p:spPr>
          <a:xfrm>
            <a:off x="428596" y="4143380"/>
            <a:ext cx="8286808" cy="1938992"/>
          </a:xfrm>
          <a:prstGeom prst="rect">
            <a:avLst/>
          </a:prstGeom>
        </p:spPr>
        <p:txBody>
          <a:bodyPr wrap="square">
            <a:spAutoFit/>
          </a:bodyPr>
          <a:lstStyle/>
          <a:p>
            <a:r>
              <a:rPr lang="en-IN" sz="2400" dirty="0"/>
              <a:t>As one might intuitively expect, </a:t>
            </a:r>
            <a:r>
              <a:rPr lang="en-IN" sz="2400" b="1" i="1" dirty="0"/>
              <a:t>P(h ID</a:t>
            </a:r>
            <a:r>
              <a:rPr lang="en-IN" sz="2400" i="1" dirty="0"/>
              <a:t>) increases with </a:t>
            </a:r>
            <a:r>
              <a:rPr lang="en-IN" sz="2400" b="1" i="1" dirty="0"/>
              <a:t>P(h) </a:t>
            </a:r>
            <a:r>
              <a:rPr lang="en-IN" sz="2400" i="1" dirty="0"/>
              <a:t>and with</a:t>
            </a:r>
            <a:r>
              <a:rPr lang="en-IN" sz="2400" b="1" i="1" dirty="0"/>
              <a:t> P(</a:t>
            </a:r>
            <a:r>
              <a:rPr lang="en-IN" sz="2400" b="1" i="1" dirty="0" err="1"/>
              <a:t>D|h</a:t>
            </a:r>
            <a:r>
              <a:rPr lang="en-IN" sz="2400" b="1" i="1" dirty="0"/>
              <a:t>)  </a:t>
            </a:r>
            <a:r>
              <a:rPr lang="en-IN" sz="2400" dirty="0"/>
              <a:t>according to </a:t>
            </a:r>
            <a:r>
              <a:rPr lang="en-IN" sz="2400" dirty="0" err="1"/>
              <a:t>Bayes</a:t>
            </a:r>
            <a:r>
              <a:rPr lang="en-IN" sz="2400" dirty="0"/>
              <a:t> theorem. It is also reasonable to see that </a:t>
            </a:r>
            <a:r>
              <a:rPr lang="en-IN" sz="2400" b="1" i="1" dirty="0"/>
              <a:t>P(</a:t>
            </a:r>
            <a:r>
              <a:rPr lang="en-IN" sz="2400" b="1" i="1" dirty="0" err="1"/>
              <a:t>h|D</a:t>
            </a:r>
            <a:r>
              <a:rPr lang="en-IN" sz="2400" b="1" i="1" dirty="0"/>
              <a:t>) </a:t>
            </a:r>
            <a:r>
              <a:rPr lang="en-IN" sz="2400" i="1" dirty="0"/>
              <a:t>decreases as  </a:t>
            </a:r>
            <a:r>
              <a:rPr lang="en-IN" sz="2400" b="1" i="1" dirty="0"/>
              <a:t>P(D) </a:t>
            </a:r>
            <a:r>
              <a:rPr lang="en-IN" sz="2400" i="1" dirty="0"/>
              <a:t>increases, because the more probable it is that </a:t>
            </a:r>
            <a:r>
              <a:rPr lang="en-IN" sz="2400" b="1" i="1" dirty="0"/>
              <a:t>D</a:t>
            </a:r>
            <a:r>
              <a:rPr lang="en-IN" sz="2400" i="1" dirty="0"/>
              <a:t> will be observed independent</a:t>
            </a:r>
          </a:p>
          <a:p>
            <a:r>
              <a:rPr lang="en-IN" sz="2400" dirty="0"/>
              <a:t>of </a:t>
            </a:r>
            <a:r>
              <a:rPr lang="en-IN" sz="2400" b="1" i="1" dirty="0"/>
              <a:t>h, </a:t>
            </a:r>
            <a:r>
              <a:rPr lang="en-IN" sz="2400" i="1" dirty="0"/>
              <a:t>the less evidence </a:t>
            </a:r>
            <a:r>
              <a:rPr lang="en-IN" sz="2400" b="1" i="1" dirty="0"/>
              <a:t>D </a:t>
            </a:r>
            <a:r>
              <a:rPr lang="en-IN" sz="2400" i="1" dirty="0"/>
              <a:t>provides in support of </a:t>
            </a:r>
            <a:r>
              <a:rPr lang="en-IN" sz="2400" b="1" i="1" dirty="0"/>
              <a:t>h.</a:t>
            </a:r>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429684" cy="3416320"/>
          </a:xfrm>
          <a:prstGeom prst="rect">
            <a:avLst/>
          </a:prstGeom>
        </p:spPr>
        <p:txBody>
          <a:bodyPr wrap="square">
            <a:spAutoFit/>
          </a:bodyPr>
          <a:lstStyle/>
          <a:p>
            <a:pPr>
              <a:lnSpc>
                <a:spcPct val="150000"/>
              </a:lnSpc>
            </a:pPr>
            <a:r>
              <a:rPr lang="en-IN" b="1" dirty="0"/>
              <a:t>6.9.1 An Illustrative Example</a:t>
            </a:r>
          </a:p>
          <a:p>
            <a:pPr>
              <a:lnSpc>
                <a:spcPct val="150000"/>
              </a:lnSpc>
            </a:pPr>
            <a:r>
              <a:rPr lang="en-IN" dirty="0"/>
              <a:t>Let us apply the naive </a:t>
            </a:r>
            <a:r>
              <a:rPr lang="en-IN" dirty="0" err="1"/>
              <a:t>Bayes</a:t>
            </a:r>
            <a:r>
              <a:rPr lang="en-IN" dirty="0"/>
              <a:t> classifier to a concept learning problem we considered</a:t>
            </a:r>
          </a:p>
          <a:p>
            <a:pPr>
              <a:lnSpc>
                <a:spcPct val="150000"/>
              </a:lnSpc>
            </a:pPr>
            <a:r>
              <a:rPr lang="en-IN" dirty="0"/>
              <a:t>during our discussion of decision tree learning: classifying days according</a:t>
            </a:r>
          </a:p>
          <a:p>
            <a:pPr>
              <a:lnSpc>
                <a:spcPct val="150000"/>
              </a:lnSpc>
            </a:pPr>
            <a:r>
              <a:rPr lang="en-IN" dirty="0"/>
              <a:t>to whether someone will play tennis. Table 3.2 from Chapter 3 provides a set</a:t>
            </a:r>
          </a:p>
          <a:p>
            <a:pPr>
              <a:lnSpc>
                <a:spcPct val="150000"/>
              </a:lnSpc>
            </a:pPr>
            <a:r>
              <a:rPr lang="en-IN" dirty="0"/>
              <a:t>of 14 training examples of the target concept </a:t>
            </a:r>
            <a:r>
              <a:rPr lang="en-IN" dirty="0" err="1"/>
              <a:t>PlayTennis</a:t>
            </a:r>
            <a:r>
              <a:rPr lang="en-IN" dirty="0"/>
              <a:t>, where each day is</a:t>
            </a:r>
          </a:p>
          <a:p>
            <a:pPr>
              <a:lnSpc>
                <a:spcPct val="150000"/>
              </a:lnSpc>
            </a:pPr>
            <a:r>
              <a:rPr lang="en-IN" dirty="0"/>
              <a:t>described by the attributes Outlook, Temperature, Humidity, and Wind. Here we</a:t>
            </a:r>
          </a:p>
          <a:p>
            <a:pPr>
              <a:lnSpc>
                <a:spcPct val="150000"/>
              </a:lnSpc>
            </a:pPr>
            <a:r>
              <a:rPr lang="en-IN" dirty="0"/>
              <a:t>use the naive </a:t>
            </a:r>
            <a:r>
              <a:rPr lang="en-IN" dirty="0" err="1"/>
              <a:t>Bayes</a:t>
            </a:r>
            <a:r>
              <a:rPr lang="en-IN" dirty="0"/>
              <a:t> classifier and the training data from this table to classify the</a:t>
            </a:r>
          </a:p>
          <a:p>
            <a:pPr>
              <a:lnSpc>
                <a:spcPct val="150000"/>
              </a:lnSpc>
            </a:pPr>
            <a:r>
              <a:rPr lang="en-IN" dirty="0"/>
              <a:t>following novel instance:</a:t>
            </a:r>
          </a:p>
        </p:txBody>
      </p:sp>
      <p:pic>
        <p:nvPicPr>
          <p:cNvPr id="20482" name="Picture 2"/>
          <p:cNvPicPr>
            <a:picLocks noChangeAspect="1" noChangeArrowheads="1"/>
          </p:cNvPicPr>
          <p:nvPr/>
        </p:nvPicPr>
        <p:blipFill>
          <a:blip r:embed="rId2"/>
          <a:srcRect/>
          <a:stretch>
            <a:fillRect/>
          </a:stretch>
        </p:blipFill>
        <p:spPr bwMode="auto">
          <a:xfrm>
            <a:off x="285720" y="3786190"/>
            <a:ext cx="8358246" cy="285752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214282" y="0"/>
            <a:ext cx="8001056" cy="2857520"/>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214282" y="2971800"/>
            <a:ext cx="8715436" cy="38862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214290"/>
            <a:ext cx="6500858" cy="369332"/>
          </a:xfrm>
          <a:prstGeom prst="rect">
            <a:avLst/>
          </a:prstGeom>
        </p:spPr>
        <p:txBody>
          <a:bodyPr wrap="square">
            <a:spAutoFit/>
          </a:bodyPr>
          <a:lstStyle/>
          <a:p>
            <a:r>
              <a:rPr lang="en-IN" b="1" dirty="0"/>
              <a:t>6.10 AN EXAMPLE: LEARNING TO CLASSIFY TEXT</a:t>
            </a:r>
            <a:endParaRPr lang="en-IN" dirty="0"/>
          </a:p>
        </p:txBody>
      </p:sp>
      <p:pic>
        <p:nvPicPr>
          <p:cNvPr id="22531" name="Picture 3"/>
          <p:cNvPicPr>
            <a:picLocks noChangeAspect="1" noChangeArrowheads="1"/>
          </p:cNvPicPr>
          <p:nvPr/>
        </p:nvPicPr>
        <p:blipFill>
          <a:blip r:embed="rId2"/>
          <a:srcRect/>
          <a:stretch>
            <a:fillRect/>
          </a:stretch>
        </p:blipFill>
        <p:spPr bwMode="auto">
          <a:xfrm>
            <a:off x="214282" y="785794"/>
            <a:ext cx="8072494" cy="592935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214282" y="142852"/>
            <a:ext cx="8929718" cy="671514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642910" y="642918"/>
            <a:ext cx="8001056" cy="5072098"/>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357158" y="428604"/>
            <a:ext cx="8501122" cy="6429396"/>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14282" y="214290"/>
            <a:ext cx="8429684" cy="635798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572560" cy="3785652"/>
          </a:xfrm>
          <a:prstGeom prst="rect">
            <a:avLst/>
          </a:prstGeom>
        </p:spPr>
        <p:txBody>
          <a:bodyPr wrap="square">
            <a:spAutoFit/>
          </a:bodyPr>
          <a:lstStyle/>
          <a:p>
            <a:r>
              <a:rPr lang="en-IN" sz="2400" dirty="0"/>
              <a:t>In many learning scenarios, the learner considers some set of candidate  hypotheses H and is interested in finding the most probable hypothesis </a:t>
            </a:r>
            <a:r>
              <a:rPr lang="en-IN" sz="2400" b="1" i="1" dirty="0"/>
              <a:t>h </a:t>
            </a:r>
            <a:r>
              <a:rPr lang="el-GR" sz="2400" b="1" i="1" dirty="0"/>
              <a:t>ϵ</a:t>
            </a:r>
            <a:r>
              <a:rPr lang="en-US" sz="2400" b="1" i="1" dirty="0"/>
              <a:t> </a:t>
            </a:r>
            <a:r>
              <a:rPr lang="en-IN" sz="2400" b="1" i="1" dirty="0"/>
              <a:t>H  </a:t>
            </a:r>
            <a:r>
              <a:rPr lang="en-IN" sz="2400" dirty="0"/>
              <a:t>given the observed data </a:t>
            </a:r>
            <a:r>
              <a:rPr lang="en-IN" sz="2400" b="1" i="1" dirty="0"/>
              <a:t>D </a:t>
            </a:r>
            <a:r>
              <a:rPr lang="en-IN" sz="2400" i="1" dirty="0"/>
              <a:t>(or at least one of the maximally probable if there  </a:t>
            </a:r>
            <a:r>
              <a:rPr lang="en-IN" sz="2400" dirty="0"/>
              <a:t>are several). Any such maximally probable hypothesis is called a </a:t>
            </a:r>
            <a:r>
              <a:rPr lang="en-IN" sz="2400" b="1" i="1" dirty="0"/>
              <a:t>maximum a  </a:t>
            </a:r>
            <a:r>
              <a:rPr lang="en-IN" sz="2400" b="1" i="1" dirty="0" err="1"/>
              <a:t>posteriori</a:t>
            </a:r>
            <a:r>
              <a:rPr lang="en-IN" sz="2400" b="1" i="1" dirty="0"/>
              <a:t> (MAP) hypothesis. </a:t>
            </a:r>
            <a:r>
              <a:rPr lang="en-IN" sz="2400" i="1" dirty="0"/>
              <a:t>We can determine the MAP hypotheses by using</a:t>
            </a:r>
          </a:p>
          <a:p>
            <a:r>
              <a:rPr lang="en-IN" sz="2400" dirty="0" err="1"/>
              <a:t>Bayes</a:t>
            </a:r>
            <a:r>
              <a:rPr lang="en-IN" sz="2400" dirty="0"/>
              <a:t> theorem to calculate the posterior probability of each candidate hypothesis.</a:t>
            </a:r>
          </a:p>
          <a:p>
            <a:endParaRPr lang="en-IN" sz="2400" dirty="0"/>
          </a:p>
          <a:p>
            <a:r>
              <a:rPr lang="en-IN" sz="2400" dirty="0"/>
              <a:t>More precisely, we will say that </a:t>
            </a:r>
            <a:r>
              <a:rPr lang="en-IN" sz="2400" b="1" i="1" dirty="0"/>
              <a:t>MAP is a MAP hypothesis provided</a:t>
            </a:r>
            <a:endParaRPr lang="en-IN" sz="2400" dirty="0"/>
          </a:p>
        </p:txBody>
      </p:sp>
      <p:pic>
        <p:nvPicPr>
          <p:cNvPr id="2050" name="Picture 2"/>
          <p:cNvPicPr>
            <a:picLocks noChangeAspect="1" noChangeArrowheads="1"/>
          </p:cNvPicPr>
          <p:nvPr/>
        </p:nvPicPr>
        <p:blipFill>
          <a:blip r:embed="rId2"/>
          <a:srcRect/>
          <a:stretch>
            <a:fillRect/>
          </a:stretch>
        </p:blipFill>
        <p:spPr bwMode="auto">
          <a:xfrm>
            <a:off x="1928794" y="4357694"/>
            <a:ext cx="6429420" cy="228601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429684" cy="5324535"/>
          </a:xfrm>
          <a:prstGeom prst="rect">
            <a:avLst/>
          </a:prstGeom>
        </p:spPr>
        <p:txBody>
          <a:bodyPr wrap="square">
            <a:spAutoFit/>
          </a:bodyPr>
          <a:lstStyle/>
          <a:p>
            <a:r>
              <a:rPr lang="en-IN" sz="2000" b="1" dirty="0"/>
              <a:t>6.2.1 An Example</a:t>
            </a:r>
          </a:p>
          <a:p>
            <a:r>
              <a:rPr lang="en-IN" sz="2000" dirty="0"/>
              <a:t>To illustrate </a:t>
            </a:r>
            <a:r>
              <a:rPr lang="en-IN" sz="2000" dirty="0" err="1"/>
              <a:t>Bayes</a:t>
            </a:r>
            <a:r>
              <a:rPr lang="en-IN" sz="2000" dirty="0"/>
              <a:t> rule, consider a medical diagnosis problem in which there are</a:t>
            </a:r>
          </a:p>
          <a:p>
            <a:r>
              <a:rPr lang="en-IN" sz="2000" dirty="0"/>
              <a:t>two alternative hypotheses:</a:t>
            </a:r>
          </a:p>
          <a:p>
            <a:r>
              <a:rPr lang="en-IN" sz="2000" dirty="0"/>
              <a:t> (1) that the patient has a particular form of cancer, and </a:t>
            </a:r>
          </a:p>
          <a:p>
            <a:r>
              <a:rPr lang="en-IN" sz="2000" dirty="0"/>
              <a:t>(2) that the patient does not. </a:t>
            </a:r>
          </a:p>
          <a:p>
            <a:endParaRPr lang="en-IN" sz="2000" dirty="0"/>
          </a:p>
          <a:p>
            <a:r>
              <a:rPr lang="en-IN" sz="2000" dirty="0"/>
              <a:t>The available data is from a particular laboratory test with two possible outcomes:</a:t>
            </a:r>
            <a:endParaRPr lang="en-IN" sz="2000" i="1" dirty="0"/>
          </a:p>
          <a:p>
            <a:endParaRPr lang="en-IN" sz="2000" i="1" dirty="0"/>
          </a:p>
          <a:p>
            <a:r>
              <a:rPr lang="en-IN" sz="2000" i="1" dirty="0"/>
              <a:t> </a:t>
            </a:r>
          </a:p>
          <a:p>
            <a:endParaRPr lang="en-IN" sz="2000" i="1" dirty="0"/>
          </a:p>
          <a:p>
            <a:r>
              <a:rPr lang="en-IN" sz="2000" i="1" dirty="0"/>
              <a:t>We have prior  </a:t>
            </a:r>
            <a:r>
              <a:rPr lang="en-IN" sz="2000" dirty="0"/>
              <a:t>knowledge that over the entire population of people only .008 have this disease.</a:t>
            </a:r>
          </a:p>
          <a:p>
            <a:r>
              <a:rPr lang="en-IN" sz="2000" dirty="0"/>
              <a:t>Furthermore, the lab test is only an imperfect indicator of the disease. The test</a:t>
            </a:r>
          </a:p>
          <a:p>
            <a:r>
              <a:rPr lang="en-IN" sz="2000" dirty="0"/>
              <a:t>returns a correct positive result in only 98% of the cases in which the disease is</a:t>
            </a:r>
          </a:p>
          <a:p>
            <a:r>
              <a:rPr lang="en-IN" sz="2000" dirty="0"/>
              <a:t>actually present and a correct negative result in only 97% of the cases in which</a:t>
            </a:r>
          </a:p>
          <a:p>
            <a:r>
              <a:rPr lang="en-IN" sz="2000" dirty="0"/>
              <a:t>the disease is not present. In other cases, the test returns the opposite result. </a:t>
            </a:r>
          </a:p>
        </p:txBody>
      </p:sp>
      <p:pic>
        <p:nvPicPr>
          <p:cNvPr id="3074" name="Picture 2"/>
          <p:cNvPicPr>
            <a:picLocks noChangeAspect="1" noChangeArrowheads="1"/>
          </p:cNvPicPr>
          <p:nvPr/>
        </p:nvPicPr>
        <p:blipFill>
          <a:blip r:embed="rId2"/>
          <a:srcRect/>
          <a:stretch>
            <a:fillRect/>
          </a:stretch>
        </p:blipFill>
        <p:spPr bwMode="auto">
          <a:xfrm>
            <a:off x="2357422" y="2857496"/>
            <a:ext cx="3714776" cy="50006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0166" y="1214422"/>
            <a:ext cx="5643602" cy="876300"/>
          </a:xfrm>
          <a:prstGeom prst="rect">
            <a:avLst/>
          </a:prstGeom>
          <a:noFill/>
          <a:ln w="9525">
            <a:noFill/>
            <a:miter lim="800000"/>
            <a:headEnd/>
            <a:tailEnd/>
          </a:ln>
          <a:effectLst/>
        </p:spPr>
      </p:pic>
      <p:sp>
        <p:nvSpPr>
          <p:cNvPr id="3" name="Rectangle 2"/>
          <p:cNvSpPr/>
          <p:nvPr/>
        </p:nvSpPr>
        <p:spPr>
          <a:xfrm>
            <a:off x="500034" y="428604"/>
            <a:ext cx="8143932" cy="830997"/>
          </a:xfrm>
          <a:prstGeom prst="rect">
            <a:avLst/>
          </a:prstGeom>
        </p:spPr>
        <p:txBody>
          <a:bodyPr wrap="square">
            <a:spAutoFit/>
          </a:bodyPr>
          <a:lstStyle/>
          <a:p>
            <a:r>
              <a:rPr lang="en-IN" sz="2400" dirty="0"/>
              <a:t>The  above situation can be summarized by the following probabilities:</a:t>
            </a:r>
          </a:p>
        </p:txBody>
      </p:sp>
      <p:sp>
        <p:nvSpPr>
          <p:cNvPr id="4" name="Rectangle 3"/>
          <p:cNvSpPr/>
          <p:nvPr/>
        </p:nvSpPr>
        <p:spPr>
          <a:xfrm>
            <a:off x="500034" y="2643182"/>
            <a:ext cx="8072494" cy="1569660"/>
          </a:xfrm>
          <a:prstGeom prst="rect">
            <a:avLst/>
          </a:prstGeom>
        </p:spPr>
        <p:txBody>
          <a:bodyPr wrap="square">
            <a:spAutoFit/>
          </a:bodyPr>
          <a:lstStyle/>
          <a:p>
            <a:r>
              <a:rPr lang="en-IN" sz="2400" dirty="0"/>
              <a:t>Suppose we now observe a new patient for whom the lab test returns a positive  result. Should we diagnose the patient as having cancer or not? The maximum a  </a:t>
            </a:r>
            <a:r>
              <a:rPr lang="en-IN" sz="2400" dirty="0" err="1"/>
              <a:t>posteriori</a:t>
            </a:r>
            <a:r>
              <a:rPr lang="en-IN" sz="2400" dirty="0"/>
              <a:t> hypothesis can be found using Equation (6.2):</a:t>
            </a:r>
          </a:p>
        </p:txBody>
      </p:sp>
      <p:pic>
        <p:nvPicPr>
          <p:cNvPr id="1027" name="Picture 3"/>
          <p:cNvPicPr>
            <a:picLocks noChangeAspect="1" noChangeArrowheads="1"/>
          </p:cNvPicPr>
          <p:nvPr/>
        </p:nvPicPr>
        <p:blipFill>
          <a:blip r:embed="rId3"/>
          <a:srcRect/>
          <a:stretch>
            <a:fillRect/>
          </a:stretch>
        </p:blipFill>
        <p:spPr bwMode="auto">
          <a:xfrm>
            <a:off x="1071538" y="4357694"/>
            <a:ext cx="6429420" cy="123349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285728"/>
          <a:ext cx="7000924" cy="457200"/>
        </p:xfrm>
        <a:graphic>
          <a:graphicData uri="http://schemas.openxmlformats.org/drawingml/2006/table">
            <a:tbl>
              <a:tblPr firstRow="1" bandRow="1">
                <a:tableStyleId>{5C22544A-7EE6-4342-B048-85BDC9FD1C3A}</a:tableStyleId>
              </a:tblPr>
              <a:tblGrid>
                <a:gridCol w="1039182">
                  <a:extLst>
                    <a:ext uri="{9D8B030D-6E8A-4147-A177-3AD203B41FA5}">
                      <a16:colId xmlns:a16="http://schemas.microsoft.com/office/drawing/2014/main" val="20000"/>
                    </a:ext>
                  </a:extLst>
                </a:gridCol>
                <a:gridCol w="5961742">
                  <a:extLst>
                    <a:ext uri="{9D8B030D-6E8A-4147-A177-3AD203B41FA5}">
                      <a16:colId xmlns:a16="http://schemas.microsoft.com/office/drawing/2014/main" val="20001"/>
                    </a:ext>
                  </a:extLst>
                </a:gridCol>
              </a:tblGrid>
              <a:tr h="381472">
                <a:tc>
                  <a:txBody>
                    <a:bodyPr/>
                    <a:lstStyle/>
                    <a:p>
                      <a:r>
                        <a:rPr lang="en-US" sz="2400" dirty="0"/>
                        <a:t>6.3</a:t>
                      </a:r>
                      <a:endParaRPr lang="en-IN" sz="2400" dirty="0"/>
                    </a:p>
                  </a:txBody>
                  <a:tcPr/>
                </a:tc>
                <a:tc>
                  <a:txBody>
                    <a:bodyPr/>
                    <a:lstStyle/>
                    <a:p>
                      <a:r>
                        <a:rPr lang="en-US" sz="2400" b="1" dirty="0">
                          <a:solidFill>
                            <a:schemeClr val="bg2">
                              <a:lumMod val="90000"/>
                            </a:schemeClr>
                          </a:solidFill>
                        </a:rPr>
                        <a:t>BAYES THEOREM AND CONCEPT LEARNING </a:t>
                      </a:r>
                      <a:endParaRPr lang="en-IN" sz="2400" b="1" dirty="0">
                        <a:solidFill>
                          <a:schemeClr val="bg2">
                            <a:lumMod val="90000"/>
                          </a:schemeClr>
                        </a:solidFill>
                      </a:endParaRPr>
                    </a:p>
                  </a:txBody>
                  <a:tcPr/>
                </a:tc>
                <a:extLst>
                  <a:ext uri="{0D108BD9-81ED-4DB2-BD59-A6C34878D82A}">
                    <a16:rowId xmlns:a16="http://schemas.microsoft.com/office/drawing/2014/main" val="10000"/>
                  </a:ext>
                </a:extLst>
              </a:tr>
            </a:tbl>
          </a:graphicData>
        </a:graphic>
      </p:graphicFrame>
      <p:sp>
        <p:nvSpPr>
          <p:cNvPr id="3" name="Rectangle 2"/>
          <p:cNvSpPr/>
          <p:nvPr/>
        </p:nvSpPr>
        <p:spPr>
          <a:xfrm>
            <a:off x="214282" y="785794"/>
            <a:ext cx="8715436" cy="1938992"/>
          </a:xfrm>
          <a:prstGeom prst="rect">
            <a:avLst/>
          </a:prstGeom>
        </p:spPr>
        <p:txBody>
          <a:bodyPr wrap="square">
            <a:spAutoFit/>
          </a:bodyPr>
          <a:lstStyle/>
          <a:p>
            <a:r>
              <a:rPr lang="en-IN" sz="2000" dirty="0"/>
              <a:t>What is the relationship between </a:t>
            </a:r>
            <a:r>
              <a:rPr lang="en-IN" sz="2000" dirty="0" err="1"/>
              <a:t>Bayes</a:t>
            </a:r>
            <a:r>
              <a:rPr lang="en-IN" sz="2000" dirty="0"/>
              <a:t> theorem and the problem of concept learning?</a:t>
            </a:r>
          </a:p>
          <a:p>
            <a:r>
              <a:rPr lang="en-IN" sz="2000" dirty="0"/>
              <a:t>Since </a:t>
            </a:r>
            <a:r>
              <a:rPr lang="en-IN" sz="2000" dirty="0" err="1"/>
              <a:t>Bayes</a:t>
            </a:r>
            <a:r>
              <a:rPr lang="en-IN" sz="2000" dirty="0"/>
              <a:t> theorem provides a principled way to calculate the posterior</a:t>
            </a:r>
          </a:p>
          <a:p>
            <a:r>
              <a:rPr lang="en-IN" sz="2000" dirty="0"/>
              <a:t>probability of each hypothesis given the training data, we can use it as the basis</a:t>
            </a:r>
          </a:p>
          <a:p>
            <a:r>
              <a:rPr lang="en-IN" sz="2000" dirty="0"/>
              <a:t>for a straightforward learning algorithm that calculates the probability for each</a:t>
            </a:r>
          </a:p>
          <a:p>
            <a:r>
              <a:rPr lang="en-IN" sz="2000" dirty="0"/>
              <a:t>possible hypothesis, then outputs the most probable.</a:t>
            </a:r>
          </a:p>
        </p:txBody>
      </p:sp>
      <p:pic>
        <p:nvPicPr>
          <p:cNvPr id="2050" name="Picture 2"/>
          <p:cNvPicPr>
            <a:picLocks noChangeAspect="1" noChangeArrowheads="1"/>
          </p:cNvPicPr>
          <p:nvPr/>
        </p:nvPicPr>
        <p:blipFill>
          <a:blip r:embed="rId2"/>
          <a:srcRect/>
          <a:stretch>
            <a:fillRect/>
          </a:stretch>
        </p:blipFill>
        <p:spPr bwMode="auto">
          <a:xfrm>
            <a:off x="500034" y="2857496"/>
            <a:ext cx="8429684" cy="37242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14290"/>
            <a:ext cx="6500858" cy="4616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IN" sz="2400" b="1" dirty="0"/>
              <a:t>6.3.1 Brute-Force </a:t>
            </a:r>
            <a:r>
              <a:rPr lang="en-IN" sz="2400" b="1" dirty="0" err="1"/>
              <a:t>Bayes</a:t>
            </a:r>
            <a:r>
              <a:rPr lang="en-IN" sz="2400" b="1" dirty="0"/>
              <a:t> Concept Learning</a:t>
            </a:r>
            <a:endParaRPr lang="en-IN" sz="2400" dirty="0"/>
          </a:p>
        </p:txBody>
      </p:sp>
      <p:pic>
        <p:nvPicPr>
          <p:cNvPr id="3074" name="Picture 2"/>
          <p:cNvPicPr>
            <a:picLocks noChangeAspect="1" noChangeArrowheads="1"/>
          </p:cNvPicPr>
          <p:nvPr/>
        </p:nvPicPr>
        <p:blipFill>
          <a:blip r:embed="rId2"/>
          <a:srcRect/>
          <a:stretch>
            <a:fillRect/>
          </a:stretch>
        </p:blipFill>
        <p:spPr bwMode="auto">
          <a:xfrm>
            <a:off x="571472" y="1142984"/>
            <a:ext cx="5953125" cy="2095500"/>
          </a:xfrm>
          <a:prstGeom prst="rect">
            <a:avLst/>
          </a:prstGeom>
          <a:noFill/>
          <a:ln w="9525">
            <a:noFill/>
            <a:miter lim="800000"/>
            <a:headEnd/>
            <a:tailEnd/>
          </a:ln>
          <a:effectLst/>
        </p:spPr>
      </p:pic>
      <p:sp>
        <p:nvSpPr>
          <p:cNvPr id="4" name="Rectangle 3"/>
          <p:cNvSpPr/>
          <p:nvPr/>
        </p:nvSpPr>
        <p:spPr>
          <a:xfrm>
            <a:off x="357158" y="3286124"/>
            <a:ext cx="8286808" cy="2677656"/>
          </a:xfrm>
          <a:prstGeom prst="rect">
            <a:avLst/>
          </a:prstGeom>
        </p:spPr>
        <p:txBody>
          <a:bodyPr wrap="square">
            <a:spAutoFit/>
          </a:bodyPr>
          <a:lstStyle/>
          <a:p>
            <a:r>
              <a:rPr lang="en-IN" sz="2400" dirty="0"/>
              <a:t>In order specify a </a:t>
            </a:r>
            <a:r>
              <a:rPr lang="en-IN" sz="2400" dirty="0" err="1"/>
              <a:t>Iearning</a:t>
            </a:r>
            <a:r>
              <a:rPr lang="en-IN" sz="2400" dirty="0"/>
              <a:t> problem for the </a:t>
            </a:r>
            <a:r>
              <a:rPr lang="en-IN" sz="2400" b="1" dirty="0"/>
              <a:t>BRUTE-FORCE MAP LEARNING  </a:t>
            </a:r>
            <a:r>
              <a:rPr lang="en-IN" sz="2400" dirty="0"/>
              <a:t>algorithm we must specify what values are to be used for </a:t>
            </a:r>
            <a:r>
              <a:rPr lang="en-IN" sz="2400" b="1" i="1" dirty="0"/>
              <a:t>P(h) and for P(</a:t>
            </a:r>
            <a:r>
              <a:rPr lang="en-IN" sz="2400" b="1" i="1" dirty="0" err="1"/>
              <a:t>D|h</a:t>
            </a:r>
            <a:r>
              <a:rPr lang="en-IN" sz="2400" b="1" i="1" dirty="0"/>
              <a:t>)  </a:t>
            </a:r>
            <a:r>
              <a:rPr lang="en-IN" sz="2400" dirty="0"/>
              <a:t>(as we shall see, </a:t>
            </a:r>
            <a:r>
              <a:rPr lang="en-IN" sz="2400" i="1" dirty="0"/>
              <a:t>P(D) will be determined once we choose the other two). We  </a:t>
            </a:r>
            <a:r>
              <a:rPr lang="en-IN" sz="2400" dirty="0"/>
              <a:t>may choose the probability distributions </a:t>
            </a:r>
            <a:r>
              <a:rPr lang="en-IN" sz="2400" i="1" dirty="0"/>
              <a:t>P(h) and P(</a:t>
            </a:r>
            <a:r>
              <a:rPr lang="en-IN" sz="2400" i="1" dirty="0" err="1"/>
              <a:t>D|h</a:t>
            </a:r>
            <a:r>
              <a:rPr lang="en-IN" sz="2400" i="1" dirty="0"/>
              <a:t>) in any way we wish,  </a:t>
            </a:r>
            <a:r>
              <a:rPr lang="en-IN" sz="2400" dirty="0"/>
              <a:t>to describe our prior knowledge about the learning task. Here let us choose them</a:t>
            </a:r>
          </a:p>
          <a:p>
            <a:r>
              <a:rPr lang="en-IN" sz="2400" dirty="0"/>
              <a:t>to be consistent with the following assumptions: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596" y="428604"/>
            <a:ext cx="8001056" cy="1295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1714488"/>
            <a:ext cx="9144000" cy="53530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1719</Words>
  <Application>Microsoft Office PowerPoint</Application>
  <PresentationFormat>On-screen Show (4:3)</PresentationFormat>
  <Paragraphs>96</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Bayesian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srinivas rao</cp:lastModifiedBy>
  <cp:revision>21</cp:revision>
  <dcterms:created xsi:type="dcterms:W3CDTF">2021-05-05T14:12:16Z</dcterms:created>
  <dcterms:modified xsi:type="dcterms:W3CDTF">2021-06-09T23:36:15Z</dcterms:modified>
</cp:coreProperties>
</file>