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99" r:id="rId2"/>
    <p:sldId id="260" r:id="rId3"/>
    <p:sldId id="257" r:id="rId4"/>
    <p:sldId id="300" r:id="rId5"/>
    <p:sldId id="262" r:id="rId6"/>
    <p:sldId id="301" r:id="rId7"/>
    <p:sldId id="264" r:id="rId8"/>
    <p:sldId id="302" r:id="rId9"/>
    <p:sldId id="303" r:id="rId10"/>
    <p:sldId id="304" r:id="rId11"/>
    <p:sldId id="305" r:id="rId12"/>
    <p:sldId id="292" r:id="rId13"/>
    <p:sldId id="266" r:id="rId14"/>
    <p:sldId id="273" r:id="rId15"/>
    <p:sldId id="276" r:id="rId16"/>
    <p:sldId id="306" r:id="rId17"/>
    <p:sldId id="307" r:id="rId18"/>
    <p:sldId id="308" r:id="rId19"/>
    <p:sldId id="309" r:id="rId20"/>
    <p:sldId id="310" r:id="rId21"/>
    <p:sldId id="277" r:id="rId22"/>
    <p:sldId id="311" r:id="rId23"/>
    <p:sldId id="312" r:id="rId24"/>
    <p:sldId id="313" r:id="rId25"/>
    <p:sldId id="293" r:id="rId26"/>
    <p:sldId id="294" r:id="rId27"/>
    <p:sldId id="314" r:id="rId28"/>
    <p:sldId id="315" r:id="rId29"/>
    <p:sldId id="295" r:id="rId30"/>
    <p:sldId id="316" r:id="rId31"/>
    <p:sldId id="296" r:id="rId32"/>
    <p:sldId id="317" r:id="rId33"/>
    <p:sldId id="318" r:id="rId34"/>
    <p:sldId id="319" r:id="rId35"/>
    <p:sldId id="320" r:id="rId36"/>
    <p:sldId id="321" r:id="rId37"/>
    <p:sldId id="322" r:id="rId38"/>
    <p:sldId id="297" r:id="rId39"/>
    <p:sldId id="298" r:id="rId40"/>
    <p:sldId id="323" r:id="rId41"/>
    <p:sldId id="324" r:id="rId42"/>
    <p:sldId id="325"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9" d="100"/>
          <a:sy n="69" d="100"/>
        </p:scale>
        <p:origin x="-1124" y="2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86A14B-702A-497B-9648-7557CA44313B}" type="datetimeFigureOut">
              <a:rPr lang="en-US" smtClean="0"/>
              <a:pPr/>
              <a:t>6/30/2021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4773D6-C8C7-43E3-834A-8C9070330CC3}" type="slidenum">
              <a:rPr lang="en-IN" smtClean="0"/>
              <a:pPr/>
              <a:t>‹#›</a:t>
            </a:fld>
            <a:endParaRPr lang="en-IN"/>
          </a:p>
        </p:txBody>
      </p:sp>
    </p:spTree>
    <p:extLst>
      <p:ext uri="{BB962C8B-B14F-4D97-AF65-F5344CB8AC3E}">
        <p14:creationId xmlns:p14="http://schemas.microsoft.com/office/powerpoint/2010/main" val="2368882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82544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529824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529824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61464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964906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51708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56791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EE0C739-696C-4AF5-855E-C9F1DCF17A7A}" type="datetimeFigureOut">
              <a:rPr lang="en-US" smtClean="0"/>
              <a:pPr/>
              <a:t>6/30/2021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8419A1-B5BA-4D4F-B3AD-1BCAEC83AF07}"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EE0C739-696C-4AF5-855E-C9F1DCF17A7A}" type="datetimeFigureOut">
              <a:rPr lang="en-US" smtClean="0"/>
              <a:pPr/>
              <a:t>6/30/2021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8419A1-B5BA-4D4F-B3AD-1BCAEC83AF0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EE0C739-696C-4AF5-855E-C9F1DCF17A7A}" type="datetimeFigureOut">
              <a:rPr lang="en-US" smtClean="0"/>
              <a:pPr/>
              <a:t>6/30/2021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8419A1-B5BA-4D4F-B3AD-1BCAEC83AF07}"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line and Content">
    <p:spTree>
      <p:nvGrpSpPr>
        <p:cNvPr id="1" name=""/>
        <p:cNvGrpSpPr/>
        <p:nvPr/>
      </p:nvGrpSpPr>
      <p:grpSpPr>
        <a:xfrm>
          <a:off x="0" y="0"/>
          <a:ext cx="0" cy="0"/>
          <a:chOff x="0" y="0"/>
          <a:chExt cx="0" cy="0"/>
        </a:xfrm>
      </p:grpSpPr>
      <p:sp>
        <p:nvSpPr>
          <p:cNvPr id="6" name="Rubrik 1"/>
          <p:cNvSpPr>
            <a:spLocks noGrp="1"/>
          </p:cNvSpPr>
          <p:nvPr>
            <p:ph type="title"/>
          </p:nvPr>
        </p:nvSpPr>
        <p:spPr>
          <a:xfrm>
            <a:off x="1619250" y="404870"/>
            <a:ext cx="6935788" cy="668338"/>
          </a:xfrm>
        </p:spPr>
        <p:txBody>
          <a:bodyPr/>
          <a:lstStyle/>
          <a:p>
            <a:r>
              <a:rPr lang="en-US"/>
              <a:t>Click to edit Master title style</a:t>
            </a:r>
            <a:endParaRPr lang="en-GB" dirty="0"/>
          </a:p>
        </p:txBody>
      </p:sp>
      <p:sp>
        <p:nvSpPr>
          <p:cNvPr id="7" name="Platshållare för innehåll 2"/>
          <p:cNvSpPr>
            <a:spLocks noGrp="1"/>
          </p:cNvSpPr>
          <p:nvPr>
            <p:ph idx="1"/>
          </p:nvPr>
        </p:nvSpPr>
        <p:spPr>
          <a:xfrm>
            <a:off x="1619250" y="1582739"/>
            <a:ext cx="6935788" cy="4078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Platshållare för datum 3"/>
          <p:cNvSpPr>
            <a:spLocks noGrp="1"/>
          </p:cNvSpPr>
          <p:nvPr>
            <p:ph type="dt" sz="half" idx="10"/>
          </p:nvPr>
        </p:nvSpPr>
        <p:spPr>
          <a:xfrm>
            <a:off x="5580112" y="6288511"/>
            <a:ext cx="2133600" cy="365125"/>
          </a:xfrm>
        </p:spPr>
        <p:txBody>
          <a:bodyPr/>
          <a:lstStyle>
            <a:lvl1pPr>
              <a:defRPr sz="1100"/>
            </a:lvl1pPr>
          </a:lstStyle>
          <a:p>
            <a:fld id="{10165BD3-6BC2-4965-8768-CF4D063114F6}" type="datetime1">
              <a:rPr lang="sv-SE" smtClean="0">
                <a:solidFill>
                  <a:prstClr val="white"/>
                </a:solidFill>
              </a:rPr>
              <a:pPr/>
              <a:t>2021-06-30</a:t>
            </a:fld>
            <a:endParaRPr lang="sv-SE">
              <a:solidFill>
                <a:prstClr val="white"/>
              </a:solidFill>
            </a:endParaRPr>
          </a:p>
        </p:txBody>
      </p:sp>
      <p:sp>
        <p:nvSpPr>
          <p:cNvPr id="9" name="Platshållare för bildnummer 5"/>
          <p:cNvSpPr>
            <a:spLocks noGrp="1"/>
          </p:cNvSpPr>
          <p:nvPr>
            <p:ph type="sldNum" sz="quarter" idx="12"/>
          </p:nvPr>
        </p:nvSpPr>
        <p:spPr>
          <a:xfrm>
            <a:off x="8172400" y="6301412"/>
            <a:ext cx="531863" cy="365125"/>
          </a:xfrm>
        </p:spPr>
        <p:txBody>
          <a:bodyPr/>
          <a:lstStyle>
            <a:lvl1pPr>
              <a:defRPr sz="1100"/>
            </a:lvl1pPr>
          </a:lstStyle>
          <a:p>
            <a:fld id="{680D72F4-1C41-4187-A4BC-492CF086CF40}" type="slidenum">
              <a:rPr lang="sv-SE" smtClean="0">
                <a:solidFill>
                  <a:prstClr val="white"/>
                </a:solidFill>
              </a:rPr>
              <a:pPr/>
              <a:t>‹#›</a:t>
            </a:fld>
            <a:endParaRPr lang="sv-SE">
              <a:solidFill>
                <a:prstClr val="white"/>
              </a:solidFill>
            </a:endParaRPr>
          </a:p>
        </p:txBody>
      </p:sp>
      <p:sp>
        <p:nvSpPr>
          <p:cNvPr id="10" name="Platshållare för sidfot 4"/>
          <p:cNvSpPr>
            <a:spLocks noGrp="1"/>
          </p:cNvSpPr>
          <p:nvPr>
            <p:ph type="ftr" sz="quarter" idx="11"/>
          </p:nvPr>
        </p:nvSpPr>
        <p:spPr>
          <a:xfrm>
            <a:off x="1619250" y="6345302"/>
            <a:ext cx="2895600" cy="365125"/>
          </a:xfrm>
        </p:spPr>
        <p:txBody>
          <a:bodyPr lIns="0" tIns="0" rIns="0" bIns="0" anchor="t"/>
          <a:lstStyle>
            <a:lvl1pPr algn="l">
              <a:lnSpc>
                <a:spcPts val="900"/>
              </a:lnSpc>
              <a:defRPr sz="1100" b="1" cap="all" baseline="0">
                <a:solidFill>
                  <a:schemeClr val="bg1"/>
                </a:solidFill>
              </a:defRPr>
            </a:lvl1pPr>
          </a:lstStyle>
          <a:p>
            <a:endParaRPr lang="sv-SE" dirty="0">
              <a:solidFill>
                <a:prstClr val="white"/>
              </a:solidFill>
            </a:endParaRPr>
          </a:p>
        </p:txBody>
      </p:sp>
    </p:spTree>
    <p:extLst>
      <p:ext uri="{BB962C8B-B14F-4D97-AF65-F5344CB8AC3E}">
        <p14:creationId xmlns:p14="http://schemas.microsoft.com/office/powerpoint/2010/main" val="1409107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EE0C739-696C-4AF5-855E-C9F1DCF17A7A}" type="datetimeFigureOut">
              <a:rPr lang="en-US" smtClean="0"/>
              <a:pPr/>
              <a:t>6/30/2021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8419A1-B5BA-4D4F-B3AD-1BCAEC83AF0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E0C739-696C-4AF5-855E-C9F1DCF17A7A}" type="datetimeFigureOut">
              <a:rPr lang="en-US" smtClean="0"/>
              <a:pPr/>
              <a:t>6/30/2021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8419A1-B5BA-4D4F-B3AD-1BCAEC83AF07}"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EE0C739-696C-4AF5-855E-C9F1DCF17A7A}" type="datetimeFigureOut">
              <a:rPr lang="en-US" smtClean="0"/>
              <a:pPr/>
              <a:t>6/30/2021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8419A1-B5BA-4D4F-B3AD-1BCAEC83AF07}"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EE0C739-696C-4AF5-855E-C9F1DCF17A7A}" type="datetimeFigureOut">
              <a:rPr lang="en-US" smtClean="0"/>
              <a:pPr/>
              <a:t>6/30/2021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8419A1-B5BA-4D4F-B3AD-1BCAEC83AF07}"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EE0C739-696C-4AF5-855E-C9F1DCF17A7A}" type="datetimeFigureOut">
              <a:rPr lang="en-US" smtClean="0"/>
              <a:pPr/>
              <a:t>6/30/2021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8419A1-B5BA-4D4F-B3AD-1BCAEC83AF0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E0C739-696C-4AF5-855E-C9F1DCF17A7A}" type="datetimeFigureOut">
              <a:rPr lang="en-US" smtClean="0"/>
              <a:pPr/>
              <a:t>6/30/2021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28419A1-B5BA-4D4F-B3AD-1BCAEC83AF0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E0C739-696C-4AF5-855E-C9F1DCF17A7A}" type="datetimeFigureOut">
              <a:rPr lang="en-US" smtClean="0"/>
              <a:pPr/>
              <a:t>6/30/2021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8419A1-B5BA-4D4F-B3AD-1BCAEC83AF07}"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E0C739-696C-4AF5-855E-C9F1DCF17A7A}" type="datetimeFigureOut">
              <a:rPr lang="en-US" smtClean="0"/>
              <a:pPr/>
              <a:t>6/30/2021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8419A1-B5BA-4D4F-B3AD-1BCAEC83AF07}"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E0C739-696C-4AF5-855E-C9F1DCF17A7A}" type="datetimeFigureOut">
              <a:rPr lang="en-US" smtClean="0"/>
              <a:pPr/>
              <a:t>6/30/2021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8419A1-B5BA-4D4F-B3AD-1BCAEC83AF0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Scroll 2"/>
          <p:cNvSpPr/>
          <p:nvPr/>
        </p:nvSpPr>
        <p:spPr>
          <a:xfrm>
            <a:off x="2428860" y="1357298"/>
            <a:ext cx="3996204" cy="2232248"/>
          </a:xfrm>
          <a:prstGeom prst="verticalScroll">
            <a:avLst/>
          </a:prstGeom>
          <a:gradFill>
            <a:gsLst>
              <a:gs pos="0">
                <a:srgbClr val="CCCCFF"/>
              </a:gs>
              <a:gs pos="17999">
                <a:srgbClr val="99CCFF"/>
              </a:gs>
              <a:gs pos="36000">
                <a:srgbClr val="9966FF"/>
              </a:gs>
              <a:gs pos="61000">
                <a:srgbClr val="CC99FF"/>
              </a:gs>
              <a:gs pos="82001">
                <a:srgbClr val="99CCFF"/>
              </a:gs>
              <a:gs pos="100000">
                <a:srgbClr val="CCCCFF"/>
              </a:gs>
            </a:gsLst>
            <a:lin ang="5400000" scaled="0"/>
          </a:gradFill>
          <a:ln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098" name="Picture 2"/>
          <p:cNvPicPr>
            <a:picLocks noChangeAspect="1" noChangeArrowheads="1"/>
          </p:cNvPicPr>
          <p:nvPr/>
        </p:nvPicPr>
        <p:blipFill>
          <a:blip r:embed="rId2"/>
          <a:srcRect/>
          <a:stretch>
            <a:fillRect/>
          </a:stretch>
        </p:blipFill>
        <p:spPr bwMode="auto">
          <a:xfrm>
            <a:off x="2857488" y="1785926"/>
            <a:ext cx="3095621" cy="1519229"/>
          </a:xfrm>
          <a:prstGeom prst="rect">
            <a:avLst/>
          </a:prstGeom>
          <a:noFill/>
          <a:ln w="9525">
            <a:noFill/>
            <a:miter lim="800000"/>
            <a:headEnd/>
            <a:tailEnd/>
          </a:ln>
          <a:effectLst/>
        </p:spPr>
      </p:pic>
      <p:sp>
        <p:nvSpPr>
          <p:cNvPr id="4" name="TextBox 3"/>
          <p:cNvSpPr txBox="1"/>
          <p:nvPr/>
        </p:nvSpPr>
        <p:spPr>
          <a:xfrm>
            <a:off x="3500430" y="4071942"/>
            <a:ext cx="2106234" cy="646331"/>
          </a:xfrm>
          <a:prstGeom prst="rect">
            <a:avLst/>
          </a:prstGeom>
          <a:solidFill>
            <a:schemeClr val="accent3">
              <a:lumMod val="40000"/>
              <a:lumOff val="60000"/>
            </a:schemeClr>
          </a:solidFill>
        </p:spPr>
        <p:txBody>
          <a:bodyPr wrap="square" rtlCol="0">
            <a:spAutoFit/>
          </a:bodyPr>
          <a:lstStyle/>
          <a:p>
            <a:pPr algn="ctr"/>
            <a:r>
              <a:rPr lang="en-IN" b="1" dirty="0" smtClean="0">
                <a:solidFill>
                  <a:srgbClr val="000099"/>
                </a:solidFill>
              </a:rPr>
              <a:t>B. Tech III Year </a:t>
            </a:r>
          </a:p>
          <a:p>
            <a:pPr algn="ctr"/>
            <a:r>
              <a:rPr lang="en-IN" b="1" dirty="0" smtClean="0">
                <a:solidFill>
                  <a:srgbClr val="000099"/>
                </a:solidFill>
              </a:rPr>
              <a:t>CS 701 PC   </a:t>
            </a:r>
            <a:endParaRPr lang="en-IN" b="1" dirty="0">
              <a:solidFill>
                <a:srgbClr val="000099"/>
              </a:solidFill>
            </a:endParaRPr>
          </a:p>
        </p:txBody>
      </p:sp>
      <p:sp>
        <p:nvSpPr>
          <p:cNvPr id="6" name="Title 1"/>
          <p:cNvSpPr txBox="1">
            <a:spLocks/>
          </p:cNvSpPr>
          <p:nvPr/>
        </p:nvSpPr>
        <p:spPr>
          <a:xfrm>
            <a:off x="1714480" y="0"/>
            <a:ext cx="6072230" cy="1009633"/>
          </a:xfrm>
          <a:prstGeom prst="rect">
            <a:avLst/>
          </a:prstGeom>
          <a:solidFill>
            <a:schemeClr val="accent3">
              <a:lumMod val="20000"/>
              <a:lumOff val="80000"/>
            </a:schemeClr>
          </a:solidFill>
        </p:spPr>
        <p:txBody>
          <a:bodyPr>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rgbClr val="000099"/>
                </a:solidFill>
                <a:effectLst/>
                <a:uLnTx/>
                <a:uFillTx/>
                <a:latin typeface="+mj-lt"/>
                <a:ea typeface="+mj-ea"/>
                <a:cs typeface="+mj-cs"/>
              </a:rPr>
              <a:t>Instance Based Learning </a:t>
            </a:r>
            <a:endParaRPr kumimoji="0" lang="en-IN" sz="4400" b="1" i="0" u="none" strike="noStrike" kern="1200" cap="none" spc="0" normalizeH="0" baseline="0" noProof="0" dirty="0">
              <a:ln>
                <a:noFill/>
              </a:ln>
              <a:solidFill>
                <a:schemeClr val="accent6">
                  <a:lumMod val="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5536" y="404664"/>
                <a:ext cx="8208912" cy="6192688"/>
              </a:xfrm>
            </p:spPr>
            <p:txBody>
              <a:bodyPr>
                <a:normAutofit/>
              </a:bodyPr>
              <a:lstStyle/>
              <a:p>
                <a:r>
                  <a:rPr lang="en-US" dirty="0" smtClean="0"/>
                  <a:t>As shown there, the value f^(</a:t>
                </a:r>
                <a14:m>
                  <m:oMath xmlns:m="http://schemas.openxmlformats.org/officeDocument/2006/math">
                    <m:sSub>
                      <m:sSubPr>
                        <m:ctrlPr>
                          <a:rPr lang="en-US" i="1" smtClean="0">
                            <a:latin typeface="Cambria Math"/>
                          </a:rPr>
                        </m:ctrlPr>
                      </m:sSubPr>
                      <m:e>
                        <m:r>
                          <a:rPr lang="en-IN" b="0" i="1" smtClean="0">
                            <a:latin typeface="Cambria Math"/>
                          </a:rPr>
                          <m:t>𝑥</m:t>
                        </m:r>
                      </m:e>
                      <m:sub>
                        <m:r>
                          <a:rPr lang="en-IN" b="0" i="1" smtClean="0">
                            <a:latin typeface="Cambria Math"/>
                          </a:rPr>
                          <m:t>𝑞</m:t>
                        </m:r>
                      </m:sub>
                    </m:sSub>
                    <m:r>
                      <a:rPr lang="en-IN" b="0" i="1" smtClean="0">
                        <a:latin typeface="Cambria Math"/>
                      </a:rPr>
                      <m:t>)</m:t>
                    </m:r>
                  </m:oMath>
                </a14:m>
                <a:r>
                  <a:rPr lang="en-IN" dirty="0" smtClean="0"/>
                  <a:t> </a:t>
                </a:r>
                <a:r>
                  <a:rPr lang="en-US" dirty="0"/>
                  <a:t>returned by this algorithm as its estimate </a:t>
                </a:r>
                <a:r>
                  <a:rPr lang="en-US" dirty="0" smtClean="0"/>
                  <a:t>of f</a:t>
                </a:r>
                <a:r>
                  <a:rPr lang="en-US" dirty="0"/>
                  <a:t> (</a:t>
                </a:r>
                <a14:m>
                  <m:oMath xmlns:m="http://schemas.openxmlformats.org/officeDocument/2006/math">
                    <m:sSub>
                      <m:sSubPr>
                        <m:ctrlPr>
                          <a:rPr lang="en-US" i="1">
                            <a:latin typeface="Cambria Math"/>
                          </a:rPr>
                        </m:ctrlPr>
                      </m:sSubPr>
                      <m:e>
                        <m:r>
                          <a:rPr lang="en-IN" i="1">
                            <a:latin typeface="Cambria Math"/>
                          </a:rPr>
                          <m:t>𝑥</m:t>
                        </m:r>
                      </m:e>
                      <m:sub>
                        <m:r>
                          <a:rPr lang="en-IN" i="1">
                            <a:latin typeface="Cambria Math"/>
                          </a:rPr>
                          <m:t>𝑞</m:t>
                        </m:r>
                      </m:sub>
                    </m:sSub>
                    <m:r>
                      <a:rPr lang="en-IN" i="1">
                        <a:latin typeface="Cambria Math"/>
                      </a:rPr>
                      <m:t>)</m:t>
                    </m:r>
                  </m:oMath>
                </a14:m>
                <a:r>
                  <a:rPr lang="en-IN" dirty="0"/>
                  <a:t> </a:t>
                </a:r>
                <a:r>
                  <a:rPr lang="en-US" dirty="0"/>
                  <a:t>is just the most common value of f among the k training examples nearest </a:t>
                </a:r>
                <a:r>
                  <a:rPr lang="en-US" dirty="0" smtClean="0"/>
                  <a:t>to </a:t>
                </a:r>
                <a14:m>
                  <m:oMath xmlns:m="http://schemas.openxmlformats.org/officeDocument/2006/math">
                    <m:sSub>
                      <m:sSubPr>
                        <m:ctrlPr>
                          <a:rPr lang="en-US" i="1" smtClean="0">
                            <a:latin typeface="Cambria Math"/>
                          </a:rPr>
                        </m:ctrlPr>
                      </m:sSubPr>
                      <m:e>
                        <m:r>
                          <a:rPr lang="en-IN" b="0" i="1" smtClean="0">
                            <a:latin typeface="Cambria Math"/>
                          </a:rPr>
                          <m:t>𝑥</m:t>
                        </m:r>
                      </m:e>
                      <m:sub>
                        <m:r>
                          <a:rPr lang="en-IN" b="0" i="1" smtClean="0">
                            <a:latin typeface="Cambria Math"/>
                          </a:rPr>
                          <m:t>𝑖</m:t>
                        </m:r>
                      </m:sub>
                    </m:sSub>
                    <m:r>
                      <a:rPr lang="en-IN" b="0" i="1" smtClean="0">
                        <a:latin typeface="Cambria Math"/>
                      </a:rPr>
                      <m:t>.</m:t>
                    </m:r>
                  </m:oMath>
                </a14:m>
                <a:endParaRPr lang="en-IN" b="0" dirty="0" smtClean="0"/>
              </a:p>
              <a:p>
                <a:r>
                  <a:rPr lang="en-US" b="1" i="1" dirty="0" smtClean="0"/>
                  <a:t> </a:t>
                </a:r>
                <a:r>
                  <a:rPr lang="en-US" dirty="0"/>
                  <a:t>If we choose k = 1, then the </a:t>
                </a:r>
                <a:r>
                  <a:rPr lang="en-US" dirty="0" smtClean="0"/>
                  <a:t>1-NEAREST NE IGHBOR algorithm </a:t>
                </a:r>
                <a:r>
                  <a:rPr lang="en-US" dirty="0"/>
                  <a:t>assigns to </a:t>
                </a:r>
                <a:r>
                  <a:rPr lang="en-US" b="1" i="1" dirty="0"/>
                  <a:t>f ( x , </a:t>
                </a:r>
                <a:r>
                  <a:rPr lang="en-US" b="1" i="1" dirty="0" smtClean="0"/>
                  <a:t>) </a:t>
                </a:r>
                <a:r>
                  <a:rPr lang="en-US" dirty="0" smtClean="0"/>
                  <a:t>the </a:t>
                </a:r>
                <a:r>
                  <a:rPr lang="en-US" dirty="0"/>
                  <a:t>value </a:t>
                </a:r>
                <a:r>
                  <a:rPr lang="en-US" b="1" i="1" dirty="0"/>
                  <a:t>f (xi) </a:t>
                </a:r>
                <a:r>
                  <a:rPr lang="en-US" b="1" i="1" dirty="0" smtClean="0"/>
                  <a:t>,</a:t>
                </a:r>
                <a:r>
                  <a:rPr lang="en-US" dirty="0" smtClean="0"/>
                  <a:t>where </a:t>
                </a:r>
                <a:r>
                  <a:rPr lang="en-US" b="1" i="1" dirty="0"/>
                  <a:t>xi </a:t>
                </a:r>
                <a:r>
                  <a:rPr lang="en-US" dirty="0"/>
                  <a:t>is the training instance nearest </a:t>
                </a:r>
                <a:r>
                  <a:rPr lang="en-US" dirty="0" smtClean="0"/>
                  <a:t>to </a:t>
                </a:r>
                <a14:m>
                  <m:oMath xmlns:m="http://schemas.openxmlformats.org/officeDocument/2006/math">
                    <m:sSub>
                      <m:sSubPr>
                        <m:ctrlPr>
                          <a:rPr lang="en-US" i="1" smtClean="0">
                            <a:latin typeface="Cambria Math"/>
                          </a:rPr>
                        </m:ctrlPr>
                      </m:sSubPr>
                      <m:e>
                        <m:r>
                          <a:rPr lang="en-IN" b="0" i="1" smtClean="0">
                            <a:latin typeface="Cambria Math"/>
                          </a:rPr>
                          <m:t>𝑥</m:t>
                        </m:r>
                      </m:e>
                      <m:sub>
                        <m:r>
                          <a:rPr lang="en-IN" b="0" i="1" smtClean="0">
                            <a:latin typeface="Cambria Math"/>
                          </a:rPr>
                          <m:t>𝑞</m:t>
                        </m:r>
                      </m:sub>
                    </m:sSub>
                  </m:oMath>
                </a14:m>
                <a:endParaRPr lang="en-US" b="1" i="1" dirty="0" smtClean="0"/>
              </a:p>
              <a:p>
                <a:r>
                  <a:rPr lang="en-US" dirty="0" smtClean="0"/>
                  <a:t>For </a:t>
                </a:r>
                <a:r>
                  <a:rPr lang="en-US" dirty="0"/>
                  <a:t>larger </a:t>
                </a:r>
                <a:r>
                  <a:rPr lang="en-US" dirty="0" smtClean="0"/>
                  <a:t>values of </a:t>
                </a:r>
                <a:r>
                  <a:rPr lang="en-US" dirty="0"/>
                  <a:t>k, the algorithm assigns the most common value among the k nearest </a:t>
                </a:r>
                <a:r>
                  <a:rPr lang="en-US" dirty="0" smtClean="0"/>
                  <a:t>training </a:t>
                </a:r>
                <a:r>
                  <a:rPr lang="en-IN" dirty="0" smtClean="0"/>
                  <a:t>examples</a:t>
                </a:r>
                <a:r>
                  <a:rPr lang="en-IN"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5536" y="404664"/>
                <a:ext cx="8208912" cy="6192688"/>
              </a:xfrm>
              <a:blipFill rotWithShape="1">
                <a:blip r:embed="rId2"/>
                <a:stretch>
                  <a:fillRect l="-1709" t="-1181" r="-1189"/>
                </a:stretch>
              </a:blipFill>
            </p:spPr>
            <p:txBody>
              <a:bodyPr/>
              <a:lstStyle/>
              <a:p>
                <a:r>
                  <a:rPr lang="en-IN">
                    <a:noFill/>
                  </a:rPr>
                  <a:t> </a:t>
                </a:r>
              </a:p>
            </p:txBody>
          </p:sp>
        </mc:Fallback>
      </mc:AlternateContent>
    </p:spTree>
    <p:extLst>
      <p:ext uri="{BB962C8B-B14F-4D97-AF65-F5344CB8AC3E}">
        <p14:creationId xmlns:p14="http://schemas.microsoft.com/office/powerpoint/2010/main" val="4891279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88640"/>
            <a:ext cx="6933208" cy="4040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7236296" y="476672"/>
            <a:ext cx="1787092" cy="369332"/>
          </a:xfrm>
          <a:prstGeom prst="rect">
            <a:avLst/>
          </a:prstGeom>
        </p:spPr>
        <p:txBody>
          <a:bodyPr wrap="none">
            <a:spAutoFit/>
          </a:bodyPr>
          <a:lstStyle/>
          <a:p>
            <a:r>
              <a:rPr lang="en-IN" dirty="0" err="1"/>
              <a:t>Voronoi</a:t>
            </a:r>
            <a:r>
              <a:rPr lang="en-IN" dirty="0"/>
              <a:t> </a:t>
            </a:r>
            <a:r>
              <a:rPr lang="en-IN" b="1" i="1" dirty="0"/>
              <a:t>diagram</a:t>
            </a:r>
            <a:endParaRPr lang="en-IN"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780" y="4144332"/>
            <a:ext cx="7106815" cy="23223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55561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16681" y="-144463"/>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230981" y="7938"/>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0" y="0"/>
            <a:ext cx="711060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  K-</a:t>
            </a:r>
            <a:r>
              <a:rPr lang="en-US" sz="3200" b="1" i="1" dirty="0">
                <a:latin typeface="Times New Roman" panose="02020603050405020304" pitchFamily="18" charset="0"/>
                <a:cs typeface="Times New Roman" panose="02020603050405020304" pitchFamily="18" charset="0"/>
              </a:rPr>
              <a:t>N</a:t>
            </a:r>
            <a:r>
              <a:rPr lang="en-US" sz="3200" b="1" dirty="0">
                <a:latin typeface="Times New Roman" panose="02020603050405020304" pitchFamily="18" charset="0"/>
                <a:cs typeface="Times New Roman" panose="02020603050405020304" pitchFamily="18" charset="0"/>
              </a:rPr>
              <a:t>earest Neighbor Algorithm (KNN)</a:t>
            </a:r>
          </a:p>
        </p:txBody>
      </p:sp>
      <p:sp>
        <p:nvSpPr>
          <p:cNvPr id="3" name="Rectangle 2"/>
          <p:cNvSpPr/>
          <p:nvPr/>
        </p:nvSpPr>
        <p:spPr>
          <a:xfrm>
            <a:off x="116682" y="679173"/>
            <a:ext cx="6384144" cy="5078313"/>
          </a:xfrm>
          <a:prstGeom prst="rect">
            <a:avLst/>
          </a:prstGeom>
        </p:spPr>
        <p:txBody>
          <a:bodyPr wrap="square">
            <a:spAutoFit/>
          </a:bodyPr>
          <a:lstStyle/>
          <a:p>
            <a:pPr lvl="0" eaLnBrk="0" fontAlgn="base" hangingPunct="0">
              <a:spcBef>
                <a:spcPct val="0"/>
              </a:spcBef>
              <a:spcAft>
                <a:spcPct val="0"/>
              </a:spcAft>
            </a:pPr>
            <a:endParaRPr lang="sv-SE" altLang="en-US"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sv-SE" altLang="en-US" dirty="0">
                <a:latin typeface="Times New Roman" panose="02020603050405020304" pitchFamily="18" charset="0"/>
                <a:cs typeface="Times New Roman" panose="02020603050405020304" pitchFamily="18" charset="0"/>
              </a:rPr>
              <a:t>A distance metric is always needed. A default metric is the Euclidean distance</a:t>
            </a:r>
          </a:p>
          <a:p>
            <a:pPr lvl="0" eaLnBrk="0" fontAlgn="base" hangingPunct="0">
              <a:spcBef>
                <a:spcPct val="0"/>
              </a:spcBef>
              <a:spcAft>
                <a:spcPct val="0"/>
              </a:spcAft>
            </a:pPr>
            <a:r>
              <a:rPr lang="sv-SE" altLang="en-US" dirty="0">
                <a:latin typeface="Times New Roman" panose="02020603050405020304" pitchFamily="18" charset="0"/>
                <a:cs typeface="Times New Roman" panose="02020603050405020304" pitchFamily="18" charset="0"/>
              </a:rPr>
              <a:t>d(xi,xj)  = sqrt ((r=1..n) :Sum ( ar(xi)-ar(xj))^2)). A metric is typically manually defined but can also be learned.</a:t>
            </a:r>
          </a:p>
          <a:p>
            <a:pPr lvl="0" eaLnBrk="0" fontAlgn="base" hangingPunct="0">
              <a:spcBef>
                <a:spcPct val="0"/>
              </a:spcBef>
              <a:spcAft>
                <a:spcPct val="0"/>
              </a:spcAft>
            </a:pPr>
            <a:endParaRPr lang="en-US" altLang="en-US"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The </a:t>
            </a:r>
            <a:r>
              <a:rPr lang="en-US" altLang="en-US" i="1" dirty="0">
                <a:latin typeface="Times New Roman" panose="02020603050405020304" pitchFamily="18" charset="0"/>
                <a:cs typeface="Times New Roman" panose="02020603050405020304" pitchFamily="18" charset="0"/>
              </a:rPr>
              <a:t>k</a:t>
            </a:r>
            <a:r>
              <a:rPr lang="en-US" altLang="en-US" dirty="0">
                <a:latin typeface="Times New Roman" panose="02020603050405020304" pitchFamily="18" charset="0"/>
                <a:cs typeface="Times New Roman" panose="02020603050405020304" pitchFamily="18" charset="0"/>
              </a:rPr>
              <a:t>-NN algorithm can be used both for classification or regression: </a:t>
            </a:r>
          </a:p>
          <a:p>
            <a:pPr marL="285750" lvl="3" indent="-285750" eaLnBrk="0" fontAlgn="base" hangingPunct="0">
              <a:spcBef>
                <a:spcPct val="0"/>
              </a:spcBef>
              <a:spcAft>
                <a:spcPct val="0"/>
              </a:spcAf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In </a:t>
            </a:r>
            <a:r>
              <a:rPr lang="en-US" altLang="en-US" i="1" dirty="0">
                <a:latin typeface="Times New Roman" panose="02020603050405020304" pitchFamily="18" charset="0"/>
                <a:cs typeface="Times New Roman" panose="02020603050405020304" pitchFamily="18" charset="0"/>
              </a:rPr>
              <a:t>k-NN classification</a:t>
            </a:r>
            <a:r>
              <a:rPr lang="en-US" altLang="en-US" dirty="0">
                <a:latin typeface="Times New Roman" panose="02020603050405020304" pitchFamily="18" charset="0"/>
                <a:cs typeface="Times New Roman" panose="02020603050405020304" pitchFamily="18" charset="0"/>
              </a:rPr>
              <a:t>, the output is a class membership. A query instance (</a:t>
            </a:r>
            <a:r>
              <a:rPr lang="en-US" altLang="en-US" dirty="0" err="1">
                <a:latin typeface="Times New Roman" panose="02020603050405020304" pitchFamily="18" charset="0"/>
                <a:cs typeface="Times New Roman" panose="02020603050405020304" pitchFamily="18" charset="0"/>
              </a:rPr>
              <a:t>xq</a:t>
            </a:r>
            <a:r>
              <a:rPr lang="en-US" altLang="en-US" dirty="0">
                <a:latin typeface="Times New Roman" panose="02020603050405020304" pitchFamily="18" charset="0"/>
                <a:cs typeface="Times New Roman" panose="02020603050405020304" pitchFamily="18" charset="0"/>
              </a:rPr>
              <a:t>) is assigned the class label most common among its </a:t>
            </a:r>
            <a:r>
              <a:rPr lang="en-US" altLang="en-US" i="1" dirty="0">
                <a:latin typeface="Times New Roman" panose="02020603050405020304" pitchFamily="18" charset="0"/>
                <a:cs typeface="Times New Roman" panose="02020603050405020304" pitchFamily="18" charset="0"/>
              </a:rPr>
              <a:t>k</a:t>
            </a:r>
            <a:r>
              <a:rPr lang="en-US" altLang="en-US" dirty="0">
                <a:latin typeface="Times New Roman" panose="02020603050405020304" pitchFamily="18" charset="0"/>
                <a:cs typeface="Times New Roman" panose="02020603050405020304" pitchFamily="18" charset="0"/>
              </a:rPr>
              <a:t> nearest neighbors. If </a:t>
            </a:r>
            <a:r>
              <a:rPr lang="en-US" altLang="en-US" i="1" dirty="0">
                <a:latin typeface="Times New Roman" panose="02020603050405020304" pitchFamily="18" charset="0"/>
                <a:cs typeface="Times New Roman" panose="02020603050405020304" pitchFamily="18" charset="0"/>
              </a:rPr>
              <a:t>k</a:t>
            </a:r>
            <a:r>
              <a:rPr lang="en-US" altLang="en-US" dirty="0">
                <a:latin typeface="Times New Roman" panose="02020603050405020304" pitchFamily="18" charset="0"/>
                <a:cs typeface="Times New Roman" panose="02020603050405020304" pitchFamily="18" charset="0"/>
              </a:rPr>
              <a:t> = 1, then the instance is simply assigned  the class of that single nearest neighbor. </a:t>
            </a:r>
          </a:p>
          <a:p>
            <a:pPr marL="285750" lvl="3" indent="-285750" eaLnBrk="0" fontAlgn="base" hangingPunct="0">
              <a:spcBef>
                <a:spcPct val="0"/>
              </a:spcBef>
              <a:spcAft>
                <a:spcPct val="0"/>
              </a:spcAf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In </a:t>
            </a:r>
            <a:r>
              <a:rPr lang="en-US" altLang="en-US" i="1" dirty="0">
                <a:latin typeface="Times New Roman" panose="02020603050405020304" pitchFamily="18" charset="0"/>
                <a:cs typeface="Times New Roman" panose="02020603050405020304" pitchFamily="18" charset="0"/>
              </a:rPr>
              <a:t>k-NN regression</a:t>
            </a:r>
            <a:r>
              <a:rPr lang="en-US" altLang="en-US" dirty="0">
                <a:latin typeface="Times New Roman" panose="02020603050405020304" pitchFamily="18" charset="0"/>
                <a:cs typeface="Times New Roman" panose="02020603050405020304" pitchFamily="18" charset="0"/>
              </a:rPr>
              <a:t>, the output is the property value for the query instance (</a:t>
            </a:r>
            <a:r>
              <a:rPr lang="en-US" altLang="en-US" dirty="0" err="1">
                <a:latin typeface="Times New Roman" panose="02020603050405020304" pitchFamily="18" charset="0"/>
                <a:cs typeface="Times New Roman" panose="02020603050405020304" pitchFamily="18" charset="0"/>
              </a:rPr>
              <a:t>xq</a:t>
            </a:r>
            <a:r>
              <a:rPr lang="en-US" altLang="en-US" dirty="0">
                <a:latin typeface="Times New Roman" panose="02020603050405020304" pitchFamily="18" charset="0"/>
                <a:cs typeface="Times New Roman" panose="02020603050405020304" pitchFamily="18" charset="0"/>
              </a:rPr>
              <a:t>). This value is the average of the values of its </a:t>
            </a:r>
            <a:r>
              <a:rPr lang="en-US" altLang="en-US" i="1" dirty="0">
                <a:latin typeface="Times New Roman" panose="02020603050405020304" pitchFamily="18" charset="0"/>
                <a:cs typeface="Times New Roman" panose="02020603050405020304" pitchFamily="18" charset="0"/>
              </a:rPr>
              <a:t>k</a:t>
            </a:r>
            <a:r>
              <a:rPr lang="en-US" altLang="en-US" dirty="0">
                <a:latin typeface="Times New Roman" panose="02020603050405020304" pitchFamily="18" charset="0"/>
                <a:cs typeface="Times New Roman" panose="02020603050405020304" pitchFamily="18" charset="0"/>
              </a:rPr>
              <a:t> nearest neighbors.</a:t>
            </a:r>
          </a:p>
          <a:p>
            <a:pPr marL="285750" lvl="3" indent="-285750" eaLnBrk="0" fontAlgn="base" hangingPunct="0">
              <a:spcBef>
                <a:spcPct val="0"/>
              </a:spcBef>
              <a:spcAft>
                <a:spcPct val="0"/>
              </a:spcAft>
              <a:buFont typeface="Arial" panose="020B0604020202020204" pitchFamily="34" charset="0"/>
              <a:buChar char="•"/>
            </a:pPr>
            <a:endParaRPr lang="sv-SE" altLang="en-US" dirty="0">
              <a:latin typeface="Times New Roman" panose="02020603050405020304" pitchFamily="18" charset="0"/>
              <a:cs typeface="Times New Roman" panose="02020603050405020304" pitchFamily="18" charset="0"/>
            </a:endParaRPr>
          </a:p>
          <a:p>
            <a:pPr marL="0" lvl="3" eaLnBrk="0" fontAlgn="base" hangingPunct="0">
              <a:spcBef>
                <a:spcPct val="0"/>
              </a:spcBef>
              <a:spcAft>
                <a:spcPct val="0"/>
              </a:spcAft>
            </a:pPr>
            <a:r>
              <a:rPr lang="sv-SE" altLang="en-US" dirty="0">
                <a:latin typeface="Times New Roman" panose="02020603050405020304" pitchFamily="18" charset="0"/>
                <a:cs typeface="Times New Roman" panose="02020603050405020304" pitchFamily="18" charset="0"/>
              </a:rPr>
              <a:t>For examples we will use binary classifications in a  feature space of two dimensions.</a:t>
            </a:r>
            <a:endParaRPr lang="en-US" altLang="en-US" dirty="0">
              <a:latin typeface="Times New Roman" panose="02020603050405020304" pitchFamily="18" charset="0"/>
              <a:cs typeface="Times New Roman" panose="02020603050405020304" pitchFamily="18" charset="0"/>
            </a:endParaRPr>
          </a:p>
        </p:txBody>
      </p:sp>
      <p:pic>
        <p:nvPicPr>
          <p:cNvPr id="9218" name="Picture 2" descr="Image result for k-nearest neighbors algorith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7125" y="1017530"/>
            <a:ext cx="2737068" cy="4786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7992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16681" y="-144463"/>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230981" y="7938"/>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214282" y="0"/>
            <a:ext cx="7000924" cy="5940088"/>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Implicit representation or visualization of the Hypothesis space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 is obvious that in the case of instance-based learning there is only one explicit space, the instance space. A hypothesis is never explicitly built up.</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´hypotheses´ are implicit in the structure of the instance space.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One form of such implicit representations is the so called </a:t>
            </a:r>
            <a:r>
              <a:rPr lang="en-US" dirty="0" err="1">
                <a:latin typeface="Times New Roman" panose="02020603050405020304" pitchFamily="18" charset="0"/>
                <a:cs typeface="Times New Roman" panose="02020603050405020304" pitchFamily="18" charset="0"/>
              </a:rPr>
              <a:t>Voronoi</a:t>
            </a:r>
            <a:r>
              <a:rPr lang="en-US" dirty="0">
                <a:latin typeface="Times New Roman" panose="02020603050405020304" pitchFamily="18" charset="0"/>
                <a:cs typeface="Times New Roman" panose="02020603050405020304" pitchFamily="18" charset="0"/>
              </a:rPr>
              <a:t> Diagram.</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Voronoi</a:t>
            </a:r>
            <a:r>
              <a:rPr lang="en-US" dirty="0">
                <a:latin typeface="Times New Roman" panose="02020603050405020304" pitchFamily="18" charset="0"/>
                <a:cs typeface="Times New Roman" panose="02020603050405020304" pitchFamily="18" charset="0"/>
              </a:rPr>
              <a:t> Diagram is a partitioning of the decision surface into convex polyhedral surroundings of the training instances.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Each polyhedron covers the potential query instances positively determined by a training instance. Query points outside a specific polyhedron is closer to another training instance.</a:t>
            </a:r>
          </a:p>
          <a:p>
            <a:endParaRPr lang="sv-SE" dirty="0">
              <a:latin typeface="Times New Roman" panose="02020603050405020304" pitchFamily="18" charset="0"/>
              <a:cs typeface="Times New Roman" panose="02020603050405020304" pitchFamily="18" charset="0"/>
            </a:endParaRPr>
          </a:p>
          <a:p>
            <a:r>
              <a:rPr lang="sv-SE" dirty="0">
                <a:latin typeface="Times New Roman" panose="02020603050405020304" pitchFamily="18" charset="0"/>
                <a:cs typeface="Times New Roman" panose="02020603050405020304" pitchFamily="18" charset="0"/>
              </a:rPr>
              <a:t>The approch can be extended to  a number  of dimensions larger than 2.</a:t>
            </a: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7031422" y="214290"/>
            <a:ext cx="2112578" cy="281677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2330" y="3286124"/>
            <a:ext cx="2071670" cy="2869773"/>
          </a:xfrm>
          <a:prstGeom prst="rect">
            <a:avLst/>
          </a:prstGeom>
        </p:spPr>
      </p:pic>
    </p:spTree>
    <p:extLst>
      <p:ext uri="{BB962C8B-B14F-4D97-AF65-F5344CB8AC3E}">
        <p14:creationId xmlns:p14="http://schemas.microsoft.com/office/powerpoint/2010/main" val="9550836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16681" y="-144463"/>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230981" y="7938"/>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230982" y="297586"/>
            <a:ext cx="8436446" cy="597086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Issues to consider for the k2-nearest neighbor algorithm</a:t>
            </a:r>
          </a:p>
          <a:p>
            <a:endParaRPr lang="sv-SE"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binary (two class) classification problems, it is helpful to choose </a:t>
            </a:r>
            <a:r>
              <a:rPr lang="en-US" sz="2000" i="1" dirty="0">
                <a:latin typeface="Times New Roman" panose="02020603050405020304" pitchFamily="18" charset="0"/>
                <a:cs typeface="Times New Roman" panose="02020603050405020304" pitchFamily="18" charset="0"/>
              </a:rPr>
              <a:t>k</a:t>
            </a:r>
            <a:r>
              <a:rPr lang="en-US" sz="2000" dirty="0">
                <a:latin typeface="Times New Roman" panose="02020603050405020304" pitchFamily="18" charset="0"/>
                <a:cs typeface="Times New Roman" panose="02020603050405020304" pitchFamily="18" charset="0"/>
              </a:rPr>
              <a:t> to be an odd number as this avoids tied votes. One way of choosing the empirically optimal </a:t>
            </a:r>
            <a:r>
              <a:rPr lang="en-US" sz="2000" i="1" dirty="0">
                <a:latin typeface="Times New Roman" panose="02020603050405020304" pitchFamily="18" charset="0"/>
                <a:cs typeface="Times New Roman" panose="02020603050405020304" pitchFamily="18" charset="0"/>
              </a:rPr>
              <a:t>k</a:t>
            </a:r>
            <a:r>
              <a:rPr lang="en-US" sz="2000" dirty="0">
                <a:latin typeface="Times New Roman" panose="02020603050405020304" pitchFamily="18" charset="0"/>
                <a:cs typeface="Times New Roman" panose="02020603050405020304" pitchFamily="18" charset="0"/>
              </a:rPr>
              <a:t> in this setting is via the bootstrap method.</a:t>
            </a:r>
          </a:p>
          <a:p>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principle of "majority voting" for deciding the class labels can be problematic when the class distribution is skewed.</a:t>
            </a:r>
          </a:p>
          <a:p>
            <a:r>
              <a:rPr lang="en-US" sz="20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Instances of a more frequent class tend to dominate the prediction of the new examples, because they tend to be more common among the </a:t>
            </a:r>
            <a:r>
              <a:rPr lang="en-US" sz="2000" i="1" dirty="0">
                <a:latin typeface="Times New Roman" panose="02020603050405020304" pitchFamily="18" charset="0"/>
                <a:cs typeface="Times New Roman" panose="02020603050405020304" pitchFamily="18" charset="0"/>
              </a:rPr>
              <a:t>k</a:t>
            </a:r>
            <a:r>
              <a:rPr lang="en-US" sz="2000" dirty="0">
                <a:latin typeface="Times New Roman" panose="02020603050405020304" pitchFamily="18" charset="0"/>
                <a:cs typeface="Times New Roman" panose="02020603050405020304" pitchFamily="18" charset="0"/>
              </a:rPr>
              <a:t> nearest neighbors due to their large number.</a:t>
            </a:r>
          </a:p>
          <a:p>
            <a:endParaRPr lang="sv-SE"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sv-SE" sz="2000" dirty="0">
                <a:latin typeface="Times New Roman" panose="02020603050405020304" pitchFamily="18" charset="0"/>
                <a:cs typeface="Times New Roman" panose="02020603050405020304" pitchFamily="18" charset="0"/>
              </a:rPr>
              <a:t>Irrelevant features within a large feature set, tend to degrade performance.</a:t>
            </a:r>
          </a:p>
          <a:p>
            <a:endParaRPr lang="sv-SE"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sv-SE" sz="2000" dirty="0">
                <a:latin typeface="Times New Roman" panose="02020603050405020304" pitchFamily="18" charset="0"/>
                <a:cs typeface="Times New Roman" panose="02020603050405020304" pitchFamily="18" charset="0"/>
              </a:rPr>
              <a:t>The simple model where all instances  are treated fairly using the same distance metric may be inadequate e.g. in sparse instance spaces.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12190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16681" y="-144463"/>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230981" y="7938"/>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44153" y="84138"/>
            <a:ext cx="8673336" cy="1569660"/>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 Distance-Weighted Nearest Neighbor Algorithm</a:t>
            </a:r>
          </a:p>
          <a:p>
            <a:endParaRPr lang="sv-SE" sz="3200" b="1" dirty="0">
              <a:latin typeface="Times New Roman" panose="02020603050405020304" pitchFamily="18" charset="0"/>
              <a:cs typeface="Times New Roman" panose="02020603050405020304" pitchFamily="18" charset="0"/>
            </a:endParaRPr>
          </a:p>
          <a:p>
            <a:endParaRPr lang="en-US" sz="32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5"/>
              <p:cNvSpPr>
                <a:spLocks noChangeArrowheads="1"/>
              </p:cNvSpPr>
              <p:nvPr/>
            </p:nvSpPr>
            <p:spPr bwMode="auto">
              <a:xfrm>
                <a:off x="116681" y="764704"/>
                <a:ext cx="8425965" cy="230204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indent="-342900">
                  <a:buFont typeface="Arial" panose="020B0604020202020204" pitchFamily="34" charset="0"/>
                  <a:buChar char="•"/>
                </a:pPr>
                <a:r>
                  <a:rPr lang="en-US" sz="2000" dirty="0" smtClean="0"/>
                  <a:t>One obvious refinement to the k-NEAREST NE IGHBOR algorithm </a:t>
                </a:r>
                <a:r>
                  <a:rPr lang="en-US" sz="2000" dirty="0"/>
                  <a:t>is to weight the </a:t>
                </a:r>
                <a:r>
                  <a:rPr lang="en-US" sz="2000" dirty="0" smtClean="0"/>
                  <a:t>contribution of </a:t>
                </a:r>
                <a:r>
                  <a:rPr lang="en-US" sz="2000" dirty="0"/>
                  <a:t>each of the k neighbors according to their distance to the query point</a:t>
                </a:r>
                <a:r>
                  <a:rPr lang="en-US" sz="2000" dirty="0" smtClean="0"/>
                  <a:t> </a:t>
                </a:r>
                <a14:m>
                  <m:oMath xmlns:m="http://schemas.openxmlformats.org/officeDocument/2006/math">
                    <m:sSub>
                      <m:sSubPr>
                        <m:ctrlPr>
                          <a:rPr lang="en-US" sz="2000" b="1" i="1" smtClean="0">
                            <a:latin typeface="Cambria Math"/>
                          </a:rPr>
                        </m:ctrlPr>
                      </m:sSubPr>
                      <m:e>
                        <m:r>
                          <a:rPr lang="en-IN" sz="2000" b="1" i="1" smtClean="0">
                            <a:latin typeface="Cambria Math"/>
                          </a:rPr>
                          <m:t>𝒙</m:t>
                        </m:r>
                      </m:e>
                      <m:sub>
                        <m:r>
                          <a:rPr lang="en-IN" sz="2000" b="1" i="1" smtClean="0">
                            <a:latin typeface="Cambria Math"/>
                          </a:rPr>
                          <m:t>𝒒</m:t>
                        </m:r>
                      </m:sub>
                    </m:sSub>
                  </m:oMath>
                </a14:m>
                <a:r>
                  <a:rPr lang="en-US" sz="2000" dirty="0" smtClean="0"/>
                  <a:t>giving </a:t>
                </a:r>
                <a:r>
                  <a:rPr lang="en-US" sz="2000" dirty="0"/>
                  <a:t>greater weight to closer </a:t>
                </a:r>
                <a:r>
                  <a:rPr lang="en-US" sz="2000" dirty="0" smtClean="0"/>
                  <a:t>neighbors.</a:t>
                </a:r>
              </a:p>
              <a:p>
                <a:pPr marL="342900" indent="-342900">
                  <a:buFont typeface="Arial" panose="020B0604020202020204" pitchFamily="34" charset="0"/>
                  <a:buChar char="•"/>
                </a:pPr>
                <a:r>
                  <a:rPr lang="en-US" altLang="en-US" sz="2000" dirty="0" smtClean="0">
                    <a:latin typeface="Times New Roman" panose="02020603050405020304" pitchFamily="18" charset="0"/>
                    <a:cs typeface="Times New Roman" panose="02020603050405020304" pitchFamily="18" charset="0"/>
                  </a:rPr>
                  <a:t>In KNN algorithm,</a:t>
                </a:r>
                <a:r>
                  <a:rPr lang="en-US" sz="2000" dirty="0"/>
                  <a:t> which approximates discrete-valued target functions, we might </a:t>
                </a:r>
                <a:r>
                  <a:rPr lang="en-US" sz="2000" dirty="0" smtClean="0"/>
                  <a:t>weight the </a:t>
                </a:r>
                <a:r>
                  <a:rPr lang="en-US" sz="2000" dirty="0"/>
                  <a:t>vote of each neighbor according to the inverse square of its distance from</a:t>
                </a:r>
                <a:r>
                  <a:rPr lang="en-US" sz="2000" b="1" dirty="0"/>
                  <a:t> </a:t>
                </a:r>
                <a14:m>
                  <m:oMath xmlns:m="http://schemas.openxmlformats.org/officeDocument/2006/math">
                    <m:sSub>
                      <m:sSubPr>
                        <m:ctrlPr>
                          <a:rPr lang="en-US" sz="2000" b="1" i="1">
                            <a:latin typeface="Cambria Math"/>
                          </a:rPr>
                        </m:ctrlPr>
                      </m:sSubPr>
                      <m:e>
                        <m:r>
                          <a:rPr lang="en-IN" sz="2000" b="1" i="1">
                            <a:latin typeface="Cambria Math"/>
                          </a:rPr>
                          <m:t>𝒙</m:t>
                        </m:r>
                      </m:e>
                      <m:sub>
                        <m:r>
                          <a:rPr lang="en-IN" sz="2000" b="1" i="1">
                            <a:latin typeface="Cambria Math"/>
                          </a:rPr>
                          <m:t>𝒒</m:t>
                        </m:r>
                      </m:sub>
                    </m:sSub>
                  </m:oMath>
                </a14:m>
                <a:endParaRPr lang="en-US" altLang="en-US" sz="2000" dirty="0">
                  <a:latin typeface="Times New Roman" panose="02020603050405020304" pitchFamily="18" charset="0"/>
                  <a:cs typeface="Times New Roman" panose="02020603050405020304" pitchFamily="18" charset="0"/>
                </a:endParaRPr>
              </a:p>
            </p:txBody>
          </p:sp>
        </mc:Choice>
        <mc:Fallback xmlns="">
          <p:sp>
            <p:nvSpPr>
              <p:cNvPr id="3" name="Rectangle 5"/>
              <p:cNvSpPr>
                <a:spLocks noRot="1" noChangeAspect="1" noMove="1" noResize="1" noEditPoints="1" noAdjustHandles="1" noChangeArrowheads="1" noChangeShapeType="1" noTextEdit="1"/>
              </p:cNvSpPr>
              <p:nvPr/>
            </p:nvSpPr>
            <p:spPr bwMode="auto">
              <a:xfrm>
                <a:off x="116681" y="764704"/>
                <a:ext cx="8425965" cy="2302040"/>
              </a:xfrm>
              <a:prstGeom prst="rect">
                <a:avLst/>
              </a:prstGeom>
              <a:blipFill rotWithShape="1">
                <a:blip r:embed="rId3"/>
                <a:stretch>
                  <a:fillRect l="-579" t="-529" r="-724" b="-291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
        <p:nvSpPr>
          <p:cNvPr id="6" name="AutoShape 6" descr="1/k"/>
          <p:cNvSpPr>
            <a:spLocks noChangeAspect="1" noChangeArrowheads="1"/>
          </p:cNvSpPr>
          <p:nvPr/>
        </p:nvSpPr>
        <p:spPr bwMode="auto">
          <a:xfrm>
            <a:off x="4196954" y="-220663"/>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7" descr="w_{{ni}}"/>
          <p:cNvSpPr>
            <a:spLocks noChangeAspect="1" noChangeArrowheads="1"/>
          </p:cNvSpPr>
          <p:nvPr/>
        </p:nvSpPr>
        <p:spPr bwMode="auto">
          <a:xfrm>
            <a:off x="10683479" y="-220663"/>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sum _{{i=1}}^{n}w_{{ni}}=1"/>
          <p:cNvSpPr>
            <a:spLocks noChangeAspect="1" noChangeArrowheads="1"/>
          </p:cNvSpPr>
          <p:nvPr/>
        </p:nvSpPr>
        <p:spPr bwMode="auto">
          <a:xfrm>
            <a:off x="11007328" y="-220663"/>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8622" y="3074167"/>
            <a:ext cx="5976664" cy="3633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72809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04870"/>
            <a:ext cx="8159502" cy="668338"/>
          </a:xfrm>
        </p:spPr>
        <p:txBody>
          <a:bodyPr>
            <a:normAutofit fontScale="90000"/>
          </a:bodyPr>
          <a:lstStyle/>
          <a:p>
            <a:r>
              <a:rPr lang="en-US" b="1" dirty="0"/>
              <a:t>Remarks on </a:t>
            </a:r>
            <a:r>
              <a:rPr lang="en-US" b="1" dirty="0" smtClean="0"/>
              <a:t>k-NEAREST NEIGHBOR Algorithm</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5536" y="1556792"/>
                <a:ext cx="8136904" cy="4968552"/>
              </a:xfrm>
            </p:spPr>
            <p:txBody>
              <a:bodyPr>
                <a:normAutofit fontScale="70000" lnSpcReduction="20000"/>
              </a:bodyPr>
              <a:lstStyle/>
              <a:p>
                <a:r>
                  <a:rPr lang="en-US" dirty="0" smtClean="0"/>
                  <a:t>The distance-weighted k-NEAREST NEIGHBOR Algorithm </a:t>
                </a:r>
                <a:r>
                  <a:rPr lang="en-US" dirty="0"/>
                  <a:t>is a highly effective </a:t>
                </a:r>
                <a:r>
                  <a:rPr lang="en-US" dirty="0" smtClean="0"/>
                  <a:t>inductive inference </a:t>
                </a:r>
                <a:r>
                  <a:rPr lang="en-US" dirty="0"/>
                  <a:t>method for many practical problems. </a:t>
                </a:r>
                <a:endParaRPr lang="en-US" dirty="0" smtClean="0"/>
              </a:p>
              <a:p>
                <a:r>
                  <a:rPr lang="en-US" dirty="0" smtClean="0"/>
                  <a:t>It </a:t>
                </a:r>
                <a:r>
                  <a:rPr lang="en-US" dirty="0"/>
                  <a:t>is robust to noisy </a:t>
                </a:r>
                <a:r>
                  <a:rPr lang="en-US" dirty="0" smtClean="0"/>
                  <a:t>training data </a:t>
                </a:r>
                <a:r>
                  <a:rPr lang="en-US" dirty="0"/>
                  <a:t>and quite effective when it is provided a sufficiently large set of </a:t>
                </a:r>
                <a:r>
                  <a:rPr lang="en-US" dirty="0" smtClean="0"/>
                  <a:t>training data.</a:t>
                </a:r>
              </a:p>
              <a:p>
                <a:r>
                  <a:rPr lang="en-US" dirty="0" smtClean="0"/>
                  <a:t> </a:t>
                </a:r>
                <a:r>
                  <a:rPr lang="en-US" dirty="0"/>
                  <a:t>Note that by taking the weighted average of the k neighbors nearest to </a:t>
                </a:r>
                <a:r>
                  <a:rPr lang="en-US" dirty="0" smtClean="0"/>
                  <a:t>the query </a:t>
                </a:r>
                <a:r>
                  <a:rPr lang="en-US" dirty="0"/>
                  <a:t>point, it can smooth out the impact of isolated noisy training examples</a:t>
                </a:r>
                <a:r>
                  <a:rPr lang="en-US" dirty="0" smtClean="0"/>
                  <a:t>.</a:t>
                </a:r>
              </a:p>
              <a:p>
                <a:r>
                  <a:rPr lang="en-IN" dirty="0" smtClean="0"/>
                  <a:t>The </a:t>
                </a:r>
                <a:r>
                  <a:rPr lang="en-US" dirty="0" smtClean="0"/>
                  <a:t>inductive </a:t>
                </a:r>
                <a:r>
                  <a:rPr lang="en-US" dirty="0"/>
                  <a:t>bias corresponds to an assumption that the classification of an instance</a:t>
                </a:r>
                <a:r>
                  <a:rPr lang="en-US" dirty="0" smtClean="0"/>
                  <a:t> </a:t>
                </a:r>
                <a14:m>
                  <m:oMath xmlns:m="http://schemas.openxmlformats.org/officeDocument/2006/math">
                    <m:sSub>
                      <m:sSubPr>
                        <m:ctrlPr>
                          <a:rPr lang="en-US" b="1" i="1" smtClean="0">
                            <a:latin typeface="Cambria Math"/>
                          </a:rPr>
                        </m:ctrlPr>
                      </m:sSubPr>
                      <m:e>
                        <m:r>
                          <a:rPr lang="en-IN" b="1" i="1" smtClean="0">
                            <a:latin typeface="Cambria Math"/>
                          </a:rPr>
                          <m:t>𝒙</m:t>
                        </m:r>
                      </m:e>
                      <m:sub>
                        <m:r>
                          <a:rPr lang="en-IN" b="1" i="1" smtClean="0">
                            <a:latin typeface="Cambria Math"/>
                          </a:rPr>
                          <m:t>𝒒</m:t>
                        </m:r>
                      </m:sub>
                    </m:sSub>
                  </m:oMath>
                </a14:m>
                <a:r>
                  <a:rPr lang="en-US" b="1" i="1" dirty="0" smtClean="0"/>
                  <a:t>, </a:t>
                </a:r>
                <a:r>
                  <a:rPr lang="en-US" dirty="0"/>
                  <a:t>will be most similar to the classification of other instances that are nearby </a:t>
                </a:r>
                <a:r>
                  <a:rPr lang="en-US" dirty="0" smtClean="0"/>
                  <a:t>in </a:t>
                </a:r>
                <a:r>
                  <a:rPr lang="en-IN" dirty="0" smtClean="0"/>
                  <a:t>Euclidean </a:t>
                </a:r>
                <a:r>
                  <a:rPr lang="en-IN" dirty="0"/>
                  <a:t>distance</a:t>
                </a:r>
                <a:r>
                  <a:rPr lang="en-IN" dirty="0" smtClean="0"/>
                  <a:t>.</a:t>
                </a:r>
              </a:p>
              <a:p>
                <a:r>
                  <a:rPr lang="en-US" dirty="0"/>
                  <a:t>One practical issue in applying </a:t>
                </a:r>
                <a:r>
                  <a:rPr lang="en-US" dirty="0" smtClean="0"/>
                  <a:t>k-NEAREST NEIGHBOR algorithms </a:t>
                </a:r>
                <a:r>
                  <a:rPr lang="en-US" dirty="0"/>
                  <a:t>is that </a:t>
                </a:r>
                <a:r>
                  <a:rPr lang="en-US" dirty="0" smtClean="0"/>
                  <a:t>the distance </a:t>
                </a:r>
                <a:r>
                  <a:rPr lang="en-US" dirty="0"/>
                  <a:t>between instances is calculated based on </a:t>
                </a:r>
                <a:r>
                  <a:rPr lang="en-US" i="1" dirty="0"/>
                  <a:t>all </a:t>
                </a:r>
                <a:r>
                  <a:rPr lang="en-US" dirty="0"/>
                  <a:t>attributes of the </a:t>
                </a:r>
                <a:r>
                  <a:rPr lang="en-US" dirty="0" smtClean="0"/>
                  <a:t>instance.</a:t>
                </a:r>
                <a:r>
                  <a:rPr lang="en-IN" dirty="0"/>
                  <a:t> This lies </a:t>
                </a:r>
                <a:r>
                  <a:rPr lang="en-IN" dirty="0" smtClean="0"/>
                  <a:t>in </a:t>
                </a:r>
                <a:r>
                  <a:rPr lang="en-US" dirty="0" smtClean="0"/>
                  <a:t>contrast </a:t>
                </a:r>
                <a:r>
                  <a:rPr lang="en-US" dirty="0"/>
                  <a:t>to methods such as rule and decision tree learning systems that </a:t>
                </a:r>
                <a:r>
                  <a:rPr lang="en-US" dirty="0" smtClean="0"/>
                  <a:t>select only </a:t>
                </a:r>
                <a:r>
                  <a:rPr lang="en-US" dirty="0"/>
                  <a:t>a subset of the instance attributes when forming the hypothesis.</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5536" y="1556792"/>
                <a:ext cx="8136904" cy="4968552"/>
              </a:xfrm>
              <a:blipFill rotWithShape="1">
                <a:blip r:embed="rId2"/>
                <a:stretch>
                  <a:fillRect l="-899" t="-1963" r="-674"/>
                </a:stretch>
              </a:blipFill>
            </p:spPr>
            <p:txBody>
              <a:bodyPr/>
              <a:lstStyle/>
              <a:p>
                <a:r>
                  <a:rPr lang="en-IN">
                    <a:noFill/>
                  </a:rPr>
                  <a:t> </a:t>
                </a:r>
              </a:p>
            </p:txBody>
          </p:sp>
        </mc:Fallback>
      </mc:AlternateContent>
    </p:spTree>
    <p:extLst>
      <p:ext uri="{BB962C8B-B14F-4D97-AF65-F5344CB8AC3E}">
        <p14:creationId xmlns:p14="http://schemas.microsoft.com/office/powerpoint/2010/main" val="6151227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Content Placeholder 2"/>
          <p:cNvSpPr>
            <a:spLocks noGrp="1"/>
          </p:cNvSpPr>
          <p:nvPr>
            <p:ph idx="1"/>
          </p:nvPr>
        </p:nvSpPr>
        <p:spPr>
          <a:xfrm>
            <a:off x="179512" y="692696"/>
            <a:ext cx="8784976" cy="6048672"/>
          </a:xfrm>
        </p:spPr>
        <p:txBody>
          <a:bodyPr>
            <a:normAutofit fontScale="85000" lnSpcReduction="10000"/>
          </a:bodyPr>
          <a:lstStyle/>
          <a:p>
            <a:r>
              <a:rPr lang="en-US" dirty="0"/>
              <a:t>The distance between neighbors will </a:t>
            </a:r>
            <a:r>
              <a:rPr lang="en-US" dirty="0" smtClean="0"/>
              <a:t>be dominated </a:t>
            </a:r>
            <a:r>
              <a:rPr lang="en-US" dirty="0"/>
              <a:t>by the large number of irrelevant attributes. This difficulty, </a:t>
            </a:r>
            <a:r>
              <a:rPr lang="en-US" dirty="0" smtClean="0"/>
              <a:t>which arises </a:t>
            </a:r>
            <a:r>
              <a:rPr lang="en-US" dirty="0"/>
              <a:t>when many irrelevant attributes are present, is sometimes referred to as </a:t>
            </a:r>
            <a:r>
              <a:rPr lang="en-US" dirty="0" smtClean="0"/>
              <a:t>the </a:t>
            </a:r>
            <a:r>
              <a:rPr lang="en-US" b="1" i="1" dirty="0" smtClean="0"/>
              <a:t>curse </a:t>
            </a:r>
            <a:r>
              <a:rPr lang="en-US" b="1" i="1" dirty="0"/>
              <a:t>of dimensionality. </a:t>
            </a:r>
            <a:endParaRPr lang="en-US" b="1" i="1" dirty="0" smtClean="0"/>
          </a:p>
          <a:p>
            <a:r>
              <a:rPr lang="en-US" dirty="0" smtClean="0"/>
              <a:t>Nearest-neighbor </a:t>
            </a:r>
            <a:r>
              <a:rPr lang="en-US" dirty="0"/>
              <a:t>approaches are especially sensitive </a:t>
            </a:r>
            <a:r>
              <a:rPr lang="en-US" dirty="0" smtClean="0"/>
              <a:t>to </a:t>
            </a:r>
            <a:r>
              <a:rPr lang="en-IN" dirty="0" smtClean="0"/>
              <a:t>this problem. </a:t>
            </a:r>
            <a:r>
              <a:rPr lang="en-US" dirty="0" smtClean="0"/>
              <a:t>One </a:t>
            </a:r>
            <a:r>
              <a:rPr lang="en-US" dirty="0"/>
              <a:t>interesting approach to overcoming this problem is to weight </a:t>
            </a:r>
            <a:r>
              <a:rPr lang="en-US" dirty="0" smtClean="0"/>
              <a:t>each attribute </a:t>
            </a:r>
            <a:r>
              <a:rPr lang="en-US" dirty="0"/>
              <a:t>differently when calculating the distance between two </a:t>
            </a:r>
            <a:r>
              <a:rPr lang="en-US" dirty="0" smtClean="0"/>
              <a:t>instances.</a:t>
            </a:r>
          </a:p>
          <a:p>
            <a:r>
              <a:rPr lang="en-US" dirty="0" smtClean="0"/>
              <a:t>This</a:t>
            </a:r>
            <a:r>
              <a:rPr lang="en-US" dirty="0"/>
              <a:t> </a:t>
            </a:r>
            <a:r>
              <a:rPr lang="en-US" dirty="0" smtClean="0"/>
              <a:t>corresponds </a:t>
            </a:r>
            <a:r>
              <a:rPr lang="en-US" dirty="0"/>
              <a:t>to stretching the axes in the Euclidean space, shortening the axes </a:t>
            </a:r>
            <a:r>
              <a:rPr lang="en-US" dirty="0" smtClean="0"/>
              <a:t>that correspond </a:t>
            </a:r>
            <a:r>
              <a:rPr lang="en-US" dirty="0"/>
              <a:t>to less relevant attributes, and lengthening the axes that </a:t>
            </a:r>
            <a:r>
              <a:rPr lang="en-US" dirty="0" smtClean="0"/>
              <a:t>correspond to </a:t>
            </a:r>
            <a:r>
              <a:rPr lang="en-US" dirty="0"/>
              <a:t>more relevant </a:t>
            </a:r>
            <a:r>
              <a:rPr lang="en-US" dirty="0" smtClean="0"/>
              <a:t>attributes.</a:t>
            </a:r>
          </a:p>
          <a:p>
            <a:r>
              <a:rPr lang="en-US" dirty="0" smtClean="0"/>
              <a:t>The </a:t>
            </a:r>
            <a:r>
              <a:rPr lang="en-US" dirty="0"/>
              <a:t>amount by which each axis should be </a:t>
            </a:r>
            <a:r>
              <a:rPr lang="en-US" dirty="0" smtClean="0"/>
              <a:t>stretched can </a:t>
            </a:r>
            <a:r>
              <a:rPr lang="en-US" dirty="0"/>
              <a:t>be determined automatically using a cross-validation approach.</a:t>
            </a:r>
            <a:endParaRPr lang="en-IN" dirty="0"/>
          </a:p>
        </p:txBody>
      </p:sp>
    </p:spTree>
    <p:extLst>
      <p:ext uri="{BB962C8B-B14F-4D97-AF65-F5344CB8AC3E}">
        <p14:creationId xmlns:p14="http://schemas.microsoft.com/office/powerpoint/2010/main" val="26229992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Content Placeholder 2"/>
          <p:cNvSpPr>
            <a:spLocks noGrp="1"/>
          </p:cNvSpPr>
          <p:nvPr>
            <p:ph idx="1"/>
          </p:nvPr>
        </p:nvSpPr>
        <p:spPr/>
        <p:txBody>
          <a:bodyPr/>
          <a:lstStyle/>
          <a:p>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713" y="166688"/>
            <a:ext cx="7648575" cy="652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00734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Content Placeholder 2"/>
          <p:cNvSpPr>
            <a:spLocks noGrp="1"/>
          </p:cNvSpPr>
          <p:nvPr>
            <p:ph idx="1"/>
          </p:nvPr>
        </p:nvSpPr>
        <p:spPr/>
        <p:txBody>
          <a:bodyPr/>
          <a:lstStyle/>
          <a:p>
            <a:endParaRPr lang="en-IN"/>
          </a:p>
        </p:txBody>
      </p:sp>
      <mc:AlternateContent xmlns:mc="http://schemas.openxmlformats.org/markup-compatibility/2006" xmlns:a14="http://schemas.microsoft.com/office/drawing/2010/main">
        <mc:Choice Requires="a14">
          <p:sp>
            <p:nvSpPr>
              <p:cNvPr id="4" name="Rectangle 3"/>
              <p:cNvSpPr/>
              <p:nvPr/>
            </p:nvSpPr>
            <p:spPr>
              <a:xfrm>
                <a:off x="386121" y="620688"/>
                <a:ext cx="8208912" cy="6001643"/>
              </a:xfrm>
              <a:prstGeom prst="rect">
                <a:avLst/>
              </a:prstGeom>
            </p:spPr>
            <p:txBody>
              <a:bodyPr wrap="square">
                <a:spAutoFit/>
              </a:bodyPr>
              <a:lstStyle/>
              <a:p>
                <a:pPr marL="285750" indent="-285750">
                  <a:buFont typeface="Arial" panose="020B0604020202020204" pitchFamily="34" charset="0"/>
                  <a:buChar char="•"/>
                </a:pPr>
                <a:r>
                  <a:rPr lang="en-US" sz="2400" dirty="0" smtClean="0"/>
                  <a:t>One additional practical issue in applying k-NEAREST NEIGHBOR’S </a:t>
                </a:r>
                <a:r>
                  <a:rPr lang="en-US" sz="2400" dirty="0"/>
                  <a:t>efficient</a:t>
                </a:r>
              </a:p>
              <a:p>
                <a:r>
                  <a:rPr lang="en-US" sz="2400" dirty="0"/>
                  <a:t>memory indexing</a:t>
                </a:r>
                <a:r>
                  <a:rPr lang="en-US" sz="2400" dirty="0" smtClean="0"/>
                  <a:t>.</a:t>
                </a:r>
              </a:p>
              <a:p>
                <a:pPr marL="285750" indent="-285750">
                  <a:buFont typeface="Arial" panose="020B0604020202020204" pitchFamily="34" charset="0"/>
                  <a:buChar char="•"/>
                </a:pPr>
                <a:r>
                  <a:rPr lang="en-US" sz="2400" dirty="0" smtClean="0"/>
                  <a:t> </a:t>
                </a:r>
                <a:r>
                  <a:rPr lang="en-US" sz="2400" dirty="0"/>
                  <a:t>Because this algorithm delays all processing until a new query</a:t>
                </a:r>
              </a:p>
              <a:p>
                <a:r>
                  <a:rPr lang="en-US" sz="2400" dirty="0"/>
                  <a:t>is received, significant computation can be required to process each new </a:t>
                </a:r>
                <a:r>
                  <a:rPr lang="en-US" sz="2400" dirty="0" smtClean="0"/>
                  <a:t>query.</a:t>
                </a:r>
              </a:p>
              <a:p>
                <a:pPr marL="285750" indent="-285750">
                  <a:buFont typeface="Arial" panose="020B0604020202020204" pitchFamily="34" charset="0"/>
                  <a:buChar char="•"/>
                </a:pPr>
                <a:r>
                  <a:rPr lang="en-US" sz="2400" dirty="0" smtClean="0"/>
                  <a:t>Various </a:t>
                </a:r>
                <a:r>
                  <a:rPr lang="en-US" sz="2400" dirty="0"/>
                  <a:t>methods have been developed for indexing the stored training examples so</a:t>
                </a:r>
              </a:p>
              <a:p>
                <a:r>
                  <a:rPr lang="en-US" sz="2400" dirty="0"/>
                  <a:t>that the nearest neighbors can be identified more efficiently at some additional cost</a:t>
                </a:r>
              </a:p>
              <a:p>
                <a:r>
                  <a:rPr lang="en-US" sz="2400" dirty="0"/>
                  <a:t>in memory. </a:t>
                </a:r>
                <a:endParaRPr lang="en-US" sz="2400" dirty="0" smtClean="0"/>
              </a:p>
              <a:p>
                <a:pPr marL="285750" indent="-285750">
                  <a:buFont typeface="Arial" panose="020B0604020202020204" pitchFamily="34" charset="0"/>
                  <a:buChar char="•"/>
                </a:pPr>
                <a:r>
                  <a:rPr lang="en-US" sz="2400" dirty="0" smtClean="0"/>
                  <a:t>One </a:t>
                </a:r>
                <a:r>
                  <a:rPr lang="en-US" sz="2400" dirty="0"/>
                  <a:t>such indexing method is the </a:t>
                </a:r>
                <a:r>
                  <a:rPr lang="en-US" sz="2400" dirty="0" smtClean="0"/>
                  <a:t> </a:t>
                </a:r>
                <a:r>
                  <a:rPr lang="en-US" sz="2400" b="1" dirty="0" err="1" smtClean="0"/>
                  <a:t>kd</a:t>
                </a:r>
                <a:r>
                  <a:rPr lang="en-US" sz="2400" b="1" dirty="0" smtClean="0"/>
                  <a:t>-tree </a:t>
                </a:r>
                <a:r>
                  <a:rPr lang="en-US" sz="2400" dirty="0" smtClean="0"/>
                  <a:t>in </a:t>
                </a:r>
                <a:r>
                  <a:rPr lang="en-US" sz="2400" dirty="0"/>
                  <a:t>which instances are stored at the leaves of a tree, with </a:t>
                </a:r>
                <a:r>
                  <a:rPr lang="en-US" sz="2400" dirty="0" smtClean="0"/>
                  <a:t>nearby instances </a:t>
                </a:r>
                <a:r>
                  <a:rPr lang="en-US" sz="2400" dirty="0"/>
                  <a:t>stored at the same or nearby nodes. The internal nodes of the tree </a:t>
                </a:r>
                <a:r>
                  <a:rPr lang="en-US" sz="2400" dirty="0" smtClean="0"/>
                  <a:t>sort the </a:t>
                </a:r>
                <a:r>
                  <a:rPr lang="en-US" sz="2400" dirty="0"/>
                  <a:t>new query </a:t>
                </a:r>
                <a14:m>
                  <m:oMath xmlns:m="http://schemas.openxmlformats.org/officeDocument/2006/math">
                    <m:sSub>
                      <m:sSubPr>
                        <m:ctrlPr>
                          <a:rPr lang="en-US" sz="2400" i="1" smtClean="0">
                            <a:latin typeface="Cambria Math"/>
                          </a:rPr>
                        </m:ctrlPr>
                      </m:sSubPr>
                      <m:e>
                        <m:r>
                          <a:rPr lang="en-IN" sz="2400" b="0" i="1" smtClean="0">
                            <a:latin typeface="Cambria Math"/>
                          </a:rPr>
                          <m:t>𝑥</m:t>
                        </m:r>
                      </m:e>
                      <m:sub>
                        <m:r>
                          <a:rPr lang="en-IN" sz="2400" b="0" i="1" smtClean="0">
                            <a:latin typeface="Cambria Math"/>
                          </a:rPr>
                          <m:t>𝑞</m:t>
                        </m:r>
                      </m:sub>
                    </m:sSub>
                  </m:oMath>
                </a14:m>
                <a:r>
                  <a:rPr lang="en-US" sz="2400" b="1" i="1" dirty="0"/>
                  <a:t>, </a:t>
                </a:r>
                <a:r>
                  <a:rPr lang="en-US" sz="2400" dirty="0"/>
                  <a:t>to the relevant leaf by testing selected attributes of </a:t>
                </a:r>
                <a14:m>
                  <m:oMath xmlns:m="http://schemas.openxmlformats.org/officeDocument/2006/math">
                    <m:sSub>
                      <m:sSubPr>
                        <m:ctrlPr>
                          <a:rPr lang="en-US" sz="2400" i="1" smtClean="0">
                            <a:latin typeface="Cambria Math"/>
                          </a:rPr>
                        </m:ctrlPr>
                      </m:sSubPr>
                      <m:e>
                        <m:r>
                          <a:rPr lang="en-IN" sz="2400" b="0" i="1" smtClean="0">
                            <a:latin typeface="Cambria Math"/>
                          </a:rPr>
                          <m:t>𝑥</m:t>
                        </m:r>
                      </m:e>
                      <m:sub>
                        <m:r>
                          <a:rPr lang="en-IN" sz="2400" b="0" i="1" smtClean="0">
                            <a:latin typeface="Cambria Math"/>
                          </a:rPr>
                          <m:t>𝑞</m:t>
                        </m:r>
                      </m:sub>
                    </m:sSub>
                  </m:oMath>
                </a14:m>
                <a:r>
                  <a:rPr lang="en-US" sz="2400" b="1" i="1" dirty="0" smtClean="0"/>
                  <a:t>.</a:t>
                </a:r>
                <a:endParaRPr lang="en-IN" sz="2400" dirty="0"/>
              </a:p>
            </p:txBody>
          </p:sp>
        </mc:Choice>
        <mc:Fallback xmlns="">
          <p:sp>
            <p:nvSpPr>
              <p:cNvPr id="4" name="Rectangle 3"/>
              <p:cNvSpPr>
                <a:spLocks noRot="1" noChangeAspect="1" noMove="1" noResize="1" noEditPoints="1" noAdjustHandles="1" noChangeArrowheads="1" noChangeShapeType="1" noTextEdit="1"/>
              </p:cNvSpPr>
              <p:nvPr/>
            </p:nvSpPr>
            <p:spPr>
              <a:xfrm>
                <a:off x="386121" y="620688"/>
                <a:ext cx="8208912" cy="6001643"/>
              </a:xfrm>
              <a:prstGeom prst="rect">
                <a:avLst/>
              </a:prstGeom>
              <a:blipFill rotWithShape="1">
                <a:blip r:embed="rId2"/>
                <a:stretch>
                  <a:fillRect l="-1114" t="-813" r="-1559" b="-1931"/>
                </a:stretch>
              </a:blipFill>
            </p:spPr>
            <p:txBody>
              <a:bodyPr/>
              <a:lstStyle/>
              <a:p>
                <a:r>
                  <a:rPr lang="en-IN">
                    <a:noFill/>
                  </a:rPr>
                  <a:t> </a:t>
                </a:r>
              </a:p>
            </p:txBody>
          </p:sp>
        </mc:Fallback>
      </mc:AlternateContent>
    </p:spTree>
    <p:extLst>
      <p:ext uri="{BB962C8B-B14F-4D97-AF65-F5344CB8AC3E}">
        <p14:creationId xmlns:p14="http://schemas.microsoft.com/office/powerpoint/2010/main" val="30282328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42910" y="357166"/>
          <a:ext cx="8215338" cy="5268929"/>
        </p:xfrm>
        <a:graphic>
          <a:graphicData uri="http://schemas.openxmlformats.org/drawingml/2006/table">
            <a:tbl>
              <a:tblPr firstRow="1" bandRow="1">
                <a:tableStyleId>{5C22544A-7EE6-4342-B048-85BDC9FD1C3A}</a:tableStyleId>
              </a:tblPr>
              <a:tblGrid>
                <a:gridCol w="1000132"/>
                <a:gridCol w="7215206"/>
              </a:tblGrid>
              <a:tr h="612846">
                <a:tc>
                  <a:txBody>
                    <a:bodyPr/>
                    <a:lstStyle/>
                    <a:p>
                      <a:r>
                        <a:rPr lang="en-US" sz="2800" dirty="0" smtClean="0"/>
                        <a:t>8.1 </a:t>
                      </a:r>
                      <a:endParaRPr lang="en-IN" sz="2800" dirty="0"/>
                    </a:p>
                  </a:txBody>
                  <a:tcPr/>
                </a:tc>
                <a:tc>
                  <a:txBody>
                    <a:bodyPr/>
                    <a:lstStyle/>
                    <a:p>
                      <a:r>
                        <a:rPr lang="en-US" sz="2800" dirty="0" smtClean="0"/>
                        <a:t>Introduction</a:t>
                      </a:r>
                      <a:endParaRPr lang="en-IN" sz="2800" dirty="0"/>
                    </a:p>
                  </a:txBody>
                  <a:tcPr/>
                </a:tc>
              </a:tr>
              <a:tr h="621359">
                <a:tc>
                  <a:txBody>
                    <a:bodyPr/>
                    <a:lstStyle/>
                    <a:p>
                      <a:r>
                        <a:rPr lang="en-US" sz="2800" dirty="0" smtClean="0"/>
                        <a:t>8.2</a:t>
                      </a:r>
                      <a:endParaRPr lang="en-IN" sz="2800" dirty="0"/>
                    </a:p>
                  </a:txBody>
                  <a:tcPr/>
                </a:tc>
                <a:tc>
                  <a:txBody>
                    <a:bodyPr/>
                    <a:lstStyle/>
                    <a:p>
                      <a:r>
                        <a:rPr lang="en-IN" sz="2800" b="1" kern="1200" baseline="0" dirty="0" smtClean="0">
                          <a:solidFill>
                            <a:schemeClr val="dk1"/>
                          </a:solidFill>
                          <a:latin typeface="+mn-lt"/>
                          <a:ea typeface="+mn-ea"/>
                          <a:cs typeface="+mn-cs"/>
                        </a:rPr>
                        <a:t>K- nearest neighbour algorithm </a:t>
                      </a:r>
                      <a:endParaRPr lang="en-IN" sz="2800" b="1" dirty="0"/>
                    </a:p>
                  </a:txBody>
                  <a:tcPr/>
                </a:tc>
              </a:tr>
              <a:tr h="621359">
                <a:tc>
                  <a:txBody>
                    <a:bodyPr/>
                    <a:lstStyle/>
                    <a:p>
                      <a:r>
                        <a:rPr lang="en-US" sz="2800" dirty="0" smtClean="0">
                          <a:solidFill>
                            <a:srgbClr val="00B050"/>
                          </a:solidFill>
                        </a:rPr>
                        <a:t>8.3</a:t>
                      </a:r>
                      <a:endParaRPr lang="en-IN" sz="2800" dirty="0">
                        <a:solidFill>
                          <a:srgbClr val="00B050"/>
                        </a:solidFill>
                      </a:endParaRPr>
                    </a:p>
                  </a:txBody>
                  <a:tcPr/>
                </a:tc>
                <a:tc>
                  <a:txBody>
                    <a:bodyPr/>
                    <a:lstStyle/>
                    <a:p>
                      <a:r>
                        <a:rPr lang="en-IN" sz="2800" b="1" kern="1200" baseline="0" dirty="0" smtClean="0">
                          <a:solidFill>
                            <a:srgbClr val="00B050"/>
                          </a:solidFill>
                          <a:latin typeface="+mn-lt"/>
                          <a:ea typeface="+mn-ea"/>
                          <a:cs typeface="+mn-cs"/>
                        </a:rPr>
                        <a:t>Locally Weighted Regression</a:t>
                      </a:r>
                    </a:p>
                    <a:p>
                      <a:endParaRPr lang="en-IN" sz="2800" b="1" dirty="0">
                        <a:solidFill>
                          <a:srgbClr val="00B050"/>
                        </a:solidFill>
                      </a:endParaRPr>
                    </a:p>
                  </a:txBody>
                  <a:tcPr/>
                </a:tc>
              </a:tr>
              <a:tr h="644766">
                <a:tc>
                  <a:txBody>
                    <a:bodyPr/>
                    <a:lstStyle/>
                    <a:p>
                      <a:r>
                        <a:rPr lang="en-US" sz="2800" dirty="0" smtClean="0">
                          <a:solidFill>
                            <a:srgbClr val="FFFF00"/>
                          </a:solidFill>
                        </a:rPr>
                        <a:t>8.4 </a:t>
                      </a:r>
                      <a:endParaRPr lang="en-IN" sz="2800" dirty="0">
                        <a:solidFill>
                          <a:srgbClr val="FFFF00"/>
                        </a:solidFill>
                      </a:endParaRPr>
                    </a:p>
                  </a:txBody>
                  <a:tcPr>
                    <a:solidFill>
                      <a:schemeClr val="accent4">
                        <a:lumMod val="75000"/>
                      </a:schemeClr>
                    </a:solidFill>
                  </a:tcPr>
                </a:tc>
                <a:tc>
                  <a:txBody>
                    <a:bodyPr/>
                    <a:lstStyle/>
                    <a:p>
                      <a:r>
                        <a:rPr lang="en-IN" sz="2800" b="1" kern="1200" baseline="0" dirty="0" smtClean="0">
                          <a:solidFill>
                            <a:srgbClr val="FFFF00"/>
                          </a:solidFill>
                          <a:latin typeface="+mn-lt"/>
                          <a:ea typeface="+mn-ea"/>
                          <a:cs typeface="+mn-cs"/>
                        </a:rPr>
                        <a:t>Radial Basis Function (RBF)</a:t>
                      </a:r>
                    </a:p>
                    <a:p>
                      <a:endParaRPr lang="en-IN" sz="2800" dirty="0">
                        <a:solidFill>
                          <a:srgbClr val="FFFF00"/>
                        </a:solidFill>
                      </a:endParaRPr>
                    </a:p>
                  </a:txBody>
                  <a:tcPr>
                    <a:solidFill>
                      <a:schemeClr val="accent4">
                        <a:lumMod val="75000"/>
                      </a:schemeClr>
                    </a:solidFill>
                  </a:tcPr>
                </a:tc>
              </a:tr>
              <a:tr h="1072482">
                <a:tc>
                  <a:txBody>
                    <a:bodyPr/>
                    <a:lstStyle/>
                    <a:p>
                      <a:r>
                        <a:rPr lang="en-US" sz="2800" dirty="0" smtClean="0"/>
                        <a:t>8.5</a:t>
                      </a:r>
                      <a:endParaRPr lang="en-IN" sz="2800" dirty="0"/>
                    </a:p>
                  </a:txBody>
                  <a:tcPr>
                    <a:solidFill>
                      <a:schemeClr val="accent3">
                        <a:lumMod val="60000"/>
                        <a:lumOff val="40000"/>
                      </a:schemeClr>
                    </a:solidFill>
                  </a:tcPr>
                </a:tc>
                <a:tc>
                  <a:txBody>
                    <a:bodyPr/>
                    <a:lstStyle/>
                    <a:p>
                      <a:r>
                        <a:rPr lang="en-IN" sz="2800" b="1" kern="1200" baseline="0" dirty="0" smtClean="0">
                          <a:solidFill>
                            <a:schemeClr val="dk1"/>
                          </a:solidFill>
                          <a:latin typeface="+mn-lt"/>
                          <a:ea typeface="+mn-ea"/>
                          <a:cs typeface="+mn-cs"/>
                        </a:rPr>
                        <a:t>Case Bases reasoning  (CBR)</a:t>
                      </a:r>
                      <a:endParaRPr lang="en-IN" sz="2800" dirty="0"/>
                    </a:p>
                  </a:txBody>
                  <a:tcPr>
                    <a:solidFill>
                      <a:schemeClr val="accent3">
                        <a:lumMod val="60000"/>
                        <a:lumOff val="40000"/>
                      </a:schemeClr>
                    </a:solidFill>
                  </a:tcPr>
                </a:tc>
              </a:tr>
              <a:tr h="1072482">
                <a:tc>
                  <a:txBody>
                    <a:bodyPr/>
                    <a:lstStyle/>
                    <a:p>
                      <a:r>
                        <a:rPr lang="en-US" sz="2800" dirty="0" smtClean="0"/>
                        <a:t>8.6</a:t>
                      </a:r>
                      <a:endParaRPr lang="en-IN" sz="2800" dirty="0"/>
                    </a:p>
                  </a:txBody>
                  <a:tcPr>
                    <a:solidFill>
                      <a:schemeClr val="accent3">
                        <a:lumMod val="60000"/>
                        <a:lumOff val="40000"/>
                      </a:schemeClr>
                    </a:solidFill>
                  </a:tcPr>
                </a:tc>
                <a:tc>
                  <a:txBody>
                    <a:bodyPr/>
                    <a:lstStyle/>
                    <a:p>
                      <a:r>
                        <a:rPr lang="en-US" sz="2800" dirty="0" smtClean="0"/>
                        <a:t>Remarks on Lazy and Eager Learning </a:t>
                      </a:r>
                      <a:endParaRPr lang="en-IN" sz="2800" dirty="0"/>
                    </a:p>
                  </a:txBody>
                  <a:tcPr>
                    <a:solidFill>
                      <a:schemeClr val="accent3">
                        <a:lumMod val="60000"/>
                        <a:lumOff val="40000"/>
                      </a:schemeClr>
                    </a:solidFill>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980728"/>
            <a:ext cx="6935788" cy="668338"/>
          </a:xfrm>
        </p:spPr>
        <p:txBody>
          <a:bodyPr>
            <a:normAutofit fontScale="90000"/>
          </a:bodyPr>
          <a:lstStyle/>
          <a:p>
            <a:r>
              <a:rPr lang="en-IN" dirty="0" smtClean="0"/>
              <a:t>TERMINOLOGY</a:t>
            </a:r>
            <a:endParaRPr lang="en-IN" dirty="0"/>
          </a:p>
        </p:txBody>
      </p:sp>
      <p:sp>
        <p:nvSpPr>
          <p:cNvPr id="3" name="Content Placeholder 2"/>
          <p:cNvSpPr>
            <a:spLocks noGrp="1"/>
          </p:cNvSpPr>
          <p:nvPr>
            <p:ph idx="1"/>
          </p:nvPr>
        </p:nvSpPr>
        <p:spPr/>
        <p:txBody>
          <a:bodyPr/>
          <a:lstStyle/>
          <a:p>
            <a:endParaRPr lang="en-I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 y="2062163"/>
            <a:ext cx="7734300" cy="273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18948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16681" y="-144463"/>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230981" y="7938"/>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82814" y="7937"/>
            <a:ext cx="8953681" cy="4893647"/>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 Locally Weighted Regression</a:t>
            </a:r>
          </a:p>
          <a:p>
            <a:endParaRPr lang="sv-SE"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sv-SE" sz="2000" dirty="0">
                <a:latin typeface="+mj-lt"/>
                <a:cs typeface="Times New Roman" panose="02020603050405020304" pitchFamily="18" charset="0"/>
              </a:rPr>
              <a:t>The  nearest neighbor approaches approximate a target function for a single query instance (xq). </a:t>
            </a:r>
            <a:endParaRPr lang="sv-SE" sz="2000" dirty="0" smtClean="0">
              <a:latin typeface="+mj-lt"/>
              <a:cs typeface="Times New Roman" panose="02020603050405020304" pitchFamily="18" charset="0"/>
            </a:endParaRPr>
          </a:p>
          <a:p>
            <a:pPr marL="342900" indent="-342900">
              <a:buFont typeface="Arial" panose="020B0604020202020204" pitchFamily="34" charset="0"/>
              <a:buChar char="•"/>
            </a:pPr>
            <a:r>
              <a:rPr lang="en-US" sz="2000" dirty="0" smtClean="0">
                <a:latin typeface="+mj-lt"/>
                <a:cs typeface="Times New Roman" panose="02020603050405020304" pitchFamily="18" charset="0"/>
              </a:rPr>
              <a:t>Locally </a:t>
            </a:r>
            <a:r>
              <a:rPr lang="en-US" sz="2000" dirty="0">
                <a:latin typeface="+mj-lt"/>
                <a:cs typeface="Times New Roman" panose="02020603050405020304" pitchFamily="18" charset="0"/>
              </a:rPr>
              <a:t>weighted regression (LWR) is an extension of this approach. It constructs an explicit approximation of the target function over a local region surrounding  </a:t>
            </a:r>
            <a:r>
              <a:rPr lang="en-US" sz="2000" dirty="0" err="1">
                <a:latin typeface="+mj-lt"/>
                <a:cs typeface="Times New Roman" panose="02020603050405020304" pitchFamily="18" charset="0"/>
              </a:rPr>
              <a:t>xq</a:t>
            </a:r>
            <a:r>
              <a:rPr lang="en-US" sz="2000" dirty="0">
                <a:latin typeface="+mj-lt"/>
                <a:cs typeface="Times New Roman" panose="02020603050405020304" pitchFamily="18" charset="0"/>
              </a:rPr>
              <a:t>. </a:t>
            </a:r>
            <a:r>
              <a:rPr lang="sv-SE" sz="2000" dirty="0">
                <a:latin typeface="+mj-lt"/>
                <a:cs typeface="Times New Roman" panose="02020603050405020304" pitchFamily="18" charset="0"/>
              </a:rPr>
              <a:t>The approximation may be a linear function, a quadratic function etc. </a:t>
            </a:r>
          </a:p>
          <a:p>
            <a:pPr marL="342900" indent="-342900">
              <a:buFont typeface="Arial" panose="020B0604020202020204" pitchFamily="34" charset="0"/>
              <a:buChar char="•"/>
            </a:pPr>
            <a:r>
              <a:rPr lang="sv-SE" sz="2000" dirty="0">
                <a:latin typeface="+mj-lt"/>
                <a:cs typeface="Times New Roman" panose="02020603050405020304" pitchFamily="18" charset="0"/>
              </a:rPr>
              <a:t>The </a:t>
            </a:r>
            <a:r>
              <a:rPr lang="sv-SE" sz="2000" dirty="0" smtClean="0">
                <a:latin typeface="+mj-lt"/>
                <a:cs typeface="Times New Roman" panose="02020603050405020304" pitchFamily="18" charset="0"/>
              </a:rPr>
              <a:t>term ”</a:t>
            </a:r>
            <a:r>
              <a:rPr lang="sv-SE" sz="2000" b="1" dirty="0" smtClean="0">
                <a:latin typeface="+mj-lt"/>
                <a:cs typeface="Times New Roman" panose="02020603050405020304" pitchFamily="18" charset="0"/>
              </a:rPr>
              <a:t>local” </a:t>
            </a:r>
            <a:r>
              <a:rPr lang="sv-SE" sz="2000" dirty="0">
                <a:latin typeface="+mj-lt"/>
                <a:cs typeface="Times New Roman" panose="02020603050405020304" pitchFamily="18" charset="0"/>
              </a:rPr>
              <a:t>in term </a:t>
            </a:r>
            <a:r>
              <a:rPr lang="sv-SE" sz="2000" b="1" dirty="0">
                <a:latin typeface="+mj-lt"/>
                <a:cs typeface="Times New Roman" panose="02020603050405020304" pitchFamily="18" charset="0"/>
              </a:rPr>
              <a:t>locally weighted regression </a:t>
            </a:r>
            <a:r>
              <a:rPr lang="sv-SE" sz="2000" dirty="0">
                <a:latin typeface="+mj-lt"/>
                <a:cs typeface="Times New Roman" panose="02020603050405020304" pitchFamily="18" charset="0"/>
              </a:rPr>
              <a:t>is motivated by the fact that approximation is based only on data near to xq.</a:t>
            </a:r>
            <a:r>
              <a:rPr lang="en-US" sz="2000" dirty="0">
                <a:latin typeface="+mj-lt"/>
                <a:cs typeface="Times New Roman" panose="02020603050405020304" pitchFamily="18" charset="0"/>
              </a:rPr>
              <a:t> </a:t>
            </a:r>
          </a:p>
          <a:p>
            <a:pPr marL="342900" indent="-342900">
              <a:buFont typeface="Arial" panose="020B0604020202020204" pitchFamily="34" charset="0"/>
              <a:buChar char="•"/>
            </a:pPr>
            <a:r>
              <a:rPr lang="sv-SE" sz="2000" dirty="0">
                <a:latin typeface="+mj-lt"/>
                <a:cs typeface="Times New Roman" panose="02020603050405020304" pitchFamily="18" charset="0"/>
              </a:rPr>
              <a:t>The term </a:t>
            </a:r>
            <a:r>
              <a:rPr lang="sv-SE" sz="2000" b="1" dirty="0" smtClean="0">
                <a:latin typeface="+mj-lt"/>
                <a:cs typeface="Times New Roman" panose="02020603050405020304" pitchFamily="18" charset="0"/>
              </a:rPr>
              <a:t>”weighted” </a:t>
            </a:r>
            <a:r>
              <a:rPr lang="sv-SE" sz="2000" dirty="0">
                <a:latin typeface="+mj-lt"/>
                <a:cs typeface="Times New Roman" panose="02020603050405020304" pitchFamily="18" charset="0"/>
              </a:rPr>
              <a:t>is motivated by the fact that the contribition of training instances are weighted based on the distance from xq. </a:t>
            </a:r>
            <a:r>
              <a:rPr lang="en-US" sz="2000" dirty="0">
                <a:latin typeface="+mj-lt"/>
                <a:cs typeface="Times New Roman" panose="02020603050405020304" pitchFamily="18" charset="0"/>
              </a:rPr>
              <a:t>The weights are defined by a so called kernel function. </a:t>
            </a:r>
            <a:r>
              <a:rPr lang="en-US" sz="2000" dirty="0" smtClean="0">
                <a:latin typeface="+mj-lt"/>
                <a:cs typeface="Times New Roman" panose="02020603050405020304" pitchFamily="18" charset="0"/>
              </a:rPr>
              <a:t> </a:t>
            </a:r>
            <a:r>
              <a:rPr lang="sv-SE" sz="2000" dirty="0" smtClean="0">
                <a:latin typeface="+mj-lt"/>
                <a:cs typeface="Times New Roman" panose="02020603050405020304" pitchFamily="18" charset="0"/>
              </a:rPr>
              <a:t>One </a:t>
            </a:r>
            <a:r>
              <a:rPr lang="sv-SE" sz="2000" dirty="0">
                <a:latin typeface="+mj-lt"/>
                <a:cs typeface="Times New Roman" panose="02020603050405020304" pitchFamily="18" charset="0"/>
              </a:rPr>
              <a:t>can say that the kernel function moderates the original distance measure.</a:t>
            </a:r>
          </a:p>
          <a:p>
            <a:pPr marL="342900" indent="-342900">
              <a:buFont typeface="Arial" panose="020B0604020202020204" pitchFamily="34" charset="0"/>
              <a:buChar char="•"/>
            </a:pPr>
            <a:r>
              <a:rPr lang="sv-SE" sz="2000" dirty="0">
                <a:latin typeface="+mj-lt"/>
                <a:cs typeface="Times New Roman" panose="02020603050405020304" pitchFamily="18" charset="0"/>
              </a:rPr>
              <a:t>The term </a:t>
            </a:r>
            <a:r>
              <a:rPr lang="sv-SE" sz="2000" b="1" dirty="0">
                <a:latin typeface="+mj-lt"/>
                <a:cs typeface="Times New Roman" panose="02020603050405020304" pitchFamily="18" charset="0"/>
              </a:rPr>
              <a:t>regression</a:t>
            </a:r>
            <a:r>
              <a:rPr lang="sv-SE" sz="2000" dirty="0">
                <a:latin typeface="+mj-lt"/>
                <a:cs typeface="Times New Roman" panose="02020603050405020304" pitchFamily="18" charset="0"/>
              </a:rPr>
              <a:t> is motivated by the fact that we aim at approximating real-valued functions.</a:t>
            </a:r>
            <a:endParaRPr lang="en-US" sz="2000" dirty="0">
              <a:latin typeface="+mj-lt"/>
              <a:cs typeface="Times New Roman" panose="02020603050405020304" pitchFamily="18" charset="0"/>
            </a:endParaRPr>
          </a:p>
        </p:txBody>
      </p:sp>
      <p:sp>
        <p:nvSpPr>
          <p:cNvPr id="6" name="AutoShape 6" descr="1/k"/>
          <p:cNvSpPr>
            <a:spLocks noChangeAspect="1" noChangeArrowheads="1"/>
          </p:cNvSpPr>
          <p:nvPr/>
        </p:nvSpPr>
        <p:spPr bwMode="auto">
          <a:xfrm>
            <a:off x="4196954" y="-220663"/>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7" descr="w_{{ni}}"/>
          <p:cNvSpPr>
            <a:spLocks noChangeAspect="1" noChangeArrowheads="1"/>
          </p:cNvSpPr>
          <p:nvPr/>
        </p:nvSpPr>
        <p:spPr bwMode="auto">
          <a:xfrm>
            <a:off x="10683479" y="-220663"/>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sum _{{i=1}}^{n}w_{{ni}}=1"/>
          <p:cNvSpPr>
            <a:spLocks noChangeAspect="1" noChangeArrowheads="1"/>
          </p:cNvSpPr>
          <p:nvPr/>
        </p:nvSpPr>
        <p:spPr bwMode="auto">
          <a:xfrm>
            <a:off x="11007328" y="-220663"/>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2530" name="Picture 2" descr="Image result for weighted k-nearest-neighbor kern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0298" y="5500702"/>
            <a:ext cx="5628985" cy="1357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98778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04870"/>
            <a:ext cx="8375526" cy="668338"/>
          </a:xfrm>
        </p:spPr>
        <p:txBody>
          <a:bodyPr>
            <a:normAutofit fontScale="90000"/>
          </a:bodyPr>
          <a:lstStyle/>
          <a:p>
            <a:r>
              <a:rPr lang="en-US" b="1" dirty="0">
                <a:latin typeface="Times New Roman" panose="02020603050405020304" pitchFamily="18" charset="0"/>
                <a:cs typeface="Times New Roman" panose="02020603050405020304" pitchFamily="18" charset="0"/>
              </a:rPr>
              <a:t>Locally </a:t>
            </a:r>
            <a:r>
              <a:rPr lang="en-US" b="1" dirty="0" smtClean="0">
                <a:latin typeface="Times New Roman" panose="02020603050405020304" pitchFamily="18" charset="0"/>
                <a:cs typeface="Times New Roman" panose="02020603050405020304" pitchFamily="18" charset="0"/>
              </a:rPr>
              <a:t>Weighted Linear </a:t>
            </a:r>
            <a:r>
              <a:rPr lang="en-US" b="1" dirty="0">
                <a:latin typeface="Times New Roman" panose="02020603050405020304" pitchFamily="18" charset="0"/>
                <a:cs typeface="Times New Roman" panose="02020603050405020304" pitchFamily="18" charset="0"/>
              </a:rPr>
              <a:t>Regression</a:t>
            </a:r>
            <a:endParaRPr lang="en-IN" dirty="0"/>
          </a:p>
        </p:txBody>
      </p:sp>
      <p:sp>
        <p:nvSpPr>
          <p:cNvPr id="3" name="Content Placeholder 2"/>
          <p:cNvSpPr>
            <a:spLocks noGrp="1"/>
          </p:cNvSpPr>
          <p:nvPr>
            <p:ph idx="1"/>
          </p:nvPr>
        </p:nvSpPr>
        <p:spPr>
          <a:xfrm>
            <a:off x="323528" y="1124744"/>
            <a:ext cx="8280920" cy="5328592"/>
          </a:xfrm>
        </p:spPr>
        <p:txBody>
          <a:bodyPr/>
          <a:lstStyle/>
          <a:p>
            <a:endParaRPr lang="en-IN" dirty="0" smtClean="0"/>
          </a:p>
          <a:p>
            <a:endParaRPr lang="en-IN" dirty="0"/>
          </a:p>
          <a:p>
            <a:endParaRPr lang="en-IN" dirty="0" smtClean="0"/>
          </a:p>
          <a:p>
            <a:endParaRPr lang="en-IN" dirty="0"/>
          </a:p>
          <a:p>
            <a:pPr marL="0" indent="0">
              <a:buNone/>
            </a:pPr>
            <a:endParaRPr lang="en-IN"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124744"/>
            <a:ext cx="7848600"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9" y="2808195"/>
            <a:ext cx="8058150" cy="139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95536" y="4437112"/>
            <a:ext cx="8568952" cy="1200329"/>
          </a:xfrm>
          <a:prstGeom prst="rect">
            <a:avLst/>
          </a:prstGeom>
        </p:spPr>
        <p:txBody>
          <a:bodyPr wrap="square">
            <a:spAutoFit/>
          </a:bodyPr>
          <a:lstStyle/>
          <a:p>
            <a:r>
              <a:rPr lang="en-US" dirty="0"/>
              <a:t>I</a:t>
            </a:r>
            <a:r>
              <a:rPr lang="en-US" dirty="0" smtClean="0"/>
              <a:t>n </a:t>
            </a:r>
            <a:r>
              <a:rPr lang="en-US" dirty="0"/>
              <a:t>Chapter 4 we discussed methods such as gradient descent to</a:t>
            </a:r>
          </a:p>
          <a:p>
            <a:r>
              <a:rPr lang="en-US" dirty="0"/>
              <a:t>find the coefficients </a:t>
            </a:r>
            <a:r>
              <a:rPr lang="en-US" b="1" i="1" dirty="0" err="1"/>
              <a:t>wo</a:t>
            </a:r>
            <a:r>
              <a:rPr lang="en-US" b="1" i="1" dirty="0"/>
              <a:t> </a:t>
            </a:r>
            <a:r>
              <a:rPr lang="en-US" dirty="0"/>
              <a:t>. . . </a:t>
            </a:r>
            <a:r>
              <a:rPr lang="en-US" b="1" i="1" dirty="0"/>
              <a:t>w, </a:t>
            </a:r>
            <a:r>
              <a:rPr lang="en-US" dirty="0"/>
              <a:t>to minimize the error in fitting such linear </a:t>
            </a:r>
            <a:r>
              <a:rPr lang="en-US" dirty="0" smtClean="0"/>
              <a:t>functions to </a:t>
            </a:r>
            <a:r>
              <a:rPr lang="en-US" dirty="0"/>
              <a:t>a given set of training </a:t>
            </a:r>
            <a:r>
              <a:rPr lang="en-US" dirty="0" smtClean="0"/>
              <a:t>examples. </a:t>
            </a:r>
            <a:r>
              <a:rPr lang="en-US" dirty="0"/>
              <a:t>Therefore, we derived methods </a:t>
            </a:r>
            <a:r>
              <a:rPr lang="en-US" dirty="0" smtClean="0"/>
              <a:t>to choose </a:t>
            </a:r>
            <a:r>
              <a:rPr lang="en-US" dirty="0"/>
              <a:t>weights that minimize the squared error summed over the set D of </a:t>
            </a:r>
            <a:r>
              <a:rPr lang="en-US" dirty="0" smtClean="0"/>
              <a:t>training </a:t>
            </a:r>
            <a:r>
              <a:rPr lang="en-IN" dirty="0" smtClean="0"/>
              <a:t>examples</a:t>
            </a:r>
            <a:endParaRPr lang="en-IN" dirty="0"/>
          </a:p>
        </p:txBody>
      </p:sp>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2150" y="5805264"/>
            <a:ext cx="5219700"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37719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Content Placeholder 2"/>
          <p:cNvSpPr>
            <a:spLocks noGrp="1"/>
          </p:cNvSpPr>
          <p:nvPr>
            <p:ph idx="1"/>
          </p:nvPr>
        </p:nvSpPr>
        <p:spPr/>
        <p:txBody>
          <a:bodyPr/>
          <a:lstStyle/>
          <a:p>
            <a:endParaRPr lang="en-IN"/>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764704"/>
            <a:ext cx="6958905" cy="609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58214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Content Placeholder 2"/>
          <p:cNvSpPr>
            <a:spLocks noGrp="1"/>
          </p:cNvSpPr>
          <p:nvPr>
            <p:ph idx="1"/>
          </p:nvPr>
        </p:nvSpPr>
        <p:spPr/>
        <p:txBody>
          <a:bodyPr/>
          <a:lstStyle/>
          <a:p>
            <a:endParaRPr lang="en-IN"/>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692696"/>
            <a:ext cx="7734300" cy="3143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4019180"/>
            <a:ext cx="6984776" cy="25800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2030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14282" y="0"/>
          <a:ext cx="8215338" cy="571480"/>
        </p:xfrm>
        <a:graphic>
          <a:graphicData uri="http://schemas.openxmlformats.org/drawingml/2006/table">
            <a:tbl>
              <a:tblPr firstRow="1" bandRow="1">
                <a:tableStyleId>{5C22544A-7EE6-4342-B048-85BDC9FD1C3A}</a:tableStyleId>
              </a:tblPr>
              <a:tblGrid>
                <a:gridCol w="1000132"/>
                <a:gridCol w="7215206"/>
              </a:tblGrid>
              <a:tr h="571480">
                <a:tc>
                  <a:txBody>
                    <a:bodyPr/>
                    <a:lstStyle/>
                    <a:p>
                      <a:r>
                        <a:rPr lang="en-US" sz="2800" dirty="0" smtClean="0">
                          <a:solidFill>
                            <a:srgbClr val="FFFF00"/>
                          </a:solidFill>
                        </a:rPr>
                        <a:t>8.4 </a:t>
                      </a:r>
                      <a:endParaRPr lang="en-IN" sz="2800" dirty="0">
                        <a:solidFill>
                          <a:srgbClr val="FFFF00"/>
                        </a:solidFill>
                      </a:endParaRPr>
                    </a:p>
                  </a:txBody>
                  <a:tcPr>
                    <a:solidFill>
                      <a:schemeClr val="accent4">
                        <a:lumMod val="75000"/>
                      </a:schemeClr>
                    </a:solidFill>
                  </a:tcPr>
                </a:tc>
                <a:tc>
                  <a:txBody>
                    <a:bodyPr/>
                    <a:lstStyle/>
                    <a:p>
                      <a:r>
                        <a:rPr lang="en-IN" sz="2800" b="1" kern="1200" baseline="0" dirty="0" smtClean="0">
                          <a:solidFill>
                            <a:srgbClr val="FFFF00"/>
                          </a:solidFill>
                          <a:latin typeface="+mn-lt"/>
                          <a:ea typeface="+mn-ea"/>
                          <a:cs typeface="+mn-cs"/>
                        </a:rPr>
                        <a:t>Radial Basis Function (RBF)</a:t>
                      </a:r>
                      <a:endParaRPr lang="en-IN" sz="2800" dirty="0">
                        <a:solidFill>
                          <a:srgbClr val="FFFF00"/>
                        </a:solidFill>
                      </a:endParaRPr>
                    </a:p>
                  </a:txBody>
                  <a:tcPr>
                    <a:solidFill>
                      <a:schemeClr val="accent4">
                        <a:lumMod val="75000"/>
                      </a:schemeClr>
                    </a:solidFill>
                  </a:tcPr>
                </a:tc>
              </a:tr>
            </a:tbl>
          </a:graphicData>
        </a:graphic>
      </p:graphicFrame>
      <p:sp>
        <p:nvSpPr>
          <p:cNvPr id="3" name="Rectangle 2"/>
          <p:cNvSpPr/>
          <p:nvPr/>
        </p:nvSpPr>
        <p:spPr>
          <a:xfrm>
            <a:off x="285720" y="571480"/>
            <a:ext cx="8143932" cy="1323439"/>
          </a:xfrm>
          <a:prstGeom prst="rect">
            <a:avLst/>
          </a:prstGeom>
        </p:spPr>
        <p:txBody>
          <a:bodyPr wrap="square">
            <a:spAutoFit/>
          </a:bodyPr>
          <a:lstStyle/>
          <a:p>
            <a:pPr marL="342900" indent="-342900">
              <a:buFont typeface="Arial" panose="020B0604020202020204" pitchFamily="34" charset="0"/>
              <a:buChar char="•"/>
            </a:pPr>
            <a:r>
              <a:rPr lang="en-IN" sz="2000" dirty="0" smtClean="0"/>
              <a:t>One approach to function approximation that is closely related to distance-weighted regression and also to artificial neural networks is learning with radial basis functions   In this approach, the learned hypothesis is a function of the form</a:t>
            </a:r>
            <a:endParaRPr lang="en-IN" sz="2000" dirty="0"/>
          </a:p>
        </p:txBody>
      </p:sp>
      <p:pic>
        <p:nvPicPr>
          <p:cNvPr id="1026" name="Picture 2"/>
          <p:cNvPicPr>
            <a:picLocks noChangeAspect="1" noChangeArrowheads="1"/>
          </p:cNvPicPr>
          <p:nvPr/>
        </p:nvPicPr>
        <p:blipFill>
          <a:blip r:embed="rId2"/>
          <a:srcRect/>
          <a:stretch>
            <a:fillRect/>
          </a:stretch>
        </p:blipFill>
        <p:spPr bwMode="auto">
          <a:xfrm>
            <a:off x="2071670" y="1894919"/>
            <a:ext cx="4591050" cy="995368"/>
          </a:xfrm>
          <a:prstGeom prst="rect">
            <a:avLst/>
          </a:prstGeom>
          <a:noFill/>
          <a:ln w="9525">
            <a:noFill/>
            <a:miter lim="800000"/>
            <a:headEnd/>
            <a:tailEnd/>
          </a:ln>
          <a:effectLst/>
        </p:spPr>
      </p:pic>
      <p:sp>
        <p:nvSpPr>
          <p:cNvPr id="5" name="Rectangle 4"/>
          <p:cNvSpPr/>
          <p:nvPr/>
        </p:nvSpPr>
        <p:spPr>
          <a:xfrm>
            <a:off x="285720" y="2714620"/>
            <a:ext cx="8501122" cy="3785652"/>
          </a:xfrm>
          <a:prstGeom prst="rect">
            <a:avLst/>
          </a:prstGeom>
        </p:spPr>
        <p:txBody>
          <a:bodyPr wrap="square">
            <a:spAutoFit/>
          </a:bodyPr>
          <a:lstStyle/>
          <a:p>
            <a:pPr>
              <a:lnSpc>
                <a:spcPct val="150000"/>
              </a:lnSpc>
            </a:pPr>
            <a:r>
              <a:rPr lang="en-IN" sz="2000" dirty="0" smtClean="0"/>
              <a:t>where ,each </a:t>
            </a:r>
            <a:r>
              <a:rPr lang="en-IN" sz="2000" b="1" i="1" dirty="0" err="1" smtClean="0"/>
              <a:t>x</a:t>
            </a:r>
            <a:r>
              <a:rPr lang="en-IN" sz="2000" b="1" i="1" baseline="-25000" dirty="0" err="1" smtClean="0"/>
              <a:t>u</a:t>
            </a:r>
            <a:r>
              <a:rPr lang="en-IN" sz="2000" b="1" i="1" dirty="0" smtClean="0"/>
              <a:t> </a:t>
            </a:r>
            <a:r>
              <a:rPr lang="en-IN" sz="2000" i="1" dirty="0" smtClean="0"/>
              <a:t>is an instance from X and where the kernel function </a:t>
            </a:r>
            <a:r>
              <a:rPr lang="en-IN" sz="2000" b="1" i="1" dirty="0" smtClean="0"/>
              <a:t>K</a:t>
            </a:r>
            <a:r>
              <a:rPr lang="en-IN" sz="2000" b="1" i="1" baseline="-25000" dirty="0" smtClean="0"/>
              <a:t>u </a:t>
            </a:r>
            <a:r>
              <a:rPr lang="en-IN" sz="2000" b="1" i="1" dirty="0" smtClean="0"/>
              <a:t>(d(</a:t>
            </a:r>
            <a:r>
              <a:rPr lang="en-IN" sz="2000" b="1" i="1" dirty="0" err="1" smtClean="0"/>
              <a:t>x</a:t>
            </a:r>
            <a:r>
              <a:rPr lang="en-IN" sz="2000" b="1" i="1" baseline="-25000" dirty="0" err="1" smtClean="0"/>
              <a:t>u</a:t>
            </a:r>
            <a:r>
              <a:rPr lang="en-IN" sz="2000" b="1" i="1" baseline="-25000" dirty="0" smtClean="0"/>
              <a:t> </a:t>
            </a:r>
            <a:r>
              <a:rPr lang="en-IN" sz="2000" b="1" i="1" dirty="0" smtClean="0"/>
              <a:t>, x))</a:t>
            </a:r>
          </a:p>
          <a:p>
            <a:pPr>
              <a:lnSpc>
                <a:spcPct val="150000"/>
              </a:lnSpc>
            </a:pPr>
            <a:r>
              <a:rPr lang="en-IN" sz="2000" dirty="0" smtClean="0"/>
              <a:t>is defined so that it decreases as the distance </a:t>
            </a:r>
            <a:r>
              <a:rPr lang="en-IN" sz="2000" b="1" i="1" dirty="0" smtClean="0"/>
              <a:t>d(</a:t>
            </a:r>
            <a:r>
              <a:rPr lang="en-IN" sz="2000" b="1" i="1" dirty="0" err="1" smtClean="0"/>
              <a:t>x</a:t>
            </a:r>
            <a:r>
              <a:rPr lang="en-IN" sz="2000" b="1" i="1" baseline="-25000" dirty="0" err="1" smtClean="0"/>
              <a:t>u</a:t>
            </a:r>
            <a:r>
              <a:rPr lang="en-IN" sz="2000" b="1" i="1" baseline="-25000" dirty="0" smtClean="0"/>
              <a:t> </a:t>
            </a:r>
            <a:r>
              <a:rPr lang="en-IN" sz="2000" b="1" i="1" dirty="0" smtClean="0"/>
              <a:t>, x) </a:t>
            </a:r>
            <a:r>
              <a:rPr lang="en-IN" sz="2000" i="1" dirty="0" smtClean="0"/>
              <a:t>increases. </a:t>
            </a:r>
          </a:p>
          <a:p>
            <a:pPr>
              <a:lnSpc>
                <a:spcPct val="150000"/>
              </a:lnSpc>
            </a:pPr>
            <a:r>
              <a:rPr lang="en-IN" sz="2000" i="1" dirty="0" smtClean="0"/>
              <a:t>Here k is a user provided </a:t>
            </a:r>
            <a:r>
              <a:rPr lang="en-IN" sz="2000" b="1" i="1" dirty="0" smtClean="0"/>
              <a:t> </a:t>
            </a:r>
            <a:r>
              <a:rPr lang="en-IN" sz="2000" dirty="0" smtClean="0"/>
              <a:t>constant that specifies the number of kernel functions to be included.</a:t>
            </a:r>
          </a:p>
          <a:p>
            <a:pPr marL="342900" indent="-342900">
              <a:lnSpc>
                <a:spcPct val="150000"/>
              </a:lnSpc>
              <a:buFont typeface="Arial" panose="020B0604020202020204" pitchFamily="34" charset="0"/>
              <a:buChar char="•"/>
            </a:pPr>
            <a:r>
              <a:rPr lang="en-IN" sz="2000" dirty="0" smtClean="0"/>
              <a:t>Even though </a:t>
            </a:r>
            <a:r>
              <a:rPr lang="en-IN" sz="2000" b="1" i="1" dirty="0" smtClean="0"/>
              <a:t>f^ (x) </a:t>
            </a:r>
            <a:r>
              <a:rPr lang="en-IN" sz="2000" i="1" dirty="0" smtClean="0"/>
              <a:t>is a global approximation to </a:t>
            </a:r>
            <a:r>
              <a:rPr lang="en-IN" sz="2000" b="1" i="1" dirty="0" smtClean="0"/>
              <a:t>f (x), </a:t>
            </a:r>
            <a:r>
              <a:rPr lang="en-IN" sz="2000" i="1" dirty="0" smtClean="0"/>
              <a:t>the contribution from each </a:t>
            </a:r>
            <a:r>
              <a:rPr lang="en-IN" sz="2000" dirty="0" smtClean="0"/>
              <a:t>of the </a:t>
            </a:r>
            <a:r>
              <a:rPr lang="en-IN" sz="2000" b="1" i="1" dirty="0" smtClean="0"/>
              <a:t>Ku(d (</a:t>
            </a:r>
            <a:r>
              <a:rPr lang="en-IN" sz="2000" b="1" i="1" dirty="0" err="1" smtClean="0"/>
              <a:t>x</a:t>
            </a:r>
            <a:r>
              <a:rPr lang="en-IN" sz="2000" b="1" i="1" baseline="-25000" dirty="0" err="1" smtClean="0"/>
              <a:t>u</a:t>
            </a:r>
            <a:r>
              <a:rPr lang="en-IN" sz="2000" b="1" i="1" baseline="-25000" dirty="0" smtClean="0"/>
              <a:t> </a:t>
            </a:r>
            <a:r>
              <a:rPr lang="en-IN" sz="2000" b="1" i="1" dirty="0" smtClean="0"/>
              <a:t>, x)) </a:t>
            </a:r>
            <a:r>
              <a:rPr lang="en-IN" sz="2000" i="1" dirty="0" smtClean="0"/>
              <a:t>terms is localized to a region nearby the point x. </a:t>
            </a:r>
            <a:endParaRPr lang="en-IN" sz="2000" i="1" dirty="0"/>
          </a:p>
          <a:p>
            <a:pPr marL="342900" indent="-342900">
              <a:lnSpc>
                <a:spcPct val="150000"/>
              </a:lnSpc>
              <a:buFont typeface="Arial" panose="020B0604020202020204" pitchFamily="34" charset="0"/>
              <a:buChar char="•"/>
            </a:pPr>
            <a:r>
              <a:rPr lang="en-IN" sz="2000" i="1" dirty="0" smtClean="0"/>
              <a:t>t is common </a:t>
            </a:r>
            <a:r>
              <a:rPr lang="en-IN" sz="2000" b="1" i="1" dirty="0" smtClean="0"/>
              <a:t> </a:t>
            </a:r>
            <a:r>
              <a:rPr lang="en-IN" sz="2000" dirty="0" smtClean="0"/>
              <a:t>to choose each function K</a:t>
            </a:r>
            <a:r>
              <a:rPr lang="en-IN" sz="2000" baseline="-25000" dirty="0" smtClean="0"/>
              <a:t>u</a:t>
            </a:r>
            <a:r>
              <a:rPr lang="en-IN" sz="2000" dirty="0" smtClean="0"/>
              <a:t> </a:t>
            </a:r>
            <a:r>
              <a:rPr lang="en-IN" sz="2000" b="1" i="1" dirty="0" smtClean="0"/>
              <a:t>(d (</a:t>
            </a:r>
            <a:r>
              <a:rPr lang="en-IN" sz="2000" b="1" i="1" dirty="0" err="1" smtClean="0"/>
              <a:t>x</a:t>
            </a:r>
            <a:r>
              <a:rPr lang="en-IN" sz="2000" b="1" i="1" baseline="-25000" dirty="0" err="1" smtClean="0"/>
              <a:t>u</a:t>
            </a:r>
            <a:r>
              <a:rPr lang="en-IN" sz="2000" b="1" i="1" baseline="-25000" dirty="0" smtClean="0"/>
              <a:t> </a:t>
            </a:r>
            <a:r>
              <a:rPr lang="en-IN" sz="2000" b="1" i="1" dirty="0" smtClean="0"/>
              <a:t>, x)) </a:t>
            </a:r>
            <a:r>
              <a:rPr lang="en-IN" sz="2000" i="1" dirty="0" smtClean="0"/>
              <a:t>to be a </a:t>
            </a:r>
            <a:r>
              <a:rPr lang="en-IN" sz="2000" b="1" i="1" dirty="0" smtClean="0"/>
              <a:t>Gaussian function </a:t>
            </a:r>
            <a:r>
              <a:rPr lang="en-IN" sz="2000" dirty="0" smtClean="0"/>
              <a:t>centred at the point </a:t>
            </a:r>
            <a:r>
              <a:rPr lang="en-IN" sz="2000" b="1" i="1" dirty="0" err="1" smtClean="0"/>
              <a:t>x</a:t>
            </a:r>
            <a:r>
              <a:rPr lang="en-IN" sz="2000" b="1" i="1" baseline="-25000" dirty="0" err="1" smtClean="0"/>
              <a:t>u</a:t>
            </a:r>
            <a:r>
              <a:rPr lang="en-IN" sz="2000" b="1" i="1" dirty="0" smtClean="0"/>
              <a:t> </a:t>
            </a:r>
            <a:r>
              <a:rPr lang="en-IN" sz="2000" i="1" dirty="0" smtClean="0"/>
              <a:t>with some variance </a:t>
            </a:r>
            <a:endParaRPr lang="en-IN" sz="2000" dirty="0"/>
          </a:p>
        </p:txBody>
      </p:sp>
      <p:pic>
        <p:nvPicPr>
          <p:cNvPr id="1027" name="Picture 3"/>
          <p:cNvPicPr>
            <a:picLocks noChangeAspect="1" noChangeArrowheads="1"/>
          </p:cNvPicPr>
          <p:nvPr/>
        </p:nvPicPr>
        <p:blipFill>
          <a:blip r:embed="rId3"/>
          <a:srcRect/>
          <a:stretch>
            <a:fillRect/>
          </a:stretch>
        </p:blipFill>
        <p:spPr bwMode="auto">
          <a:xfrm>
            <a:off x="5364088" y="6165304"/>
            <a:ext cx="323850" cy="266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287" y="1556792"/>
            <a:ext cx="8784976" cy="2308324"/>
          </a:xfrm>
          <a:prstGeom prst="rect">
            <a:avLst/>
          </a:prstGeom>
        </p:spPr>
        <p:txBody>
          <a:bodyPr wrap="square">
            <a:spAutoFit/>
          </a:bodyPr>
          <a:lstStyle/>
          <a:p>
            <a:pPr marL="285750" indent="-285750">
              <a:buFont typeface="Arial" panose="020B0604020202020204" pitchFamily="34" charset="0"/>
              <a:buChar char="•"/>
            </a:pPr>
            <a:r>
              <a:rPr lang="en-US" dirty="0"/>
              <a:t>We will restrict our discussion here to this common Gaussian kernel function.</a:t>
            </a:r>
          </a:p>
          <a:p>
            <a:pPr marL="285750" indent="-285750">
              <a:buFont typeface="Arial" panose="020B0604020202020204" pitchFamily="34" charset="0"/>
              <a:buChar char="•"/>
            </a:pPr>
            <a:r>
              <a:rPr lang="en-US" dirty="0" smtClean="0"/>
              <a:t>The </a:t>
            </a:r>
            <a:r>
              <a:rPr lang="en-US" dirty="0"/>
              <a:t>functional form of Equation (8.8) </a:t>
            </a:r>
            <a:r>
              <a:rPr lang="en-US" dirty="0" smtClean="0"/>
              <a:t>can approximate </a:t>
            </a:r>
            <a:r>
              <a:rPr lang="en-US" dirty="0"/>
              <a:t>any function with arbitrarily small error, provided a sufficiently </a:t>
            </a:r>
            <a:r>
              <a:rPr lang="en-US" dirty="0" smtClean="0"/>
              <a:t>large number </a:t>
            </a:r>
            <a:r>
              <a:rPr lang="en-US" dirty="0"/>
              <a:t>k of such Gaussian kernels and provided the width </a:t>
            </a:r>
            <a:r>
              <a:rPr lang="en-US" b="1" dirty="0"/>
              <a:t>a2 </a:t>
            </a:r>
            <a:r>
              <a:rPr lang="en-US" dirty="0"/>
              <a:t>of each kernel </a:t>
            </a:r>
            <a:r>
              <a:rPr lang="en-US" dirty="0" smtClean="0"/>
              <a:t>can </a:t>
            </a:r>
            <a:r>
              <a:rPr lang="en-IN" dirty="0" smtClean="0"/>
              <a:t>be </a:t>
            </a:r>
            <a:r>
              <a:rPr lang="en-IN" dirty="0"/>
              <a:t>separately </a:t>
            </a:r>
            <a:r>
              <a:rPr lang="en-IN" dirty="0" smtClean="0"/>
              <a:t>specified.</a:t>
            </a:r>
          </a:p>
          <a:p>
            <a:pPr marL="285750" indent="-285750">
              <a:buFont typeface="Arial" panose="020B0604020202020204" pitchFamily="34" charset="0"/>
              <a:buChar char="•"/>
            </a:pPr>
            <a:r>
              <a:rPr lang="en-US" dirty="0" smtClean="0"/>
              <a:t>The </a:t>
            </a:r>
            <a:r>
              <a:rPr lang="en-US" dirty="0"/>
              <a:t>function given by Equation (8.8) can be viewed as describing a </a:t>
            </a:r>
            <a:r>
              <a:rPr lang="en-US" dirty="0" smtClean="0"/>
              <a:t>two layer</a:t>
            </a:r>
            <a:r>
              <a:rPr lang="en-US" dirty="0"/>
              <a:t> </a:t>
            </a:r>
            <a:r>
              <a:rPr lang="en-US" dirty="0" smtClean="0"/>
              <a:t>network </a:t>
            </a:r>
            <a:r>
              <a:rPr lang="en-US" dirty="0"/>
              <a:t>where the first layer of units computes the values of the </a:t>
            </a:r>
            <a:r>
              <a:rPr lang="en-US" dirty="0" smtClean="0"/>
              <a:t>various </a:t>
            </a:r>
            <a:r>
              <a:rPr lang="en-US" b="1" i="1" dirty="0" smtClean="0"/>
              <a:t>Ku(d(</a:t>
            </a:r>
            <a:r>
              <a:rPr lang="en-US" b="1" i="1" dirty="0" err="1" smtClean="0"/>
              <a:t>xu</a:t>
            </a:r>
            <a:r>
              <a:rPr lang="en-US" b="1" i="1" dirty="0" smtClean="0"/>
              <a:t>, </a:t>
            </a:r>
            <a:r>
              <a:rPr lang="en-US" b="1" i="1" dirty="0"/>
              <a:t>x)) </a:t>
            </a:r>
            <a:r>
              <a:rPr lang="en-US" dirty="0"/>
              <a:t>and where the second layer computes a linear combination of </a:t>
            </a:r>
            <a:r>
              <a:rPr lang="en-US" dirty="0" smtClean="0"/>
              <a:t>these first-layer </a:t>
            </a:r>
            <a:r>
              <a:rPr lang="en-US" dirty="0"/>
              <a:t>unit values. An example radial basis function (RBF) network is </a:t>
            </a:r>
            <a:r>
              <a:rPr lang="en-US" dirty="0" smtClean="0"/>
              <a:t>illustrated </a:t>
            </a:r>
            <a:r>
              <a:rPr lang="en-IN" dirty="0" smtClean="0"/>
              <a:t>in </a:t>
            </a:r>
            <a:r>
              <a:rPr lang="en-IN" dirty="0"/>
              <a:t>Figure 8.2.</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830474"/>
            <a:ext cx="4032448" cy="7263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933056"/>
            <a:ext cx="6696744"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764704"/>
            <a:ext cx="8229600" cy="5544616"/>
          </a:xfrm>
        </p:spPr>
        <p:txBody>
          <a:bodyPr>
            <a:normAutofit fontScale="77500" lnSpcReduction="20000"/>
          </a:bodyPr>
          <a:lstStyle/>
          <a:p>
            <a:r>
              <a:rPr lang="en-US" dirty="0"/>
              <a:t>A second approach is to choose a set of kernel functions that is </a:t>
            </a:r>
            <a:r>
              <a:rPr lang="en-US" dirty="0" smtClean="0"/>
              <a:t>smaller than </a:t>
            </a:r>
            <a:r>
              <a:rPr lang="en-US" dirty="0"/>
              <a:t>the number of training examples. </a:t>
            </a:r>
            <a:endParaRPr lang="en-US" dirty="0" smtClean="0"/>
          </a:p>
          <a:p>
            <a:r>
              <a:rPr lang="en-US" dirty="0" smtClean="0"/>
              <a:t>This </a:t>
            </a:r>
            <a:r>
              <a:rPr lang="en-US" dirty="0"/>
              <a:t>approach can be much more </a:t>
            </a:r>
            <a:r>
              <a:rPr lang="en-US" dirty="0" smtClean="0"/>
              <a:t>efficient than </a:t>
            </a:r>
            <a:r>
              <a:rPr lang="en-US" dirty="0"/>
              <a:t>the first approach, especially when the number of training </a:t>
            </a:r>
            <a:r>
              <a:rPr lang="en-US" dirty="0" smtClean="0"/>
              <a:t>examples </a:t>
            </a:r>
            <a:r>
              <a:rPr lang="en-IN" dirty="0" smtClean="0"/>
              <a:t>is </a:t>
            </a:r>
            <a:r>
              <a:rPr lang="en-IN" dirty="0"/>
              <a:t>large</a:t>
            </a:r>
            <a:r>
              <a:rPr lang="en-IN" dirty="0" smtClean="0"/>
              <a:t>.</a:t>
            </a:r>
          </a:p>
          <a:p>
            <a:r>
              <a:rPr lang="en-US" dirty="0"/>
              <a:t>The set of kernel functions may be distributed with centers spaced </a:t>
            </a:r>
            <a:r>
              <a:rPr lang="en-US" dirty="0" smtClean="0"/>
              <a:t>uniformly throughout </a:t>
            </a:r>
            <a:r>
              <a:rPr lang="en-US" dirty="0"/>
              <a:t>the instance space X</a:t>
            </a:r>
            <a:r>
              <a:rPr lang="en-US" dirty="0" smtClean="0"/>
              <a:t>.</a:t>
            </a:r>
          </a:p>
          <a:p>
            <a:r>
              <a:rPr lang="en-US" dirty="0" smtClean="0"/>
              <a:t> </a:t>
            </a:r>
            <a:r>
              <a:rPr lang="en-US" dirty="0"/>
              <a:t>Alternatively, we may wish to </a:t>
            </a:r>
            <a:r>
              <a:rPr lang="en-US" dirty="0" smtClean="0"/>
              <a:t>distribute the </a:t>
            </a:r>
            <a:r>
              <a:rPr lang="en-US" dirty="0"/>
              <a:t>centers </a:t>
            </a:r>
            <a:r>
              <a:rPr lang="en-US" dirty="0" smtClean="0"/>
              <a:t>non uniformly</a:t>
            </a:r>
            <a:r>
              <a:rPr lang="en-US" dirty="0"/>
              <a:t>, especially if the instances themselves are found to </a:t>
            </a:r>
            <a:r>
              <a:rPr lang="en-US" dirty="0" smtClean="0"/>
              <a:t>be </a:t>
            </a:r>
            <a:r>
              <a:rPr lang="en-IN" dirty="0" smtClean="0"/>
              <a:t>distributed </a:t>
            </a:r>
            <a:r>
              <a:rPr lang="en-IN" dirty="0" smtClean="0"/>
              <a:t>non uniformly </a:t>
            </a:r>
            <a:r>
              <a:rPr lang="en-IN" dirty="0"/>
              <a:t>over X</a:t>
            </a:r>
            <a:r>
              <a:rPr lang="en-IN" dirty="0" smtClean="0"/>
              <a:t>.</a:t>
            </a:r>
          </a:p>
          <a:p>
            <a:r>
              <a:rPr lang="en-US" dirty="0"/>
              <a:t>Alternatively, we may identify </a:t>
            </a:r>
            <a:r>
              <a:rPr lang="en-US" dirty="0" smtClean="0"/>
              <a:t>prototypical clusters </a:t>
            </a:r>
            <a:r>
              <a:rPr lang="en-US" dirty="0"/>
              <a:t>of instances, then add a kernel function centered at each cluster. </a:t>
            </a:r>
            <a:r>
              <a:rPr lang="en-US" dirty="0" smtClean="0"/>
              <a:t>The placement </a:t>
            </a:r>
            <a:r>
              <a:rPr lang="en-US" dirty="0"/>
              <a:t>of the kernel functions in this fashion can be accomplished using </a:t>
            </a:r>
            <a:r>
              <a:rPr lang="en-US" dirty="0" smtClean="0"/>
              <a:t>unsupervised clustering </a:t>
            </a:r>
            <a:r>
              <a:rPr lang="en-US" dirty="0"/>
              <a:t>algorithms that fit the training instances (but not their </a:t>
            </a:r>
            <a:r>
              <a:rPr lang="en-US" dirty="0" smtClean="0"/>
              <a:t>target values</a:t>
            </a:r>
            <a:r>
              <a:rPr lang="en-US" dirty="0"/>
              <a:t>) to a mixture of </a:t>
            </a:r>
            <a:r>
              <a:rPr lang="en-US" dirty="0" smtClean="0"/>
              <a:t>Gaussians.(EX: EM algorithm)</a:t>
            </a:r>
            <a:endParaRPr lang="en-IN" dirty="0"/>
          </a:p>
        </p:txBody>
      </p:sp>
    </p:spTree>
    <p:extLst>
      <p:ext uri="{BB962C8B-B14F-4D97-AF65-F5344CB8AC3E}">
        <p14:creationId xmlns:p14="http://schemas.microsoft.com/office/powerpoint/2010/main" val="3260766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endParaRPr lang="en-IN" dirty="0"/>
          </a:p>
        </p:txBody>
      </p:sp>
      <p:sp>
        <p:nvSpPr>
          <p:cNvPr id="4" name="Rectangle 3"/>
          <p:cNvSpPr/>
          <p:nvPr/>
        </p:nvSpPr>
        <p:spPr>
          <a:xfrm>
            <a:off x="467544" y="1028343"/>
            <a:ext cx="8208912" cy="4893647"/>
          </a:xfrm>
          <a:prstGeom prst="rect">
            <a:avLst/>
          </a:prstGeom>
        </p:spPr>
        <p:txBody>
          <a:bodyPr wrap="square">
            <a:spAutoFit/>
          </a:bodyPr>
          <a:lstStyle/>
          <a:p>
            <a:pPr marL="285750" indent="-285750">
              <a:buFont typeface="Arial" panose="020B0604020202020204" pitchFamily="34" charset="0"/>
              <a:buChar char="•"/>
            </a:pPr>
            <a:r>
              <a:rPr lang="en-US" sz="2400" dirty="0"/>
              <a:t>To summarize, radial basis function networks provide a global </a:t>
            </a:r>
            <a:r>
              <a:rPr lang="en-US" sz="2400" dirty="0" smtClean="0"/>
              <a:t>approximation to </a:t>
            </a:r>
            <a:r>
              <a:rPr lang="en-US" sz="2400" dirty="0"/>
              <a:t>the target function, represented by a linear combination of many </a:t>
            </a:r>
            <a:r>
              <a:rPr lang="en-US" sz="2400" dirty="0" smtClean="0"/>
              <a:t>local kernel </a:t>
            </a:r>
            <a:r>
              <a:rPr lang="en-US" sz="2400" dirty="0"/>
              <a:t>functions</a:t>
            </a:r>
            <a:r>
              <a:rPr lang="en-US" sz="2400" dirty="0" smtClean="0"/>
              <a:t>. </a:t>
            </a:r>
          </a:p>
          <a:p>
            <a:pPr marL="285750" indent="-285750">
              <a:buFont typeface="Arial" panose="020B0604020202020204" pitchFamily="34" charset="0"/>
              <a:buChar char="•"/>
            </a:pPr>
            <a:r>
              <a:rPr lang="en-US" sz="2400" dirty="0" smtClean="0"/>
              <a:t>The </a:t>
            </a:r>
            <a:r>
              <a:rPr lang="en-US" sz="2400" dirty="0"/>
              <a:t>value for any given kernel function is non-negligible </a:t>
            </a:r>
            <a:r>
              <a:rPr lang="en-US" sz="2400" dirty="0" smtClean="0"/>
              <a:t>only when </a:t>
            </a:r>
            <a:r>
              <a:rPr lang="en-US" sz="2400" dirty="0"/>
              <a:t>the input x falls into the region defined by its particular center and </a:t>
            </a:r>
            <a:r>
              <a:rPr lang="en-US" sz="2400" dirty="0" smtClean="0"/>
              <a:t>width. Thus</a:t>
            </a:r>
            <a:r>
              <a:rPr lang="en-US" sz="2400" dirty="0"/>
              <a:t>, the network can be viewed as a smooth linear combination of many </a:t>
            </a:r>
            <a:r>
              <a:rPr lang="en-US" sz="2400" dirty="0" smtClean="0"/>
              <a:t>local approximations </a:t>
            </a:r>
            <a:r>
              <a:rPr lang="en-US" sz="2400" dirty="0"/>
              <a:t>to the target function. </a:t>
            </a:r>
            <a:endParaRPr lang="en-US" sz="2400" dirty="0" smtClean="0"/>
          </a:p>
          <a:p>
            <a:pPr marL="285750" indent="-285750">
              <a:buFont typeface="Arial" panose="020B0604020202020204" pitchFamily="34" charset="0"/>
              <a:buChar char="•"/>
            </a:pPr>
            <a:r>
              <a:rPr lang="en-US" sz="2400" dirty="0" smtClean="0"/>
              <a:t>One </a:t>
            </a:r>
            <a:r>
              <a:rPr lang="en-US" sz="2400" dirty="0"/>
              <a:t>key advantage to RBF networks is </a:t>
            </a:r>
            <a:r>
              <a:rPr lang="en-US" sz="2400" dirty="0" err="1" smtClean="0"/>
              <a:t>tha</a:t>
            </a:r>
            <a:r>
              <a:rPr lang="en-US" sz="2400" dirty="0" smtClean="0"/>
              <a:t> they </a:t>
            </a:r>
            <a:r>
              <a:rPr lang="en-US" sz="2400" dirty="0"/>
              <a:t>can be trained much more efficiently than </a:t>
            </a:r>
            <a:r>
              <a:rPr lang="en-US" sz="2400" dirty="0" smtClean="0"/>
              <a:t>feed forward </a:t>
            </a:r>
            <a:r>
              <a:rPr lang="en-US" sz="2400" dirty="0"/>
              <a:t>networks trained </a:t>
            </a:r>
            <a:r>
              <a:rPr lang="en-US" sz="2400" dirty="0" smtClean="0"/>
              <a:t>with BACKPROPAGATION . This </a:t>
            </a:r>
            <a:r>
              <a:rPr lang="en-US" sz="2400" dirty="0"/>
              <a:t>follows from the fact that the input layer and the </a:t>
            </a:r>
            <a:r>
              <a:rPr lang="en-US" sz="2400" dirty="0" smtClean="0"/>
              <a:t>output layer </a:t>
            </a:r>
            <a:r>
              <a:rPr lang="en-US" sz="2400" dirty="0"/>
              <a:t>of an RBF are trained </a:t>
            </a:r>
            <a:r>
              <a:rPr lang="en-US" sz="2400" dirty="0" smtClean="0"/>
              <a:t>separately.</a:t>
            </a:r>
            <a:endParaRPr lang="en-IN" sz="2400" dirty="0"/>
          </a:p>
        </p:txBody>
      </p:sp>
    </p:spTree>
    <p:extLst>
      <p:ext uri="{BB962C8B-B14F-4D97-AF65-F5344CB8AC3E}">
        <p14:creationId xmlns:p14="http://schemas.microsoft.com/office/powerpoint/2010/main" val="22221009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42844" y="0"/>
          <a:ext cx="8215338" cy="571480"/>
        </p:xfrm>
        <a:graphic>
          <a:graphicData uri="http://schemas.openxmlformats.org/drawingml/2006/table">
            <a:tbl>
              <a:tblPr firstRow="1" bandRow="1">
                <a:tableStyleId>{5C22544A-7EE6-4342-B048-85BDC9FD1C3A}</a:tableStyleId>
              </a:tblPr>
              <a:tblGrid>
                <a:gridCol w="1000132"/>
                <a:gridCol w="7215206"/>
              </a:tblGrid>
              <a:tr h="571480">
                <a:tc>
                  <a:txBody>
                    <a:bodyPr/>
                    <a:lstStyle/>
                    <a:p>
                      <a:r>
                        <a:rPr lang="en-US" sz="2800" dirty="0" smtClean="0"/>
                        <a:t>8.5</a:t>
                      </a:r>
                      <a:endParaRPr lang="en-IN" sz="2800" dirty="0"/>
                    </a:p>
                  </a:txBody>
                  <a:tcPr>
                    <a:solidFill>
                      <a:schemeClr val="accent3">
                        <a:lumMod val="60000"/>
                        <a:lumOff val="40000"/>
                      </a:schemeClr>
                    </a:solidFill>
                  </a:tcPr>
                </a:tc>
                <a:tc>
                  <a:txBody>
                    <a:bodyPr/>
                    <a:lstStyle/>
                    <a:p>
                      <a:r>
                        <a:rPr lang="en-IN" sz="2800" b="1" kern="1200" baseline="0" dirty="0" smtClean="0">
                          <a:solidFill>
                            <a:schemeClr val="dk1"/>
                          </a:solidFill>
                          <a:latin typeface="+mn-lt"/>
                          <a:ea typeface="+mn-ea"/>
                          <a:cs typeface="+mn-cs"/>
                        </a:rPr>
                        <a:t>Case Bases Reasoning  (CBR)</a:t>
                      </a:r>
                      <a:endParaRPr lang="en-IN" sz="2800" dirty="0"/>
                    </a:p>
                  </a:txBody>
                  <a:tcPr>
                    <a:solidFill>
                      <a:schemeClr val="accent3">
                        <a:lumMod val="60000"/>
                        <a:lumOff val="40000"/>
                      </a:schemeClr>
                    </a:solidFill>
                  </a:tcPr>
                </a:tc>
              </a:tr>
            </a:tbl>
          </a:graphicData>
        </a:graphic>
      </p:graphicFrame>
      <p:sp>
        <p:nvSpPr>
          <p:cNvPr id="3" name="Rectangle 2"/>
          <p:cNvSpPr/>
          <p:nvPr/>
        </p:nvSpPr>
        <p:spPr>
          <a:xfrm>
            <a:off x="0" y="500042"/>
            <a:ext cx="9144000" cy="609397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smtClean="0"/>
              <a:t>Instance-based methods such as k-NEAREST NEIGHBOUR  locally weighted regression  share </a:t>
            </a:r>
            <a:r>
              <a:rPr lang="en-IN" sz="2000" b="1" dirty="0" smtClean="0"/>
              <a:t>three key properties. </a:t>
            </a:r>
            <a:endParaRPr lang="en-IN" sz="2000" b="1" dirty="0" smtClean="0"/>
          </a:p>
          <a:p>
            <a:pPr marL="342900" indent="-342900">
              <a:lnSpc>
                <a:spcPct val="150000"/>
              </a:lnSpc>
              <a:buFont typeface="Arial" panose="020B0604020202020204" pitchFamily="34" charset="0"/>
              <a:buChar char="•"/>
            </a:pPr>
            <a:r>
              <a:rPr lang="en-IN" sz="2000" b="1" dirty="0" smtClean="0"/>
              <a:t>First</a:t>
            </a:r>
            <a:r>
              <a:rPr lang="en-IN" sz="2000" dirty="0" smtClean="0"/>
              <a:t>, they are lazy learning methods in that  they defer the decision of how to generalize beyond the training data until a new  query instance is </a:t>
            </a:r>
            <a:r>
              <a:rPr lang="en-IN" sz="2000" dirty="0" smtClean="0"/>
              <a:t>observed.</a:t>
            </a:r>
          </a:p>
          <a:p>
            <a:pPr marL="342900" indent="-342900">
              <a:lnSpc>
                <a:spcPct val="150000"/>
              </a:lnSpc>
              <a:buFont typeface="Arial" panose="020B0604020202020204" pitchFamily="34" charset="0"/>
              <a:buChar char="•"/>
            </a:pPr>
            <a:r>
              <a:rPr lang="en-IN" sz="2000" b="1" dirty="0" smtClean="0"/>
              <a:t>Second</a:t>
            </a:r>
            <a:r>
              <a:rPr lang="en-IN" sz="2000" b="1" dirty="0" smtClean="0"/>
              <a:t>,</a:t>
            </a:r>
            <a:r>
              <a:rPr lang="en-IN" sz="2000" dirty="0" smtClean="0"/>
              <a:t> they classify new query instances by analyzing  similar instances while ignoring instances that are very different from the  query. </a:t>
            </a:r>
            <a:endParaRPr lang="en-IN" sz="2000" dirty="0" smtClean="0"/>
          </a:p>
          <a:p>
            <a:pPr marL="342900" indent="-342900">
              <a:lnSpc>
                <a:spcPct val="150000"/>
              </a:lnSpc>
              <a:buFont typeface="Arial" panose="020B0604020202020204" pitchFamily="34" charset="0"/>
              <a:buChar char="•"/>
            </a:pPr>
            <a:r>
              <a:rPr lang="en-IN" sz="2000" b="1" dirty="0" smtClean="0"/>
              <a:t>Third</a:t>
            </a:r>
            <a:r>
              <a:rPr lang="en-IN" sz="2000" b="1" dirty="0" smtClean="0"/>
              <a:t>,</a:t>
            </a:r>
            <a:r>
              <a:rPr lang="en-IN" sz="2000" dirty="0" smtClean="0"/>
              <a:t> they represent instances as real-valued points in an n-dimensional  Euclidean space</a:t>
            </a:r>
            <a:r>
              <a:rPr lang="en-IN" sz="2000" dirty="0" smtClean="0"/>
              <a:t>.</a:t>
            </a:r>
          </a:p>
          <a:p>
            <a:pPr marL="342900" indent="-342900">
              <a:lnSpc>
                <a:spcPct val="150000"/>
              </a:lnSpc>
              <a:buFont typeface="Arial" panose="020B0604020202020204" pitchFamily="34" charset="0"/>
              <a:buChar char="•"/>
            </a:pPr>
            <a:r>
              <a:rPr lang="en-IN" sz="2000" dirty="0" smtClean="0"/>
              <a:t> </a:t>
            </a:r>
            <a:r>
              <a:rPr lang="en-IN" sz="2000" dirty="0" smtClean="0"/>
              <a:t>Case-based reasoning (CBR) is a learning paradigm based on  the first two of these principles, but not the third</a:t>
            </a:r>
            <a:r>
              <a:rPr lang="en-IN" sz="2000" dirty="0" smtClean="0"/>
              <a:t>.</a:t>
            </a:r>
          </a:p>
          <a:p>
            <a:pPr marL="342900" indent="-342900">
              <a:lnSpc>
                <a:spcPct val="150000"/>
              </a:lnSpc>
              <a:buFont typeface="Arial" panose="020B0604020202020204" pitchFamily="34" charset="0"/>
              <a:buChar char="•"/>
            </a:pPr>
            <a:r>
              <a:rPr lang="en-IN" sz="2000" dirty="0" smtClean="0"/>
              <a:t> </a:t>
            </a:r>
            <a:r>
              <a:rPr lang="en-IN" sz="2000" dirty="0" smtClean="0"/>
              <a:t>In CBR, instances are typically represented using more rich symbolic descriptions, and the methods used  to retrieve similar instances are correspondingly more elaborate. </a:t>
            </a:r>
            <a:endParaRPr lang="en-I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INSTANCE BASED LEARNING</a:t>
            </a:r>
            <a:endParaRPr lang="en-IN" dirty="0"/>
          </a:p>
        </p:txBody>
      </p:sp>
      <p:sp>
        <p:nvSpPr>
          <p:cNvPr id="6" name="Content Placeholder 5"/>
          <p:cNvSpPr>
            <a:spLocks noGrp="1"/>
          </p:cNvSpPr>
          <p:nvPr>
            <p:ph idx="1"/>
          </p:nvPr>
        </p:nvSpPr>
        <p:spPr>
          <a:xfrm>
            <a:off x="395536" y="1196752"/>
            <a:ext cx="8229600" cy="6192688"/>
          </a:xfrm>
        </p:spPr>
        <p:txBody>
          <a:bodyPr>
            <a:normAutofit fontScale="62500" lnSpcReduction="20000"/>
          </a:bodyPr>
          <a:lstStyle/>
          <a:p>
            <a:pPr marL="0" indent="0">
              <a:buNone/>
            </a:pPr>
            <a:r>
              <a:rPr lang="en-US" sz="4000" dirty="0" smtClean="0">
                <a:latin typeface="Times New Roman" panose="02020603050405020304" pitchFamily="18" charset="0"/>
                <a:cs typeface="Times New Roman" panose="02020603050405020304" pitchFamily="18" charset="0"/>
              </a:rPr>
              <a:t>Synonym</a:t>
            </a:r>
            <a:r>
              <a:rPr lang="en-US" sz="4000"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Memory-based </a:t>
            </a:r>
            <a:r>
              <a:rPr lang="en-US" sz="4000" b="1" dirty="0" smtClean="0">
                <a:latin typeface="Times New Roman" panose="02020603050405020304" pitchFamily="18" charset="0"/>
                <a:cs typeface="Times New Roman" panose="02020603050405020304" pitchFamily="18" charset="0"/>
              </a:rPr>
              <a:t>learning</a:t>
            </a:r>
            <a:endParaRPr lang="en-US" sz="4000" baseline="30000" dirty="0" smtClean="0">
              <a:latin typeface="Times New Roman" panose="02020603050405020304" pitchFamily="18" charset="0"/>
              <a:cs typeface="Times New Roman" panose="02020603050405020304" pitchFamily="18" charset="0"/>
            </a:endParaRPr>
          </a:p>
          <a:p>
            <a:pPr marL="0" indent="0">
              <a:buNone/>
            </a:pPr>
            <a:r>
              <a:rPr lang="en-IN" sz="4000" b="1" dirty="0"/>
              <a:t>8.1 </a:t>
            </a:r>
            <a:r>
              <a:rPr lang="en-IN" sz="4000" b="1" dirty="0" smtClean="0"/>
              <a:t>INTRODUCTION</a:t>
            </a:r>
            <a:endParaRPr lang="en-IN" sz="3800" dirty="0"/>
          </a:p>
          <a:p>
            <a:r>
              <a:rPr lang="en-IN" sz="3800" dirty="0" smtClean="0"/>
              <a:t>In </a:t>
            </a:r>
            <a:r>
              <a:rPr lang="en-IN" sz="3800" dirty="0"/>
              <a:t>contrast to learning methods that construct a general, explicit description </a:t>
            </a:r>
            <a:r>
              <a:rPr lang="en-IN" sz="3800" dirty="0" smtClean="0"/>
              <a:t>of the </a:t>
            </a:r>
            <a:r>
              <a:rPr lang="en-IN" sz="3800" dirty="0"/>
              <a:t>target function when training examples are provided, instance-based learning  </a:t>
            </a:r>
            <a:r>
              <a:rPr lang="en-IN" sz="3800" dirty="0" smtClean="0"/>
              <a:t>  methods </a:t>
            </a:r>
            <a:r>
              <a:rPr lang="en-IN" sz="3800" dirty="0"/>
              <a:t>simply  </a:t>
            </a:r>
            <a:r>
              <a:rPr lang="en-IN" sz="3800" dirty="0" smtClean="0"/>
              <a:t>store </a:t>
            </a:r>
            <a:r>
              <a:rPr lang="en-IN" sz="3800" dirty="0"/>
              <a:t>the training examples. </a:t>
            </a:r>
            <a:r>
              <a:rPr lang="en-IN" sz="3800" dirty="0" smtClean="0"/>
              <a:t> Generalizing </a:t>
            </a:r>
            <a:r>
              <a:rPr lang="en-IN" sz="3800" dirty="0"/>
              <a:t>beyond these examples is postponed until a new instance must be classified</a:t>
            </a:r>
            <a:r>
              <a:rPr lang="en-IN" sz="3800" dirty="0" smtClean="0"/>
              <a:t>.</a:t>
            </a:r>
          </a:p>
          <a:p>
            <a:endParaRPr lang="en-IN" sz="3800" dirty="0"/>
          </a:p>
          <a:p>
            <a:r>
              <a:rPr lang="en-IN" sz="3800" dirty="0" smtClean="0"/>
              <a:t> </a:t>
            </a:r>
            <a:r>
              <a:rPr lang="en-IN" sz="3800" dirty="0"/>
              <a:t>Each time a new query  instance is encountered, its relationship to the previously stored examples is examined  in order to assign a target function value for the new instance. </a:t>
            </a:r>
          </a:p>
          <a:p>
            <a:endParaRPr lang="en-IN" sz="3800" dirty="0"/>
          </a:p>
          <a:p>
            <a:r>
              <a:rPr lang="en-IN" sz="3800" dirty="0"/>
              <a:t>Instance based  learning includes nearest </a:t>
            </a:r>
            <a:r>
              <a:rPr lang="en-IN" sz="3800" dirty="0" smtClean="0"/>
              <a:t>neighbour </a:t>
            </a:r>
            <a:r>
              <a:rPr lang="en-IN" sz="3800" dirty="0"/>
              <a:t>and locally weighted regression methods  that assume instances can be represented as points in a Euclidean </a:t>
            </a:r>
            <a:r>
              <a:rPr lang="en-IN" sz="3800" dirty="0" smtClean="0"/>
              <a:t>space.</a:t>
            </a:r>
          </a:p>
          <a:p>
            <a:endParaRPr lang="en-IN" sz="3800" dirty="0"/>
          </a:p>
          <a:p>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620688"/>
            <a:ext cx="8229600" cy="6768752"/>
          </a:xfrm>
        </p:spPr>
        <p:txBody>
          <a:bodyPr>
            <a:normAutofit fontScale="77500" lnSpcReduction="20000"/>
          </a:bodyPr>
          <a:lstStyle/>
          <a:p>
            <a:r>
              <a:rPr lang="en-IN" dirty="0"/>
              <a:t>CBR has been  applied to problems such as conceptual design of mechanical devices based on  a stored library of previous designs , reasoning about new  legal cases based on previous rulings , solving planning and scheduling problems by reusing and combining portions of previous solutions to  similar problems. </a:t>
            </a:r>
          </a:p>
          <a:p>
            <a:r>
              <a:rPr lang="en-IN" dirty="0" smtClean="0"/>
              <a:t>Consider a </a:t>
            </a:r>
            <a:r>
              <a:rPr lang="en-US" dirty="0"/>
              <a:t>prototypical example of a case-based reasoning system </a:t>
            </a:r>
            <a:r>
              <a:rPr lang="en-US" dirty="0" smtClean="0"/>
              <a:t>to </a:t>
            </a:r>
            <a:r>
              <a:rPr lang="en-IN" dirty="0" smtClean="0"/>
              <a:t>ground </a:t>
            </a:r>
            <a:r>
              <a:rPr lang="en-IN" dirty="0"/>
              <a:t>our </a:t>
            </a:r>
            <a:r>
              <a:rPr lang="en-IN" dirty="0" smtClean="0"/>
              <a:t>discussion - </a:t>
            </a:r>
            <a:r>
              <a:rPr lang="en-IN" b="1" dirty="0"/>
              <a:t>The CADET </a:t>
            </a:r>
            <a:r>
              <a:rPr lang="en-IN" b="1" dirty="0" smtClean="0"/>
              <a:t>system:</a:t>
            </a:r>
          </a:p>
          <a:p>
            <a:r>
              <a:rPr lang="en-IN" dirty="0" smtClean="0"/>
              <a:t>It employs case based</a:t>
            </a:r>
            <a:r>
              <a:rPr lang="en-IN" dirty="0"/>
              <a:t> </a:t>
            </a:r>
            <a:r>
              <a:rPr lang="en-US" dirty="0" smtClean="0"/>
              <a:t>reasoning </a:t>
            </a:r>
            <a:r>
              <a:rPr lang="en-US" dirty="0"/>
              <a:t>to assist in the conceptual design of simple mechanical </a:t>
            </a:r>
            <a:r>
              <a:rPr lang="en-US" dirty="0" smtClean="0"/>
              <a:t>devices such </a:t>
            </a:r>
            <a:r>
              <a:rPr lang="en-US" dirty="0"/>
              <a:t>as water faucets</a:t>
            </a:r>
            <a:r>
              <a:rPr lang="en-US" dirty="0" smtClean="0"/>
              <a:t>.</a:t>
            </a:r>
          </a:p>
          <a:p>
            <a:r>
              <a:rPr lang="en-US" dirty="0" smtClean="0"/>
              <a:t> </a:t>
            </a:r>
            <a:r>
              <a:rPr lang="en-US" dirty="0"/>
              <a:t>It uses a library containing approximately 75 </a:t>
            </a:r>
            <a:r>
              <a:rPr lang="en-US" dirty="0" smtClean="0"/>
              <a:t>previous designs </a:t>
            </a:r>
            <a:r>
              <a:rPr lang="en-US" dirty="0"/>
              <a:t>and design fragments to suggest conceptual designs to meet the </a:t>
            </a:r>
            <a:r>
              <a:rPr lang="en-US" dirty="0" smtClean="0"/>
              <a:t>specifications of </a:t>
            </a:r>
            <a:r>
              <a:rPr lang="en-US" dirty="0"/>
              <a:t>new design problems</a:t>
            </a:r>
            <a:r>
              <a:rPr lang="en-US" dirty="0" smtClean="0"/>
              <a:t>.</a:t>
            </a:r>
          </a:p>
          <a:p>
            <a:r>
              <a:rPr lang="en-US" dirty="0" smtClean="0"/>
              <a:t> </a:t>
            </a:r>
            <a:r>
              <a:rPr lang="en-US" dirty="0"/>
              <a:t>Each instance stored in memory (e.g., a </a:t>
            </a:r>
            <a:r>
              <a:rPr lang="en-US" dirty="0" smtClean="0"/>
              <a:t>water pipe</a:t>
            </a:r>
            <a:r>
              <a:rPr lang="en-US" dirty="0"/>
              <a:t>) is represented by describing both its structure and its qualitative function.</a:t>
            </a:r>
          </a:p>
          <a:p>
            <a:r>
              <a:rPr lang="en-US" dirty="0"/>
              <a:t>New design problems are then presented by specifying the desired function </a:t>
            </a:r>
            <a:r>
              <a:rPr lang="en-US" dirty="0" smtClean="0"/>
              <a:t>and </a:t>
            </a:r>
            <a:r>
              <a:rPr lang="en-IN" dirty="0" smtClean="0"/>
              <a:t>requesting </a:t>
            </a:r>
            <a:r>
              <a:rPr lang="en-IN" dirty="0"/>
              <a:t>the corresponding </a:t>
            </a:r>
            <a:r>
              <a:rPr lang="en-IN" dirty="0" smtClean="0"/>
              <a:t>structure.</a:t>
            </a:r>
            <a:endParaRPr lang="en-IN" dirty="0"/>
          </a:p>
        </p:txBody>
      </p:sp>
    </p:spTree>
    <p:extLst>
      <p:ext uri="{BB962C8B-B14F-4D97-AF65-F5344CB8AC3E}">
        <p14:creationId xmlns:p14="http://schemas.microsoft.com/office/powerpoint/2010/main" val="34712028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duotone>
              <a:prstClr val="black"/>
              <a:schemeClr val="accent3">
                <a:tint val="45000"/>
                <a:satMod val="400000"/>
              </a:schemeClr>
            </a:duotone>
          </a:blip>
          <a:srcRect/>
          <a:stretch>
            <a:fillRect/>
          </a:stretch>
        </p:blipFill>
        <p:spPr bwMode="auto">
          <a:xfrm>
            <a:off x="0" y="-99392"/>
            <a:ext cx="9144000" cy="4967265"/>
          </a:xfrm>
          <a:prstGeom prst="rect">
            <a:avLst/>
          </a:prstGeom>
          <a:noFill/>
          <a:ln w="9525">
            <a:noFill/>
            <a:miter lim="800000"/>
            <a:headEnd/>
            <a:tailEnd/>
          </a:ln>
          <a:effectLst/>
        </p:spPr>
      </p:pic>
      <p:sp>
        <p:nvSpPr>
          <p:cNvPr id="3" name="Rectangle 2"/>
          <p:cNvSpPr/>
          <p:nvPr/>
        </p:nvSpPr>
        <p:spPr>
          <a:xfrm>
            <a:off x="285720" y="5094944"/>
            <a:ext cx="8072494" cy="1477328"/>
          </a:xfrm>
          <a:prstGeom prst="rect">
            <a:avLst/>
          </a:prstGeom>
          <a:solidFill>
            <a:schemeClr val="accent6">
              <a:lumMod val="20000"/>
              <a:lumOff val="80000"/>
            </a:schemeClr>
          </a:solidFill>
        </p:spPr>
        <p:txBody>
          <a:bodyPr wrap="square">
            <a:spAutoFit/>
          </a:bodyPr>
          <a:lstStyle/>
          <a:p>
            <a:r>
              <a:rPr lang="en-IN" dirty="0" smtClean="0"/>
              <a:t>FIGURE 8.3</a:t>
            </a:r>
          </a:p>
          <a:p>
            <a:r>
              <a:rPr lang="en-IN" dirty="0" smtClean="0"/>
              <a:t>A stored case and a new problem. The top half of the figure describes a typical design fragment  in the case library of CADET. The function is represented by the graph of qualitative dependencies  among the T-junction variables (described in the text). The bottom half of the figure shows a typical  design problem</a:t>
            </a: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548680"/>
            <a:ext cx="8229600" cy="6192688"/>
          </a:xfrm>
        </p:spPr>
        <p:txBody>
          <a:bodyPr>
            <a:normAutofit fontScale="85000" lnSpcReduction="20000"/>
          </a:bodyPr>
          <a:lstStyle/>
          <a:p>
            <a:r>
              <a:rPr lang="en-US" dirty="0"/>
              <a:t>The top half of the figure shows the description of a typical stored </a:t>
            </a:r>
            <a:r>
              <a:rPr lang="en-US" dirty="0" smtClean="0"/>
              <a:t>case called </a:t>
            </a:r>
            <a:r>
              <a:rPr lang="en-US" dirty="0"/>
              <a:t>a T-junction pipe. </a:t>
            </a:r>
            <a:endParaRPr lang="en-US" dirty="0" smtClean="0"/>
          </a:p>
          <a:p>
            <a:r>
              <a:rPr lang="en-US" dirty="0" smtClean="0"/>
              <a:t>Its </a:t>
            </a:r>
            <a:r>
              <a:rPr lang="en-US" dirty="0"/>
              <a:t>function is represented in terms of the qualitative </a:t>
            </a:r>
            <a:r>
              <a:rPr lang="en-US" dirty="0" smtClean="0"/>
              <a:t>relationships among </a:t>
            </a:r>
            <a:r>
              <a:rPr lang="en-US" dirty="0"/>
              <a:t>the </a:t>
            </a:r>
            <a:r>
              <a:rPr lang="en-US" dirty="0" smtClean="0"/>
              <a:t>water flow </a:t>
            </a:r>
            <a:r>
              <a:rPr lang="en-US" dirty="0"/>
              <a:t>levels and temperatures at its inputs and outputs.</a:t>
            </a:r>
          </a:p>
          <a:p>
            <a:r>
              <a:rPr lang="en-US" dirty="0"/>
              <a:t>In the functional description at its right, an arrow with a "+" label indicates </a:t>
            </a:r>
            <a:r>
              <a:rPr lang="en-US" dirty="0" smtClean="0"/>
              <a:t>that the </a:t>
            </a:r>
            <a:r>
              <a:rPr lang="en-US" dirty="0"/>
              <a:t>variable at the arrowhead increases with the variable at its tail. For </a:t>
            </a:r>
            <a:r>
              <a:rPr lang="en-US" dirty="0" smtClean="0"/>
              <a:t>example, the </a:t>
            </a:r>
            <a:r>
              <a:rPr lang="en-US" dirty="0"/>
              <a:t>output waterflow </a:t>
            </a:r>
            <a:r>
              <a:rPr lang="en-US" b="1" i="1" dirty="0"/>
              <a:t>Q3 </a:t>
            </a:r>
            <a:r>
              <a:rPr lang="en-US" dirty="0"/>
              <a:t>increases with increasing input waterflow </a:t>
            </a:r>
            <a:r>
              <a:rPr lang="en-US" b="1" dirty="0"/>
              <a:t>Ql. </a:t>
            </a:r>
            <a:endParaRPr lang="en-US" b="1" dirty="0" smtClean="0"/>
          </a:p>
          <a:p>
            <a:r>
              <a:rPr lang="en-US" dirty="0" smtClean="0"/>
              <a:t>Similarly,</a:t>
            </a:r>
            <a:r>
              <a:rPr lang="en-US" dirty="0"/>
              <a:t> a "-" label indicates that the variable at the head decreases with the variable </a:t>
            </a:r>
            <a:r>
              <a:rPr lang="en-US" dirty="0" smtClean="0"/>
              <a:t>at the </a:t>
            </a:r>
            <a:r>
              <a:rPr lang="en-US" dirty="0"/>
              <a:t>tail. </a:t>
            </a:r>
            <a:endParaRPr lang="en-US" dirty="0" smtClean="0"/>
          </a:p>
          <a:p>
            <a:r>
              <a:rPr lang="en-US" dirty="0" smtClean="0"/>
              <a:t>The </a:t>
            </a:r>
            <a:r>
              <a:rPr lang="en-US" dirty="0"/>
              <a:t>bottom half of this figure depicts a new design problem </a:t>
            </a:r>
            <a:r>
              <a:rPr lang="en-US" dirty="0" smtClean="0"/>
              <a:t>described by </a:t>
            </a:r>
            <a:r>
              <a:rPr lang="en-US" dirty="0"/>
              <a:t>its desired function. This particular function describes the required behavior </a:t>
            </a:r>
            <a:r>
              <a:rPr lang="en-US" dirty="0" smtClean="0"/>
              <a:t>of one </a:t>
            </a:r>
            <a:r>
              <a:rPr lang="en-US" dirty="0"/>
              <a:t>type of water </a:t>
            </a:r>
            <a:r>
              <a:rPr lang="en-US" dirty="0" smtClean="0"/>
              <a:t>faucet.</a:t>
            </a:r>
            <a:endParaRPr lang="en-IN" dirty="0"/>
          </a:p>
        </p:txBody>
      </p:sp>
    </p:spTree>
    <p:extLst>
      <p:ext uri="{BB962C8B-B14F-4D97-AF65-F5344CB8AC3E}">
        <p14:creationId xmlns:p14="http://schemas.microsoft.com/office/powerpoint/2010/main" val="21213839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692696"/>
            <a:ext cx="8229600" cy="5904656"/>
          </a:xfrm>
        </p:spPr>
        <p:txBody>
          <a:bodyPr>
            <a:normAutofit fontScale="70000" lnSpcReduction="20000"/>
          </a:bodyPr>
          <a:lstStyle/>
          <a:p>
            <a:r>
              <a:rPr lang="en-US" dirty="0"/>
              <a:t>Here </a:t>
            </a:r>
            <a:r>
              <a:rPr lang="en-US" dirty="0" smtClean="0"/>
              <a:t>Qc, </a:t>
            </a:r>
            <a:r>
              <a:rPr lang="en-US" dirty="0"/>
              <a:t>refers to the flow of cold water into the </a:t>
            </a:r>
            <a:r>
              <a:rPr lang="en-US" dirty="0" smtClean="0"/>
              <a:t>faucet, </a:t>
            </a:r>
            <a:r>
              <a:rPr lang="en-US" dirty="0" err="1" smtClean="0"/>
              <a:t>Qh</a:t>
            </a:r>
            <a:r>
              <a:rPr lang="en-US" dirty="0" smtClean="0"/>
              <a:t> </a:t>
            </a:r>
            <a:r>
              <a:rPr lang="en-US" dirty="0"/>
              <a:t>to the input flow of hot water, and </a:t>
            </a:r>
            <a:r>
              <a:rPr lang="en-US" dirty="0" err="1" smtClean="0"/>
              <a:t>Qm</a:t>
            </a:r>
            <a:r>
              <a:rPr lang="en-US" dirty="0" smtClean="0"/>
              <a:t>, </a:t>
            </a:r>
            <a:r>
              <a:rPr lang="en-US" dirty="0"/>
              <a:t>to the single mixed flow out of </a:t>
            </a:r>
            <a:r>
              <a:rPr lang="en-US" dirty="0" smtClean="0"/>
              <a:t>the faucet</a:t>
            </a:r>
            <a:r>
              <a:rPr lang="en-US" dirty="0"/>
              <a:t>. </a:t>
            </a:r>
            <a:endParaRPr lang="en-US" dirty="0" smtClean="0"/>
          </a:p>
          <a:p>
            <a:r>
              <a:rPr lang="en-US" dirty="0" smtClean="0"/>
              <a:t>Similarly</a:t>
            </a:r>
            <a:r>
              <a:rPr lang="en-US" dirty="0"/>
              <a:t>, </a:t>
            </a:r>
            <a:r>
              <a:rPr lang="en-US" dirty="0" err="1" smtClean="0"/>
              <a:t>Tc</a:t>
            </a:r>
            <a:r>
              <a:rPr lang="en-US" dirty="0" smtClean="0"/>
              <a:t>, </a:t>
            </a:r>
            <a:r>
              <a:rPr lang="en-US" dirty="0" err="1"/>
              <a:t>Th</a:t>
            </a:r>
            <a:r>
              <a:rPr lang="en-US" dirty="0"/>
              <a:t>, and </a:t>
            </a:r>
            <a:r>
              <a:rPr lang="en-US" dirty="0" smtClean="0"/>
              <a:t>Tm, </a:t>
            </a:r>
            <a:r>
              <a:rPr lang="en-US" dirty="0"/>
              <a:t>refer to the temperatures of the cold water, </a:t>
            </a:r>
            <a:r>
              <a:rPr lang="en-US" dirty="0" smtClean="0"/>
              <a:t>hot water</a:t>
            </a:r>
            <a:r>
              <a:rPr lang="en-US" dirty="0"/>
              <a:t>, and mixed water respectively. </a:t>
            </a:r>
            <a:endParaRPr lang="en-US" dirty="0" smtClean="0"/>
          </a:p>
          <a:p>
            <a:r>
              <a:rPr lang="en-US" dirty="0" smtClean="0"/>
              <a:t>The </a:t>
            </a:r>
            <a:r>
              <a:rPr lang="en-US" dirty="0"/>
              <a:t>variable </a:t>
            </a:r>
            <a:r>
              <a:rPr lang="en-US" b="1" i="1" dirty="0" smtClean="0"/>
              <a:t>Ct, </a:t>
            </a:r>
            <a:r>
              <a:rPr lang="en-US" dirty="0"/>
              <a:t>denotes the control </a:t>
            </a:r>
            <a:r>
              <a:rPr lang="en-US" dirty="0" smtClean="0"/>
              <a:t>signal for </a:t>
            </a:r>
            <a:r>
              <a:rPr lang="en-US" dirty="0"/>
              <a:t>temperature that is input to the faucet, and </a:t>
            </a:r>
            <a:r>
              <a:rPr lang="en-US" dirty="0" err="1"/>
              <a:t>Cf</a:t>
            </a:r>
            <a:r>
              <a:rPr lang="en-US" dirty="0"/>
              <a:t> denotes the control signal </a:t>
            </a:r>
            <a:r>
              <a:rPr lang="en-US" dirty="0" smtClean="0"/>
              <a:t>for waterflow</a:t>
            </a:r>
            <a:r>
              <a:rPr lang="en-US" dirty="0"/>
              <a:t>. Note the description of the desired function specifies that these </a:t>
            </a:r>
            <a:r>
              <a:rPr lang="en-US" dirty="0" smtClean="0"/>
              <a:t>controls </a:t>
            </a:r>
            <a:r>
              <a:rPr lang="en-US" b="1" i="1" dirty="0" smtClean="0"/>
              <a:t>Ct, </a:t>
            </a:r>
            <a:r>
              <a:rPr lang="en-US" dirty="0"/>
              <a:t>and </a:t>
            </a:r>
            <a:r>
              <a:rPr lang="en-US" b="1" i="1" dirty="0" err="1"/>
              <a:t>Cf</a:t>
            </a:r>
            <a:r>
              <a:rPr lang="en-US" b="1" i="1" dirty="0"/>
              <a:t> </a:t>
            </a:r>
            <a:r>
              <a:rPr lang="en-US" dirty="0"/>
              <a:t>are to influence the water flows </a:t>
            </a:r>
            <a:r>
              <a:rPr lang="en-US" dirty="0" smtClean="0"/>
              <a:t>Qc, </a:t>
            </a:r>
            <a:r>
              <a:rPr lang="en-US" dirty="0"/>
              <a:t>and </a:t>
            </a:r>
            <a:r>
              <a:rPr lang="en-US" dirty="0" err="1"/>
              <a:t>Qh</a:t>
            </a:r>
            <a:r>
              <a:rPr lang="en-US" dirty="0"/>
              <a:t>, thereby </a:t>
            </a:r>
            <a:r>
              <a:rPr lang="en-US" dirty="0" smtClean="0"/>
              <a:t>indirectly influencing </a:t>
            </a:r>
            <a:r>
              <a:rPr lang="en-US" dirty="0"/>
              <a:t>the faucet output flow </a:t>
            </a:r>
            <a:r>
              <a:rPr lang="en-US" dirty="0" err="1" smtClean="0"/>
              <a:t>Qm</a:t>
            </a:r>
            <a:r>
              <a:rPr lang="en-US" dirty="0" smtClean="0"/>
              <a:t>, </a:t>
            </a:r>
            <a:r>
              <a:rPr lang="en-US" dirty="0"/>
              <a:t>and temperature </a:t>
            </a:r>
            <a:r>
              <a:rPr lang="en-US" i="1" dirty="0" smtClean="0"/>
              <a:t>Tm.</a:t>
            </a:r>
            <a:endParaRPr lang="en-US" i="1" dirty="0"/>
          </a:p>
          <a:p>
            <a:r>
              <a:rPr lang="en-US" dirty="0"/>
              <a:t>Given this functional specification for the new design problem, </a:t>
            </a:r>
            <a:r>
              <a:rPr lang="en-US" b="1" dirty="0" smtClean="0"/>
              <a:t>CADET </a:t>
            </a:r>
            <a:r>
              <a:rPr lang="en-US" dirty="0" smtClean="0"/>
              <a:t>searches </a:t>
            </a:r>
            <a:r>
              <a:rPr lang="en-US" dirty="0"/>
              <a:t>its library for stored cases whose functional descriptions match the </a:t>
            </a:r>
            <a:r>
              <a:rPr lang="en-US" dirty="0" smtClean="0"/>
              <a:t>design problem.</a:t>
            </a:r>
          </a:p>
          <a:p>
            <a:r>
              <a:rPr lang="en-US" dirty="0" smtClean="0"/>
              <a:t> </a:t>
            </a:r>
            <a:r>
              <a:rPr lang="en-US" dirty="0"/>
              <a:t>If an exact match is found, indicating that some stored case </a:t>
            </a:r>
            <a:r>
              <a:rPr lang="en-US" dirty="0" smtClean="0"/>
              <a:t>implements exactly </a:t>
            </a:r>
            <a:r>
              <a:rPr lang="en-US" dirty="0"/>
              <a:t>the desired function, then this case can be returned as a suggested </a:t>
            </a:r>
            <a:r>
              <a:rPr lang="en-US" dirty="0" smtClean="0"/>
              <a:t>solution to </a:t>
            </a:r>
            <a:r>
              <a:rPr lang="en-US" dirty="0"/>
              <a:t>the design problem. </a:t>
            </a:r>
            <a:endParaRPr lang="en-US" dirty="0" smtClean="0"/>
          </a:p>
          <a:p>
            <a:r>
              <a:rPr lang="en-US" dirty="0" smtClean="0"/>
              <a:t>If </a:t>
            </a:r>
            <a:r>
              <a:rPr lang="en-US" dirty="0"/>
              <a:t>no exact match occurs, </a:t>
            </a:r>
            <a:r>
              <a:rPr lang="en-US" b="1" dirty="0"/>
              <a:t>CADET </a:t>
            </a:r>
            <a:r>
              <a:rPr lang="en-US" dirty="0"/>
              <a:t>may find cases </a:t>
            </a:r>
            <a:r>
              <a:rPr lang="en-US" dirty="0" smtClean="0"/>
              <a:t>that match </a:t>
            </a:r>
            <a:r>
              <a:rPr lang="en-US" dirty="0"/>
              <a:t>various </a:t>
            </a:r>
            <a:r>
              <a:rPr lang="en-US" dirty="0" err="1"/>
              <a:t>subgraphs</a:t>
            </a:r>
            <a:r>
              <a:rPr lang="en-US" dirty="0"/>
              <a:t> of the desired functional specification</a:t>
            </a:r>
            <a:endParaRPr lang="en-IN" dirty="0"/>
          </a:p>
        </p:txBody>
      </p:sp>
    </p:spTree>
    <p:extLst>
      <p:ext uri="{BB962C8B-B14F-4D97-AF65-F5344CB8AC3E}">
        <p14:creationId xmlns:p14="http://schemas.microsoft.com/office/powerpoint/2010/main" val="6050154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323528" y="908720"/>
            <a:ext cx="8229600" cy="4525963"/>
          </a:xfrm>
        </p:spPr>
        <p:txBody>
          <a:bodyPr>
            <a:normAutofit fontScale="77500" lnSpcReduction="20000"/>
          </a:bodyPr>
          <a:lstStyle/>
          <a:p>
            <a:r>
              <a:rPr lang="en-IN" dirty="0"/>
              <a:t>In Figure 8.3, </a:t>
            </a:r>
            <a:r>
              <a:rPr lang="en-IN" dirty="0" smtClean="0"/>
              <a:t>for </a:t>
            </a:r>
            <a:r>
              <a:rPr lang="en-US" dirty="0" smtClean="0"/>
              <a:t>example</a:t>
            </a:r>
            <a:r>
              <a:rPr lang="en-US" dirty="0"/>
              <a:t>, the T-junction function matches a </a:t>
            </a:r>
            <a:r>
              <a:rPr lang="en-US" dirty="0" err="1"/>
              <a:t>subgraph</a:t>
            </a:r>
            <a:r>
              <a:rPr lang="en-US" dirty="0"/>
              <a:t> of the water faucet </a:t>
            </a:r>
            <a:r>
              <a:rPr lang="en-US" dirty="0" smtClean="0"/>
              <a:t>function graph.</a:t>
            </a:r>
          </a:p>
          <a:p>
            <a:r>
              <a:rPr lang="en-US" dirty="0" smtClean="0"/>
              <a:t> </a:t>
            </a:r>
            <a:r>
              <a:rPr lang="en-US" dirty="0"/>
              <a:t>More generally, </a:t>
            </a:r>
            <a:r>
              <a:rPr lang="en-US" b="1" dirty="0"/>
              <a:t>CADET </a:t>
            </a:r>
            <a:r>
              <a:rPr lang="en-US" dirty="0"/>
              <a:t>searches for </a:t>
            </a:r>
            <a:r>
              <a:rPr lang="en-US" dirty="0" err="1"/>
              <a:t>subgraph</a:t>
            </a:r>
            <a:r>
              <a:rPr lang="en-US" dirty="0"/>
              <a:t> </a:t>
            </a:r>
            <a:r>
              <a:rPr lang="en-US" dirty="0" smtClean="0"/>
              <a:t>isomorphism </a:t>
            </a:r>
            <a:r>
              <a:rPr lang="en-US" dirty="0"/>
              <a:t>between </a:t>
            </a:r>
            <a:r>
              <a:rPr lang="en-US" dirty="0" smtClean="0"/>
              <a:t>the two </a:t>
            </a:r>
            <a:r>
              <a:rPr lang="en-US" dirty="0"/>
              <a:t>function graphs, so that parts of a case can be found to match parts of </a:t>
            </a:r>
            <a:r>
              <a:rPr lang="en-US" dirty="0" smtClean="0"/>
              <a:t>the design </a:t>
            </a:r>
            <a:r>
              <a:rPr lang="en-US" dirty="0"/>
              <a:t>specification. </a:t>
            </a:r>
            <a:endParaRPr lang="en-US" dirty="0" smtClean="0"/>
          </a:p>
          <a:p>
            <a:r>
              <a:rPr lang="en-US" dirty="0" smtClean="0"/>
              <a:t>Furthermore</a:t>
            </a:r>
            <a:r>
              <a:rPr lang="en-US" dirty="0"/>
              <a:t>, the system may elaborate the original </a:t>
            </a:r>
            <a:r>
              <a:rPr lang="en-US" dirty="0" smtClean="0"/>
              <a:t>function specification </a:t>
            </a:r>
            <a:r>
              <a:rPr lang="en-US" dirty="0"/>
              <a:t>graph in order to create functionally equivalent graphs that </a:t>
            </a:r>
            <a:r>
              <a:rPr lang="en-US" dirty="0" smtClean="0"/>
              <a:t>may match </a:t>
            </a:r>
            <a:r>
              <a:rPr lang="en-US" dirty="0"/>
              <a:t>still more cases</a:t>
            </a:r>
            <a:r>
              <a:rPr lang="en-US" dirty="0" smtClean="0"/>
              <a:t>.</a:t>
            </a:r>
          </a:p>
          <a:p>
            <a:r>
              <a:rPr lang="en-US" dirty="0" smtClean="0"/>
              <a:t> </a:t>
            </a:r>
            <a:r>
              <a:rPr lang="en-US" dirty="0"/>
              <a:t>It uses general knowledge about physical influences </a:t>
            </a:r>
            <a:r>
              <a:rPr lang="en-US" dirty="0" smtClean="0"/>
              <a:t>to create </a:t>
            </a:r>
            <a:r>
              <a:rPr lang="en-US" dirty="0"/>
              <a:t>these elaborated function graphs</a:t>
            </a:r>
            <a:r>
              <a:rPr lang="en-US" dirty="0" smtClean="0"/>
              <a:t>.</a:t>
            </a:r>
          </a:p>
          <a:p>
            <a:r>
              <a:rPr lang="en-US" dirty="0" smtClean="0"/>
              <a:t> </a:t>
            </a:r>
            <a:r>
              <a:rPr lang="en-US" dirty="0"/>
              <a:t>For example, it uses a rewrite rule </a:t>
            </a:r>
            <a:r>
              <a:rPr lang="en-US" dirty="0" smtClean="0"/>
              <a:t>that allows </a:t>
            </a:r>
            <a:r>
              <a:rPr lang="en-US" dirty="0"/>
              <a:t>it to rewrite the influence</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5301208"/>
            <a:ext cx="3295650"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25368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692696"/>
            <a:ext cx="8229600" cy="6336704"/>
          </a:xfrm>
        </p:spPr>
        <p:txBody>
          <a:bodyPr>
            <a:normAutofit fontScale="62500" lnSpcReduction="20000"/>
          </a:bodyPr>
          <a:lstStyle/>
          <a:p>
            <a:r>
              <a:rPr lang="en-US" dirty="0"/>
              <a:t>This rewrite rule can be interpreted as stating that if B must increase with </a:t>
            </a:r>
            <a:r>
              <a:rPr lang="en-US" dirty="0" smtClean="0"/>
              <a:t>A then </a:t>
            </a:r>
            <a:r>
              <a:rPr lang="en-US" dirty="0"/>
              <a:t>it is sufficient to find some other quantity </a:t>
            </a:r>
            <a:r>
              <a:rPr lang="en-US" b="1" i="1" dirty="0"/>
              <a:t>x </a:t>
            </a:r>
            <a:r>
              <a:rPr lang="en-US" dirty="0"/>
              <a:t>such that B increases with </a:t>
            </a:r>
            <a:r>
              <a:rPr lang="en-US" b="1" i="1" dirty="0" smtClean="0"/>
              <a:t>x, </a:t>
            </a:r>
            <a:r>
              <a:rPr lang="en-US" dirty="0" smtClean="0"/>
              <a:t>and </a:t>
            </a:r>
            <a:r>
              <a:rPr lang="en-US" b="1" i="1" dirty="0"/>
              <a:t>x </a:t>
            </a:r>
            <a:r>
              <a:rPr lang="en-US" dirty="0"/>
              <a:t>increases with A. </a:t>
            </a:r>
            <a:endParaRPr lang="en-US" dirty="0" smtClean="0"/>
          </a:p>
          <a:p>
            <a:r>
              <a:rPr lang="en-US" dirty="0" smtClean="0"/>
              <a:t>Here </a:t>
            </a:r>
            <a:r>
              <a:rPr lang="en-US" dirty="0"/>
              <a:t>x is a universally quantified variable whose </a:t>
            </a:r>
            <a:r>
              <a:rPr lang="en-US" dirty="0" smtClean="0"/>
              <a:t>value is </a:t>
            </a:r>
            <a:r>
              <a:rPr lang="en-US" dirty="0"/>
              <a:t>bound when matching the function graph against the case library</a:t>
            </a:r>
            <a:r>
              <a:rPr lang="en-US" dirty="0" smtClean="0"/>
              <a:t>.</a:t>
            </a:r>
          </a:p>
          <a:p>
            <a:r>
              <a:rPr lang="en-US" dirty="0" smtClean="0"/>
              <a:t> </a:t>
            </a:r>
            <a:r>
              <a:rPr lang="en-US" dirty="0"/>
              <a:t>In fact, </a:t>
            </a:r>
            <a:r>
              <a:rPr lang="en-US" dirty="0" smtClean="0"/>
              <a:t>the function </a:t>
            </a:r>
            <a:r>
              <a:rPr lang="en-US" dirty="0"/>
              <a:t>graph for the faucet shown in Figure 8.3 is an elaboration of the original </a:t>
            </a:r>
            <a:r>
              <a:rPr lang="en-US" dirty="0" smtClean="0"/>
              <a:t>- functional </a:t>
            </a:r>
            <a:r>
              <a:rPr lang="en-US" dirty="0"/>
              <a:t>specification produced by applying such rewrite rules.</a:t>
            </a:r>
          </a:p>
          <a:p>
            <a:r>
              <a:rPr lang="en-US" dirty="0"/>
              <a:t>By retrieving multiple cases that match different </a:t>
            </a:r>
            <a:r>
              <a:rPr lang="en-US" dirty="0" err="1"/>
              <a:t>subgraphs</a:t>
            </a:r>
            <a:r>
              <a:rPr lang="en-US" dirty="0"/>
              <a:t>, the entire </a:t>
            </a:r>
            <a:r>
              <a:rPr lang="en-US" dirty="0" smtClean="0"/>
              <a:t>design can </a:t>
            </a:r>
            <a:r>
              <a:rPr lang="en-US" dirty="0"/>
              <a:t>sometimes be pieced together</a:t>
            </a:r>
            <a:r>
              <a:rPr lang="en-US" dirty="0" smtClean="0"/>
              <a:t>.</a:t>
            </a:r>
          </a:p>
          <a:p>
            <a:r>
              <a:rPr lang="en-US" dirty="0" smtClean="0"/>
              <a:t> </a:t>
            </a:r>
            <a:r>
              <a:rPr lang="en-US" dirty="0"/>
              <a:t>In general, the process of producing </a:t>
            </a:r>
            <a:r>
              <a:rPr lang="en-US" dirty="0" smtClean="0"/>
              <a:t>a final </a:t>
            </a:r>
            <a:r>
              <a:rPr lang="en-US" dirty="0"/>
              <a:t>solution from multiple retrieved cases can be very complex. It may </a:t>
            </a:r>
            <a:r>
              <a:rPr lang="en-US" dirty="0" smtClean="0"/>
              <a:t>require designing </a:t>
            </a:r>
            <a:r>
              <a:rPr lang="en-US" dirty="0"/>
              <a:t>portions of the system from first principles, in addition to merging </a:t>
            </a:r>
            <a:r>
              <a:rPr lang="en-US" dirty="0" smtClean="0"/>
              <a:t>retrieved portions </a:t>
            </a:r>
            <a:r>
              <a:rPr lang="en-US" dirty="0"/>
              <a:t>from stored cases. </a:t>
            </a:r>
            <a:endParaRPr lang="en-US" dirty="0" smtClean="0"/>
          </a:p>
          <a:p>
            <a:r>
              <a:rPr lang="en-US" dirty="0" smtClean="0"/>
              <a:t>It </a:t>
            </a:r>
            <a:r>
              <a:rPr lang="en-US" dirty="0"/>
              <a:t>may also require backtracking on </a:t>
            </a:r>
            <a:r>
              <a:rPr lang="en-US" dirty="0" smtClean="0"/>
              <a:t>earlier choices </a:t>
            </a:r>
            <a:r>
              <a:rPr lang="en-US" dirty="0"/>
              <a:t>of design </a:t>
            </a:r>
            <a:r>
              <a:rPr lang="en-US" dirty="0" err="1"/>
              <a:t>subgoals</a:t>
            </a:r>
            <a:r>
              <a:rPr lang="en-US" dirty="0"/>
              <a:t> and, therefore, rejecting cases that were </a:t>
            </a:r>
            <a:r>
              <a:rPr lang="en-US" dirty="0" smtClean="0"/>
              <a:t>previously retrieved</a:t>
            </a:r>
            <a:r>
              <a:rPr lang="en-US" dirty="0"/>
              <a:t>. </a:t>
            </a:r>
            <a:endParaRPr lang="en-US" dirty="0" smtClean="0"/>
          </a:p>
          <a:p>
            <a:r>
              <a:rPr lang="en-US" b="1" dirty="0" smtClean="0"/>
              <a:t>CADET </a:t>
            </a:r>
            <a:r>
              <a:rPr lang="en-US" dirty="0"/>
              <a:t>has very limited capabilities for combining and adapting </a:t>
            </a:r>
            <a:r>
              <a:rPr lang="en-US" dirty="0" smtClean="0"/>
              <a:t>multiple retrieved </a:t>
            </a:r>
            <a:r>
              <a:rPr lang="en-US" dirty="0"/>
              <a:t>cases to form the final design and relies heavily on the user for </a:t>
            </a:r>
            <a:r>
              <a:rPr lang="en-US" dirty="0" smtClean="0"/>
              <a:t>this adaptation </a:t>
            </a:r>
            <a:r>
              <a:rPr lang="en-US" dirty="0"/>
              <a:t>stage of the process</a:t>
            </a:r>
            <a:r>
              <a:rPr lang="en-US" dirty="0" smtClean="0"/>
              <a:t>.</a:t>
            </a:r>
          </a:p>
          <a:p>
            <a:r>
              <a:rPr lang="en-IN" b="1" dirty="0"/>
              <a:t>CADET </a:t>
            </a:r>
            <a:r>
              <a:rPr lang="en-IN" dirty="0" smtClean="0"/>
              <a:t>is </a:t>
            </a:r>
            <a:r>
              <a:rPr lang="en-US" dirty="0" smtClean="0"/>
              <a:t>a </a:t>
            </a:r>
            <a:r>
              <a:rPr lang="en-US" dirty="0"/>
              <a:t>research prototype system intended to explore the potential role of </a:t>
            </a:r>
            <a:r>
              <a:rPr lang="en-US" dirty="0" smtClean="0"/>
              <a:t>case-based reasoning </a:t>
            </a:r>
            <a:r>
              <a:rPr lang="en-US" dirty="0"/>
              <a:t>in conceptual design. It does not have the range of analysis </a:t>
            </a:r>
            <a:r>
              <a:rPr lang="en-US" dirty="0" smtClean="0"/>
              <a:t>algorithms needed </a:t>
            </a:r>
            <a:r>
              <a:rPr lang="en-US" dirty="0"/>
              <a:t>to refine these abstract conceptual designs into final designs</a:t>
            </a:r>
            <a:endParaRPr lang="en-IN" dirty="0"/>
          </a:p>
        </p:txBody>
      </p:sp>
    </p:spTree>
    <p:extLst>
      <p:ext uri="{BB962C8B-B14F-4D97-AF65-F5344CB8AC3E}">
        <p14:creationId xmlns:p14="http://schemas.microsoft.com/office/powerpoint/2010/main" val="31686209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836712"/>
            <a:ext cx="8229600" cy="5688632"/>
          </a:xfrm>
        </p:spPr>
        <p:txBody>
          <a:bodyPr>
            <a:normAutofit fontScale="70000" lnSpcReduction="20000"/>
          </a:bodyPr>
          <a:lstStyle/>
          <a:p>
            <a:r>
              <a:rPr lang="en-US" dirty="0"/>
              <a:t>It is instructive to examine the correspondence between the problem </a:t>
            </a:r>
            <a:r>
              <a:rPr lang="en-US" dirty="0" smtClean="0"/>
              <a:t>setting of </a:t>
            </a:r>
            <a:r>
              <a:rPr lang="en-US" dirty="0"/>
              <a:t>CADET and the general setting for instance-based methods such as </a:t>
            </a:r>
            <a:r>
              <a:rPr lang="en-US" dirty="0" smtClean="0"/>
              <a:t>k-NEAREST NEIGHBOR.</a:t>
            </a:r>
          </a:p>
          <a:p>
            <a:r>
              <a:rPr lang="en-US" dirty="0" smtClean="0"/>
              <a:t> In CADET </a:t>
            </a:r>
            <a:r>
              <a:rPr lang="en-US" dirty="0"/>
              <a:t>each stored </a:t>
            </a:r>
            <a:r>
              <a:rPr lang="en-US" b="1" dirty="0"/>
              <a:t>training example </a:t>
            </a:r>
            <a:r>
              <a:rPr lang="en-US" dirty="0"/>
              <a:t>describes a function </a:t>
            </a:r>
            <a:r>
              <a:rPr lang="en-US" dirty="0" smtClean="0"/>
              <a:t>graph along </a:t>
            </a:r>
            <a:r>
              <a:rPr lang="en-US" dirty="0"/>
              <a:t>with the structure that implements it. </a:t>
            </a:r>
            <a:endParaRPr lang="en-US" dirty="0" smtClean="0"/>
          </a:p>
          <a:p>
            <a:r>
              <a:rPr lang="en-US" b="1" dirty="0" smtClean="0"/>
              <a:t>New </a:t>
            </a:r>
            <a:r>
              <a:rPr lang="en-US" b="1" dirty="0"/>
              <a:t>queries </a:t>
            </a:r>
            <a:r>
              <a:rPr lang="en-US" dirty="0"/>
              <a:t>correspond to new </a:t>
            </a:r>
            <a:r>
              <a:rPr lang="en-US" dirty="0" smtClean="0"/>
              <a:t>function graphs.</a:t>
            </a:r>
          </a:p>
          <a:p>
            <a:r>
              <a:rPr lang="en-US" dirty="0" smtClean="0"/>
              <a:t> </a:t>
            </a:r>
            <a:r>
              <a:rPr lang="en-US" dirty="0"/>
              <a:t>Thus, we can map the CADET problem into our standard notation </a:t>
            </a:r>
            <a:r>
              <a:rPr lang="en-US" dirty="0" smtClean="0"/>
              <a:t>by defining </a:t>
            </a:r>
            <a:r>
              <a:rPr lang="en-US" dirty="0"/>
              <a:t>the space of instances X to be the space of all function graphs. </a:t>
            </a:r>
            <a:endParaRPr lang="en-US" dirty="0" smtClean="0"/>
          </a:p>
          <a:p>
            <a:r>
              <a:rPr lang="en-US" b="1" dirty="0" smtClean="0"/>
              <a:t>The target function </a:t>
            </a:r>
            <a:r>
              <a:rPr lang="en-US" dirty="0"/>
              <a:t>f maps function graphs to the structures that implement them. </a:t>
            </a:r>
            <a:endParaRPr lang="en-US" dirty="0" smtClean="0"/>
          </a:p>
          <a:p>
            <a:r>
              <a:rPr lang="en-US" dirty="0" smtClean="0"/>
              <a:t>Each</a:t>
            </a:r>
            <a:r>
              <a:rPr lang="en-US" dirty="0"/>
              <a:t> </a:t>
            </a:r>
            <a:r>
              <a:rPr lang="en-US" dirty="0" smtClean="0"/>
              <a:t>stored </a:t>
            </a:r>
            <a:r>
              <a:rPr lang="en-US" dirty="0"/>
              <a:t>training example (x, f (x)) is a pair that describes some function graph </a:t>
            </a:r>
            <a:r>
              <a:rPr lang="en-US" dirty="0" smtClean="0"/>
              <a:t>x and </a:t>
            </a:r>
            <a:r>
              <a:rPr lang="en-US" dirty="0"/>
              <a:t>the structure f </a:t>
            </a:r>
            <a:r>
              <a:rPr lang="en-US" b="1" i="1" dirty="0"/>
              <a:t>( x ) </a:t>
            </a:r>
            <a:r>
              <a:rPr lang="en-US" dirty="0"/>
              <a:t>that implements x. </a:t>
            </a:r>
            <a:endParaRPr lang="en-US" dirty="0" smtClean="0"/>
          </a:p>
          <a:p>
            <a:r>
              <a:rPr lang="en-US" dirty="0" smtClean="0"/>
              <a:t>The </a:t>
            </a:r>
            <a:r>
              <a:rPr lang="en-US" dirty="0"/>
              <a:t>system must learn from the </a:t>
            </a:r>
            <a:r>
              <a:rPr lang="en-US" dirty="0" smtClean="0"/>
              <a:t>training example </a:t>
            </a:r>
            <a:r>
              <a:rPr lang="en-US" dirty="0"/>
              <a:t>cases to output the structure f (</a:t>
            </a:r>
            <a:r>
              <a:rPr lang="en-US" dirty="0" err="1" smtClean="0"/>
              <a:t>xq</a:t>
            </a:r>
            <a:r>
              <a:rPr lang="en-US" dirty="0" smtClean="0"/>
              <a:t>) </a:t>
            </a:r>
            <a:r>
              <a:rPr lang="en-US" dirty="0"/>
              <a:t>that successfully implements the </a:t>
            </a:r>
            <a:r>
              <a:rPr lang="en-US" dirty="0" smtClean="0"/>
              <a:t>input </a:t>
            </a:r>
            <a:r>
              <a:rPr lang="en-IN" dirty="0" smtClean="0"/>
              <a:t>function </a:t>
            </a:r>
            <a:r>
              <a:rPr lang="en-IN" dirty="0"/>
              <a:t>graph query </a:t>
            </a:r>
            <a:r>
              <a:rPr lang="en-IN" dirty="0" err="1" smtClean="0"/>
              <a:t>xq</a:t>
            </a:r>
            <a:r>
              <a:rPr lang="en-IN" dirty="0" smtClean="0"/>
              <a:t>.</a:t>
            </a:r>
            <a:endParaRPr lang="en-IN" dirty="0"/>
          </a:p>
        </p:txBody>
      </p:sp>
    </p:spTree>
    <p:extLst>
      <p:ext uri="{BB962C8B-B14F-4D97-AF65-F5344CB8AC3E}">
        <p14:creationId xmlns:p14="http://schemas.microsoft.com/office/powerpoint/2010/main" val="37975282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692696"/>
            <a:ext cx="8229600" cy="5760640"/>
          </a:xfrm>
        </p:spPr>
        <p:txBody>
          <a:bodyPr>
            <a:normAutofit fontScale="62500" lnSpcReduction="20000"/>
          </a:bodyPr>
          <a:lstStyle/>
          <a:p>
            <a:r>
              <a:rPr lang="en-US" dirty="0"/>
              <a:t>The above sketch of the CADET system illustrates several generic </a:t>
            </a:r>
            <a:r>
              <a:rPr lang="en-US" dirty="0" smtClean="0"/>
              <a:t>properties of </a:t>
            </a:r>
            <a:r>
              <a:rPr lang="en-US" dirty="0"/>
              <a:t>case-based reasoning systems that distinguish them from approaches such </a:t>
            </a:r>
            <a:r>
              <a:rPr lang="en-US" dirty="0" smtClean="0"/>
              <a:t>as </a:t>
            </a:r>
            <a:r>
              <a:rPr lang="en-IN" dirty="0" smtClean="0"/>
              <a:t>k-NEAREST NEIGHBOR</a:t>
            </a:r>
            <a:r>
              <a:rPr lang="en-IN" dirty="0"/>
              <a:t>.</a:t>
            </a:r>
          </a:p>
          <a:p>
            <a:r>
              <a:rPr lang="en-US" b="1" i="1" dirty="0" smtClean="0"/>
              <a:t> </a:t>
            </a:r>
            <a:r>
              <a:rPr lang="en-US" dirty="0"/>
              <a:t>Instances or cases may be represented by rich symbolic descriptions, </a:t>
            </a:r>
            <a:r>
              <a:rPr lang="en-US" dirty="0" smtClean="0"/>
              <a:t>such as </a:t>
            </a:r>
            <a:r>
              <a:rPr lang="en-US" dirty="0"/>
              <a:t>the function graphs used in CADET. This may require a similarity </a:t>
            </a:r>
            <a:r>
              <a:rPr lang="en-US" dirty="0" smtClean="0"/>
              <a:t>metric different </a:t>
            </a:r>
            <a:r>
              <a:rPr lang="en-US" dirty="0"/>
              <a:t>from Euclidean distance, such as the size of the largest </a:t>
            </a:r>
            <a:r>
              <a:rPr lang="en-US" dirty="0" smtClean="0"/>
              <a:t>shared </a:t>
            </a:r>
            <a:r>
              <a:rPr lang="en-US" dirty="0" err="1" smtClean="0"/>
              <a:t>subgraph</a:t>
            </a:r>
            <a:r>
              <a:rPr lang="en-US" dirty="0" smtClean="0"/>
              <a:t> </a:t>
            </a:r>
            <a:r>
              <a:rPr lang="en-US" dirty="0"/>
              <a:t>between two function graphs.</a:t>
            </a:r>
          </a:p>
          <a:p>
            <a:r>
              <a:rPr lang="en-US" dirty="0" smtClean="0"/>
              <a:t>Multiple </a:t>
            </a:r>
            <a:r>
              <a:rPr lang="en-US" dirty="0"/>
              <a:t>retrieved cases may be combined to form the solution to the </a:t>
            </a:r>
            <a:r>
              <a:rPr lang="en-US" dirty="0" smtClean="0"/>
              <a:t>new problem</a:t>
            </a:r>
            <a:r>
              <a:rPr lang="en-US" dirty="0"/>
              <a:t>. This is similar to the </a:t>
            </a:r>
            <a:r>
              <a:rPr lang="en-US" dirty="0" smtClean="0"/>
              <a:t>k-NEAREST NEIGHBOR approach</a:t>
            </a:r>
            <a:r>
              <a:rPr lang="en-US" dirty="0"/>
              <a:t>, in that </a:t>
            </a:r>
            <a:r>
              <a:rPr lang="en-US" dirty="0" smtClean="0"/>
              <a:t>multiple similar </a:t>
            </a:r>
            <a:r>
              <a:rPr lang="en-US" dirty="0"/>
              <a:t>cases are used to construct a response for the new query.</a:t>
            </a:r>
          </a:p>
          <a:p>
            <a:r>
              <a:rPr lang="en-US" dirty="0"/>
              <a:t>However, the process for combining these multiple retrieved cases can </a:t>
            </a:r>
            <a:r>
              <a:rPr lang="en-US" dirty="0" smtClean="0"/>
              <a:t>be very </a:t>
            </a:r>
            <a:r>
              <a:rPr lang="en-US" dirty="0"/>
              <a:t>different, relying on knowledge-based reasoning rather than </a:t>
            </a:r>
            <a:r>
              <a:rPr lang="en-US" dirty="0" smtClean="0"/>
              <a:t>statistical </a:t>
            </a:r>
            <a:r>
              <a:rPr lang="en-IN" dirty="0" smtClean="0"/>
              <a:t>methods</a:t>
            </a:r>
            <a:r>
              <a:rPr lang="en-IN" dirty="0"/>
              <a:t>.</a:t>
            </a:r>
          </a:p>
          <a:p>
            <a:r>
              <a:rPr lang="en-US" dirty="0" smtClean="0"/>
              <a:t>There </a:t>
            </a:r>
            <a:r>
              <a:rPr lang="en-US" dirty="0"/>
              <a:t>may be a tight coupling between case retrieval, </a:t>
            </a:r>
            <a:r>
              <a:rPr lang="en-US" dirty="0" smtClean="0"/>
              <a:t>knowledge-based reasoning</a:t>
            </a:r>
            <a:r>
              <a:rPr lang="en-US" dirty="0"/>
              <a:t>, and problem solving</a:t>
            </a:r>
            <a:r>
              <a:rPr lang="en-US" dirty="0" smtClean="0"/>
              <a:t>.</a:t>
            </a:r>
          </a:p>
          <a:p>
            <a:r>
              <a:rPr lang="en-US" dirty="0" smtClean="0"/>
              <a:t> </a:t>
            </a:r>
            <a:r>
              <a:rPr lang="en-US" dirty="0"/>
              <a:t>One simple example of this is found </a:t>
            </a:r>
            <a:r>
              <a:rPr lang="en-US" dirty="0" smtClean="0"/>
              <a:t>in CADET</a:t>
            </a:r>
            <a:r>
              <a:rPr lang="en-US" dirty="0"/>
              <a:t>, which uses generic knowledge about influences to rewrite </a:t>
            </a:r>
            <a:r>
              <a:rPr lang="en-US" dirty="0" smtClean="0"/>
              <a:t>function graphs </a:t>
            </a:r>
            <a:r>
              <a:rPr lang="en-US" dirty="0"/>
              <a:t>during its attempt to find matching cases</a:t>
            </a:r>
            <a:r>
              <a:rPr lang="en-US" dirty="0" smtClean="0"/>
              <a:t>.</a:t>
            </a:r>
          </a:p>
          <a:p>
            <a:r>
              <a:rPr lang="en-US" dirty="0" smtClean="0"/>
              <a:t> </a:t>
            </a:r>
            <a:r>
              <a:rPr lang="en-US" dirty="0"/>
              <a:t>Other systems have </a:t>
            </a:r>
            <a:r>
              <a:rPr lang="en-US" dirty="0" smtClean="0"/>
              <a:t>been developed </a:t>
            </a:r>
            <a:r>
              <a:rPr lang="en-US" dirty="0"/>
              <a:t>that more fully integrate case-based reasoning into general </a:t>
            </a:r>
            <a:r>
              <a:rPr lang="en-US" dirty="0" smtClean="0"/>
              <a:t>search based</a:t>
            </a:r>
            <a:r>
              <a:rPr lang="en-US" dirty="0"/>
              <a:t> </a:t>
            </a:r>
            <a:r>
              <a:rPr lang="en-US" dirty="0" smtClean="0"/>
              <a:t>problem-solving </a:t>
            </a:r>
            <a:r>
              <a:rPr lang="en-US" dirty="0"/>
              <a:t>systems. Two examples are </a:t>
            </a:r>
            <a:r>
              <a:rPr lang="en-US" dirty="0" smtClean="0"/>
              <a:t>ANAPRON </a:t>
            </a:r>
            <a:r>
              <a:rPr lang="en-US" dirty="0"/>
              <a:t>and </a:t>
            </a:r>
            <a:r>
              <a:rPr lang="en-US" dirty="0" smtClean="0"/>
              <a:t>PRODIGY/ANALOGY.</a:t>
            </a:r>
            <a:endParaRPr lang="en-IN" dirty="0"/>
          </a:p>
        </p:txBody>
      </p:sp>
    </p:spTree>
    <p:extLst>
      <p:ext uri="{BB962C8B-B14F-4D97-AF65-F5344CB8AC3E}">
        <p14:creationId xmlns:p14="http://schemas.microsoft.com/office/powerpoint/2010/main" val="7937539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285728"/>
            <a:ext cx="4581319" cy="369332"/>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r>
              <a:rPr lang="en-IN" b="1" dirty="0" smtClean="0"/>
              <a:t>8.6 REMARKS ON LAZY AND EAGER LEARNING</a:t>
            </a:r>
            <a:endParaRPr lang="en-IN" dirty="0"/>
          </a:p>
        </p:txBody>
      </p:sp>
      <p:sp>
        <p:nvSpPr>
          <p:cNvPr id="3" name="Rectangle 2"/>
          <p:cNvSpPr/>
          <p:nvPr/>
        </p:nvSpPr>
        <p:spPr>
          <a:xfrm>
            <a:off x="357158" y="714356"/>
            <a:ext cx="8429684" cy="2862322"/>
          </a:xfrm>
          <a:prstGeom prst="rect">
            <a:avLst/>
          </a:prstGeom>
        </p:spPr>
        <p:txBody>
          <a:bodyPr wrap="square">
            <a:spAutoFit/>
          </a:bodyPr>
          <a:lstStyle/>
          <a:p>
            <a:r>
              <a:rPr lang="en-IN" dirty="0" smtClean="0"/>
              <a:t>Are there important differences in what can be achieved by lazy versus eager</a:t>
            </a:r>
          </a:p>
          <a:p>
            <a:r>
              <a:rPr lang="en-IN" dirty="0" smtClean="0"/>
              <a:t>learning? Let us distinguish between two kinds of differences: differences in computation  time and differences in the classifications produced for new queries. </a:t>
            </a:r>
          </a:p>
          <a:p>
            <a:r>
              <a:rPr lang="en-IN" dirty="0" smtClean="0"/>
              <a:t>There are obviously differences in computation time between eager and lazy methods.</a:t>
            </a:r>
          </a:p>
          <a:p>
            <a:r>
              <a:rPr lang="en-IN" dirty="0" smtClean="0"/>
              <a:t>For example, lazy methods will generally require less computation during training,</a:t>
            </a:r>
          </a:p>
          <a:p>
            <a:r>
              <a:rPr lang="en-IN" dirty="0" smtClean="0"/>
              <a:t>but more computation when they must predict the target value for a new query.</a:t>
            </a:r>
          </a:p>
          <a:p>
            <a:endParaRPr lang="en-IN" dirty="0" smtClean="0"/>
          </a:p>
          <a:p>
            <a:r>
              <a:rPr lang="en-IN" dirty="0" smtClean="0"/>
              <a:t>The more fundamental question is whether there are essential differences in</a:t>
            </a:r>
          </a:p>
          <a:p>
            <a:r>
              <a:rPr lang="en-IN" dirty="0" smtClean="0"/>
              <a:t>the inductive bias that can be achieved by lazy versus eager methods. The key</a:t>
            </a:r>
          </a:p>
          <a:p>
            <a:r>
              <a:rPr lang="en-IN" dirty="0" smtClean="0"/>
              <a:t>difference between lazy and eager methods in this regard is :</a:t>
            </a:r>
            <a:endParaRPr lang="en-IN" dirty="0"/>
          </a:p>
        </p:txBody>
      </p:sp>
      <p:sp>
        <p:nvSpPr>
          <p:cNvPr id="4" name="Rectangle 3"/>
          <p:cNvSpPr/>
          <p:nvPr/>
        </p:nvSpPr>
        <p:spPr>
          <a:xfrm>
            <a:off x="428596" y="3857628"/>
            <a:ext cx="8358246" cy="193899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buFont typeface="Arial" pitchFamily="34" charset="0"/>
              <a:buChar char="•"/>
            </a:pPr>
            <a:r>
              <a:rPr lang="en-IN" sz="2400" i="1" dirty="0" smtClean="0"/>
              <a:t>Lazy methods may consider the query instance </a:t>
            </a:r>
            <a:r>
              <a:rPr lang="en-IN" sz="2400" i="1" dirty="0" err="1" smtClean="0"/>
              <a:t>x</a:t>
            </a:r>
            <a:r>
              <a:rPr lang="en-IN" sz="2400" i="1" baseline="-25000" dirty="0" err="1" smtClean="0"/>
              <a:t>q</a:t>
            </a:r>
            <a:r>
              <a:rPr lang="en-IN" sz="2400" i="1" dirty="0" smtClean="0"/>
              <a:t> when deciding how to  </a:t>
            </a:r>
            <a:r>
              <a:rPr lang="en-IN" sz="2400" dirty="0" smtClean="0"/>
              <a:t>generalize beyond the training data D.</a:t>
            </a:r>
          </a:p>
          <a:p>
            <a:pPr>
              <a:buFont typeface="Arial" pitchFamily="34" charset="0"/>
              <a:buChar char="•"/>
            </a:pPr>
            <a:r>
              <a:rPr lang="en-IN" sz="2400" b="1" i="1" dirty="0" smtClean="0"/>
              <a:t> </a:t>
            </a:r>
            <a:r>
              <a:rPr lang="en-IN" sz="2400" i="1" dirty="0" smtClean="0"/>
              <a:t>Eager methods cannot. By the time they observe the query instance x, they  </a:t>
            </a:r>
            <a:r>
              <a:rPr lang="en-IN" sz="2400" dirty="0" smtClean="0"/>
              <a:t>have already chosen their (global) approximation to the target function.</a:t>
            </a:r>
            <a:endParaRPr lang="en-IN"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214290"/>
            <a:ext cx="8072494" cy="5632311"/>
          </a:xfrm>
          <a:prstGeom prst="rect">
            <a:avLst/>
          </a:prstGeom>
        </p:spPr>
        <p:txBody>
          <a:bodyPr wrap="square">
            <a:spAutoFit/>
          </a:bodyPr>
          <a:lstStyle/>
          <a:p>
            <a:r>
              <a:rPr lang="en-IN" sz="2400" b="1" dirty="0" smtClean="0"/>
              <a:t>Does this distinction affect the generalization accuracy of the learner? </a:t>
            </a:r>
            <a:endParaRPr lang="en-IN" sz="2400" b="1" dirty="0" smtClean="0"/>
          </a:p>
          <a:p>
            <a:pPr marL="342900" indent="-342900">
              <a:buFont typeface="Arial" panose="020B0604020202020204" pitchFamily="34" charset="0"/>
              <a:buChar char="•"/>
            </a:pPr>
            <a:r>
              <a:rPr lang="en-IN" sz="2400" dirty="0" smtClean="0"/>
              <a:t>It </a:t>
            </a:r>
            <a:r>
              <a:rPr lang="en-IN" sz="2400" dirty="0" smtClean="0"/>
              <a:t>does if we  require that the lazy and eager learner employ the same hypothesis space H. </a:t>
            </a:r>
            <a:endParaRPr lang="en-IN" sz="2400" dirty="0" smtClean="0"/>
          </a:p>
          <a:p>
            <a:pPr marL="342900" indent="-342900">
              <a:buFont typeface="Arial" panose="020B0604020202020204" pitchFamily="34" charset="0"/>
              <a:buChar char="•"/>
            </a:pPr>
            <a:r>
              <a:rPr lang="en-IN" sz="2400" dirty="0" smtClean="0"/>
              <a:t>To  </a:t>
            </a:r>
            <a:r>
              <a:rPr lang="en-IN" sz="2400" dirty="0" smtClean="0"/>
              <a:t>illustrate, consider the hypothesis space consisting of linear functions. </a:t>
            </a:r>
            <a:endParaRPr lang="en-IN" sz="2400" dirty="0" smtClean="0"/>
          </a:p>
          <a:p>
            <a:pPr marL="342900" indent="-342900">
              <a:buFont typeface="Arial" panose="020B0604020202020204" pitchFamily="34" charset="0"/>
              <a:buChar char="•"/>
            </a:pPr>
            <a:r>
              <a:rPr lang="en-IN" sz="2400" dirty="0" smtClean="0"/>
              <a:t>The locally weighted </a:t>
            </a:r>
            <a:r>
              <a:rPr lang="en-IN" sz="2400" dirty="0" smtClean="0"/>
              <a:t>linear regression algorithm discussed earlier is a lazy learning method  based on this hypothesis space. </a:t>
            </a:r>
            <a:endParaRPr lang="en-IN" sz="2400" dirty="0" smtClean="0"/>
          </a:p>
          <a:p>
            <a:pPr marL="342900" indent="-342900">
              <a:buFont typeface="Arial" panose="020B0604020202020204" pitchFamily="34" charset="0"/>
              <a:buChar char="•"/>
            </a:pPr>
            <a:r>
              <a:rPr lang="en-IN" sz="2400" dirty="0" smtClean="0"/>
              <a:t>For </a:t>
            </a:r>
            <a:r>
              <a:rPr lang="en-IN" sz="2400" dirty="0" smtClean="0"/>
              <a:t>each new query </a:t>
            </a:r>
            <a:r>
              <a:rPr lang="en-IN" sz="2400" b="1" i="1" dirty="0" err="1" smtClean="0"/>
              <a:t>x</a:t>
            </a:r>
            <a:r>
              <a:rPr lang="en-IN" sz="2400" b="1" i="1" baseline="-25000" dirty="0" err="1" smtClean="0"/>
              <a:t>q</a:t>
            </a:r>
            <a:r>
              <a:rPr lang="en-IN" sz="2400" b="1" i="1" dirty="0" smtClean="0"/>
              <a:t> </a:t>
            </a:r>
            <a:r>
              <a:rPr lang="en-IN" sz="2400" i="1" dirty="0" smtClean="0"/>
              <a:t>it generalizes from the  </a:t>
            </a:r>
            <a:r>
              <a:rPr lang="en-IN" sz="2400" dirty="0" smtClean="0"/>
              <a:t>training data by choosing a new hypothesis based on the training examples near </a:t>
            </a:r>
            <a:r>
              <a:rPr lang="en-IN" sz="2400" b="1" i="1" dirty="0" err="1" smtClean="0"/>
              <a:t>x</a:t>
            </a:r>
            <a:r>
              <a:rPr lang="en-IN" sz="2400" b="1" i="1" baseline="-25000" dirty="0" err="1" smtClean="0"/>
              <a:t>q</a:t>
            </a:r>
            <a:r>
              <a:rPr lang="en-IN" sz="2400" b="1" i="1" dirty="0" smtClean="0"/>
              <a:t>.</a:t>
            </a:r>
          </a:p>
          <a:p>
            <a:pPr marL="342900" indent="-342900">
              <a:buFont typeface="Arial" panose="020B0604020202020204" pitchFamily="34" charset="0"/>
              <a:buChar char="•"/>
            </a:pPr>
            <a:r>
              <a:rPr lang="en-IN" sz="2400" dirty="0" smtClean="0"/>
              <a:t>In </a:t>
            </a:r>
            <a:r>
              <a:rPr lang="en-IN" sz="2400" dirty="0" smtClean="0"/>
              <a:t>contrast, an eager learner that uses the same hypothesis space of linear functions must choose its approximation before the queries are observed</a:t>
            </a:r>
            <a:r>
              <a:rPr lang="en-IN" sz="2400" dirty="0" smtClean="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87424"/>
            <a:ext cx="8229600" cy="1143000"/>
          </a:xfrm>
        </p:spPr>
        <p:txBody>
          <a:bodyPr/>
          <a:lstStyle/>
          <a:p>
            <a:endParaRPr lang="en-IN" dirty="0"/>
          </a:p>
        </p:txBody>
      </p:sp>
      <p:sp>
        <p:nvSpPr>
          <p:cNvPr id="3" name="Content Placeholder 2"/>
          <p:cNvSpPr>
            <a:spLocks noGrp="1"/>
          </p:cNvSpPr>
          <p:nvPr>
            <p:ph idx="1"/>
          </p:nvPr>
        </p:nvSpPr>
        <p:spPr>
          <a:xfrm>
            <a:off x="323528" y="620688"/>
            <a:ext cx="8229600" cy="6237312"/>
          </a:xfrm>
        </p:spPr>
        <p:txBody>
          <a:bodyPr>
            <a:normAutofit fontScale="62500" lnSpcReduction="20000"/>
          </a:bodyPr>
          <a:lstStyle/>
          <a:p>
            <a:r>
              <a:rPr lang="en-IN" dirty="0"/>
              <a:t>It  also includes case-based reasoning methods that use more complex, symbolic representations  for instances. Instance-based methods are sometimes referred to as "lazy" learning methods because they delay processing until a new instance must be classified. </a:t>
            </a:r>
            <a:endParaRPr lang="en-IN" dirty="0" smtClean="0"/>
          </a:p>
          <a:p>
            <a:endParaRPr lang="en-IN" dirty="0"/>
          </a:p>
          <a:p>
            <a:r>
              <a:rPr lang="en-IN" dirty="0"/>
              <a:t>A key advantage of this kind of delayed, or lazy, learning is  that instead of estimating the target function once for the entire instance space, these methods can estimate it locally and differently for each new instance to be classified</a:t>
            </a:r>
            <a:r>
              <a:rPr lang="en-IN" dirty="0" smtClean="0"/>
              <a:t>.</a:t>
            </a:r>
          </a:p>
          <a:p>
            <a:endParaRPr lang="en-IN" dirty="0" smtClean="0"/>
          </a:p>
          <a:p>
            <a:r>
              <a:rPr lang="en-IN" dirty="0"/>
              <a:t>Instance-based learning methods such as nearest </a:t>
            </a:r>
            <a:r>
              <a:rPr lang="en-IN" dirty="0" err="1"/>
              <a:t>neighbor</a:t>
            </a:r>
            <a:r>
              <a:rPr lang="en-IN" dirty="0"/>
              <a:t> and locally weighted regression are conceptually straightforward approaches to approximating real-valued or discrete-valued target functions. </a:t>
            </a:r>
            <a:endParaRPr lang="en-IN" dirty="0" smtClean="0"/>
          </a:p>
          <a:p>
            <a:endParaRPr lang="en-IN" dirty="0"/>
          </a:p>
          <a:p>
            <a:r>
              <a:rPr lang="en-IN" dirty="0"/>
              <a:t>Learning in these algorithms consists of simply storing the presented training data</a:t>
            </a:r>
            <a:r>
              <a:rPr lang="en-IN" dirty="0" smtClean="0"/>
              <a:t>.</a:t>
            </a:r>
          </a:p>
          <a:p>
            <a:pPr marL="0" indent="0">
              <a:buNone/>
            </a:pPr>
            <a:r>
              <a:rPr lang="en-IN" dirty="0" smtClean="0"/>
              <a:t> </a:t>
            </a:r>
            <a:endParaRPr lang="en-IN" dirty="0"/>
          </a:p>
          <a:p>
            <a:r>
              <a:rPr lang="en-IN" dirty="0"/>
              <a:t>When a new query instance is encountered, a set of similar related instances is retrieved from memory and used to classify the new query instance.</a:t>
            </a:r>
          </a:p>
          <a:p>
            <a:pPr marL="0" indent="0">
              <a:buNone/>
            </a:pPr>
            <a:endParaRPr lang="en-IN" dirty="0"/>
          </a:p>
          <a:p>
            <a:endParaRPr lang="en-IN" dirty="0"/>
          </a:p>
        </p:txBody>
      </p:sp>
    </p:spTree>
    <p:extLst>
      <p:ext uri="{BB962C8B-B14F-4D97-AF65-F5344CB8AC3E}">
        <p14:creationId xmlns:p14="http://schemas.microsoft.com/office/powerpoint/2010/main" val="30592066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692696"/>
            <a:ext cx="8229600" cy="4525963"/>
          </a:xfrm>
        </p:spPr>
        <p:txBody>
          <a:bodyPr>
            <a:normAutofit fontScale="92500"/>
          </a:bodyPr>
          <a:lstStyle/>
          <a:p>
            <a:r>
              <a:rPr lang="en-IN" dirty="0"/>
              <a:t> The eager learner must therefore commit to a single linear function hypothesis that covers the entire  instance space and all future queries</a:t>
            </a:r>
            <a:r>
              <a:rPr lang="en-IN" dirty="0" smtClean="0"/>
              <a:t>.</a:t>
            </a:r>
          </a:p>
          <a:p>
            <a:r>
              <a:rPr lang="en-IN" dirty="0" smtClean="0"/>
              <a:t> </a:t>
            </a:r>
            <a:r>
              <a:rPr lang="en-IN" dirty="0"/>
              <a:t>The lazy method effectively uses a richer  hypothesis space because it uses many different local linear functions to form its  implicit global approximation to the target function</a:t>
            </a:r>
            <a:r>
              <a:rPr lang="en-IN" dirty="0" smtClean="0"/>
              <a:t>.</a:t>
            </a:r>
          </a:p>
          <a:p>
            <a:r>
              <a:rPr lang="en-IN" dirty="0" smtClean="0"/>
              <a:t> </a:t>
            </a:r>
            <a:r>
              <a:rPr lang="en-IN" dirty="0"/>
              <a:t>Note this same situation holds for other learners and hypothesis spaces as well.</a:t>
            </a:r>
          </a:p>
          <a:p>
            <a:endParaRPr lang="en-IN" dirty="0"/>
          </a:p>
        </p:txBody>
      </p:sp>
    </p:spTree>
    <p:extLst>
      <p:ext uri="{BB962C8B-B14F-4D97-AF65-F5344CB8AC3E}">
        <p14:creationId xmlns:p14="http://schemas.microsoft.com/office/powerpoint/2010/main" val="19683937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323528" y="764704"/>
            <a:ext cx="8229600" cy="6336704"/>
          </a:xfrm>
        </p:spPr>
        <p:txBody>
          <a:bodyPr>
            <a:normAutofit fontScale="77500" lnSpcReduction="20000"/>
          </a:bodyPr>
          <a:lstStyle/>
          <a:p>
            <a:r>
              <a:rPr lang="en-US" b="1" dirty="0"/>
              <a:t>Can we create eager methods that use multiple local approximations </a:t>
            </a:r>
            <a:r>
              <a:rPr lang="en-US" b="1" dirty="0" smtClean="0"/>
              <a:t>to achieve </a:t>
            </a:r>
            <a:r>
              <a:rPr lang="en-US" b="1" dirty="0"/>
              <a:t>the same effects as lazy local methods? </a:t>
            </a:r>
            <a:endParaRPr lang="en-US" b="1" dirty="0" smtClean="0"/>
          </a:p>
          <a:p>
            <a:r>
              <a:rPr lang="en-US" dirty="0" smtClean="0"/>
              <a:t>Radial </a:t>
            </a:r>
            <a:r>
              <a:rPr lang="en-US" dirty="0"/>
              <a:t>basis function networks </a:t>
            </a:r>
            <a:r>
              <a:rPr lang="en-US" dirty="0" smtClean="0"/>
              <a:t>can be </a:t>
            </a:r>
            <a:r>
              <a:rPr lang="en-US" dirty="0"/>
              <a:t>seen as one attempt to achieve this. The RBF learning methods we </a:t>
            </a:r>
            <a:r>
              <a:rPr lang="en-US" dirty="0" smtClean="0"/>
              <a:t>discussed are </a:t>
            </a:r>
            <a:r>
              <a:rPr lang="en-US" dirty="0"/>
              <a:t>eager methods that commit to a global approximation to the target </a:t>
            </a:r>
            <a:r>
              <a:rPr lang="en-US" dirty="0" smtClean="0"/>
              <a:t>function at </a:t>
            </a:r>
            <a:r>
              <a:rPr lang="en-US" dirty="0"/>
              <a:t>training time. </a:t>
            </a:r>
            <a:endParaRPr lang="en-US" dirty="0" smtClean="0"/>
          </a:p>
          <a:p>
            <a:r>
              <a:rPr lang="en-US" dirty="0" smtClean="0"/>
              <a:t>However</a:t>
            </a:r>
            <a:r>
              <a:rPr lang="en-US" dirty="0"/>
              <a:t>, an RBF network represents this global function as </a:t>
            </a:r>
            <a:r>
              <a:rPr lang="en-US" dirty="0" smtClean="0"/>
              <a:t>a linear </a:t>
            </a:r>
            <a:r>
              <a:rPr lang="en-US" dirty="0"/>
              <a:t>combination of multiple local kernel functions. </a:t>
            </a:r>
            <a:endParaRPr lang="en-US" dirty="0" smtClean="0"/>
          </a:p>
          <a:p>
            <a:r>
              <a:rPr lang="en-US" dirty="0" smtClean="0"/>
              <a:t>Nevertheless</a:t>
            </a:r>
            <a:r>
              <a:rPr lang="en-US" dirty="0"/>
              <a:t>, because </a:t>
            </a:r>
            <a:r>
              <a:rPr lang="en-US" dirty="0" smtClean="0"/>
              <a:t>RBF learning </a:t>
            </a:r>
            <a:r>
              <a:rPr lang="en-US" dirty="0"/>
              <a:t>methods must commit to the hypothesis before the query point is </a:t>
            </a:r>
            <a:r>
              <a:rPr lang="en-US" dirty="0" smtClean="0"/>
              <a:t>known, the </a:t>
            </a:r>
            <a:r>
              <a:rPr lang="en-US" dirty="0"/>
              <a:t>local approximations they create are not specifically targeted to the </a:t>
            </a:r>
            <a:r>
              <a:rPr lang="en-US" dirty="0" smtClean="0"/>
              <a:t>query point </a:t>
            </a:r>
            <a:r>
              <a:rPr lang="en-US" dirty="0"/>
              <a:t>to the same degree as in a lazy learning method. </a:t>
            </a:r>
            <a:endParaRPr lang="en-US" dirty="0" smtClean="0"/>
          </a:p>
          <a:p>
            <a:r>
              <a:rPr lang="en-US" dirty="0" smtClean="0"/>
              <a:t>Instead</a:t>
            </a:r>
            <a:r>
              <a:rPr lang="en-US" dirty="0"/>
              <a:t>, RBF networks </a:t>
            </a:r>
            <a:r>
              <a:rPr lang="en-US" dirty="0" smtClean="0"/>
              <a:t>are built </a:t>
            </a:r>
            <a:r>
              <a:rPr lang="en-US" dirty="0"/>
              <a:t>eagerly from local approximations centered around the training examples, </a:t>
            </a:r>
            <a:r>
              <a:rPr lang="en-US" dirty="0" smtClean="0"/>
              <a:t>or around </a:t>
            </a:r>
            <a:r>
              <a:rPr lang="en-US" dirty="0"/>
              <a:t>clusters of training examples, but not around the unknown future </a:t>
            </a:r>
            <a:r>
              <a:rPr lang="en-US" dirty="0" smtClean="0"/>
              <a:t>query </a:t>
            </a:r>
            <a:r>
              <a:rPr lang="en-IN" dirty="0" smtClean="0"/>
              <a:t>points</a:t>
            </a:r>
            <a:r>
              <a:rPr lang="en-IN" dirty="0"/>
              <a:t>.</a:t>
            </a:r>
            <a:endParaRPr lang="en-IN" dirty="0"/>
          </a:p>
        </p:txBody>
      </p:sp>
    </p:spTree>
    <p:extLst>
      <p:ext uri="{BB962C8B-B14F-4D97-AF65-F5344CB8AC3E}">
        <p14:creationId xmlns:p14="http://schemas.microsoft.com/office/powerpoint/2010/main" val="42186283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US" dirty="0"/>
              <a:t>To summarize, lazy methods have the option of selecting a different </a:t>
            </a:r>
            <a:r>
              <a:rPr lang="en-US" dirty="0" smtClean="0"/>
              <a:t>hypothesis or </a:t>
            </a:r>
            <a:r>
              <a:rPr lang="en-US" dirty="0"/>
              <a:t>local approximation to the target function for each query instance. </a:t>
            </a:r>
            <a:endParaRPr lang="en-US" dirty="0" smtClean="0"/>
          </a:p>
          <a:p>
            <a:r>
              <a:rPr lang="en-US" dirty="0" smtClean="0"/>
              <a:t>Eager</a:t>
            </a:r>
            <a:r>
              <a:rPr lang="en-US" dirty="0"/>
              <a:t> </a:t>
            </a:r>
            <a:r>
              <a:rPr lang="en-US" dirty="0" smtClean="0"/>
              <a:t>methods </a:t>
            </a:r>
            <a:r>
              <a:rPr lang="en-US" dirty="0"/>
              <a:t>using the same hypothesis space are more restricted because they </a:t>
            </a:r>
            <a:r>
              <a:rPr lang="en-US" dirty="0" smtClean="0"/>
              <a:t>must commit </a:t>
            </a:r>
            <a:r>
              <a:rPr lang="en-US" dirty="0"/>
              <a:t>to a single hypothesis that covers the entire instance space. </a:t>
            </a:r>
            <a:endParaRPr lang="en-US" dirty="0" smtClean="0"/>
          </a:p>
          <a:p>
            <a:r>
              <a:rPr lang="en-US" dirty="0" smtClean="0"/>
              <a:t>Eager methods</a:t>
            </a:r>
            <a:r>
              <a:rPr lang="en-US" dirty="0"/>
              <a:t> </a:t>
            </a:r>
            <a:r>
              <a:rPr lang="en-US" dirty="0" smtClean="0"/>
              <a:t>can</a:t>
            </a:r>
            <a:r>
              <a:rPr lang="en-US" dirty="0"/>
              <a:t>, of course, employ hypothesis spaces that combine multiple local </a:t>
            </a:r>
            <a:r>
              <a:rPr lang="en-US" dirty="0" smtClean="0"/>
              <a:t>approximations, as </a:t>
            </a:r>
            <a:r>
              <a:rPr lang="en-US" dirty="0"/>
              <a:t>in RBF networks. </a:t>
            </a:r>
            <a:endParaRPr lang="en-US" dirty="0" smtClean="0"/>
          </a:p>
          <a:p>
            <a:r>
              <a:rPr lang="en-US" dirty="0" smtClean="0"/>
              <a:t>However</a:t>
            </a:r>
            <a:r>
              <a:rPr lang="en-US" dirty="0"/>
              <a:t>, even these combined local approximations </a:t>
            </a:r>
            <a:r>
              <a:rPr lang="en-US" dirty="0" smtClean="0"/>
              <a:t>do not </a:t>
            </a:r>
            <a:r>
              <a:rPr lang="en-US" dirty="0"/>
              <a:t>give eager methods the full ability of lazy methods to customize </a:t>
            </a:r>
            <a:r>
              <a:rPr lang="en-US"/>
              <a:t>to </a:t>
            </a:r>
            <a:r>
              <a:rPr lang="en-US" smtClean="0"/>
              <a:t>unknown </a:t>
            </a:r>
            <a:r>
              <a:rPr lang="en-IN" smtClean="0"/>
              <a:t>future </a:t>
            </a:r>
            <a:r>
              <a:rPr lang="en-IN" dirty="0"/>
              <a:t>query instances.</a:t>
            </a:r>
            <a:endParaRPr lang="en-IN" dirty="0"/>
          </a:p>
        </p:txBody>
      </p:sp>
    </p:spTree>
    <p:extLst>
      <p:ext uri="{BB962C8B-B14F-4D97-AF65-F5344CB8AC3E}">
        <p14:creationId xmlns:p14="http://schemas.microsoft.com/office/powerpoint/2010/main" val="110883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16681" y="-144463"/>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230981" y="7938"/>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271462" y="312738"/>
            <a:ext cx="8913019" cy="6042680"/>
          </a:xfrm>
          <a:prstGeom prst="rect">
            <a:avLst/>
          </a:prstGeom>
          <a:noFill/>
        </p:spPr>
        <p:txBody>
          <a:bodyPr wrap="square" rtlCol="0">
            <a:spAutoFit/>
          </a:bodyPr>
          <a:lstStyle/>
          <a:p>
            <a:endParaRPr lang="en-US" sz="2000" baseline="30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Instance based learning is a family of learning algorithms that, instead of performing explicit generalization, compares new problem instances with instances seen in training, which have been stored in memory. It is called instance-based because it evaluates test cases directly based on the training instances themselves. </a:t>
            </a: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INSTANCE BASED APPROACH  </a:t>
            </a:r>
            <a:r>
              <a:rPr lang="en-US" sz="2000" b="1" dirty="0" err="1" smtClean="0">
                <a:latin typeface="Times New Roman" panose="02020603050405020304" pitchFamily="18" charset="0"/>
                <a:cs typeface="Times New Roman" panose="02020603050405020304" pitchFamily="18" charset="0"/>
              </a:rPr>
              <a:t>Vs</a:t>
            </a:r>
            <a:r>
              <a:rPr lang="en-US" sz="2000" b="1" dirty="0" smtClean="0">
                <a:latin typeface="Times New Roman" panose="02020603050405020304" pitchFamily="18" charset="0"/>
                <a:cs typeface="Times New Roman" panose="02020603050405020304" pitchFamily="18" charset="0"/>
              </a:rPr>
              <a:t> OTHERS</a:t>
            </a:r>
          </a:p>
          <a:p>
            <a:endParaRPr lang="en-US" sz="2000" b="1"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t>One key difference between these approaches and the methods</a:t>
            </a:r>
          </a:p>
          <a:p>
            <a:r>
              <a:rPr lang="en-US" sz="2000" dirty="0"/>
              <a:t>discussed in other chapters is that instance-based approaches can construct</a:t>
            </a:r>
          </a:p>
          <a:p>
            <a:r>
              <a:rPr lang="en-US" sz="2000" dirty="0"/>
              <a:t>a different approximation to the target function for each distinct query instance</a:t>
            </a:r>
          </a:p>
          <a:p>
            <a:r>
              <a:rPr lang="en-US" sz="2000" dirty="0"/>
              <a:t>that must be classified</a:t>
            </a:r>
            <a:r>
              <a:rPr lang="en-US" sz="2000" dirty="0" smtClean="0"/>
              <a:t>.</a:t>
            </a:r>
          </a:p>
          <a:p>
            <a:pPr marL="342900" indent="-342900">
              <a:buFont typeface="Wingdings" panose="05000000000000000000" pitchFamily="2" charset="2"/>
              <a:buChar char="Ø"/>
            </a:pPr>
            <a:r>
              <a:rPr lang="en-US" sz="2000" dirty="0" smtClean="0"/>
              <a:t> </a:t>
            </a:r>
            <a:r>
              <a:rPr lang="en-US" sz="2000" dirty="0"/>
              <a:t>In fact, many techniques construct only a local </a:t>
            </a:r>
            <a:r>
              <a:rPr lang="en-US" sz="2000" dirty="0" smtClean="0"/>
              <a:t>approximation to </a:t>
            </a:r>
            <a:r>
              <a:rPr lang="en-US" sz="2000" dirty="0"/>
              <a:t>the target function that applies in the neighborhood of the new </a:t>
            </a:r>
            <a:r>
              <a:rPr lang="en-US" sz="2000" dirty="0" smtClean="0"/>
              <a:t>query instance</a:t>
            </a:r>
            <a:r>
              <a:rPr lang="en-US" sz="2000" dirty="0"/>
              <a:t>, and never construct an approximation designed to perform well over </a:t>
            </a:r>
            <a:r>
              <a:rPr lang="en-US" sz="2000" dirty="0" smtClean="0"/>
              <a:t>the entire </a:t>
            </a:r>
            <a:r>
              <a:rPr lang="en-US" sz="2000" dirty="0"/>
              <a:t>instance space. </a:t>
            </a:r>
            <a:endParaRPr lang="en-US" sz="2000" dirty="0" smtClean="0"/>
          </a:p>
          <a:p>
            <a:pPr marL="342900" indent="-342900">
              <a:buFont typeface="Wingdings" panose="05000000000000000000" pitchFamily="2" charset="2"/>
              <a:buChar char="Ø"/>
            </a:pPr>
            <a:r>
              <a:rPr lang="en-US" sz="2000" dirty="0"/>
              <a:t>T</a:t>
            </a:r>
            <a:r>
              <a:rPr lang="en-US" sz="2000" dirty="0" smtClean="0"/>
              <a:t>his </a:t>
            </a:r>
            <a:r>
              <a:rPr lang="en-US" sz="2000" dirty="0"/>
              <a:t>has significant advantages when the target function </a:t>
            </a:r>
            <a:r>
              <a:rPr lang="en-US" sz="2000" dirty="0" smtClean="0"/>
              <a:t>is very </a:t>
            </a:r>
            <a:r>
              <a:rPr lang="en-US" sz="2000" dirty="0"/>
              <a:t>complex, but can still be described by a collection of less complex </a:t>
            </a:r>
            <a:r>
              <a:rPr lang="en-US" sz="2000" dirty="0" smtClean="0"/>
              <a:t>local </a:t>
            </a:r>
            <a:r>
              <a:rPr lang="en-IN" sz="2000" dirty="0" smtClean="0"/>
              <a:t>approximations</a:t>
            </a:r>
            <a:r>
              <a:rPr lang="en-IN" sz="2000" dirty="0"/>
              <a:t>.</a:t>
            </a:r>
            <a:endParaRPr lang="en-US" sz="2000" b="1" dirty="0">
              <a:latin typeface="Times New Roman" panose="02020603050405020304" pitchFamily="18" charset="0"/>
              <a:cs typeface="Times New Roman" panose="02020603050405020304" pitchFamily="18" charset="0"/>
            </a:endParaRPr>
          </a:p>
          <a:p>
            <a:endParaRPr lang="sv-SE" sz="2000" dirty="0">
              <a:latin typeface="Times New Roman" panose="02020603050405020304" pitchFamily="18" charset="0"/>
              <a:cs typeface="Times New Roman" panose="02020603050405020304" pitchFamily="18" charset="0"/>
            </a:endParaRPr>
          </a:p>
          <a:p>
            <a:pPr marL="0" lvl="3"/>
            <a:endParaRPr lang="en-US" sz="2000" baseline="30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21318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95536" y="836712"/>
            <a:ext cx="8229600" cy="6021288"/>
          </a:xfrm>
        </p:spPr>
        <p:txBody>
          <a:bodyPr>
            <a:normAutofit fontScale="55000" lnSpcReduction="20000"/>
          </a:bodyPr>
          <a:lstStyle/>
          <a:p>
            <a:r>
              <a:rPr lang="en-US" dirty="0">
                <a:latin typeface="Times New Roman" panose="02020603050405020304" pitchFamily="18" charset="0"/>
                <a:cs typeface="Times New Roman" panose="02020603050405020304" pitchFamily="18" charset="0"/>
              </a:rPr>
              <a:t>One advantage that instance based learning has over other methods of machine learning is its high flexibility  to adapt its model to previously unseen data. </a:t>
            </a:r>
          </a:p>
          <a:p>
            <a:r>
              <a:rPr lang="en-US" dirty="0">
                <a:latin typeface="Times New Roman" panose="02020603050405020304" pitchFamily="18" charset="0"/>
                <a:cs typeface="Times New Roman" panose="02020603050405020304" pitchFamily="18" charset="0"/>
              </a:rPr>
              <a:t>Instance-based learners may store a  new instance and/or throw an old instance away</a:t>
            </a:r>
            <a:r>
              <a:rPr lang="en-US" dirty="0" smtClean="0">
                <a:latin typeface="Times New Roman" panose="02020603050405020304" pitchFamily="18" charset="0"/>
                <a:cs typeface="Times New Roman" panose="02020603050405020304" pitchFamily="18" charset="0"/>
              </a:rPr>
              <a:t>.</a:t>
            </a:r>
          </a:p>
          <a:p>
            <a:r>
              <a:rPr lang="en-US" dirty="0"/>
              <a:t>Instance-based methods can also use more complex, symbolic </a:t>
            </a:r>
            <a:r>
              <a:rPr lang="en-US" dirty="0" smtClean="0"/>
              <a:t>representations for </a:t>
            </a:r>
            <a:r>
              <a:rPr lang="en-US" dirty="0"/>
              <a:t>instances. </a:t>
            </a:r>
            <a:endParaRPr lang="en-US" dirty="0" smtClean="0"/>
          </a:p>
          <a:p>
            <a:r>
              <a:rPr lang="en-US" dirty="0" smtClean="0"/>
              <a:t>In </a:t>
            </a:r>
            <a:r>
              <a:rPr lang="en-US" dirty="0"/>
              <a:t>case-based learning, instances are represented in this </a:t>
            </a:r>
            <a:r>
              <a:rPr lang="en-US" dirty="0" smtClean="0"/>
              <a:t>fashion and </a:t>
            </a:r>
            <a:r>
              <a:rPr lang="en-US" dirty="0"/>
              <a:t>the process for identifying "neighboring" instances is elaborated accordingly.</a:t>
            </a:r>
          </a:p>
          <a:p>
            <a:r>
              <a:rPr lang="en-US" dirty="0"/>
              <a:t>Case-based reasoning has been applied to tasks such as storing and reusing </a:t>
            </a:r>
            <a:r>
              <a:rPr lang="en-US" dirty="0" smtClean="0"/>
              <a:t>past experience </a:t>
            </a:r>
            <a:r>
              <a:rPr lang="en-US" dirty="0"/>
              <a:t>at a help desk, reasoning about legal cases by referring to </a:t>
            </a:r>
            <a:r>
              <a:rPr lang="en-US" dirty="0" smtClean="0"/>
              <a:t>previous cases</a:t>
            </a:r>
            <a:r>
              <a:rPr lang="en-US" dirty="0"/>
              <a:t>, and solving complex scheduling problems by reusing relevant portions </a:t>
            </a:r>
            <a:r>
              <a:rPr lang="en-US" dirty="0" smtClean="0"/>
              <a:t>of </a:t>
            </a:r>
            <a:r>
              <a:rPr lang="en-IN" dirty="0" smtClean="0"/>
              <a:t>previously </a:t>
            </a:r>
            <a:r>
              <a:rPr lang="en-IN" dirty="0"/>
              <a:t>solved problems</a:t>
            </a:r>
            <a:r>
              <a:rPr lang="en-IN" dirty="0" smtClean="0"/>
              <a:t>.</a:t>
            </a:r>
          </a:p>
          <a:p>
            <a:r>
              <a:rPr lang="en-US" dirty="0"/>
              <a:t>One disadvantage of instance-based approaches is that the cost of </a:t>
            </a:r>
            <a:r>
              <a:rPr lang="en-US" dirty="0" smtClean="0"/>
              <a:t>classifying new </a:t>
            </a:r>
            <a:r>
              <a:rPr lang="en-US" dirty="0"/>
              <a:t>instances can be high. This is due to the fact that nearly all </a:t>
            </a:r>
            <a:r>
              <a:rPr lang="en-US" dirty="0" smtClean="0"/>
              <a:t>computation takes </a:t>
            </a:r>
            <a:r>
              <a:rPr lang="en-US" dirty="0"/>
              <a:t>place at classification time rather than when the training examples are </a:t>
            </a:r>
            <a:r>
              <a:rPr lang="en-US" dirty="0" smtClean="0"/>
              <a:t>first encountered.</a:t>
            </a:r>
          </a:p>
          <a:p>
            <a:r>
              <a:rPr lang="en-US" dirty="0" smtClean="0"/>
              <a:t> </a:t>
            </a:r>
            <a:r>
              <a:rPr lang="en-US" dirty="0"/>
              <a:t>Therefore, techniques for efficiently indexing training examples </a:t>
            </a:r>
            <a:r>
              <a:rPr lang="en-US" dirty="0" smtClean="0"/>
              <a:t>are a </a:t>
            </a:r>
            <a:r>
              <a:rPr lang="en-US" dirty="0"/>
              <a:t>significant practical issue in reducing the computation required at query time.</a:t>
            </a:r>
          </a:p>
          <a:p>
            <a:r>
              <a:rPr lang="en-US" dirty="0"/>
              <a:t>A second disadvantage to many instance-based approaches, especially </a:t>
            </a:r>
            <a:r>
              <a:rPr lang="en-US" dirty="0" smtClean="0"/>
              <a:t>nearest neighbor approaches</a:t>
            </a:r>
            <a:r>
              <a:rPr lang="en-US" dirty="0"/>
              <a:t>, is that they typically consider </a:t>
            </a:r>
            <a:r>
              <a:rPr lang="en-US" b="1" i="1" dirty="0"/>
              <a:t>all </a:t>
            </a:r>
            <a:r>
              <a:rPr lang="en-US" dirty="0"/>
              <a:t>attributes of the </a:t>
            </a:r>
            <a:r>
              <a:rPr lang="en-US" dirty="0" smtClean="0"/>
              <a:t>instances when </a:t>
            </a:r>
            <a:r>
              <a:rPr lang="en-US" dirty="0"/>
              <a:t>attempting to retrieve similar training examples from memory. If the </a:t>
            </a:r>
            <a:r>
              <a:rPr lang="en-US" dirty="0" smtClean="0"/>
              <a:t>target concept </a:t>
            </a:r>
            <a:r>
              <a:rPr lang="en-US" dirty="0"/>
              <a:t>depends on only a few of the many available attributes, then the </a:t>
            </a:r>
            <a:r>
              <a:rPr lang="en-US" dirty="0" smtClean="0"/>
              <a:t>instances that </a:t>
            </a:r>
            <a:r>
              <a:rPr lang="en-US" dirty="0"/>
              <a:t>are truly most "similar" may well be a large distance </a:t>
            </a:r>
            <a:r>
              <a:rPr lang="en-US" dirty="0" smtClean="0"/>
              <a:t>apart.</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180818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16681" y="-144463"/>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230981" y="7938"/>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0" y="0"/>
            <a:ext cx="711060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  K-</a:t>
            </a:r>
            <a:r>
              <a:rPr lang="en-US" sz="3200" b="1" i="1" dirty="0">
                <a:latin typeface="Times New Roman" panose="02020603050405020304" pitchFamily="18" charset="0"/>
                <a:cs typeface="Times New Roman" panose="02020603050405020304" pitchFamily="18" charset="0"/>
              </a:rPr>
              <a:t>N</a:t>
            </a:r>
            <a:r>
              <a:rPr lang="en-US" sz="3200" b="1" dirty="0">
                <a:latin typeface="Times New Roman" panose="02020603050405020304" pitchFamily="18" charset="0"/>
                <a:cs typeface="Times New Roman" panose="02020603050405020304" pitchFamily="18" charset="0"/>
              </a:rPr>
              <a:t>earest Neighbor Algorithm (KNN)</a:t>
            </a:r>
          </a:p>
        </p:txBody>
      </p:sp>
      <p:sp>
        <p:nvSpPr>
          <p:cNvPr id="3" name="Rectangle 2"/>
          <p:cNvSpPr/>
          <p:nvPr/>
        </p:nvSpPr>
        <p:spPr>
          <a:xfrm>
            <a:off x="116682" y="679173"/>
            <a:ext cx="6687566" cy="4801314"/>
          </a:xfrm>
          <a:prstGeom prst="rect">
            <a:avLst/>
          </a:prstGeom>
        </p:spPr>
        <p:txBody>
          <a:bodyPr wrap="square">
            <a:spAutoFit/>
          </a:bodyPr>
          <a:lstStyle/>
          <a:p>
            <a:r>
              <a:rPr lang="en-US" dirty="0"/>
              <a:t>The most basic instance-based method is the </a:t>
            </a:r>
            <a:r>
              <a:rPr lang="en-US" dirty="0" smtClean="0"/>
              <a:t>k-NEAREST NE IGHBOR algorithm</a:t>
            </a:r>
            <a:r>
              <a:rPr lang="en-US" dirty="0"/>
              <a:t>. </a:t>
            </a:r>
            <a:endParaRPr lang="en-US" dirty="0" smtClean="0"/>
          </a:p>
          <a:p>
            <a:r>
              <a:rPr lang="en-US" dirty="0" smtClean="0"/>
              <a:t>This</a:t>
            </a:r>
            <a:r>
              <a:rPr lang="en-US" dirty="0"/>
              <a:t> </a:t>
            </a:r>
            <a:r>
              <a:rPr lang="en-US" dirty="0" smtClean="0"/>
              <a:t>algorithm </a:t>
            </a:r>
            <a:r>
              <a:rPr lang="en-US" dirty="0"/>
              <a:t>assumes all instances correspond to points in the n-dimensional </a:t>
            </a:r>
            <a:r>
              <a:rPr lang="en-US" dirty="0" smtClean="0"/>
              <a:t>space </a:t>
            </a:r>
            <a:r>
              <a:rPr lang="en-US" dirty="0" err="1" smtClean="0"/>
              <a:t>R^n</a:t>
            </a:r>
            <a:r>
              <a:rPr lang="en-IN" i="1" dirty="0" smtClean="0"/>
              <a:t>.</a:t>
            </a:r>
          </a:p>
          <a:p>
            <a:r>
              <a:rPr lang="en-US" altLang="en-US" dirty="0" smtClean="0">
                <a:latin typeface="Times New Roman" panose="02020603050405020304" pitchFamily="18" charset="0"/>
                <a:cs typeface="Times New Roman" panose="02020603050405020304" pitchFamily="18" charset="0"/>
              </a:rPr>
              <a:t>In </a:t>
            </a:r>
            <a:r>
              <a:rPr lang="en-US" altLang="en-US" dirty="0">
                <a:latin typeface="Times New Roman" panose="02020603050405020304" pitchFamily="18" charset="0"/>
                <a:cs typeface="Times New Roman" panose="02020603050405020304" pitchFamily="18" charset="0"/>
              </a:rPr>
              <a:t>the </a:t>
            </a:r>
            <a:r>
              <a:rPr lang="en-US" altLang="en-US" b="1" i="1" dirty="0">
                <a:latin typeface="Times New Roman" panose="02020603050405020304" pitchFamily="18" charset="0"/>
                <a:cs typeface="Times New Roman" panose="02020603050405020304" pitchFamily="18" charset="0"/>
              </a:rPr>
              <a:t>k</a:t>
            </a:r>
            <a:r>
              <a:rPr lang="en-US" altLang="en-US" b="1" dirty="0">
                <a:latin typeface="Times New Roman" panose="02020603050405020304" pitchFamily="18" charset="0"/>
                <a:cs typeface="Times New Roman" panose="02020603050405020304" pitchFamily="18" charset="0"/>
              </a:rPr>
              <a:t>-nearest neighbors algorithm</a:t>
            </a:r>
            <a:r>
              <a:rPr lang="en-US" altLang="en-US" dirty="0">
                <a:latin typeface="Times New Roman" panose="02020603050405020304" pitchFamily="18" charset="0"/>
                <a:cs typeface="Times New Roman" panose="02020603050405020304" pitchFamily="18" charset="0"/>
              </a:rPr>
              <a:t> (</a:t>
            </a:r>
            <a:r>
              <a:rPr lang="en-US" altLang="en-US" b="1" i="1" dirty="0">
                <a:latin typeface="Times New Roman" panose="02020603050405020304" pitchFamily="18" charset="0"/>
                <a:cs typeface="Times New Roman" panose="02020603050405020304" pitchFamily="18" charset="0"/>
              </a:rPr>
              <a:t>k</a:t>
            </a:r>
            <a:r>
              <a:rPr lang="en-US" altLang="en-US" b="1" dirty="0">
                <a:latin typeface="Times New Roman" panose="02020603050405020304" pitchFamily="18" charset="0"/>
                <a:cs typeface="Times New Roman" panose="02020603050405020304" pitchFamily="18" charset="0"/>
              </a:rPr>
              <a:t>-NN</a:t>
            </a:r>
            <a:r>
              <a:rPr lang="en-US" altLang="en-US" dirty="0">
                <a:latin typeface="Times New Roman" panose="02020603050405020304" pitchFamily="18" charset="0"/>
                <a:cs typeface="Times New Roman" panose="02020603050405020304" pitchFamily="18" charset="0"/>
              </a:rPr>
              <a:t>) the analysis is based on the </a:t>
            </a:r>
            <a:r>
              <a:rPr lang="en-US" altLang="en-US" i="1" dirty="0">
                <a:latin typeface="Times New Roman" panose="02020603050405020304" pitchFamily="18" charset="0"/>
                <a:cs typeface="Times New Roman" panose="02020603050405020304" pitchFamily="18" charset="0"/>
              </a:rPr>
              <a:t>k</a:t>
            </a:r>
            <a:r>
              <a:rPr lang="en-US" altLang="en-US" dirty="0">
                <a:latin typeface="Times New Roman" panose="02020603050405020304" pitchFamily="18" charset="0"/>
                <a:cs typeface="Times New Roman" panose="02020603050405020304" pitchFamily="18" charset="0"/>
              </a:rPr>
              <a:t> closest training examples in the instance space.  </a:t>
            </a:r>
          </a:p>
          <a:p>
            <a:pPr lvl="0" eaLnBrk="0" fontAlgn="base" hangingPunct="0">
              <a:spcBef>
                <a:spcPct val="0"/>
              </a:spcBef>
              <a:spcAft>
                <a:spcPct val="0"/>
              </a:spcAft>
            </a:pPr>
            <a:endParaRPr lang="en-US" altLang="en-US" i="1"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i="1" dirty="0">
                <a:latin typeface="Times New Roman" panose="02020603050405020304" pitchFamily="18" charset="0"/>
                <a:cs typeface="Times New Roman" panose="02020603050405020304" pitchFamily="18" charset="0"/>
              </a:rPr>
              <a:t>k</a:t>
            </a:r>
            <a:r>
              <a:rPr lang="en-US" altLang="en-US" dirty="0">
                <a:latin typeface="Times New Roman" panose="02020603050405020304" pitchFamily="18" charset="0"/>
                <a:cs typeface="Times New Roman" panose="02020603050405020304" pitchFamily="18" charset="0"/>
              </a:rPr>
              <a:t> is a predefined positive integer, typically small and odd. Potentially an optimal k can be calculated by special techniques (hyper parameter optimization techniques)</a:t>
            </a:r>
          </a:p>
          <a:p>
            <a:pPr lvl="0" eaLnBrk="0" fontAlgn="base" hangingPunct="0">
              <a:spcBef>
                <a:spcPct val="0"/>
              </a:spcBef>
              <a:spcAft>
                <a:spcPct val="0"/>
              </a:spcAft>
            </a:pPr>
            <a:endParaRPr lang="sv-SE" altLang="en-US"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sv-SE" altLang="en-US" dirty="0">
                <a:latin typeface="Times New Roman" panose="02020603050405020304" pitchFamily="18" charset="0"/>
                <a:cs typeface="Times New Roman" panose="02020603050405020304" pitchFamily="18" charset="0"/>
              </a:rPr>
              <a:t>The typical representation of an instance x is a feature  vector ( a1(x), a2(x),....an(x)) + a target function f(x). The training phase is simply the storage of the feature vectors of all training instances in a datastructure</a:t>
            </a:r>
            <a:r>
              <a:rPr lang="sv-SE" altLang="en-US" dirty="0" smtClean="0">
                <a:latin typeface="Times New Roman" panose="02020603050405020304" pitchFamily="18" charset="0"/>
                <a:cs typeface="Times New Roman" panose="02020603050405020304" pitchFamily="18" charset="0"/>
              </a:rPr>
              <a:t>.</a:t>
            </a:r>
          </a:p>
          <a:p>
            <a:pPr lvl="0" eaLnBrk="0" fontAlgn="base" hangingPunct="0">
              <a:spcBef>
                <a:spcPct val="0"/>
              </a:spcBef>
              <a:spcAft>
                <a:spcPct val="0"/>
              </a:spcAft>
            </a:pPr>
            <a:endParaRPr lang="sv-SE" altLang="en-US" dirty="0">
              <a:latin typeface="Times New Roman" panose="02020603050405020304" pitchFamily="18" charset="0"/>
              <a:cs typeface="Times New Roman" panose="02020603050405020304" pitchFamily="18" charset="0"/>
            </a:endParaRPr>
          </a:p>
          <a:p>
            <a:pPr marL="0" lvl="3" eaLnBrk="0" fontAlgn="base" hangingPunct="0">
              <a:spcBef>
                <a:spcPct val="0"/>
              </a:spcBef>
              <a:spcAft>
                <a:spcPct val="0"/>
              </a:spcAft>
            </a:pPr>
            <a:endParaRPr lang="en-US" altLang="en-US" dirty="0">
              <a:latin typeface="Times New Roman" panose="02020603050405020304" pitchFamily="18" charset="0"/>
              <a:cs typeface="Times New Roman" panose="02020603050405020304" pitchFamily="18" charset="0"/>
            </a:endParaRPr>
          </a:p>
        </p:txBody>
      </p:sp>
      <p:pic>
        <p:nvPicPr>
          <p:cNvPr id="9218" name="Picture 2" descr="Image result for k-nearest neighbors algorith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2239" y="1017530"/>
            <a:ext cx="2321953" cy="4786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7992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1520" y="476672"/>
                <a:ext cx="8568952" cy="5472608"/>
              </a:xfrm>
            </p:spPr>
            <p:txBody>
              <a:bodyPr/>
              <a:lstStyle/>
              <a:p>
                <a:r>
                  <a:rPr lang="en-US" dirty="0" smtClean="0"/>
                  <a:t>Euclidean distance. More precisely, let an arbitrary instance </a:t>
                </a:r>
                <a:r>
                  <a:rPr lang="en-US" b="1" i="1" dirty="0"/>
                  <a:t>x </a:t>
                </a:r>
                <a:r>
                  <a:rPr lang="en-US" dirty="0"/>
                  <a:t>be described by </a:t>
                </a:r>
                <a:r>
                  <a:rPr lang="en-US" dirty="0" smtClean="0"/>
                  <a:t>the </a:t>
                </a:r>
                <a:r>
                  <a:rPr lang="en-IN" dirty="0" smtClean="0"/>
                  <a:t>feature vector</a:t>
                </a:r>
              </a:p>
              <a:p>
                <a:r>
                  <a:rPr lang="en-US" dirty="0"/>
                  <a:t>where </a:t>
                </a:r>
                <a14:m>
                  <m:oMath xmlns:m="http://schemas.openxmlformats.org/officeDocument/2006/math">
                    <m:sSub>
                      <m:sSubPr>
                        <m:ctrlPr>
                          <a:rPr lang="en-US" b="1" i="1" dirty="0" smtClean="0">
                            <a:latin typeface="Cambria Math"/>
                          </a:rPr>
                        </m:ctrlPr>
                      </m:sSubPr>
                      <m:e>
                        <m:r>
                          <a:rPr lang="en-IN" b="1" i="1" dirty="0" smtClean="0">
                            <a:latin typeface="Cambria Math"/>
                          </a:rPr>
                          <m:t>𝒂</m:t>
                        </m:r>
                      </m:e>
                      <m:sub>
                        <m:r>
                          <a:rPr lang="en-IN" b="1" i="1" dirty="0" smtClean="0">
                            <a:latin typeface="Cambria Math"/>
                          </a:rPr>
                          <m:t>𝒓</m:t>
                        </m:r>
                      </m:sub>
                    </m:sSub>
                  </m:oMath>
                </a14:m>
                <a:r>
                  <a:rPr lang="en-US" b="1" i="1" dirty="0"/>
                  <a:t>(x) </a:t>
                </a:r>
                <a:r>
                  <a:rPr lang="en-US" dirty="0"/>
                  <a:t>denotes the value of the </a:t>
                </a:r>
                <a:r>
                  <a:rPr lang="en-US" dirty="0" err="1"/>
                  <a:t>rth</a:t>
                </a:r>
                <a:r>
                  <a:rPr lang="en-US" dirty="0"/>
                  <a:t> attribute of instance </a:t>
                </a:r>
                <a:r>
                  <a:rPr lang="en-US" b="1" i="1" dirty="0"/>
                  <a:t>x. </a:t>
                </a:r>
                <a:r>
                  <a:rPr lang="en-US" dirty="0"/>
                  <a:t>Then the </a:t>
                </a:r>
                <a:r>
                  <a:rPr lang="en-US" dirty="0" smtClean="0"/>
                  <a:t>distance between </a:t>
                </a:r>
                <a:r>
                  <a:rPr lang="en-US" dirty="0"/>
                  <a:t>two instances </a:t>
                </a:r>
                <a14:m>
                  <m:oMath xmlns:m="http://schemas.openxmlformats.org/officeDocument/2006/math">
                    <m:sSub>
                      <m:sSubPr>
                        <m:ctrlPr>
                          <a:rPr lang="en-US" i="1" smtClean="0">
                            <a:latin typeface="Cambria Math"/>
                          </a:rPr>
                        </m:ctrlPr>
                      </m:sSubPr>
                      <m:e>
                        <m:r>
                          <a:rPr lang="en-IN" b="0" i="1" smtClean="0">
                            <a:latin typeface="Cambria Math"/>
                          </a:rPr>
                          <m:t>𝑥</m:t>
                        </m:r>
                      </m:e>
                      <m:sub>
                        <m:r>
                          <a:rPr lang="en-IN" b="0" i="1" smtClean="0">
                            <a:latin typeface="Cambria Math"/>
                          </a:rPr>
                          <m:t>𝑖</m:t>
                        </m:r>
                      </m:sub>
                    </m:sSub>
                    <m:sSub>
                      <m:sSubPr>
                        <m:ctrlPr>
                          <a:rPr lang="en-US" i="1" smtClean="0">
                            <a:latin typeface="Cambria Math"/>
                          </a:rPr>
                        </m:ctrlPr>
                      </m:sSubPr>
                      <m:e>
                        <m:r>
                          <a:rPr lang="en-IN" b="0" i="1" smtClean="0">
                            <a:latin typeface="Cambria Math"/>
                          </a:rPr>
                          <m:t>𝑎𝑛𝑑</m:t>
                        </m:r>
                        <m:r>
                          <a:rPr lang="en-IN" b="0" i="1" smtClean="0">
                            <a:latin typeface="Cambria Math"/>
                          </a:rPr>
                          <m:t> </m:t>
                        </m:r>
                        <m:r>
                          <a:rPr lang="en-IN" b="0" i="1" smtClean="0">
                            <a:latin typeface="Cambria Math"/>
                          </a:rPr>
                          <m:t>𝑥</m:t>
                        </m:r>
                      </m:e>
                      <m:sub>
                        <m:r>
                          <a:rPr lang="en-IN" b="0" i="1" smtClean="0">
                            <a:latin typeface="Cambria Math"/>
                          </a:rPr>
                          <m:t>𝑗</m:t>
                        </m:r>
                      </m:sub>
                    </m:sSub>
                  </m:oMath>
                </a14:m>
                <a:r>
                  <a:rPr lang="en-US" b="1" i="1" dirty="0"/>
                  <a:t> </a:t>
                </a:r>
                <a:r>
                  <a:rPr lang="en-US" dirty="0"/>
                  <a:t>is defined to be </a:t>
                </a:r>
                <a:r>
                  <a:rPr lang="en-US" b="1" i="1" dirty="0"/>
                  <a:t>d (</a:t>
                </a:r>
                <a14:m>
                  <m:oMath xmlns:m="http://schemas.openxmlformats.org/officeDocument/2006/math">
                    <m:sSub>
                      <m:sSubPr>
                        <m:ctrlPr>
                          <a:rPr lang="en-US" i="1">
                            <a:latin typeface="Cambria Math"/>
                          </a:rPr>
                        </m:ctrlPr>
                      </m:sSubPr>
                      <m:e>
                        <m:r>
                          <a:rPr lang="en-IN" i="1">
                            <a:latin typeface="Cambria Math"/>
                          </a:rPr>
                          <m:t>𝑥</m:t>
                        </m:r>
                      </m:e>
                      <m:sub>
                        <m:r>
                          <a:rPr lang="en-IN" i="1">
                            <a:latin typeface="Cambria Math"/>
                          </a:rPr>
                          <m:t>𝑖</m:t>
                        </m:r>
                      </m:sub>
                    </m:sSub>
                    <m:r>
                      <a:rPr lang="en-IN" b="0" i="1" smtClean="0">
                        <a:latin typeface="Cambria Math"/>
                      </a:rPr>
                      <m:t>,</m:t>
                    </m:r>
                    <m:sSub>
                      <m:sSubPr>
                        <m:ctrlPr>
                          <a:rPr lang="en-IN" b="0" i="1" smtClean="0">
                            <a:latin typeface="Cambria Math"/>
                          </a:rPr>
                        </m:ctrlPr>
                      </m:sSubPr>
                      <m:e>
                        <m:r>
                          <a:rPr lang="en-IN" b="0" i="1" smtClean="0">
                            <a:latin typeface="Cambria Math"/>
                          </a:rPr>
                          <m:t>𝑥</m:t>
                        </m:r>
                      </m:e>
                      <m:sub>
                        <m:r>
                          <a:rPr lang="en-IN" b="0" i="1" smtClean="0">
                            <a:latin typeface="Cambria Math"/>
                          </a:rPr>
                          <m:t>𝑗</m:t>
                        </m:r>
                      </m:sub>
                    </m:sSub>
                  </m:oMath>
                </a14:m>
                <a:r>
                  <a:rPr lang="en-US" b="1" i="1" dirty="0"/>
                  <a:t>), </a:t>
                </a:r>
                <a:r>
                  <a:rPr lang="en-US" dirty="0" smtClean="0"/>
                  <a:t>where</a:t>
                </a: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1520" y="476672"/>
                <a:ext cx="8568952" cy="5472608"/>
              </a:xfrm>
              <a:blipFill rotWithShape="1">
                <a:blip r:embed="rId2"/>
                <a:stretch>
                  <a:fillRect l="-1565" t="-1448" r="-2703"/>
                </a:stretch>
              </a:blipFill>
            </p:spPr>
            <p:txBody>
              <a:bodyPr/>
              <a:lstStyle/>
              <a:p>
                <a:r>
                  <a:rPr lang="en-IN">
                    <a:noFill/>
                  </a:rPr>
                  <a:t> </a:t>
                </a:r>
              </a:p>
            </p:txBody>
          </p:sp>
        </mc:Fallback>
      </mc:AlternateContent>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1556792"/>
            <a:ext cx="284797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4221088"/>
            <a:ext cx="3724275" cy="101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8832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23528" y="404664"/>
                <a:ext cx="8352928" cy="6336704"/>
              </a:xfrm>
            </p:spPr>
            <p:txBody>
              <a:bodyPr>
                <a:normAutofit/>
              </a:bodyPr>
              <a:lstStyle/>
              <a:p>
                <a:r>
                  <a:rPr lang="en-US" sz="2000" dirty="0" smtClean="0"/>
                  <a:t>In nearest-neighbor learning the target function may be either discrete-valued or </a:t>
                </a:r>
                <a:r>
                  <a:rPr lang="en-US" sz="2000" dirty="0"/>
                  <a:t>real-valued. </a:t>
                </a:r>
                <a:endParaRPr lang="en-US" sz="2000" dirty="0" smtClean="0"/>
              </a:p>
              <a:p>
                <a:r>
                  <a:rPr lang="en-US" sz="2000" dirty="0" smtClean="0"/>
                  <a:t>Let </a:t>
                </a:r>
                <a:r>
                  <a:rPr lang="en-US" sz="2000" dirty="0"/>
                  <a:t>us first consider learning </a:t>
                </a:r>
                <a:r>
                  <a:rPr lang="en-US" sz="2000" b="1" dirty="0"/>
                  <a:t>discrete-valued target functions </a:t>
                </a:r>
                <a:r>
                  <a:rPr lang="en-US" sz="2000" dirty="0"/>
                  <a:t>of </a:t>
                </a:r>
                <a:r>
                  <a:rPr lang="en-US" sz="2000" dirty="0" smtClean="0"/>
                  <a:t>the form</a:t>
                </a:r>
                <a14:m>
                  <m:oMath xmlns:m="http://schemas.openxmlformats.org/officeDocument/2006/math">
                    <m:r>
                      <a:rPr lang="en-IN" sz="2000" b="0" i="1" smtClean="0">
                        <a:latin typeface="Cambria Math"/>
                      </a:rPr>
                      <m:t>𝑓</m:t>
                    </m:r>
                    <m:r>
                      <a:rPr lang="en-IN" sz="2000" b="0" i="1" smtClean="0">
                        <a:latin typeface="Cambria Math"/>
                      </a:rPr>
                      <m:t>:</m:t>
                    </m:r>
                    <m:sSup>
                      <m:sSupPr>
                        <m:ctrlPr>
                          <a:rPr lang="en-IN" sz="2000" b="0" i="1" smtClean="0">
                            <a:latin typeface="Cambria Math"/>
                          </a:rPr>
                        </m:ctrlPr>
                      </m:sSupPr>
                      <m:e>
                        <m:r>
                          <a:rPr lang="en-IN" sz="2000" b="0" i="1" smtClean="0">
                            <a:latin typeface="Cambria Math"/>
                          </a:rPr>
                          <m:t>𝑅</m:t>
                        </m:r>
                      </m:e>
                      <m:sup>
                        <m:r>
                          <a:rPr lang="en-IN" sz="2000" b="0" i="1" smtClean="0">
                            <a:latin typeface="Cambria Math"/>
                          </a:rPr>
                          <m:t>𝑛</m:t>
                        </m:r>
                      </m:sup>
                    </m:sSup>
                    <m:r>
                      <a:rPr lang="en-IN" sz="2000" b="0" i="1" smtClean="0">
                        <a:latin typeface="Cambria Math"/>
                      </a:rPr>
                      <m:t>→</m:t>
                    </m:r>
                    <m:r>
                      <a:rPr lang="en-IN" sz="2000" b="0" i="1" smtClean="0">
                        <a:latin typeface="Cambria Math"/>
                      </a:rPr>
                      <m:t>𝑉</m:t>
                    </m:r>
                  </m:oMath>
                </a14:m>
                <a:r>
                  <a:rPr lang="en-US" sz="2000" dirty="0" smtClean="0"/>
                  <a:t>, </a:t>
                </a:r>
                <a:r>
                  <a:rPr lang="en-US" sz="2000" dirty="0"/>
                  <a:t>where V is the finite set </a:t>
                </a:r>
                <a:r>
                  <a:rPr lang="en-US" sz="2000" b="1" i="1" dirty="0" smtClean="0"/>
                  <a:t>{</a:t>
                </a:r>
                <a14:m>
                  <m:oMath xmlns:m="http://schemas.openxmlformats.org/officeDocument/2006/math">
                    <m:sSub>
                      <m:sSubPr>
                        <m:ctrlPr>
                          <a:rPr lang="en-US" sz="2000" b="1" i="1" smtClean="0">
                            <a:latin typeface="Cambria Math"/>
                          </a:rPr>
                        </m:ctrlPr>
                      </m:sSubPr>
                      <m:e>
                        <m:r>
                          <a:rPr lang="en-IN" sz="2000" b="1" i="1" smtClean="0">
                            <a:latin typeface="Cambria Math"/>
                          </a:rPr>
                          <m:t>𝒗</m:t>
                        </m:r>
                      </m:e>
                      <m:sub>
                        <m:r>
                          <a:rPr lang="en-IN" sz="2000" b="1" i="1" smtClean="0">
                            <a:latin typeface="Cambria Math"/>
                          </a:rPr>
                          <m:t>𝟏</m:t>
                        </m:r>
                      </m:sub>
                    </m:sSub>
                    <m:r>
                      <a:rPr lang="en-IN" sz="2000" b="1" i="1" smtClean="0">
                        <a:latin typeface="Cambria Math"/>
                      </a:rPr>
                      <m:t>,</m:t>
                    </m:r>
                    <m:sSub>
                      <m:sSubPr>
                        <m:ctrlPr>
                          <a:rPr lang="en-IN" sz="2000" b="1" i="1" smtClean="0">
                            <a:latin typeface="Cambria Math"/>
                          </a:rPr>
                        </m:ctrlPr>
                      </m:sSubPr>
                      <m:e>
                        <m:r>
                          <a:rPr lang="en-IN" sz="2000" b="1" i="1" smtClean="0">
                            <a:latin typeface="Cambria Math"/>
                          </a:rPr>
                          <m:t>𝒗</m:t>
                        </m:r>
                      </m:e>
                      <m:sub>
                        <m:r>
                          <a:rPr lang="en-IN" sz="2000" b="1" i="1" smtClean="0">
                            <a:latin typeface="Cambria Math"/>
                          </a:rPr>
                          <m:t>𝟐</m:t>
                        </m:r>
                      </m:sub>
                    </m:sSub>
                    <m:r>
                      <a:rPr lang="en-IN" sz="2000" b="1" i="1" smtClean="0">
                        <a:latin typeface="Cambria Math"/>
                      </a:rPr>
                      <m:t>,…..,</m:t>
                    </m:r>
                    <m:sSub>
                      <m:sSubPr>
                        <m:ctrlPr>
                          <a:rPr lang="en-IN" sz="2000" b="1" i="1" smtClean="0">
                            <a:latin typeface="Cambria Math"/>
                          </a:rPr>
                        </m:ctrlPr>
                      </m:sSubPr>
                      <m:e>
                        <m:r>
                          <a:rPr lang="en-IN" sz="2000" b="1" i="1" smtClean="0">
                            <a:latin typeface="Cambria Math"/>
                          </a:rPr>
                          <m:t>𝒗</m:t>
                        </m:r>
                      </m:e>
                      <m:sub>
                        <m:r>
                          <a:rPr lang="en-IN" sz="2000" b="1" i="1" smtClean="0">
                            <a:latin typeface="Cambria Math"/>
                          </a:rPr>
                          <m:t>𝒔</m:t>
                        </m:r>
                      </m:sub>
                    </m:sSub>
                  </m:oMath>
                </a14:m>
                <a:r>
                  <a:rPr lang="en-US" sz="2000" b="1" i="1" dirty="0" smtClean="0"/>
                  <a:t>}.</a:t>
                </a:r>
              </a:p>
              <a:p>
                <a:r>
                  <a:rPr lang="en-IN" sz="2000" dirty="0"/>
                  <a:t>The </a:t>
                </a:r>
                <a:r>
                  <a:rPr lang="en-IN" sz="2000" dirty="0" smtClean="0"/>
                  <a:t>KNN</a:t>
                </a:r>
                <a:r>
                  <a:rPr lang="en-IN" sz="2000" dirty="0"/>
                  <a:t> </a:t>
                </a:r>
                <a:r>
                  <a:rPr lang="en-US" sz="2000" dirty="0" smtClean="0"/>
                  <a:t>algorithm </a:t>
                </a:r>
                <a:r>
                  <a:rPr lang="en-US" sz="2000" dirty="0"/>
                  <a:t>for </a:t>
                </a:r>
                <a:r>
                  <a:rPr lang="en-US" sz="2000" dirty="0" smtClean="0"/>
                  <a:t>approximating </a:t>
                </a:r>
                <a:r>
                  <a:rPr lang="en-US" sz="2000" dirty="0"/>
                  <a:t>a discrete-valued target function is</a:t>
                </a:r>
                <a:endParaRPr lang="en-IN"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23528" y="404664"/>
                <a:ext cx="8352928" cy="6336704"/>
              </a:xfrm>
              <a:blipFill rotWithShape="1">
                <a:blip r:embed="rId2"/>
                <a:stretch>
                  <a:fillRect l="-584" t="-481"/>
                </a:stretch>
              </a:blipFill>
            </p:spPr>
            <p:txBody>
              <a:bodyPr/>
              <a:lstStyle/>
              <a:p>
                <a:r>
                  <a:rPr lang="en-IN">
                    <a:noFill/>
                  </a:rPr>
                  <a:t> </a:t>
                </a:r>
              </a:p>
            </p:txBody>
          </p:sp>
        </mc:Fallback>
      </mc:AlternateContent>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688" y="2564904"/>
            <a:ext cx="8048625" cy="347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56920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1993</TotalTime>
  <Words>4278</Words>
  <Application>Microsoft Office PowerPoint</Application>
  <PresentationFormat>On-screen Show (4:3)</PresentationFormat>
  <Paragraphs>239</Paragraphs>
  <Slides>42</Slides>
  <Notes>7</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PowerPoint Presentation</vt:lpstr>
      <vt:lpstr>PowerPoint Presentation</vt:lpstr>
      <vt:lpstr>INSTANCE BASED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Remarks on k-NEAREST NEIGHBOR Algorithm</vt:lpstr>
      <vt:lpstr>PowerPoint Presentation</vt:lpstr>
      <vt:lpstr>PowerPoint Presentation</vt:lpstr>
      <vt:lpstr>PowerPoint Presentation</vt:lpstr>
      <vt:lpstr>TERMINOLOGY</vt:lpstr>
      <vt:lpstr>PowerPoint Presentation</vt:lpstr>
      <vt:lpstr>Locally Weighted Linear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Windows User</cp:lastModifiedBy>
  <cp:revision>167</cp:revision>
  <dcterms:created xsi:type="dcterms:W3CDTF">2021-05-19T14:12:05Z</dcterms:created>
  <dcterms:modified xsi:type="dcterms:W3CDTF">2021-06-30T12:59:01Z</dcterms:modified>
</cp:coreProperties>
</file>