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12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FE17-687C-47F3-8C1C-DF591F82B04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4397-646F-4813-9387-C76BEB32C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FE17-687C-47F3-8C1C-DF591F82B04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4397-646F-4813-9387-C76BEB32C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FE17-687C-47F3-8C1C-DF591F82B04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4397-646F-4813-9387-C76BEB32C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FE17-687C-47F3-8C1C-DF591F82B04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4397-646F-4813-9387-C76BEB32C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FE17-687C-47F3-8C1C-DF591F82B04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4397-646F-4813-9387-C76BEB32C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FE17-687C-47F3-8C1C-DF591F82B04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4397-646F-4813-9387-C76BEB32C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FE17-687C-47F3-8C1C-DF591F82B04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4397-646F-4813-9387-C76BEB32C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FE17-687C-47F3-8C1C-DF591F82B04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4397-646F-4813-9387-C76BEB32C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FE17-687C-47F3-8C1C-DF591F82B04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4397-646F-4813-9387-C76BEB32C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FE17-687C-47F3-8C1C-DF591F82B04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4397-646F-4813-9387-C76BEB32C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FE17-687C-47F3-8C1C-DF591F82B04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4397-646F-4813-9387-C76BEB32C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FE17-687C-47F3-8C1C-DF591F82B04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4397-646F-4813-9387-C76BEB32CC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Machine Learning</a:t>
            </a:r>
            <a:br>
              <a:rPr lang="en-US" altLang="ko-KR" sz="4000" dirty="0" smtClean="0"/>
            </a:br>
            <a:r>
              <a:rPr lang="en-US" altLang="ko-KR" sz="4000" dirty="0" smtClean="0"/>
              <a:t>CS601PC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Chapter 12. Combining Inductive and Analytical Learning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Hypothesis space search in KBANN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3117" y="1600200"/>
            <a:ext cx="63577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EBNN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Key idea:</a:t>
            </a:r>
          </a:p>
          <a:p>
            <a:pPr eaLnBrk="1" hangingPunct="1"/>
            <a:r>
              <a:rPr lang="en-US" altLang="ko-KR" dirty="0" smtClean="0"/>
              <a:t>Previously learned approximate domain theory</a:t>
            </a:r>
          </a:p>
          <a:p>
            <a:pPr eaLnBrk="1" hangingPunct="1"/>
            <a:r>
              <a:rPr lang="en-US" altLang="ko-KR" dirty="0" smtClean="0"/>
              <a:t>Domain theory represented by collection of neural networks</a:t>
            </a:r>
          </a:p>
          <a:p>
            <a:pPr eaLnBrk="1" hangingPunct="1"/>
            <a:r>
              <a:rPr lang="en-US" altLang="ko-KR" dirty="0" smtClean="0"/>
              <a:t>Learn target function as another neural network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5715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Modified Objective for Gradient Descent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229600" cy="451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42647"/>
            <a:ext cx="8229600" cy="224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Hypothesis Space Search in EBNN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8958" y="1600200"/>
            <a:ext cx="64060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in FOCL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05326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ko-KR" sz="3600" b="1" dirty="0" smtClean="0"/>
              <a:t>Recognizing legal chess endgame positions:</a:t>
            </a:r>
          </a:p>
          <a:p>
            <a:r>
              <a:rPr lang="en-US" altLang="ko-KR" dirty="0" smtClean="0"/>
              <a:t>30 positive, 30 negative examples</a:t>
            </a:r>
          </a:p>
          <a:p>
            <a:r>
              <a:rPr lang="en-US" altLang="ko-KR" dirty="0" smtClean="0"/>
              <a:t>FOIL : 86%</a:t>
            </a:r>
          </a:p>
          <a:p>
            <a:r>
              <a:rPr lang="en-US" altLang="ko-KR" dirty="0" smtClean="0"/>
              <a:t>FOCL : 94% (using domain theory with 76% accuracy)</a:t>
            </a:r>
          </a:p>
          <a:p>
            <a:pPr>
              <a:spcBef>
                <a:spcPct val="50000"/>
              </a:spcBef>
              <a:buNone/>
            </a:pPr>
            <a:r>
              <a:rPr lang="en-US" altLang="ko-KR" sz="3600" b="1" dirty="0" smtClean="0"/>
              <a:t>NYNEX telephone network diagnosis</a:t>
            </a:r>
          </a:p>
          <a:p>
            <a:r>
              <a:rPr lang="en-US" altLang="ko-KR" dirty="0" smtClean="0"/>
              <a:t>500 training examples</a:t>
            </a:r>
          </a:p>
          <a:p>
            <a:r>
              <a:rPr lang="en-US" altLang="ko-KR" dirty="0" smtClean="0"/>
              <a:t>FOIL : 90%</a:t>
            </a:r>
          </a:p>
          <a:p>
            <a:r>
              <a:rPr lang="en-US" altLang="ko-KR" dirty="0" smtClean="0"/>
              <a:t>FOCL : 98% (using domain theory with 95% accuracy)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Inductive and Analytical Learning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b="1" dirty="0" smtClean="0"/>
              <a:t>Inductive learning</a:t>
            </a:r>
          </a:p>
          <a:p>
            <a:pPr eaLnBrk="1" hangingPunct="1"/>
            <a:r>
              <a:rPr lang="en-US" altLang="ko-KR" sz="2000" dirty="0" smtClean="0"/>
              <a:t>Hypothesis fits data </a:t>
            </a:r>
          </a:p>
          <a:p>
            <a:pPr eaLnBrk="1" hangingPunct="1"/>
            <a:r>
              <a:rPr lang="en-US" altLang="ko-KR" sz="2000" dirty="0" smtClean="0"/>
              <a:t>Statistical inference </a:t>
            </a:r>
          </a:p>
          <a:p>
            <a:pPr eaLnBrk="1" hangingPunct="1"/>
            <a:r>
              <a:rPr lang="en-US" altLang="ko-KR" sz="2000" dirty="0" smtClean="0"/>
              <a:t>Requires little prior knowledge </a:t>
            </a:r>
          </a:p>
          <a:p>
            <a:pPr eaLnBrk="1" hangingPunct="1"/>
            <a:r>
              <a:rPr lang="en-US" altLang="ko-KR" sz="2000" dirty="0" smtClean="0"/>
              <a:t>Syntactic inductive bias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76800" y="1752600"/>
            <a:ext cx="396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</a:pPr>
            <a:r>
              <a:rPr lang="en-US" altLang="ko-KR" sz="3200" b="1" dirty="0">
                <a:latin typeface="Arial" charset="0"/>
              </a:rPr>
              <a:t>Analytical learning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Arial" charset="0"/>
              </a:rPr>
              <a:t>Hypothesis fits domain the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Arial" charset="0"/>
              </a:rPr>
              <a:t>Deductive inference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Arial" charset="0"/>
              </a:rPr>
              <a:t>Learns from scarce data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Arial" charset="0"/>
              </a:rPr>
              <a:t>Bias is domain theory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We Would Like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200401"/>
            <a:ext cx="8229600" cy="2590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/>
              <a:t>General purpose learning method:</a:t>
            </a:r>
          </a:p>
          <a:p>
            <a:pPr eaLnBrk="1" hangingPunct="1"/>
            <a:r>
              <a:rPr lang="en-US" altLang="ko-KR" sz="2400" dirty="0" smtClean="0"/>
              <a:t> No domain theory </a:t>
            </a:r>
            <a:r>
              <a:rPr lang="en-US" altLang="ko-KR" sz="2400" dirty="0" smtClean="0">
                <a:sym typeface="Symbol" pitchFamily="18" charset="2"/>
              </a:rPr>
              <a:t></a:t>
            </a:r>
            <a:r>
              <a:rPr lang="en-US" altLang="ko-KR" sz="2400" dirty="0" smtClean="0"/>
              <a:t> learn as well as inductive methods</a:t>
            </a:r>
          </a:p>
          <a:p>
            <a:pPr eaLnBrk="1" hangingPunct="1"/>
            <a:r>
              <a:rPr lang="en-US" altLang="ko-KR" sz="2400" dirty="0" smtClean="0"/>
              <a:t> Perfect domain theory </a:t>
            </a:r>
            <a:r>
              <a:rPr lang="en-US" altLang="ko-KR" sz="2400" dirty="0" smtClean="0">
                <a:sym typeface="Symbol" pitchFamily="18" charset="2"/>
              </a:rPr>
              <a:t></a:t>
            </a:r>
            <a:r>
              <a:rPr lang="en-US" altLang="ko-KR" sz="2400" dirty="0" smtClean="0"/>
              <a:t> learn as well as Prolog-EBG</a:t>
            </a:r>
          </a:p>
          <a:p>
            <a:pPr eaLnBrk="1" hangingPunct="1"/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Accomodate</a:t>
            </a:r>
            <a:r>
              <a:rPr lang="en-US" altLang="ko-KR" sz="2400" dirty="0" smtClean="0"/>
              <a:t> arbitrary and unknown errors in domain theory</a:t>
            </a:r>
          </a:p>
          <a:p>
            <a:pPr eaLnBrk="1" hangingPunct="1"/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Accomodate</a:t>
            </a:r>
            <a:r>
              <a:rPr lang="en-US" altLang="ko-KR" sz="2400" dirty="0" smtClean="0"/>
              <a:t> arbitrary and unknown errors in training data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7897813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1"/>
            <a:ext cx="8229600" cy="2743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800" b="1" dirty="0" smtClean="0"/>
              <a:t>Domain theory: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	Cup </a:t>
            </a:r>
            <a:r>
              <a:rPr lang="en-US" altLang="ko-KR" sz="1800" dirty="0" smtClean="0">
                <a:sym typeface="Symbol" pitchFamily="18" charset="2"/>
              </a:rPr>
              <a:t> </a:t>
            </a:r>
            <a:r>
              <a:rPr lang="en-US" altLang="ko-KR" sz="1800" dirty="0" smtClean="0"/>
              <a:t>Stable, </a:t>
            </a:r>
            <a:r>
              <a:rPr lang="en-US" altLang="ko-KR" sz="1800" dirty="0" err="1" smtClean="0"/>
              <a:t>Liftable</a:t>
            </a:r>
            <a:r>
              <a:rPr lang="en-US" altLang="ko-KR" sz="1800" dirty="0" smtClean="0"/>
              <a:t>, Open Vessel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		    Stable </a:t>
            </a:r>
            <a:r>
              <a:rPr lang="en-US" altLang="ko-KR" sz="1800" dirty="0" smtClean="0">
                <a:sym typeface="Symbol" pitchFamily="18" charset="2"/>
              </a:rPr>
              <a:t>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BottomIsFlat</a:t>
            </a:r>
            <a:endParaRPr lang="en-US" altLang="ko-KR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Liftable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ym typeface="Symbol" pitchFamily="18" charset="2"/>
              </a:rPr>
              <a:t></a:t>
            </a:r>
            <a:r>
              <a:rPr lang="en-US" altLang="ko-KR" sz="1800" dirty="0" smtClean="0"/>
              <a:t> Graspable, Light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		    Graspable </a:t>
            </a:r>
            <a:r>
              <a:rPr lang="en-US" altLang="ko-KR" sz="1800" dirty="0" smtClean="0">
                <a:sym typeface="Symbol" pitchFamily="18" charset="2"/>
              </a:rPr>
              <a:t>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HasHandle</a:t>
            </a:r>
            <a:endParaRPr lang="en-US" altLang="ko-KR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   Open Vessel </a:t>
            </a:r>
            <a:r>
              <a:rPr lang="en-US" altLang="ko-KR" sz="1800" dirty="0" smtClean="0">
                <a:sym typeface="Symbol" pitchFamily="18" charset="2"/>
              </a:rPr>
              <a:t>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HasConcavity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ConcavityPointsUp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b="1" dirty="0" smtClean="0"/>
              <a:t>Training examples: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3638" y="3429000"/>
            <a:ext cx="681513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KBANN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KBANN (data D, domain theory B)</a:t>
            </a:r>
          </a:p>
          <a:p>
            <a:pPr lvl="1" eaLnBrk="1" hangingPunct="1">
              <a:buFontTx/>
              <a:buNone/>
            </a:pPr>
            <a:r>
              <a:rPr lang="en-US" altLang="ko-KR" dirty="0" smtClean="0"/>
              <a:t>1. Create a </a:t>
            </a:r>
            <a:r>
              <a:rPr lang="en-US" altLang="ko-KR" dirty="0" err="1" smtClean="0"/>
              <a:t>feedforward</a:t>
            </a:r>
            <a:r>
              <a:rPr lang="en-US" altLang="ko-KR" dirty="0" smtClean="0"/>
              <a:t> network h equivalent to B</a:t>
            </a:r>
          </a:p>
          <a:p>
            <a:pPr lvl="1" eaLnBrk="1" hangingPunct="1">
              <a:buFontTx/>
              <a:buNone/>
            </a:pPr>
            <a:r>
              <a:rPr lang="en-US" altLang="ko-KR" dirty="0" smtClean="0"/>
              <a:t>2. Use B</a:t>
            </a:r>
            <a:r>
              <a:rPr lang="en-US" altLang="ko-KR" sz="2400" dirty="0" smtClean="0"/>
              <a:t>ACKPROP</a:t>
            </a:r>
            <a:r>
              <a:rPr lang="en-US" altLang="ko-KR" dirty="0" smtClean="0"/>
              <a:t> to tune h to t 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Neural Net Equivalent to Domain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2000250"/>
            <a:ext cx="78295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Creating Network Equivalent to</a:t>
            </a:r>
            <a:br>
              <a:rPr lang="en-US" altLang="ko-KR" dirty="0" smtClean="0"/>
            </a:br>
            <a:r>
              <a:rPr lang="en-US" altLang="ko-KR" dirty="0" smtClean="0"/>
              <a:t>Domain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Create one unit per horn clause rule (i.e., an AND unit)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Connect unit inputs to corresponding clause antecedents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For each non-negated antecedent, corresponding input weight 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Symbol" pitchFamily="18" charset="2"/>
              </a:rPr>
              <a:t>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, where 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 is some constant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For each negated antecedent, input weight w </a:t>
            </a:r>
            <a:r>
              <a:rPr lang="en-US" altLang="ko-KR" dirty="0" smtClean="0">
                <a:sym typeface="Symbol" pitchFamily="18" charset="2"/>
              </a:rPr>
              <a:t> -</a:t>
            </a:r>
            <a:r>
              <a:rPr lang="en-US" altLang="ko-KR" i="1" dirty="0" smtClean="0">
                <a:sym typeface="Symbol" pitchFamily="18" charset="2"/>
              </a:rPr>
              <a:t>W</a:t>
            </a:r>
            <a:endParaRPr lang="en-US" altLang="ko-KR" i="1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Threshold weight </a:t>
            </a:r>
            <a:r>
              <a:rPr lang="en-US" altLang="ko-KR" i="1" dirty="0" smtClean="0"/>
              <a:t>w</a:t>
            </a:r>
            <a:r>
              <a:rPr lang="en-US" altLang="ko-KR" i="1" baseline="-25000" dirty="0" smtClean="0"/>
              <a:t>0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Symbol" pitchFamily="18" charset="2"/>
              </a:rPr>
              <a:t> -(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dirty="0" smtClean="0">
                <a:sym typeface="Symbol" pitchFamily="18" charset="2"/>
              </a:rPr>
              <a:t>-.5)</a:t>
            </a:r>
            <a:r>
              <a:rPr lang="en-US" altLang="ko-KR" i="1" dirty="0" smtClean="0">
                <a:sym typeface="Symbol" pitchFamily="18" charset="2"/>
              </a:rPr>
              <a:t>W</a:t>
            </a:r>
            <a:r>
              <a:rPr lang="en-US" altLang="ko-KR" dirty="0" smtClean="0">
                <a:sym typeface="Symbol" pitchFamily="18" charset="2"/>
              </a:rPr>
              <a:t>, where 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dirty="0" smtClean="0">
                <a:sym typeface="Symbol" pitchFamily="18" charset="2"/>
              </a:rPr>
              <a:t> is number of non-negated antecedents</a:t>
            </a:r>
            <a:endParaRPr lang="en-US" altLang="ko-KR" dirty="0" smtClean="0"/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Finally, add many additional connections with near-zero weights</a:t>
            </a:r>
          </a:p>
          <a:p>
            <a:pPr algn="ctr">
              <a:lnSpc>
                <a:spcPct val="90000"/>
              </a:lnSpc>
              <a:buNone/>
            </a:pPr>
            <a:r>
              <a:rPr lang="en-US" altLang="ko-KR" i="1" dirty="0" err="1" smtClean="0"/>
              <a:t>Liftable</a:t>
            </a:r>
            <a:r>
              <a:rPr lang="en-US" altLang="ko-KR" i="1" dirty="0" smtClean="0"/>
              <a:t> </a:t>
            </a:r>
            <a:r>
              <a:rPr lang="en-US" altLang="ko-KR" dirty="0" smtClean="0">
                <a:sym typeface="Symbol" pitchFamily="18" charset="2"/>
              </a:rPr>
              <a:t>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Graspable,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Symbol" pitchFamily="18" charset="2"/>
              </a:rPr>
              <a:t></a:t>
            </a:r>
            <a:r>
              <a:rPr lang="en-US" altLang="ko-KR" i="1" dirty="0" smtClean="0"/>
              <a:t>Heavy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/>
              <a:t>Result of refining the network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3225"/>
            <a:ext cx="82296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KBANN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Classifying promoter regions in DNA leave one out testing:</a:t>
            </a:r>
          </a:p>
          <a:p>
            <a:pPr marL="0" indent="0"/>
            <a:r>
              <a:rPr lang="en-US" altLang="ko-KR" dirty="0" smtClean="0"/>
              <a:t> </a:t>
            </a:r>
            <a:r>
              <a:rPr lang="en-US" altLang="ko-KR" dirty="0" err="1" smtClean="0"/>
              <a:t>Backpropagation</a:t>
            </a:r>
            <a:r>
              <a:rPr lang="en-US" altLang="ko-KR" dirty="0" smtClean="0"/>
              <a:t> : error rate 8/106</a:t>
            </a:r>
          </a:p>
          <a:p>
            <a:pPr marL="0" indent="0"/>
            <a:r>
              <a:rPr lang="en-US" altLang="ko-KR" dirty="0" smtClean="0"/>
              <a:t> KBANN: 4/106</a:t>
            </a:r>
          </a:p>
          <a:p>
            <a:pPr marL="0" indent="0">
              <a:buNone/>
            </a:pPr>
            <a:r>
              <a:rPr lang="en-US" altLang="ko-KR" dirty="0" smtClean="0"/>
              <a:t>Similar improvements on other classification, control tasks.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340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Machine Learning CS601PC Chapter 12. Combining Inductive and Analytical Learning</vt:lpstr>
      <vt:lpstr>Inductive and Analytical Learning</vt:lpstr>
      <vt:lpstr>What We Would Like</vt:lpstr>
      <vt:lpstr>PowerPoint Presentation</vt:lpstr>
      <vt:lpstr>KBANN</vt:lpstr>
      <vt:lpstr>Neural Net Equivalent to Domain Theory</vt:lpstr>
      <vt:lpstr>Creating Network Equivalent to Domain Theory</vt:lpstr>
      <vt:lpstr>Result of refining the network </vt:lpstr>
      <vt:lpstr>KBANN RESULTS</vt:lpstr>
      <vt:lpstr>Hypothesis space search in KBANN</vt:lpstr>
      <vt:lpstr>EBNN</vt:lpstr>
      <vt:lpstr>PowerPoint Presentation</vt:lpstr>
      <vt:lpstr>Modified Objective for Gradient Descent</vt:lpstr>
      <vt:lpstr>PowerPoint Presentation</vt:lpstr>
      <vt:lpstr>Hypothesis Space Search in EBNN</vt:lpstr>
      <vt:lpstr>Search in FOCL</vt:lpstr>
      <vt:lpstr>FOCL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CS601PC Chapter 12. Combining Inductive and Analytical Learning</dc:title>
  <dc:creator>ASHA</dc:creator>
  <cp:lastModifiedBy>Windows User</cp:lastModifiedBy>
  <cp:revision>7</cp:revision>
  <dcterms:created xsi:type="dcterms:W3CDTF">2021-05-23T20:25:27Z</dcterms:created>
  <dcterms:modified xsi:type="dcterms:W3CDTF">2021-07-13T07:52:03Z</dcterms:modified>
</cp:coreProperties>
</file>