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1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D91D-8B5F-4FDC-B791-F0D82D7CCB43}" type="datetimeFigureOut">
              <a:rPr lang="en-US" smtClean="0"/>
              <a:pPr/>
              <a:t>5/24/2021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87444-C904-4168-9B7F-18722CDA3C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marL="12700">
              <a:lnSpc>
                <a:spcPts val="1625"/>
              </a:lnSpc>
            </a:pPr>
            <a:endParaRPr lang="en-IN" spc="-5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12674"/>
            <a:ext cx="7315200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Unit 4 Part  </a:t>
            </a:r>
            <a:r>
              <a:rPr lang="en-IN" dirty="0" smtClean="0"/>
              <a:t>A</a:t>
            </a:r>
            <a:br>
              <a:rPr lang="en-IN" dirty="0" smtClean="0"/>
            </a:br>
            <a:r>
              <a:rPr spc="-5" smtClean="0"/>
              <a:t>Genetic</a:t>
            </a:r>
            <a:r>
              <a:rPr spc="-70" smtClean="0"/>
              <a:t> </a:t>
            </a:r>
            <a:r>
              <a:rPr spc="-5" dirty="0"/>
              <a:t>Algorithms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056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2133600"/>
            <a:ext cx="6723380" cy="301879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Evolutionary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computation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Prototypical GA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example: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GABIL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Genetic Programming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Individual learning and population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evolution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12674"/>
            <a:ext cx="5473699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GABIL</a:t>
            </a:r>
            <a:r>
              <a:rPr spc="-85" dirty="0"/>
              <a:t> </a:t>
            </a:r>
            <a:r>
              <a:rPr dirty="0"/>
              <a:t>Extensions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89251" y="4426118"/>
          <a:ext cx="3802379" cy="73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05"/>
                <a:gridCol w="410844"/>
                <a:gridCol w="1343025"/>
                <a:gridCol w="638810"/>
                <a:gridCol w="569595"/>
              </a:tblGrid>
              <a:tr h="396697">
                <a:tc>
                  <a:txBody>
                    <a:bodyPr/>
                    <a:lstStyle/>
                    <a:p>
                      <a:pPr marR="98425" algn="r">
                        <a:lnSpc>
                          <a:spcPts val="2620"/>
                        </a:lnSpc>
                        <a:tabLst>
                          <a:tab pos="387985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620"/>
                        </a:lnSpc>
                        <a:tabLst>
                          <a:tab pos="615315" algn="l"/>
                          <a:tab pos="1054735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620"/>
                        </a:lnSpc>
                      </a:pPr>
                      <a:r>
                        <a:rPr sz="2400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ts val="2620"/>
                        </a:lnSpc>
                      </a:pPr>
                      <a:r>
                        <a:rPr sz="2400" i="1" dirty="0">
                          <a:solidFill>
                            <a:srgbClr val="0065FF"/>
                          </a:solidFill>
                          <a:latin typeface="Times New Roman"/>
                          <a:cs typeface="Times New Roman"/>
                        </a:rPr>
                        <a:t>DC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2419">
                <a:tc>
                  <a:txBody>
                    <a:bodyPr/>
                    <a:lstStyle/>
                    <a:p>
                      <a:pPr marR="11430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5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595"/>
                        </a:lnSpc>
                        <a:tabLst>
                          <a:tab pos="98996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 10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259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2595"/>
                        </a:lnSpc>
                      </a:pPr>
                      <a:r>
                        <a:rPr sz="2400" dirty="0">
                          <a:solidFill>
                            <a:srgbClr val="0065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6800" y="1371600"/>
            <a:ext cx="7633970" cy="46386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Add new genetic operators, applied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probabilistically</a:t>
            </a:r>
            <a:endParaRPr sz="2800">
              <a:latin typeface="Times New Roman"/>
              <a:cs typeface="Times New Roman"/>
            </a:endParaRPr>
          </a:p>
          <a:p>
            <a:pPr marL="381000" marR="726440" indent="-3429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Times New Roman"/>
              <a:buAutoNum type="arabicPeriod"/>
              <a:tabLst>
                <a:tab pos="39497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AddAlternative</a:t>
            </a:r>
            <a:r>
              <a:rPr sz="2800" spc="-5" dirty="0">
                <a:latin typeface="Times New Roman"/>
                <a:cs typeface="Times New Roman"/>
              </a:rPr>
              <a:t>: generalize constraint on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changing </a:t>
            </a:r>
            <a:r>
              <a:rPr sz="2800" dirty="0">
                <a:latin typeface="Times New Roman"/>
                <a:cs typeface="Times New Roman"/>
              </a:rPr>
              <a:t>a 0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81000" marR="704215" indent="-3429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Times New Roman"/>
              <a:buAutoNum type="arabicPeriod"/>
              <a:tabLst>
                <a:tab pos="394970" algn="l"/>
              </a:tabLst>
            </a:pPr>
            <a:r>
              <a:rPr sz="28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DropCondition</a:t>
            </a:r>
            <a:r>
              <a:rPr sz="2800" spc="-5" dirty="0">
                <a:latin typeface="Times New Roman"/>
                <a:cs typeface="Times New Roman"/>
              </a:rPr>
              <a:t>: generalize constraint on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changing every </a:t>
            </a: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And, add new field to bit string to determine whether  to allow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So now the learning strategy also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evolves!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2674"/>
            <a:ext cx="4951222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GABIL</a:t>
            </a:r>
            <a:r>
              <a:rPr spc="-85" dirty="0"/>
              <a:t> </a:t>
            </a:r>
            <a:r>
              <a:rPr spc="-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143000"/>
            <a:ext cx="7487284" cy="463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7375" indent="-3429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Performance of GABIL comparable to symbolic  rule/tree learning methods C4.5, ID5R,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AQ14</a:t>
            </a:r>
            <a:endParaRPr sz="2800">
              <a:latin typeface="Times New Roman"/>
              <a:cs typeface="Times New Roman"/>
            </a:endParaRPr>
          </a:p>
          <a:p>
            <a:pPr marL="355600" marR="1008380" indent="-342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Average performance on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set of 12 synthetic  problems:</a:t>
            </a:r>
            <a:endParaRPr sz="2800">
              <a:latin typeface="Times New Roman"/>
              <a:cs typeface="Times New Roman"/>
            </a:endParaRPr>
          </a:p>
          <a:p>
            <a:pPr marL="355600" marR="63627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GABIL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without </a:t>
            </a:r>
            <a:r>
              <a:rPr sz="2800" i="1" spc="-5" dirty="0">
                <a:latin typeface="Times New Roman"/>
                <a:cs typeface="Times New Roman"/>
              </a:rPr>
              <a:t>AA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DC </a:t>
            </a:r>
            <a:r>
              <a:rPr sz="2800" spc="-5" dirty="0">
                <a:latin typeface="Times New Roman"/>
                <a:cs typeface="Times New Roman"/>
              </a:rPr>
              <a:t>operators: 92.1%  accuracy</a:t>
            </a:r>
            <a:endParaRPr sz="2800">
              <a:latin typeface="Times New Roman"/>
              <a:cs typeface="Times New Roman"/>
            </a:endParaRPr>
          </a:p>
          <a:p>
            <a:pPr marL="355600" marR="108966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GABIL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2800" i="1" spc="-5" dirty="0">
                <a:latin typeface="Times New Roman"/>
                <a:cs typeface="Times New Roman"/>
              </a:rPr>
              <a:t>AA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DC </a:t>
            </a:r>
            <a:r>
              <a:rPr sz="2800" spc="-5" dirty="0">
                <a:latin typeface="Times New Roman"/>
                <a:cs typeface="Times New Roman"/>
              </a:rPr>
              <a:t>operators: 95.2%  accuracy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Symbolic learning methods ranged from 91.2% to  96.6%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accuracy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312674"/>
            <a:ext cx="4191506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990600"/>
            <a:ext cx="7435215" cy="44691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How to characterize evolution of population 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i="1" spc="-5" dirty="0">
                <a:latin typeface="Times New Roman"/>
                <a:cs typeface="Times New Roman"/>
              </a:rPr>
              <a:t>Schema</a:t>
            </a:r>
            <a:r>
              <a:rPr sz="2800" spc="-5" dirty="0">
                <a:latin typeface="Times New Roman"/>
                <a:cs typeface="Times New Roman"/>
              </a:rPr>
              <a:t>=string containing 0, 1, </a:t>
            </a:r>
            <a:r>
              <a:rPr sz="2800" dirty="0">
                <a:latin typeface="Times New Roman"/>
                <a:cs typeface="Times New Roman"/>
              </a:rPr>
              <a:t>* </a:t>
            </a:r>
            <a:r>
              <a:rPr sz="2800" spc="-5" dirty="0">
                <a:latin typeface="Times New Roman"/>
                <a:cs typeface="Times New Roman"/>
              </a:rPr>
              <a:t>(“don’t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care”)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Typical schema: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10**0*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Instances of above schema: 101101, 100000,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18490" indent="-342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Characterize population by number of instances  representing each possible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schema</a:t>
            </a:r>
            <a:endParaRPr sz="2800">
              <a:latin typeface="Times New Roman"/>
              <a:cs typeface="Times New Roman"/>
            </a:endParaRPr>
          </a:p>
          <a:p>
            <a:pPr marL="355600" marR="106045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m(s,t)</a:t>
            </a:r>
            <a:r>
              <a:rPr sz="2800" spc="-5" dirty="0">
                <a:latin typeface="Times New Roman"/>
                <a:cs typeface="Times New Roman"/>
              </a:rPr>
              <a:t>=number of instances of schema </a:t>
            </a:r>
            <a:r>
              <a:rPr sz="2800" i="1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in  </a:t>
            </a:r>
            <a:r>
              <a:rPr sz="2800" spc="-5" dirty="0">
                <a:latin typeface="Times New Roman"/>
                <a:cs typeface="Times New Roman"/>
              </a:rPr>
              <a:t>population at time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2674"/>
            <a:ext cx="5750941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Consider </a:t>
            </a:r>
            <a:r>
              <a:rPr spc="-5" dirty="0"/>
              <a:t>Just</a:t>
            </a:r>
            <a:r>
              <a:rPr spc="-7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25702" y="106146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8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8933" y="3105150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48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3403" y="3105150"/>
            <a:ext cx="601980" cy="45720"/>
          </a:xfrm>
          <a:custGeom>
            <a:avLst/>
            <a:gdLst/>
            <a:ahLst/>
            <a:cxnLst/>
            <a:rect l="l" t="t" r="r" b="b"/>
            <a:pathLst>
              <a:path w="601979" h="45719">
                <a:moveTo>
                  <a:pt x="187451" y="45720"/>
                </a:moveTo>
                <a:lnTo>
                  <a:pt x="266700" y="45720"/>
                </a:lnTo>
              </a:path>
              <a:path w="601979" h="4571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4032" y="4495038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09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7388" y="4495038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8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8939" y="5718809"/>
            <a:ext cx="685800" cy="45720"/>
          </a:xfrm>
          <a:custGeom>
            <a:avLst/>
            <a:gdLst/>
            <a:ahLst/>
            <a:cxnLst/>
            <a:rect l="l" t="t" r="r" b="b"/>
            <a:pathLst>
              <a:path w="685800" h="45720">
                <a:moveTo>
                  <a:pt x="185165" y="45719"/>
                </a:moveTo>
                <a:lnTo>
                  <a:pt x="264413" y="45719"/>
                </a:lnTo>
              </a:path>
              <a:path w="685800" h="4572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2800" y="5867400"/>
            <a:ext cx="454659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i="1" spc="-10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4876800"/>
            <a:ext cx="6172200" cy="964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5" dirty="0">
                <a:latin typeface="Times New Roman"/>
                <a:cs typeface="Times New Roman"/>
              </a:rPr>
              <a:t>Expected </a:t>
            </a:r>
            <a:r>
              <a:rPr sz="2200" spc="10" dirty="0">
                <a:latin typeface="Times New Roman"/>
                <a:cs typeface="Times New Roman"/>
              </a:rPr>
              <a:t>number </a:t>
            </a:r>
            <a:r>
              <a:rPr sz="2200" spc="5" dirty="0">
                <a:latin typeface="Times New Roman"/>
                <a:cs typeface="Times New Roman"/>
              </a:rPr>
              <a:t>of instances of </a:t>
            </a:r>
            <a:r>
              <a:rPr sz="2200" i="1" spc="5" dirty="0">
                <a:latin typeface="Times New Roman"/>
                <a:cs typeface="Times New Roman"/>
              </a:rPr>
              <a:t>s </a:t>
            </a:r>
            <a:r>
              <a:rPr sz="2200" spc="5" dirty="0">
                <a:latin typeface="Times New Roman"/>
                <a:cs typeface="Times New Roman"/>
              </a:rPr>
              <a:t>after 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200" i="1" spc="-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selections</a:t>
            </a:r>
            <a:endParaRPr sz="220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  <a:spcBef>
                <a:spcPts val="2085"/>
              </a:spcBef>
            </a:pPr>
            <a:r>
              <a:rPr sz="2200" i="1" spc="40" dirty="0">
                <a:latin typeface="Times New Roman"/>
                <a:cs typeface="Times New Roman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[</a:t>
            </a:r>
            <a:r>
              <a:rPr sz="2200" i="1" spc="40" dirty="0">
                <a:latin typeface="Times New Roman"/>
                <a:cs typeface="Times New Roman"/>
              </a:rPr>
              <a:t>m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40" dirty="0">
                <a:latin typeface="Times New Roman"/>
                <a:cs typeface="Times New Roman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,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spc="5">
                <a:latin typeface="Symbol"/>
                <a:cs typeface="Symbol"/>
              </a:rPr>
              <a:t></a:t>
            </a:r>
            <a:r>
              <a:rPr sz="2200" spc="5" smtClean="0">
                <a:latin typeface="Times New Roman"/>
                <a:cs typeface="Times New Roman"/>
              </a:rPr>
              <a:t>1)]</a:t>
            </a:r>
            <a:r>
              <a:rPr lang="en-IN" sz="2200" spc="5" dirty="0" smtClean="0">
                <a:latin typeface="Times New Roman"/>
                <a:cs typeface="Times New Roman"/>
              </a:rPr>
              <a:t>  _</a:t>
            </a:r>
            <a:r>
              <a:rPr sz="2200" spc="-160" smtClean="0">
                <a:latin typeface="Times New Roman"/>
                <a:cs typeface="Times New Roman"/>
              </a:rPr>
              <a:t> </a:t>
            </a:r>
            <a:r>
              <a:rPr lang="en-IN" sz="2200" spc="-160" dirty="0" smtClean="0">
                <a:latin typeface="Times New Roman"/>
                <a:cs typeface="Times New Roman"/>
              </a:rPr>
              <a:t> </a:t>
            </a:r>
            <a:r>
              <a:rPr sz="2200" spc="10" smtClean="0">
                <a:latin typeface="Symbol"/>
                <a:cs typeface="Symbol"/>
              </a:rPr>
              <a:t></a:t>
            </a:r>
            <a:r>
              <a:rPr sz="2200" spc="85" smtClean="0">
                <a:latin typeface="Times New Roman"/>
                <a:cs typeface="Times New Roman"/>
              </a:rPr>
              <a:t> </a:t>
            </a:r>
            <a:r>
              <a:rPr sz="3300" i="1" spc="-150" baseline="35353" dirty="0">
                <a:latin typeface="Times New Roman"/>
                <a:cs typeface="Times New Roman"/>
              </a:rPr>
              <a:t>u</a:t>
            </a:r>
            <a:r>
              <a:rPr sz="3300" spc="-150" baseline="37878" dirty="0">
                <a:latin typeface="Times New Roman"/>
                <a:cs typeface="Times New Roman"/>
              </a:rPr>
              <a:t>ˆ</a:t>
            </a:r>
            <a:r>
              <a:rPr sz="3300" spc="-150" baseline="35353" dirty="0">
                <a:latin typeface="Times New Roman"/>
                <a:cs typeface="Times New Roman"/>
              </a:rPr>
              <a:t>(</a:t>
            </a:r>
            <a:r>
              <a:rPr sz="3300" i="1" spc="-150" baseline="35353" dirty="0">
                <a:latin typeface="Times New Roman"/>
                <a:cs typeface="Times New Roman"/>
              </a:rPr>
              <a:t>s</a:t>
            </a:r>
            <a:r>
              <a:rPr sz="3300" spc="-150" baseline="35353">
                <a:latin typeface="Times New Roman"/>
                <a:cs typeface="Times New Roman"/>
              </a:rPr>
              <a:t>,</a:t>
            </a:r>
            <a:r>
              <a:rPr sz="3300" spc="-517" baseline="35353">
                <a:latin typeface="Times New Roman"/>
                <a:cs typeface="Times New Roman"/>
              </a:rPr>
              <a:t> </a:t>
            </a:r>
            <a:r>
              <a:rPr sz="3300" i="1" spc="112" baseline="35353" smtClean="0">
                <a:latin typeface="Times New Roman"/>
                <a:cs typeface="Times New Roman"/>
              </a:rPr>
              <a:t>t</a:t>
            </a:r>
            <a:r>
              <a:rPr sz="3300" spc="112" baseline="35353" smtClean="0">
                <a:latin typeface="Times New Roman"/>
                <a:cs typeface="Times New Roman"/>
              </a:rPr>
              <a:t>)</a:t>
            </a:r>
            <a:r>
              <a:rPr sz="3300" spc="-89" baseline="35353" smtClean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m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40" dirty="0">
                <a:latin typeface="Times New Roman"/>
                <a:cs typeface="Times New Roman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,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t</a:t>
            </a:r>
            <a:r>
              <a:rPr sz="2200" spc="8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3754" y="4445007"/>
            <a:ext cx="153860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95567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nf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t</a:t>
            </a:r>
            <a:r>
              <a:rPr sz="2200" spc="45" dirty="0">
                <a:latin typeface="Times New Roman"/>
                <a:cs typeface="Times New Roman"/>
              </a:rPr>
              <a:t>)	</a:t>
            </a:r>
            <a:r>
              <a:rPr sz="2200" i="1" spc="5" dirty="0">
                <a:latin typeface="Times New Roman"/>
                <a:cs typeface="Times New Roman"/>
              </a:rPr>
              <a:t>nf</a:t>
            </a:r>
            <a:r>
              <a:rPr sz="2200" i="1" spc="-10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9841" y="3100860"/>
            <a:ext cx="59499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200" i="1" spc="5" dirty="0">
                <a:latin typeface="Times New Roman"/>
                <a:cs typeface="Times New Roman"/>
              </a:rPr>
              <a:t>nf</a:t>
            </a:r>
            <a:r>
              <a:rPr sz="2200" i="1" spc="-9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t</a:t>
            </a:r>
            <a:r>
              <a:rPr sz="2200" spc="4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8901" y="2703105"/>
            <a:ext cx="175895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20"/>
              </a:spcBef>
              <a:tabLst>
                <a:tab pos="918210" algn="l"/>
                <a:tab pos="1221740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(</a:t>
            </a:r>
            <a:r>
              <a:rPr sz="2200" i="1" spc="35" dirty="0">
                <a:latin typeface="Times New Roman"/>
                <a:cs typeface="Times New Roman"/>
              </a:rPr>
              <a:t>h</a:t>
            </a:r>
            <a:r>
              <a:rPr sz="2200" spc="35" dirty="0">
                <a:latin typeface="Times New Roman"/>
                <a:cs typeface="Times New Roman"/>
              </a:rPr>
              <a:t>)	</a:t>
            </a:r>
            <a:r>
              <a:rPr sz="3300" spc="15" baseline="-35353" dirty="0">
                <a:latin typeface="Symbol"/>
                <a:cs typeface="Symbol"/>
              </a:rPr>
              <a:t></a:t>
            </a:r>
            <a:r>
              <a:rPr sz="3300" spc="15" baseline="-35353" dirty="0">
                <a:latin typeface="Times New Roman"/>
                <a:cs typeface="Times New Roman"/>
              </a:rPr>
              <a:t>	</a:t>
            </a: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i="1" spc="-8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(</a:t>
            </a:r>
            <a:r>
              <a:rPr sz="2200" i="1" spc="35" dirty="0">
                <a:latin typeface="Times New Roman"/>
                <a:cs typeface="Times New Roman"/>
              </a:rPr>
              <a:t>h</a:t>
            </a:r>
            <a:r>
              <a:rPr sz="2200" spc="3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7368" y="3147348"/>
            <a:ext cx="57531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200" i="1" spc="5" dirty="0">
                <a:latin typeface="Times New Roman"/>
                <a:cs typeface="Times New Roman"/>
              </a:rPr>
              <a:t>f </a:t>
            </a:r>
            <a:r>
              <a:rPr sz="2200" spc="35" dirty="0">
                <a:latin typeface="Times New Roman"/>
                <a:cs typeface="Times New Roman"/>
              </a:rPr>
              <a:t>(</a:t>
            </a:r>
            <a:r>
              <a:rPr sz="2200" i="1" spc="35" dirty="0">
                <a:latin typeface="Times New Roman"/>
                <a:cs typeface="Times New Roman"/>
              </a:rPr>
              <a:t>h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923" y="2880684"/>
            <a:ext cx="85026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200" spc="45" dirty="0">
                <a:latin typeface="Times New Roman"/>
                <a:cs typeface="Times New Roman"/>
              </a:rPr>
              <a:t>Pr(</a:t>
            </a:r>
            <a:r>
              <a:rPr sz="2200" i="1" spc="45" dirty="0">
                <a:latin typeface="Times New Roman"/>
                <a:cs typeface="Times New Roman"/>
              </a:rPr>
              <a:t>h</a:t>
            </a:r>
            <a:r>
              <a:rPr sz="2200" spc="45" dirty="0">
                <a:latin typeface="Times New Roman"/>
                <a:cs typeface="Times New Roman"/>
              </a:rPr>
              <a:t>)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000" y="990600"/>
            <a:ext cx="6187440" cy="1717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785"/>
              </a:spcBef>
              <a:buFont typeface="Symbol"/>
              <a:buChar char=""/>
              <a:tabLst>
                <a:tab pos="387350" algn="l"/>
                <a:tab pos="38798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f(t)</a:t>
            </a:r>
            <a:r>
              <a:rPr sz="2200" i="1" spc="-1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average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fitness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population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 time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690"/>
              </a:spcBef>
              <a:buFont typeface="Symbol"/>
              <a:buChar char=""/>
              <a:tabLst>
                <a:tab pos="334010" algn="l"/>
                <a:tab pos="334645" algn="l"/>
              </a:tabLst>
            </a:pPr>
            <a:r>
              <a:rPr sz="2200" i="1" dirty="0">
                <a:latin typeface="Times New Roman"/>
                <a:cs typeface="Times New Roman"/>
              </a:rPr>
              <a:t>m(s,t)</a:t>
            </a:r>
            <a:r>
              <a:rPr sz="2200" i="1" spc="-1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instances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schema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s</a:t>
            </a:r>
            <a:r>
              <a:rPr sz="2200" i="1" spc="-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population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time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325755" indent="-313690">
              <a:lnSpc>
                <a:spcPct val="100000"/>
              </a:lnSpc>
              <a:spcBef>
                <a:spcPts val="690"/>
              </a:spcBef>
              <a:buFont typeface="Symbol"/>
              <a:buChar char=""/>
              <a:tabLst>
                <a:tab pos="325755" algn="l"/>
                <a:tab pos="326390" algn="l"/>
              </a:tabLst>
            </a:pPr>
            <a:r>
              <a:rPr sz="2200" i="1" spc="-100" dirty="0">
                <a:latin typeface="Times New Roman"/>
                <a:cs typeface="Times New Roman"/>
              </a:rPr>
              <a:t>u</a:t>
            </a:r>
            <a:r>
              <a:rPr sz="3300" spc="-150" baseline="2525" dirty="0">
                <a:latin typeface="Times New Roman"/>
                <a:cs typeface="Times New Roman"/>
              </a:rPr>
              <a:t>ˆ</a:t>
            </a:r>
            <a:r>
              <a:rPr sz="2200" i="1" spc="-100" dirty="0">
                <a:latin typeface="Times New Roman"/>
                <a:cs typeface="Times New Roman"/>
              </a:rPr>
              <a:t>(s,t)</a:t>
            </a:r>
            <a:r>
              <a:rPr sz="2200" i="1" spc="-15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average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fitness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instances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s</a:t>
            </a:r>
            <a:r>
              <a:rPr sz="2200" i="1" spc="-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time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690"/>
              </a:spcBef>
            </a:pPr>
            <a:r>
              <a:rPr sz="2200" dirty="0">
                <a:latin typeface="Times New Roman"/>
                <a:cs typeface="Times New Roman"/>
              </a:rPr>
              <a:t>Probability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selecting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h</a:t>
            </a:r>
            <a:r>
              <a:rPr sz="2200" i="1" spc="-1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one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selection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9485" y="4700154"/>
            <a:ext cx="58419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900" i="1" spc="5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9317" y="3088778"/>
            <a:ext cx="10795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9888" y="3335670"/>
            <a:ext cx="7112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8124" y="3543584"/>
            <a:ext cx="6840476" cy="107144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5"/>
              </a:spcBef>
            </a:pPr>
            <a:r>
              <a:rPr lang="en-IN" sz="2200" dirty="0" smtClean="0">
                <a:latin typeface="Times New Roman"/>
                <a:cs typeface="Times New Roman"/>
              </a:rPr>
              <a:t>    </a:t>
            </a:r>
            <a:r>
              <a:rPr sz="2200" smtClean="0">
                <a:latin typeface="Times New Roman"/>
                <a:cs typeface="Times New Roman"/>
              </a:rPr>
              <a:t>Probability</a:t>
            </a:r>
            <a:r>
              <a:rPr sz="2200" spc="-130" smtClean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selecting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instances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of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s</a:t>
            </a:r>
            <a:r>
              <a:rPr sz="2200" i="1" spc="-1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one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985"/>
              </a:spcBef>
              <a:tabLst>
                <a:tab pos="1633855" algn="l"/>
                <a:tab pos="2108835" algn="l"/>
              </a:tabLst>
            </a:pPr>
            <a:r>
              <a:rPr sz="2200" spc="20" dirty="0">
                <a:latin typeface="Times New Roman"/>
                <a:cs typeface="Times New Roman"/>
              </a:rPr>
              <a:t>Pr(</a:t>
            </a:r>
            <a:r>
              <a:rPr sz="2200" i="1" spc="20" dirty="0">
                <a:latin typeface="Times New Roman"/>
                <a:cs typeface="Times New Roman"/>
              </a:rPr>
              <a:t>h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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	</a:t>
            </a:r>
            <a:r>
              <a:rPr sz="4950" spc="30" baseline="-8417" dirty="0">
                <a:latin typeface="Symbol"/>
                <a:cs typeface="Symbol"/>
              </a:rPr>
              <a:t></a:t>
            </a:r>
            <a:r>
              <a:rPr sz="4950" spc="30" baseline="-8417" dirty="0">
                <a:latin typeface="Times New Roman"/>
                <a:cs typeface="Times New Roman"/>
              </a:rPr>
              <a:t>	</a:t>
            </a:r>
            <a:r>
              <a:rPr sz="4950" u="sng" spc="30" baseline="2356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sng" spc="7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300" i="1" u="sng" spc="-37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spc="5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00" i="1" u="sng" spc="5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3300" u="sng" spc="5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300" spc="382" baseline="35353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3300" i="1" u="sng" spc="-14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3300" u="sng" spc="-142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ˆ</a:t>
            </a:r>
            <a:r>
              <a:rPr sz="3300" u="sng" spc="-14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00" i="1" u="sng" spc="-14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300" u="sng" spc="-14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300" u="sng" spc="-525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sng" spc="11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300" u="sng" spc="11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300" spc="-104" baseline="35353" dirty="0">
                <a:latin typeface="Times New Roman"/>
                <a:cs typeface="Times New Roman"/>
              </a:rPr>
              <a:t> </a:t>
            </a:r>
            <a:r>
              <a:rPr sz="2200" i="1" spc="45" dirty="0">
                <a:latin typeface="Times New Roman"/>
                <a:cs typeface="Times New Roman"/>
              </a:rPr>
              <a:t>m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spc="45" dirty="0">
                <a:latin typeface="Times New Roman"/>
                <a:cs typeface="Times New Roman"/>
              </a:rPr>
              <a:t>,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i="1" spc="75" dirty="0">
                <a:latin typeface="Times New Roman"/>
                <a:cs typeface="Times New Roman"/>
              </a:rPr>
              <a:t>t</a:t>
            </a:r>
            <a:r>
              <a:rPr sz="2200" spc="7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3015" y="3071928"/>
            <a:ext cx="3270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300" spc="20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2666" y="4612017"/>
            <a:ext cx="52197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00" i="1" spc="-15" dirty="0">
                <a:latin typeface="Times New Roman"/>
                <a:cs typeface="Times New Roman"/>
              </a:rPr>
              <a:t>h</a:t>
            </a:r>
            <a:r>
              <a:rPr sz="1300" spc="-15" dirty="0">
                <a:latin typeface="Symbol"/>
                <a:cs typeface="Symbol"/>
              </a:rPr>
              <a:t></a:t>
            </a:r>
            <a:r>
              <a:rPr sz="1300" i="1" spc="-15" dirty="0">
                <a:latin typeface="Times New Roman"/>
                <a:cs typeface="Times New Roman"/>
              </a:rPr>
              <a:t>s</a:t>
            </a:r>
            <a:r>
              <a:rPr sz="1300" spc="-15" dirty="0">
                <a:latin typeface="Symbol"/>
                <a:cs typeface="Symbol"/>
              </a:rPr>
              <a:t></a:t>
            </a:r>
            <a:r>
              <a:rPr sz="1300" spc="-170" dirty="0">
                <a:latin typeface="Times New Roman"/>
                <a:cs typeface="Times New Roman"/>
              </a:rPr>
              <a:t> </a:t>
            </a:r>
            <a:r>
              <a:rPr sz="1300" i="1" spc="-5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3989" y="3382917"/>
            <a:ext cx="24828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spc="-75" dirty="0">
                <a:latin typeface="Symbol"/>
                <a:cs typeface="Symbol"/>
              </a:rPr>
              <a:t></a:t>
            </a:r>
            <a:r>
              <a:rPr sz="1300" spc="-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933" y="312674"/>
            <a:ext cx="35953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</a:t>
            </a:r>
            <a:r>
              <a:rPr spc="-75" dirty="0"/>
              <a:t> </a:t>
            </a:r>
            <a:r>
              <a:rPr dirty="0"/>
              <a:t>Theorem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45134" indent="-370205">
              <a:lnSpc>
                <a:spcPct val="100000"/>
              </a:lnSpc>
              <a:spcBef>
                <a:spcPts val="1185"/>
              </a:spcBef>
              <a:buFont typeface="Symbol"/>
              <a:buChar char=""/>
              <a:tabLst>
                <a:tab pos="445134" algn="l"/>
                <a:tab pos="445770" algn="l"/>
              </a:tabLst>
            </a:pPr>
            <a:r>
              <a:rPr i="1" spc="-5" dirty="0">
                <a:latin typeface="Times New Roman"/>
                <a:cs typeface="Times New Roman"/>
              </a:rPr>
              <a:t>m(s,t)</a:t>
            </a:r>
            <a:r>
              <a:rPr i="1"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135" dirty="0"/>
              <a:t> </a:t>
            </a:r>
            <a:r>
              <a:rPr dirty="0"/>
              <a:t>instances</a:t>
            </a:r>
            <a:r>
              <a:rPr spc="-190" dirty="0"/>
              <a:t> </a:t>
            </a:r>
            <a:r>
              <a:rPr dirty="0"/>
              <a:t>of</a:t>
            </a:r>
            <a:r>
              <a:rPr spc="140" dirty="0"/>
              <a:t>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i="1" dirty="0">
                <a:latin typeface="Times New Roman"/>
                <a:cs typeface="Times New Roman"/>
              </a:rPr>
              <a:t>s</a:t>
            </a:r>
            <a:r>
              <a:rPr i="1" spc="-1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population</a:t>
            </a:r>
            <a:r>
              <a:rPr spc="-120" dirty="0"/>
              <a:t> </a:t>
            </a:r>
            <a:r>
              <a:rPr dirty="0"/>
              <a:t>at</a:t>
            </a:r>
            <a:r>
              <a:rPr spc="-5" dirty="0"/>
              <a:t> </a:t>
            </a:r>
            <a:r>
              <a:rPr dirty="0"/>
              <a:t>time</a:t>
            </a:r>
            <a:r>
              <a:rPr spc="-245" dirty="0"/>
              <a:t> </a:t>
            </a:r>
            <a:r>
              <a:rPr i="1" dirty="0">
                <a:latin typeface="Times New Roman"/>
                <a:cs typeface="Times New Roman"/>
              </a:rPr>
              <a:t>t</a:t>
            </a:r>
          </a:p>
          <a:p>
            <a:pPr marL="505459" indent="-430530">
              <a:lnSpc>
                <a:spcPct val="100000"/>
              </a:lnSpc>
              <a:spcBef>
                <a:spcPts val="1085"/>
              </a:spcBef>
              <a:buFont typeface="Symbol"/>
              <a:buChar char=""/>
              <a:tabLst>
                <a:tab pos="505459" algn="l"/>
                <a:tab pos="506095" algn="l"/>
              </a:tabLst>
            </a:pPr>
            <a:r>
              <a:rPr i="1" dirty="0">
                <a:latin typeface="Times New Roman"/>
                <a:cs typeface="Times New Roman"/>
              </a:rPr>
              <a:t>f(t)</a:t>
            </a:r>
            <a:r>
              <a:rPr i="1"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90" dirty="0"/>
              <a:t> </a:t>
            </a:r>
            <a:r>
              <a:rPr dirty="0"/>
              <a:t>average</a:t>
            </a:r>
            <a:r>
              <a:rPr spc="-280" dirty="0"/>
              <a:t> </a:t>
            </a:r>
            <a:r>
              <a:rPr dirty="0"/>
              <a:t>fitness</a:t>
            </a:r>
            <a:r>
              <a:rPr spc="-170" dirty="0"/>
              <a:t> </a:t>
            </a:r>
            <a:r>
              <a:rPr dirty="0"/>
              <a:t>of</a:t>
            </a:r>
            <a:r>
              <a:rPr spc="220" dirty="0"/>
              <a:t> </a:t>
            </a:r>
            <a:r>
              <a:rPr dirty="0"/>
              <a:t>population</a:t>
            </a:r>
            <a:r>
              <a:rPr spc="-114" dirty="0"/>
              <a:t> </a:t>
            </a:r>
            <a:r>
              <a:rPr dirty="0"/>
              <a:t>at time</a:t>
            </a:r>
            <a:r>
              <a:rPr spc="-250" dirty="0"/>
              <a:t> </a:t>
            </a:r>
            <a:r>
              <a:rPr i="1" dirty="0">
                <a:latin typeface="Times New Roman"/>
                <a:cs typeface="Times New Roman"/>
              </a:rPr>
              <a:t>t</a:t>
            </a:r>
          </a:p>
          <a:p>
            <a:pPr marL="434975" indent="-360045">
              <a:lnSpc>
                <a:spcPct val="100000"/>
              </a:lnSpc>
              <a:spcBef>
                <a:spcPts val="760"/>
              </a:spcBef>
              <a:buFont typeface="Symbol"/>
              <a:buChar char=""/>
              <a:tabLst>
                <a:tab pos="434975" algn="l"/>
                <a:tab pos="435609" algn="l"/>
              </a:tabLst>
            </a:pPr>
            <a:r>
              <a:rPr i="1" spc="-125" dirty="0">
                <a:latin typeface="Times New Roman"/>
                <a:cs typeface="Times New Roman"/>
              </a:rPr>
              <a:t>u</a:t>
            </a:r>
            <a:r>
              <a:rPr sz="3825" spc="-187" baseline="2178" dirty="0"/>
              <a:t>ˆ</a:t>
            </a:r>
            <a:r>
              <a:rPr sz="2550" i="1" spc="-125" dirty="0">
                <a:latin typeface="Times New Roman"/>
                <a:cs typeface="Times New Roman"/>
              </a:rPr>
              <a:t>(s,t)</a:t>
            </a:r>
            <a:r>
              <a:rPr sz="2550" i="1" spc="-1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-85" dirty="0"/>
              <a:t> </a:t>
            </a:r>
            <a:r>
              <a:rPr sz="2550" dirty="0"/>
              <a:t>average</a:t>
            </a:r>
            <a:r>
              <a:rPr sz="2550" spc="-280" dirty="0"/>
              <a:t> </a:t>
            </a:r>
            <a:r>
              <a:rPr sz="2550" dirty="0"/>
              <a:t>fitness</a:t>
            </a:r>
            <a:r>
              <a:rPr sz="2550" spc="-165" dirty="0"/>
              <a:t> </a:t>
            </a:r>
            <a:r>
              <a:rPr sz="2550" dirty="0"/>
              <a:t>of</a:t>
            </a:r>
            <a:r>
              <a:rPr sz="2550" spc="135" dirty="0"/>
              <a:t> </a:t>
            </a:r>
            <a:r>
              <a:rPr sz="2550" dirty="0"/>
              <a:t>instances</a:t>
            </a:r>
            <a:r>
              <a:rPr sz="2550" spc="-190" dirty="0"/>
              <a:t> </a:t>
            </a:r>
            <a:r>
              <a:rPr sz="2550" dirty="0"/>
              <a:t>of</a:t>
            </a:r>
            <a:r>
              <a:rPr sz="2550" spc="260" dirty="0"/>
              <a:t> </a:t>
            </a:r>
            <a:r>
              <a:rPr sz="2550" i="1" dirty="0">
                <a:latin typeface="Times New Roman"/>
                <a:cs typeface="Times New Roman"/>
              </a:rPr>
              <a:t>s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dirty="0"/>
              <a:t>at</a:t>
            </a:r>
            <a:r>
              <a:rPr sz="2550" spc="-5" dirty="0"/>
              <a:t> </a:t>
            </a:r>
            <a:r>
              <a:rPr sz="2550" dirty="0"/>
              <a:t>time</a:t>
            </a:r>
            <a:r>
              <a:rPr sz="2550" spc="-240" dirty="0"/>
              <a:t> </a:t>
            </a:r>
            <a:r>
              <a:rPr sz="2550" i="1" dirty="0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  <a:p>
            <a:pPr marL="485775" indent="-410209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485775" algn="l"/>
                <a:tab pos="486409" algn="l"/>
              </a:tabLst>
            </a:pPr>
            <a:r>
              <a:rPr i="1" spc="5" dirty="0">
                <a:latin typeface="Times New Roman"/>
                <a:cs typeface="Times New Roman"/>
              </a:rPr>
              <a:t>p</a:t>
            </a:r>
            <a:r>
              <a:rPr sz="2175" i="1" spc="7" baseline="-24904" dirty="0">
                <a:latin typeface="Times New Roman"/>
                <a:cs typeface="Times New Roman"/>
              </a:rPr>
              <a:t>c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dirty="0"/>
              <a:t> </a:t>
            </a:r>
            <a:r>
              <a:rPr sz="2550" spc="-5" dirty="0"/>
              <a:t>probability </a:t>
            </a:r>
            <a:r>
              <a:rPr sz="2550" dirty="0"/>
              <a:t>of </a:t>
            </a:r>
            <a:r>
              <a:rPr sz="2550" spc="-5" dirty="0"/>
              <a:t>single </a:t>
            </a:r>
            <a:r>
              <a:rPr sz="2550" dirty="0"/>
              <a:t>point crossover</a:t>
            </a:r>
            <a:r>
              <a:rPr sz="2550" spc="-495" dirty="0"/>
              <a:t> </a:t>
            </a:r>
            <a:r>
              <a:rPr sz="2550" dirty="0"/>
              <a:t>operator</a:t>
            </a:r>
            <a:endParaRPr sz="2550">
              <a:latin typeface="Symbol"/>
              <a:cs typeface="Symbol"/>
            </a:endParaRPr>
          </a:p>
          <a:p>
            <a:pPr marL="485775" indent="-410209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85775" algn="l"/>
                <a:tab pos="486409" algn="l"/>
              </a:tabLst>
            </a:pPr>
            <a:r>
              <a:rPr i="1" spc="25" dirty="0">
                <a:latin typeface="Times New Roman"/>
                <a:cs typeface="Times New Roman"/>
              </a:rPr>
              <a:t>p</a:t>
            </a:r>
            <a:r>
              <a:rPr sz="2175" i="1" spc="37" baseline="-24904" dirty="0">
                <a:latin typeface="Times New Roman"/>
                <a:cs typeface="Times New Roman"/>
              </a:rPr>
              <a:t>m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dirty="0"/>
              <a:t> </a:t>
            </a:r>
            <a:r>
              <a:rPr sz="2550" spc="-5" dirty="0"/>
              <a:t>probability </a:t>
            </a:r>
            <a:r>
              <a:rPr sz="2550" dirty="0"/>
              <a:t>of mutation</a:t>
            </a:r>
            <a:r>
              <a:rPr sz="2550" spc="-15" dirty="0"/>
              <a:t> </a:t>
            </a:r>
            <a:r>
              <a:rPr sz="2550" dirty="0"/>
              <a:t>operator</a:t>
            </a:r>
            <a:endParaRPr sz="2550">
              <a:latin typeface="Symbol"/>
              <a:cs typeface="Symbol"/>
            </a:endParaRPr>
          </a:p>
          <a:p>
            <a:pPr marL="434975" indent="-359410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34975" algn="l"/>
                <a:tab pos="435609" algn="l"/>
              </a:tabLst>
            </a:pPr>
            <a:r>
              <a:rPr i="1" dirty="0">
                <a:latin typeface="Times New Roman"/>
                <a:cs typeface="Times New Roman"/>
              </a:rPr>
              <a:t>l </a:t>
            </a:r>
            <a:r>
              <a:rPr dirty="0">
                <a:latin typeface="Symbol"/>
                <a:cs typeface="Symbol"/>
              </a:rPr>
              <a:t></a:t>
            </a:r>
            <a:r>
              <a:rPr dirty="0"/>
              <a:t> length of </a:t>
            </a:r>
            <a:r>
              <a:rPr spc="-5" dirty="0"/>
              <a:t>single </a:t>
            </a:r>
            <a:r>
              <a:rPr dirty="0"/>
              <a:t>bit</a:t>
            </a:r>
            <a:r>
              <a:rPr spc="-250" dirty="0"/>
              <a:t> </a:t>
            </a:r>
            <a:r>
              <a:rPr spc="-5" dirty="0"/>
              <a:t>strings</a:t>
            </a:r>
          </a:p>
          <a:p>
            <a:pPr marL="440055" indent="-364490">
              <a:lnSpc>
                <a:spcPct val="100000"/>
              </a:lnSpc>
              <a:spcBef>
                <a:spcPts val="760"/>
              </a:spcBef>
              <a:buFont typeface="Symbol"/>
              <a:buChar char=""/>
              <a:tabLst>
                <a:tab pos="440055" algn="l"/>
                <a:tab pos="440690" algn="l"/>
              </a:tabLst>
            </a:pPr>
            <a:r>
              <a:rPr i="1" dirty="0">
                <a:latin typeface="Times New Roman"/>
                <a:cs typeface="Times New Roman"/>
              </a:rPr>
              <a:t>o(s)</a:t>
            </a:r>
            <a:r>
              <a:rPr i="1"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50" dirty="0"/>
              <a:t> </a:t>
            </a:r>
            <a:r>
              <a:rPr dirty="0"/>
              <a:t>number</a:t>
            </a:r>
            <a:r>
              <a:rPr spc="-145" dirty="0"/>
              <a:t> </a:t>
            </a:r>
            <a:r>
              <a:rPr dirty="0"/>
              <a:t>of</a:t>
            </a:r>
            <a:r>
              <a:rPr spc="185" dirty="0"/>
              <a:t> </a:t>
            </a:r>
            <a:r>
              <a:rPr dirty="0"/>
              <a:t>defined</a:t>
            </a:r>
            <a:r>
              <a:rPr spc="-155" dirty="0"/>
              <a:t> </a:t>
            </a:r>
            <a:r>
              <a:rPr dirty="0"/>
              <a:t>(non</a:t>
            </a:r>
            <a:r>
              <a:rPr spc="-220" dirty="0"/>
              <a:t> </a:t>
            </a:r>
            <a:r>
              <a:rPr spc="15" dirty="0"/>
              <a:t>"*")</a:t>
            </a:r>
            <a:r>
              <a:rPr spc="-140" dirty="0"/>
              <a:t> </a:t>
            </a:r>
            <a:r>
              <a:rPr dirty="0"/>
              <a:t>bits</a:t>
            </a:r>
            <a:r>
              <a:rPr spc="-185" dirty="0"/>
              <a:t> </a:t>
            </a:r>
            <a:r>
              <a:rPr dirty="0"/>
              <a:t>in </a:t>
            </a:r>
            <a:r>
              <a:rPr i="1" dirty="0">
                <a:latin typeface="Times New Roman"/>
                <a:cs typeface="Times New Roman"/>
              </a:rPr>
              <a:t>s</a:t>
            </a:r>
          </a:p>
          <a:p>
            <a:pPr marL="445770" indent="-370205">
              <a:lnSpc>
                <a:spcPct val="100000"/>
              </a:lnSpc>
              <a:spcBef>
                <a:spcPts val="765"/>
              </a:spcBef>
              <a:buFont typeface="Symbol"/>
              <a:buChar char=""/>
              <a:tabLst>
                <a:tab pos="445134" algn="l"/>
                <a:tab pos="446405" algn="l"/>
              </a:tabLst>
            </a:pPr>
            <a:r>
              <a:rPr i="1" dirty="0">
                <a:latin typeface="Times New Roman"/>
                <a:cs typeface="Times New Roman"/>
              </a:rPr>
              <a:t>d(s)</a:t>
            </a:r>
            <a:r>
              <a:rPr i="1"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100" dirty="0"/>
              <a:t> </a:t>
            </a:r>
            <a:r>
              <a:rPr dirty="0"/>
              <a:t>distnace</a:t>
            </a:r>
            <a:r>
              <a:rPr spc="-160" dirty="0"/>
              <a:t> </a:t>
            </a:r>
            <a:r>
              <a:rPr dirty="0"/>
              <a:t>between</a:t>
            </a:r>
            <a:r>
              <a:rPr spc="-140" dirty="0"/>
              <a:t> </a:t>
            </a:r>
            <a:r>
              <a:rPr dirty="0"/>
              <a:t>left-,</a:t>
            </a:r>
            <a:r>
              <a:rPr spc="-270" dirty="0"/>
              <a:t> </a:t>
            </a:r>
            <a:r>
              <a:rPr dirty="0"/>
              <a:t>right</a:t>
            </a:r>
            <a:r>
              <a:rPr spc="-170" dirty="0"/>
              <a:t> </a:t>
            </a:r>
            <a:r>
              <a:rPr dirty="0"/>
              <a:t>-</a:t>
            </a:r>
            <a:r>
              <a:rPr spc="-260" dirty="0"/>
              <a:t> </a:t>
            </a:r>
            <a:r>
              <a:rPr dirty="0"/>
              <a:t>most</a:t>
            </a:r>
            <a:r>
              <a:rPr spc="-114" dirty="0"/>
              <a:t> </a:t>
            </a:r>
            <a:r>
              <a:rPr dirty="0"/>
              <a:t>defined</a:t>
            </a:r>
            <a:r>
              <a:rPr spc="-125" dirty="0"/>
              <a:t> </a:t>
            </a:r>
            <a:r>
              <a:rPr dirty="0"/>
              <a:t>bits</a:t>
            </a:r>
            <a:r>
              <a:rPr spc="-19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i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688335" y="1605533"/>
            <a:ext cx="787400" cy="52705"/>
          </a:xfrm>
          <a:custGeom>
            <a:avLst/>
            <a:gdLst/>
            <a:ahLst/>
            <a:cxnLst/>
            <a:rect l="l" t="t" r="r" b="b"/>
            <a:pathLst>
              <a:path w="787400" h="52705">
                <a:moveTo>
                  <a:pt x="211836" y="52578"/>
                </a:moveTo>
                <a:lnTo>
                  <a:pt x="303275" y="52578"/>
                </a:lnTo>
              </a:path>
              <a:path w="787400" h="52705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1515" y="1605533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456" y="0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66471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80119" y="1146363"/>
            <a:ext cx="5892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d</a:t>
            </a:r>
            <a:r>
              <a:rPr sz="2550" i="1" spc="-43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Times New Roman"/>
                <a:cs typeface="Times New Roman"/>
              </a:rPr>
              <a:t>(</a:t>
            </a:r>
            <a:r>
              <a:rPr sz="2550" i="1" spc="60" dirty="0">
                <a:latin typeface="Times New Roman"/>
                <a:cs typeface="Times New Roman"/>
              </a:rPr>
              <a:t>s</a:t>
            </a:r>
            <a:r>
              <a:rPr sz="2550" spc="6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7084" y="1146363"/>
            <a:ext cx="78676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65" dirty="0">
                <a:latin typeface="Times New Roman"/>
                <a:cs typeface="Times New Roman"/>
              </a:rPr>
              <a:t>u</a:t>
            </a:r>
            <a:r>
              <a:rPr sz="2550" spc="65" dirty="0">
                <a:latin typeface="Times New Roman"/>
                <a:cs typeface="Times New Roman"/>
              </a:rPr>
              <a:t>(</a:t>
            </a:r>
            <a:r>
              <a:rPr sz="2550" i="1" spc="65" dirty="0">
                <a:latin typeface="Times New Roman"/>
                <a:cs typeface="Times New Roman"/>
              </a:rPr>
              <a:t>s</a:t>
            </a:r>
            <a:r>
              <a:rPr sz="2550" spc="65" dirty="0">
                <a:latin typeface="Times New Roman"/>
                <a:cs typeface="Times New Roman"/>
              </a:rPr>
              <a:t>,</a:t>
            </a:r>
            <a:r>
              <a:rPr sz="2550" spc="-459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t</a:t>
            </a:r>
            <a:r>
              <a:rPr sz="2550" spc="8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3279" y="1566247"/>
            <a:ext cx="161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25" dirty="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8124" y="1566247"/>
            <a:ext cx="1098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6218" y="1602796"/>
            <a:ext cx="51879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0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(</a:t>
            </a:r>
            <a:r>
              <a:rPr sz="2550" i="1" spc="45" dirty="0">
                <a:latin typeface="Times New Roman"/>
                <a:cs typeface="Times New Roman"/>
              </a:rPr>
              <a:t>t</a:t>
            </a:r>
            <a:r>
              <a:rPr sz="2550" spc="4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9699" y="1339928"/>
            <a:ext cx="3676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65" dirty="0">
                <a:latin typeface="Times New Roman"/>
                <a:cs typeface="Times New Roman"/>
              </a:rPr>
              <a:t>o</a:t>
            </a:r>
            <a:r>
              <a:rPr sz="1450" spc="65" dirty="0">
                <a:latin typeface="Times New Roman"/>
                <a:cs typeface="Times New Roman"/>
              </a:rPr>
              <a:t>(</a:t>
            </a:r>
            <a:r>
              <a:rPr sz="1450" spc="-254" dirty="0">
                <a:latin typeface="Times New Roman"/>
                <a:cs typeface="Times New Roman"/>
              </a:rPr>
              <a:t> </a:t>
            </a:r>
            <a:r>
              <a:rPr sz="1450" i="1" spc="10" dirty="0">
                <a:latin typeface="Times New Roman"/>
                <a:cs typeface="Times New Roman"/>
              </a:rPr>
              <a:t>s</a:t>
            </a:r>
            <a:r>
              <a:rPr sz="1450" i="1" spc="-26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6355" y="1349823"/>
            <a:ext cx="101600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4715" algn="l"/>
              </a:tabLst>
            </a:pPr>
            <a:r>
              <a:rPr sz="2550" spc="-215" dirty="0">
                <a:latin typeface="Times New Roman"/>
                <a:cs typeface="Times New Roman"/>
              </a:rPr>
              <a:t>(</a:t>
            </a:r>
            <a:r>
              <a:rPr sz="2550" spc="195" dirty="0">
                <a:latin typeface="Times New Roman"/>
                <a:cs typeface="Times New Roman"/>
              </a:rPr>
              <a:t>1</a:t>
            </a:r>
            <a:r>
              <a:rPr sz="2550" dirty="0">
                <a:latin typeface="Symbol"/>
                <a:cs typeface="Symbol"/>
              </a:rPr>
              <a:t>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p	</a:t>
            </a:r>
            <a:r>
              <a:rPr sz="255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1368" y="1131111"/>
            <a:ext cx="13335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dirty="0">
                <a:latin typeface="Times New Roman"/>
                <a:cs typeface="Times New Roman"/>
              </a:rPr>
              <a:t>ˆ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9655" y="1169970"/>
            <a:ext cx="14986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328" y="1377219"/>
            <a:ext cx="14986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dirty="0">
                <a:latin typeface="Symbol"/>
                <a:cs typeface="Symbol"/>
              </a:rPr>
              <a:t>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8328" y="1641623"/>
            <a:ext cx="171132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3530" algn="l"/>
              </a:tabLst>
            </a:pPr>
            <a:r>
              <a:rPr sz="2550" dirty="0">
                <a:latin typeface="Symbol"/>
                <a:cs typeface="Symbol"/>
              </a:rPr>
              <a:t>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8328" y="1169938"/>
            <a:ext cx="14986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dirty="0">
                <a:latin typeface="Symbol"/>
                <a:cs typeface="Symbol"/>
              </a:rPr>
              <a:t>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5224" y="1602796"/>
            <a:ext cx="7899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l </a:t>
            </a:r>
            <a:r>
              <a:rPr sz="2550" spc="75" dirty="0">
                <a:latin typeface="Symbol"/>
                <a:cs typeface="Symbol"/>
              </a:rPr>
              <a:t></a:t>
            </a:r>
            <a:r>
              <a:rPr sz="2550" spc="75" dirty="0">
                <a:latin typeface="Times New Roman"/>
                <a:cs typeface="Times New Roman"/>
              </a:rPr>
              <a:t>1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3825" baseline="39215" dirty="0">
                <a:latin typeface="Symbol"/>
                <a:cs typeface="Symbol"/>
              </a:rPr>
              <a:t></a:t>
            </a:r>
            <a:endParaRPr sz="3825" baseline="3921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8410" y="1349823"/>
            <a:ext cx="15944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40" dirty="0">
                <a:latin typeface="Times New Roman"/>
                <a:cs typeface="Times New Roman"/>
              </a:rPr>
              <a:t>m</a:t>
            </a:r>
            <a:r>
              <a:rPr sz="2550" spc="40" dirty="0">
                <a:latin typeface="Times New Roman"/>
                <a:cs typeface="Times New Roman"/>
              </a:rPr>
              <a:t>(</a:t>
            </a:r>
            <a:r>
              <a:rPr sz="2550" i="1" spc="40" dirty="0">
                <a:latin typeface="Times New Roman"/>
                <a:cs typeface="Times New Roman"/>
              </a:rPr>
              <a:t>s</a:t>
            </a:r>
            <a:r>
              <a:rPr sz="2550" spc="40" dirty="0">
                <a:latin typeface="Times New Roman"/>
                <a:cs typeface="Times New Roman"/>
              </a:rPr>
              <a:t>, </a:t>
            </a:r>
            <a:r>
              <a:rPr sz="2550" i="1" spc="80" dirty="0">
                <a:latin typeface="Times New Roman"/>
                <a:cs typeface="Times New Roman"/>
              </a:rPr>
              <a:t>t</a:t>
            </a:r>
            <a:r>
              <a:rPr sz="2550" spc="80" dirty="0">
                <a:latin typeface="Times New Roman"/>
                <a:cs typeface="Times New Roman"/>
              </a:rPr>
              <a:t>) </a:t>
            </a:r>
            <a:r>
              <a:rPr sz="2550" spc="95" dirty="0">
                <a:latin typeface="Times New Roman"/>
                <a:cs typeface="Times New Roman"/>
              </a:rPr>
              <a:t>1</a:t>
            </a:r>
            <a:r>
              <a:rPr sz="2550" spc="95" dirty="0">
                <a:latin typeface="Symbol"/>
                <a:cs typeface="Symbol"/>
              </a:rPr>
              <a:t>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p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568" y="1349823"/>
            <a:ext cx="1888489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35" dirty="0">
                <a:latin typeface="Times New Roman"/>
                <a:cs typeface="Times New Roman"/>
              </a:rPr>
              <a:t>E</a:t>
            </a:r>
            <a:r>
              <a:rPr sz="2550" spc="35" dirty="0">
                <a:latin typeface="Times New Roman"/>
                <a:cs typeface="Times New Roman"/>
              </a:rPr>
              <a:t>[</a:t>
            </a:r>
            <a:r>
              <a:rPr sz="2550" i="1" spc="35" dirty="0">
                <a:latin typeface="Times New Roman"/>
                <a:cs typeface="Times New Roman"/>
              </a:rPr>
              <a:t>m</a:t>
            </a:r>
            <a:r>
              <a:rPr sz="2550" spc="35" dirty="0">
                <a:latin typeface="Times New Roman"/>
                <a:cs typeface="Times New Roman"/>
              </a:rPr>
              <a:t>(</a:t>
            </a:r>
            <a:r>
              <a:rPr sz="2550" i="1" spc="35" dirty="0">
                <a:latin typeface="Times New Roman"/>
                <a:cs typeface="Times New Roman"/>
              </a:rPr>
              <a:t>s</a:t>
            </a:r>
            <a:r>
              <a:rPr sz="2550" spc="35" dirty="0">
                <a:latin typeface="Times New Roman"/>
                <a:cs typeface="Times New Roman"/>
              </a:rPr>
              <a:t>,</a:t>
            </a:r>
            <a:r>
              <a:rPr sz="2550" spc="-42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t</a:t>
            </a:r>
            <a:r>
              <a:rPr sz="2550" i="1" spc="-10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5" dirty="0">
                <a:latin typeface="Times New Roman"/>
                <a:cs typeface="Times New Roman"/>
              </a:rPr>
              <a:t>1)]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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589" y="312674"/>
            <a:ext cx="4527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Genetic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102" y="1165352"/>
            <a:ext cx="290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Population 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2" y="1457960"/>
            <a:ext cx="280479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>
              <a:lnSpc>
                <a:spcPct val="1198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represented by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  </a:t>
            </a:r>
            <a:r>
              <a:rPr sz="2400" spc="-5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36081" y="2532805"/>
            <a:ext cx="1278890" cy="571500"/>
            <a:chOff x="2836081" y="2532805"/>
            <a:chExt cx="1278890" cy="571500"/>
          </a:xfrm>
        </p:grpSpPr>
        <p:sp>
          <p:nvSpPr>
            <p:cNvPr id="6" name="object 6"/>
            <p:cNvSpPr/>
            <p:nvPr/>
          </p:nvSpPr>
          <p:spPr>
            <a:xfrm>
              <a:off x="2844546" y="2887980"/>
              <a:ext cx="52069" cy="29845"/>
            </a:xfrm>
            <a:custGeom>
              <a:avLst/>
              <a:gdLst/>
              <a:ahLst/>
              <a:cxnLst/>
              <a:rect l="l" t="t" r="r" b="b"/>
              <a:pathLst>
                <a:path w="52069" h="29844">
                  <a:moveTo>
                    <a:pt x="0" y="29718"/>
                  </a:moveTo>
                  <a:lnTo>
                    <a:pt x="51815" y="0"/>
                  </a:lnTo>
                </a:path>
              </a:pathLst>
            </a:custGeom>
            <a:ln w="16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362" y="2896362"/>
              <a:ext cx="75565" cy="190500"/>
            </a:xfrm>
            <a:custGeom>
              <a:avLst/>
              <a:gdLst/>
              <a:ahLst/>
              <a:cxnLst/>
              <a:rect l="l" t="t" r="r" b="b"/>
              <a:pathLst>
                <a:path w="75564" h="190500">
                  <a:moveTo>
                    <a:pt x="0" y="0"/>
                  </a:moveTo>
                  <a:lnTo>
                    <a:pt x="75437" y="190500"/>
                  </a:lnTo>
                </a:path>
              </a:pathLst>
            </a:custGeom>
            <a:ln w="3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0182" y="2541270"/>
              <a:ext cx="1126490" cy="546100"/>
            </a:xfrm>
            <a:custGeom>
              <a:avLst/>
              <a:gdLst/>
              <a:ahLst/>
              <a:cxnLst/>
              <a:rect l="l" t="t" r="r" b="b"/>
              <a:pathLst>
                <a:path w="1126489" h="546100">
                  <a:moveTo>
                    <a:pt x="0" y="545592"/>
                  </a:moveTo>
                  <a:lnTo>
                    <a:pt x="99821" y="0"/>
                  </a:lnTo>
                  <a:lnTo>
                    <a:pt x="1126235" y="0"/>
                  </a:lnTo>
                </a:path>
              </a:pathLst>
            </a:custGeom>
            <a:ln w="16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58485" y="2561335"/>
            <a:ext cx="2667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3200" spc="50" dirty="0">
                <a:latin typeface="Times New Roman"/>
                <a:cs typeface="Times New Roman"/>
              </a:rPr>
              <a:t>sin(</a:t>
            </a:r>
            <a:r>
              <a:rPr sz="3200" i="1" spc="50" dirty="0">
                <a:latin typeface="Times New Roman"/>
                <a:cs typeface="Times New Roman"/>
              </a:rPr>
              <a:t>x</a:t>
            </a:r>
            <a:r>
              <a:rPr sz="3200" spc="50" dirty="0">
                <a:latin typeface="Times New Roman"/>
                <a:cs typeface="Times New Roman"/>
              </a:rPr>
              <a:t>)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105" dirty="0">
                <a:latin typeface="Times New Roman"/>
                <a:cs typeface="Times New Roman"/>
              </a:rPr>
              <a:t>x</a:t>
            </a:r>
            <a:r>
              <a:rPr sz="2775" spc="157" baseline="43543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61329" y="1188656"/>
            <a:ext cx="1958339" cy="4219575"/>
            <a:chOff x="5561329" y="1188656"/>
            <a:chExt cx="1958339" cy="4219575"/>
          </a:xfrm>
        </p:grpSpPr>
        <p:sp>
          <p:nvSpPr>
            <p:cNvPr id="11" name="object 11"/>
            <p:cNvSpPr/>
            <p:nvPr/>
          </p:nvSpPr>
          <p:spPr>
            <a:xfrm>
              <a:off x="5577839" y="1539240"/>
              <a:ext cx="1925320" cy="3851910"/>
            </a:xfrm>
            <a:custGeom>
              <a:avLst/>
              <a:gdLst/>
              <a:ahLst/>
              <a:cxnLst/>
              <a:rect l="l" t="t" r="r" b="b"/>
              <a:pathLst>
                <a:path w="1925320" h="3851910">
                  <a:moveTo>
                    <a:pt x="1375410" y="3851910"/>
                  </a:moveTo>
                  <a:lnTo>
                    <a:pt x="825245" y="2891028"/>
                  </a:lnTo>
                </a:path>
                <a:path w="1925320" h="3851910">
                  <a:moveTo>
                    <a:pt x="275082" y="3851910"/>
                  </a:moveTo>
                  <a:lnTo>
                    <a:pt x="825245" y="2891028"/>
                  </a:lnTo>
                </a:path>
                <a:path w="1925320" h="3851910">
                  <a:moveTo>
                    <a:pt x="1924812" y="2891028"/>
                  </a:moveTo>
                  <a:lnTo>
                    <a:pt x="1375410" y="1926336"/>
                  </a:lnTo>
                </a:path>
                <a:path w="1925320" h="3851910">
                  <a:moveTo>
                    <a:pt x="825245" y="2891028"/>
                  </a:moveTo>
                  <a:lnTo>
                    <a:pt x="1375410" y="1926336"/>
                  </a:lnTo>
                  <a:lnTo>
                    <a:pt x="1375410" y="964692"/>
                  </a:lnTo>
                </a:path>
                <a:path w="1925320" h="3851910">
                  <a:moveTo>
                    <a:pt x="1375410" y="964692"/>
                  </a:moveTo>
                  <a:lnTo>
                    <a:pt x="689610" y="0"/>
                  </a:lnTo>
                </a:path>
                <a:path w="1925320" h="3851910">
                  <a:moveTo>
                    <a:pt x="0" y="1926336"/>
                  </a:moveTo>
                  <a:lnTo>
                    <a:pt x="0" y="964692"/>
                  </a:lnTo>
                </a:path>
                <a:path w="1925320" h="3851910">
                  <a:moveTo>
                    <a:pt x="0" y="964692"/>
                  </a:moveTo>
                  <a:lnTo>
                    <a:pt x="689610" y="0"/>
                  </a:lnTo>
                </a:path>
              </a:pathLst>
            </a:custGeom>
            <a:ln w="33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2263" y="1197864"/>
              <a:ext cx="689610" cy="687070"/>
            </a:xfrm>
            <a:custGeom>
              <a:avLst/>
              <a:gdLst/>
              <a:ahLst/>
              <a:cxnLst/>
              <a:rect l="l" t="t" r="r" b="b"/>
              <a:pathLst>
                <a:path w="689609" h="687069">
                  <a:moveTo>
                    <a:pt x="689610" y="341376"/>
                  </a:moveTo>
                  <a:lnTo>
                    <a:pt x="681989" y="275082"/>
                  </a:lnTo>
                  <a:lnTo>
                    <a:pt x="663702" y="212598"/>
                  </a:lnTo>
                  <a:lnTo>
                    <a:pt x="630936" y="150876"/>
                  </a:lnTo>
                  <a:lnTo>
                    <a:pt x="586739" y="99060"/>
                  </a:lnTo>
                  <a:lnTo>
                    <a:pt x="535686" y="54864"/>
                  </a:lnTo>
                  <a:lnTo>
                    <a:pt x="477012" y="25908"/>
                  </a:lnTo>
                  <a:lnTo>
                    <a:pt x="410717" y="3810"/>
                  </a:lnTo>
                  <a:lnTo>
                    <a:pt x="345186" y="0"/>
                  </a:lnTo>
                  <a:lnTo>
                    <a:pt x="278891" y="3810"/>
                  </a:lnTo>
                  <a:lnTo>
                    <a:pt x="212597" y="25908"/>
                  </a:lnTo>
                  <a:lnTo>
                    <a:pt x="153924" y="54864"/>
                  </a:lnTo>
                  <a:lnTo>
                    <a:pt x="102870" y="99060"/>
                  </a:lnTo>
                  <a:lnTo>
                    <a:pt x="58674" y="150876"/>
                  </a:lnTo>
                  <a:lnTo>
                    <a:pt x="25908" y="212598"/>
                  </a:lnTo>
                  <a:lnTo>
                    <a:pt x="7620" y="275082"/>
                  </a:lnTo>
                  <a:lnTo>
                    <a:pt x="0" y="341376"/>
                  </a:lnTo>
                  <a:lnTo>
                    <a:pt x="7620" y="410718"/>
                  </a:lnTo>
                  <a:lnTo>
                    <a:pt x="25908" y="473202"/>
                  </a:lnTo>
                  <a:lnTo>
                    <a:pt x="58674" y="535686"/>
                  </a:lnTo>
                  <a:lnTo>
                    <a:pt x="102870" y="587502"/>
                  </a:lnTo>
                  <a:lnTo>
                    <a:pt x="153924" y="627888"/>
                  </a:lnTo>
                  <a:lnTo>
                    <a:pt x="212597" y="660654"/>
                  </a:lnTo>
                  <a:lnTo>
                    <a:pt x="278891" y="678942"/>
                  </a:lnTo>
                  <a:lnTo>
                    <a:pt x="345186" y="686562"/>
                  </a:lnTo>
                  <a:lnTo>
                    <a:pt x="410717" y="678942"/>
                  </a:lnTo>
                  <a:lnTo>
                    <a:pt x="477012" y="660654"/>
                  </a:lnTo>
                  <a:lnTo>
                    <a:pt x="535686" y="627888"/>
                  </a:lnTo>
                  <a:lnTo>
                    <a:pt x="586739" y="587502"/>
                  </a:lnTo>
                  <a:lnTo>
                    <a:pt x="630936" y="535686"/>
                  </a:lnTo>
                  <a:lnTo>
                    <a:pt x="663702" y="473202"/>
                  </a:lnTo>
                  <a:lnTo>
                    <a:pt x="681989" y="410718"/>
                  </a:lnTo>
                  <a:lnTo>
                    <a:pt x="689610" y="341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2263" y="1197864"/>
              <a:ext cx="689610" cy="687070"/>
            </a:xfrm>
            <a:custGeom>
              <a:avLst/>
              <a:gdLst/>
              <a:ahLst/>
              <a:cxnLst/>
              <a:rect l="l" t="t" r="r" b="b"/>
              <a:pathLst>
                <a:path w="689609" h="687069">
                  <a:moveTo>
                    <a:pt x="0" y="341376"/>
                  </a:moveTo>
                  <a:lnTo>
                    <a:pt x="7620" y="275082"/>
                  </a:lnTo>
                  <a:lnTo>
                    <a:pt x="25908" y="212598"/>
                  </a:lnTo>
                  <a:lnTo>
                    <a:pt x="58674" y="150876"/>
                  </a:lnTo>
                  <a:lnTo>
                    <a:pt x="102870" y="99060"/>
                  </a:lnTo>
                  <a:lnTo>
                    <a:pt x="153924" y="54864"/>
                  </a:lnTo>
                  <a:lnTo>
                    <a:pt x="212597" y="25908"/>
                  </a:lnTo>
                  <a:lnTo>
                    <a:pt x="278891" y="3810"/>
                  </a:lnTo>
                  <a:lnTo>
                    <a:pt x="345186" y="0"/>
                  </a:lnTo>
                  <a:lnTo>
                    <a:pt x="410717" y="3810"/>
                  </a:lnTo>
                  <a:lnTo>
                    <a:pt x="477012" y="25908"/>
                  </a:lnTo>
                  <a:lnTo>
                    <a:pt x="535686" y="54864"/>
                  </a:lnTo>
                  <a:lnTo>
                    <a:pt x="586739" y="99060"/>
                  </a:lnTo>
                  <a:lnTo>
                    <a:pt x="630936" y="150876"/>
                  </a:lnTo>
                  <a:lnTo>
                    <a:pt x="663702" y="212598"/>
                  </a:lnTo>
                  <a:lnTo>
                    <a:pt x="681989" y="275082"/>
                  </a:lnTo>
                  <a:lnTo>
                    <a:pt x="689610" y="341376"/>
                  </a:lnTo>
                  <a:lnTo>
                    <a:pt x="681989" y="410718"/>
                  </a:lnTo>
                  <a:lnTo>
                    <a:pt x="663702" y="473202"/>
                  </a:lnTo>
                  <a:lnTo>
                    <a:pt x="630936" y="535686"/>
                  </a:lnTo>
                  <a:lnTo>
                    <a:pt x="586739" y="587502"/>
                  </a:lnTo>
                  <a:lnTo>
                    <a:pt x="535686" y="627888"/>
                  </a:lnTo>
                  <a:lnTo>
                    <a:pt x="477012" y="660654"/>
                  </a:lnTo>
                  <a:lnTo>
                    <a:pt x="410717" y="678942"/>
                  </a:lnTo>
                  <a:lnTo>
                    <a:pt x="345186" y="686562"/>
                  </a:lnTo>
                  <a:lnTo>
                    <a:pt x="278891" y="678942"/>
                  </a:lnTo>
                  <a:lnTo>
                    <a:pt x="212597" y="660654"/>
                  </a:lnTo>
                  <a:lnTo>
                    <a:pt x="153924" y="627888"/>
                  </a:lnTo>
                  <a:lnTo>
                    <a:pt x="102870" y="587502"/>
                  </a:lnTo>
                  <a:lnTo>
                    <a:pt x="58674" y="535686"/>
                  </a:lnTo>
                  <a:lnTo>
                    <a:pt x="25908" y="473202"/>
                  </a:lnTo>
                  <a:lnTo>
                    <a:pt x="7620" y="410718"/>
                  </a:lnTo>
                  <a:lnTo>
                    <a:pt x="0" y="341376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51879" y="1269404"/>
            <a:ext cx="23622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30" dirty="0">
                <a:latin typeface="Times New Roman"/>
                <a:cs typeface="Times New Roman"/>
              </a:rPr>
              <a:t>+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27256" y="2150300"/>
            <a:ext cx="704215" cy="708025"/>
            <a:chOff x="5227256" y="2150300"/>
            <a:chExt cx="704215" cy="708025"/>
          </a:xfrm>
        </p:grpSpPr>
        <p:sp>
          <p:nvSpPr>
            <p:cNvPr id="16" name="object 16"/>
            <p:cNvSpPr/>
            <p:nvPr/>
          </p:nvSpPr>
          <p:spPr>
            <a:xfrm>
              <a:off x="5236464" y="2159508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685800" y="344424"/>
                  </a:moveTo>
                  <a:lnTo>
                    <a:pt x="678941" y="278892"/>
                  </a:lnTo>
                  <a:lnTo>
                    <a:pt x="660653" y="212598"/>
                  </a:lnTo>
                  <a:lnTo>
                    <a:pt x="627126" y="153924"/>
                  </a:lnTo>
                  <a:lnTo>
                    <a:pt x="586739" y="102108"/>
                  </a:lnTo>
                  <a:lnTo>
                    <a:pt x="535686" y="58674"/>
                  </a:lnTo>
                  <a:lnTo>
                    <a:pt x="473201" y="25146"/>
                  </a:lnTo>
                  <a:lnTo>
                    <a:pt x="410718" y="6858"/>
                  </a:lnTo>
                  <a:lnTo>
                    <a:pt x="341375" y="0"/>
                  </a:lnTo>
                  <a:lnTo>
                    <a:pt x="275082" y="6858"/>
                  </a:lnTo>
                  <a:lnTo>
                    <a:pt x="212598" y="25146"/>
                  </a:lnTo>
                  <a:lnTo>
                    <a:pt x="150875" y="58674"/>
                  </a:lnTo>
                  <a:lnTo>
                    <a:pt x="99060" y="102108"/>
                  </a:lnTo>
                  <a:lnTo>
                    <a:pt x="54863" y="153924"/>
                  </a:lnTo>
                  <a:lnTo>
                    <a:pt x="25908" y="212598"/>
                  </a:lnTo>
                  <a:lnTo>
                    <a:pt x="3810" y="278892"/>
                  </a:lnTo>
                  <a:lnTo>
                    <a:pt x="0" y="344424"/>
                  </a:lnTo>
                  <a:lnTo>
                    <a:pt x="3810" y="410718"/>
                  </a:lnTo>
                  <a:lnTo>
                    <a:pt x="25908" y="477012"/>
                  </a:lnTo>
                  <a:lnTo>
                    <a:pt x="54863" y="535686"/>
                  </a:lnTo>
                  <a:lnTo>
                    <a:pt x="99060" y="586740"/>
                  </a:lnTo>
                  <a:lnTo>
                    <a:pt x="150875" y="630936"/>
                  </a:lnTo>
                  <a:lnTo>
                    <a:pt x="212598" y="663701"/>
                  </a:lnTo>
                  <a:lnTo>
                    <a:pt x="275082" y="681989"/>
                  </a:lnTo>
                  <a:lnTo>
                    <a:pt x="341375" y="689609"/>
                  </a:lnTo>
                  <a:lnTo>
                    <a:pt x="410718" y="681989"/>
                  </a:lnTo>
                  <a:lnTo>
                    <a:pt x="473201" y="663701"/>
                  </a:lnTo>
                  <a:lnTo>
                    <a:pt x="535686" y="630936"/>
                  </a:lnTo>
                  <a:lnTo>
                    <a:pt x="586739" y="586740"/>
                  </a:lnTo>
                  <a:lnTo>
                    <a:pt x="627126" y="535686"/>
                  </a:lnTo>
                  <a:lnTo>
                    <a:pt x="660653" y="477012"/>
                  </a:lnTo>
                  <a:lnTo>
                    <a:pt x="678941" y="410718"/>
                  </a:lnTo>
                  <a:lnTo>
                    <a:pt x="685800" y="34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6464" y="2159508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0" y="344424"/>
                  </a:moveTo>
                  <a:lnTo>
                    <a:pt x="3810" y="278892"/>
                  </a:lnTo>
                  <a:lnTo>
                    <a:pt x="25908" y="212598"/>
                  </a:lnTo>
                  <a:lnTo>
                    <a:pt x="54863" y="153924"/>
                  </a:lnTo>
                  <a:lnTo>
                    <a:pt x="99060" y="102108"/>
                  </a:lnTo>
                  <a:lnTo>
                    <a:pt x="150875" y="58674"/>
                  </a:lnTo>
                  <a:lnTo>
                    <a:pt x="212598" y="25146"/>
                  </a:lnTo>
                  <a:lnTo>
                    <a:pt x="275082" y="6858"/>
                  </a:lnTo>
                  <a:lnTo>
                    <a:pt x="341375" y="0"/>
                  </a:lnTo>
                  <a:lnTo>
                    <a:pt x="410718" y="6858"/>
                  </a:lnTo>
                  <a:lnTo>
                    <a:pt x="473201" y="25146"/>
                  </a:lnTo>
                  <a:lnTo>
                    <a:pt x="535686" y="58674"/>
                  </a:lnTo>
                  <a:lnTo>
                    <a:pt x="586739" y="102108"/>
                  </a:lnTo>
                  <a:lnTo>
                    <a:pt x="627126" y="153924"/>
                  </a:lnTo>
                  <a:lnTo>
                    <a:pt x="660653" y="212598"/>
                  </a:lnTo>
                  <a:lnTo>
                    <a:pt x="678941" y="278892"/>
                  </a:lnTo>
                  <a:lnTo>
                    <a:pt x="685800" y="344424"/>
                  </a:lnTo>
                  <a:lnTo>
                    <a:pt x="678941" y="410718"/>
                  </a:lnTo>
                  <a:lnTo>
                    <a:pt x="660653" y="477012"/>
                  </a:lnTo>
                  <a:lnTo>
                    <a:pt x="627126" y="535686"/>
                  </a:lnTo>
                  <a:lnTo>
                    <a:pt x="586739" y="586740"/>
                  </a:lnTo>
                  <a:lnTo>
                    <a:pt x="535686" y="630936"/>
                  </a:lnTo>
                  <a:lnTo>
                    <a:pt x="473201" y="663701"/>
                  </a:lnTo>
                  <a:lnTo>
                    <a:pt x="410718" y="681989"/>
                  </a:lnTo>
                  <a:lnTo>
                    <a:pt x="341375" y="689609"/>
                  </a:lnTo>
                  <a:lnTo>
                    <a:pt x="275082" y="681989"/>
                  </a:lnTo>
                  <a:lnTo>
                    <a:pt x="212598" y="663701"/>
                  </a:lnTo>
                  <a:lnTo>
                    <a:pt x="150875" y="630936"/>
                  </a:lnTo>
                  <a:lnTo>
                    <a:pt x="99060" y="586740"/>
                  </a:lnTo>
                  <a:lnTo>
                    <a:pt x="54863" y="535686"/>
                  </a:lnTo>
                  <a:lnTo>
                    <a:pt x="25908" y="477012"/>
                  </a:lnTo>
                  <a:lnTo>
                    <a:pt x="3810" y="410718"/>
                  </a:lnTo>
                  <a:lnTo>
                    <a:pt x="0" y="344424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9785" y="2296855"/>
            <a:ext cx="36195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dirty="0">
                <a:latin typeface="Times New Roman"/>
                <a:cs typeface="Times New Roman"/>
              </a:rPr>
              <a:t>sin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27256" y="3114992"/>
            <a:ext cx="704215" cy="704215"/>
            <a:chOff x="5227256" y="3114992"/>
            <a:chExt cx="704215" cy="704215"/>
          </a:xfrm>
        </p:grpSpPr>
        <p:sp>
          <p:nvSpPr>
            <p:cNvPr id="20" name="object 20"/>
            <p:cNvSpPr/>
            <p:nvPr/>
          </p:nvSpPr>
          <p:spPr>
            <a:xfrm>
              <a:off x="5236464" y="31241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341375"/>
                  </a:moveTo>
                  <a:lnTo>
                    <a:pt x="678941" y="275082"/>
                  </a:lnTo>
                  <a:lnTo>
                    <a:pt x="660653" y="212598"/>
                  </a:lnTo>
                  <a:lnTo>
                    <a:pt x="627126" y="150113"/>
                  </a:lnTo>
                  <a:lnTo>
                    <a:pt x="586739" y="99060"/>
                  </a:lnTo>
                  <a:lnTo>
                    <a:pt x="535686" y="54863"/>
                  </a:lnTo>
                  <a:lnTo>
                    <a:pt x="473201" y="25908"/>
                  </a:lnTo>
                  <a:lnTo>
                    <a:pt x="410718" y="3810"/>
                  </a:lnTo>
                  <a:lnTo>
                    <a:pt x="341375" y="0"/>
                  </a:lnTo>
                  <a:lnTo>
                    <a:pt x="275082" y="3810"/>
                  </a:lnTo>
                  <a:lnTo>
                    <a:pt x="212598" y="25908"/>
                  </a:lnTo>
                  <a:lnTo>
                    <a:pt x="150875" y="54864"/>
                  </a:lnTo>
                  <a:lnTo>
                    <a:pt x="99060" y="99060"/>
                  </a:lnTo>
                  <a:lnTo>
                    <a:pt x="54863" y="150114"/>
                  </a:lnTo>
                  <a:lnTo>
                    <a:pt x="25908" y="212598"/>
                  </a:lnTo>
                  <a:lnTo>
                    <a:pt x="3810" y="275082"/>
                  </a:lnTo>
                  <a:lnTo>
                    <a:pt x="0" y="341376"/>
                  </a:lnTo>
                  <a:lnTo>
                    <a:pt x="3810" y="410718"/>
                  </a:lnTo>
                  <a:lnTo>
                    <a:pt x="25908" y="473202"/>
                  </a:lnTo>
                  <a:lnTo>
                    <a:pt x="54863" y="535686"/>
                  </a:lnTo>
                  <a:lnTo>
                    <a:pt x="99060" y="586740"/>
                  </a:lnTo>
                  <a:lnTo>
                    <a:pt x="150875" y="627126"/>
                  </a:lnTo>
                  <a:lnTo>
                    <a:pt x="212598" y="659891"/>
                  </a:lnTo>
                  <a:lnTo>
                    <a:pt x="275082" y="678941"/>
                  </a:lnTo>
                  <a:lnTo>
                    <a:pt x="341375" y="685800"/>
                  </a:lnTo>
                  <a:lnTo>
                    <a:pt x="410718" y="678941"/>
                  </a:lnTo>
                  <a:lnTo>
                    <a:pt x="473201" y="659891"/>
                  </a:lnTo>
                  <a:lnTo>
                    <a:pt x="535686" y="627126"/>
                  </a:lnTo>
                  <a:lnTo>
                    <a:pt x="586739" y="586739"/>
                  </a:lnTo>
                  <a:lnTo>
                    <a:pt x="627126" y="535686"/>
                  </a:lnTo>
                  <a:lnTo>
                    <a:pt x="660653" y="473201"/>
                  </a:lnTo>
                  <a:lnTo>
                    <a:pt x="678941" y="410717"/>
                  </a:lnTo>
                  <a:lnTo>
                    <a:pt x="685800" y="341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6464" y="31241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1376"/>
                  </a:moveTo>
                  <a:lnTo>
                    <a:pt x="3810" y="275082"/>
                  </a:lnTo>
                  <a:lnTo>
                    <a:pt x="25908" y="212598"/>
                  </a:lnTo>
                  <a:lnTo>
                    <a:pt x="54863" y="150114"/>
                  </a:lnTo>
                  <a:lnTo>
                    <a:pt x="99060" y="99060"/>
                  </a:lnTo>
                  <a:lnTo>
                    <a:pt x="150875" y="54864"/>
                  </a:lnTo>
                  <a:lnTo>
                    <a:pt x="212598" y="25908"/>
                  </a:lnTo>
                  <a:lnTo>
                    <a:pt x="275082" y="3810"/>
                  </a:lnTo>
                  <a:lnTo>
                    <a:pt x="341375" y="0"/>
                  </a:lnTo>
                  <a:lnTo>
                    <a:pt x="410718" y="3810"/>
                  </a:lnTo>
                  <a:lnTo>
                    <a:pt x="473201" y="25908"/>
                  </a:lnTo>
                  <a:lnTo>
                    <a:pt x="535686" y="54863"/>
                  </a:lnTo>
                  <a:lnTo>
                    <a:pt x="586739" y="99060"/>
                  </a:lnTo>
                  <a:lnTo>
                    <a:pt x="627126" y="150113"/>
                  </a:lnTo>
                  <a:lnTo>
                    <a:pt x="660653" y="212598"/>
                  </a:lnTo>
                  <a:lnTo>
                    <a:pt x="678941" y="275082"/>
                  </a:lnTo>
                  <a:lnTo>
                    <a:pt x="685800" y="341375"/>
                  </a:lnTo>
                  <a:lnTo>
                    <a:pt x="678941" y="410717"/>
                  </a:lnTo>
                  <a:lnTo>
                    <a:pt x="660653" y="473201"/>
                  </a:lnTo>
                  <a:lnTo>
                    <a:pt x="627126" y="535686"/>
                  </a:lnTo>
                  <a:lnTo>
                    <a:pt x="586739" y="586739"/>
                  </a:lnTo>
                  <a:lnTo>
                    <a:pt x="535686" y="627126"/>
                  </a:lnTo>
                  <a:lnTo>
                    <a:pt x="473201" y="659891"/>
                  </a:lnTo>
                  <a:lnTo>
                    <a:pt x="410718" y="678941"/>
                  </a:lnTo>
                  <a:lnTo>
                    <a:pt x="341375" y="685800"/>
                  </a:lnTo>
                  <a:lnTo>
                    <a:pt x="275082" y="678941"/>
                  </a:lnTo>
                  <a:lnTo>
                    <a:pt x="212598" y="659891"/>
                  </a:lnTo>
                  <a:lnTo>
                    <a:pt x="150875" y="627126"/>
                  </a:lnTo>
                  <a:lnTo>
                    <a:pt x="99060" y="586740"/>
                  </a:lnTo>
                  <a:lnTo>
                    <a:pt x="54863" y="535686"/>
                  </a:lnTo>
                  <a:lnTo>
                    <a:pt x="25908" y="473202"/>
                  </a:lnTo>
                  <a:lnTo>
                    <a:pt x="3810" y="410718"/>
                  </a:lnTo>
                  <a:lnTo>
                    <a:pt x="0" y="341376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76747" y="3195740"/>
            <a:ext cx="208279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i="1" spc="1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02666" y="2150300"/>
            <a:ext cx="704215" cy="708025"/>
            <a:chOff x="6602666" y="2150300"/>
            <a:chExt cx="704215" cy="708025"/>
          </a:xfrm>
        </p:grpSpPr>
        <p:sp>
          <p:nvSpPr>
            <p:cNvPr id="24" name="object 24"/>
            <p:cNvSpPr/>
            <p:nvPr/>
          </p:nvSpPr>
          <p:spPr>
            <a:xfrm>
              <a:off x="6611874" y="2159508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685800" y="344424"/>
                  </a:moveTo>
                  <a:lnTo>
                    <a:pt x="678179" y="278892"/>
                  </a:lnTo>
                  <a:lnTo>
                    <a:pt x="659892" y="212598"/>
                  </a:lnTo>
                  <a:lnTo>
                    <a:pt x="627126" y="153924"/>
                  </a:lnTo>
                  <a:lnTo>
                    <a:pt x="586740" y="102108"/>
                  </a:lnTo>
                  <a:lnTo>
                    <a:pt x="535685" y="58674"/>
                  </a:lnTo>
                  <a:lnTo>
                    <a:pt x="473201" y="25146"/>
                  </a:lnTo>
                  <a:lnTo>
                    <a:pt x="410718" y="6858"/>
                  </a:lnTo>
                  <a:lnTo>
                    <a:pt x="341375" y="0"/>
                  </a:lnTo>
                  <a:lnTo>
                    <a:pt x="275081" y="6858"/>
                  </a:lnTo>
                  <a:lnTo>
                    <a:pt x="212598" y="25146"/>
                  </a:lnTo>
                  <a:lnTo>
                    <a:pt x="150114" y="58674"/>
                  </a:lnTo>
                  <a:lnTo>
                    <a:pt x="99059" y="102108"/>
                  </a:lnTo>
                  <a:lnTo>
                    <a:pt x="54864" y="153924"/>
                  </a:lnTo>
                  <a:lnTo>
                    <a:pt x="25907" y="212598"/>
                  </a:lnTo>
                  <a:lnTo>
                    <a:pt x="3809" y="278892"/>
                  </a:lnTo>
                  <a:lnTo>
                    <a:pt x="0" y="344424"/>
                  </a:lnTo>
                  <a:lnTo>
                    <a:pt x="3809" y="410718"/>
                  </a:lnTo>
                  <a:lnTo>
                    <a:pt x="25907" y="477012"/>
                  </a:lnTo>
                  <a:lnTo>
                    <a:pt x="54864" y="535686"/>
                  </a:lnTo>
                  <a:lnTo>
                    <a:pt x="99059" y="586740"/>
                  </a:lnTo>
                  <a:lnTo>
                    <a:pt x="150114" y="630936"/>
                  </a:lnTo>
                  <a:lnTo>
                    <a:pt x="212598" y="663701"/>
                  </a:lnTo>
                  <a:lnTo>
                    <a:pt x="275081" y="681989"/>
                  </a:lnTo>
                  <a:lnTo>
                    <a:pt x="341375" y="689609"/>
                  </a:lnTo>
                  <a:lnTo>
                    <a:pt x="410718" y="681989"/>
                  </a:lnTo>
                  <a:lnTo>
                    <a:pt x="473201" y="663701"/>
                  </a:lnTo>
                  <a:lnTo>
                    <a:pt x="535685" y="630936"/>
                  </a:lnTo>
                  <a:lnTo>
                    <a:pt x="586740" y="586740"/>
                  </a:lnTo>
                  <a:lnTo>
                    <a:pt x="627126" y="535686"/>
                  </a:lnTo>
                  <a:lnTo>
                    <a:pt x="659892" y="477012"/>
                  </a:lnTo>
                  <a:lnTo>
                    <a:pt x="678179" y="410718"/>
                  </a:lnTo>
                  <a:lnTo>
                    <a:pt x="685800" y="34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1874" y="2159508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0" y="344424"/>
                  </a:moveTo>
                  <a:lnTo>
                    <a:pt x="3809" y="278892"/>
                  </a:lnTo>
                  <a:lnTo>
                    <a:pt x="25907" y="212598"/>
                  </a:lnTo>
                  <a:lnTo>
                    <a:pt x="54864" y="153924"/>
                  </a:lnTo>
                  <a:lnTo>
                    <a:pt x="99059" y="102108"/>
                  </a:lnTo>
                  <a:lnTo>
                    <a:pt x="150114" y="58674"/>
                  </a:lnTo>
                  <a:lnTo>
                    <a:pt x="212598" y="25146"/>
                  </a:lnTo>
                  <a:lnTo>
                    <a:pt x="275081" y="6858"/>
                  </a:lnTo>
                  <a:lnTo>
                    <a:pt x="341375" y="0"/>
                  </a:lnTo>
                  <a:lnTo>
                    <a:pt x="410718" y="6858"/>
                  </a:lnTo>
                  <a:lnTo>
                    <a:pt x="473201" y="25146"/>
                  </a:lnTo>
                  <a:lnTo>
                    <a:pt x="535685" y="58674"/>
                  </a:lnTo>
                  <a:lnTo>
                    <a:pt x="586740" y="102108"/>
                  </a:lnTo>
                  <a:lnTo>
                    <a:pt x="627126" y="153924"/>
                  </a:lnTo>
                  <a:lnTo>
                    <a:pt x="659892" y="212598"/>
                  </a:lnTo>
                  <a:lnTo>
                    <a:pt x="678179" y="278892"/>
                  </a:lnTo>
                  <a:lnTo>
                    <a:pt x="685800" y="344424"/>
                  </a:lnTo>
                  <a:lnTo>
                    <a:pt x="678179" y="410718"/>
                  </a:lnTo>
                  <a:lnTo>
                    <a:pt x="659892" y="477012"/>
                  </a:lnTo>
                  <a:lnTo>
                    <a:pt x="627126" y="535686"/>
                  </a:lnTo>
                  <a:lnTo>
                    <a:pt x="586740" y="586740"/>
                  </a:lnTo>
                  <a:lnTo>
                    <a:pt x="535685" y="630936"/>
                  </a:lnTo>
                  <a:lnTo>
                    <a:pt x="473201" y="663701"/>
                  </a:lnTo>
                  <a:lnTo>
                    <a:pt x="410718" y="681989"/>
                  </a:lnTo>
                  <a:lnTo>
                    <a:pt x="341375" y="689609"/>
                  </a:lnTo>
                  <a:lnTo>
                    <a:pt x="275081" y="681989"/>
                  </a:lnTo>
                  <a:lnTo>
                    <a:pt x="212598" y="663701"/>
                  </a:lnTo>
                  <a:lnTo>
                    <a:pt x="150114" y="630936"/>
                  </a:lnTo>
                  <a:lnTo>
                    <a:pt x="99059" y="586740"/>
                  </a:lnTo>
                  <a:lnTo>
                    <a:pt x="54864" y="535686"/>
                  </a:lnTo>
                  <a:lnTo>
                    <a:pt x="25907" y="477012"/>
                  </a:lnTo>
                  <a:lnTo>
                    <a:pt x="3809" y="410718"/>
                  </a:lnTo>
                  <a:lnTo>
                    <a:pt x="0" y="344424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08902" y="2296855"/>
            <a:ext cx="499109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dirty="0">
                <a:latin typeface="Times New Roman"/>
                <a:cs typeface="Times New Roman"/>
              </a:rPr>
              <a:t>sqrt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02666" y="3114992"/>
            <a:ext cx="704215" cy="704215"/>
            <a:chOff x="6602666" y="3114992"/>
            <a:chExt cx="704215" cy="704215"/>
          </a:xfrm>
        </p:grpSpPr>
        <p:sp>
          <p:nvSpPr>
            <p:cNvPr id="28" name="object 28"/>
            <p:cNvSpPr/>
            <p:nvPr/>
          </p:nvSpPr>
          <p:spPr>
            <a:xfrm>
              <a:off x="6611874" y="31241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341375"/>
                  </a:moveTo>
                  <a:lnTo>
                    <a:pt x="678179" y="275082"/>
                  </a:lnTo>
                  <a:lnTo>
                    <a:pt x="659892" y="212598"/>
                  </a:lnTo>
                  <a:lnTo>
                    <a:pt x="627126" y="150113"/>
                  </a:lnTo>
                  <a:lnTo>
                    <a:pt x="586740" y="99060"/>
                  </a:lnTo>
                  <a:lnTo>
                    <a:pt x="535685" y="54863"/>
                  </a:lnTo>
                  <a:lnTo>
                    <a:pt x="473201" y="25908"/>
                  </a:lnTo>
                  <a:lnTo>
                    <a:pt x="410718" y="3810"/>
                  </a:lnTo>
                  <a:lnTo>
                    <a:pt x="341375" y="0"/>
                  </a:lnTo>
                  <a:lnTo>
                    <a:pt x="275081" y="3810"/>
                  </a:lnTo>
                  <a:lnTo>
                    <a:pt x="212598" y="25908"/>
                  </a:lnTo>
                  <a:lnTo>
                    <a:pt x="150114" y="54863"/>
                  </a:lnTo>
                  <a:lnTo>
                    <a:pt x="99059" y="99060"/>
                  </a:lnTo>
                  <a:lnTo>
                    <a:pt x="54864" y="150113"/>
                  </a:lnTo>
                  <a:lnTo>
                    <a:pt x="25907" y="212598"/>
                  </a:lnTo>
                  <a:lnTo>
                    <a:pt x="3809" y="275082"/>
                  </a:lnTo>
                  <a:lnTo>
                    <a:pt x="0" y="341375"/>
                  </a:lnTo>
                  <a:lnTo>
                    <a:pt x="3809" y="410717"/>
                  </a:lnTo>
                  <a:lnTo>
                    <a:pt x="25907" y="473201"/>
                  </a:lnTo>
                  <a:lnTo>
                    <a:pt x="54864" y="535686"/>
                  </a:lnTo>
                  <a:lnTo>
                    <a:pt x="99059" y="586739"/>
                  </a:lnTo>
                  <a:lnTo>
                    <a:pt x="150114" y="627126"/>
                  </a:lnTo>
                  <a:lnTo>
                    <a:pt x="212598" y="659891"/>
                  </a:lnTo>
                  <a:lnTo>
                    <a:pt x="275081" y="678941"/>
                  </a:lnTo>
                  <a:lnTo>
                    <a:pt x="341375" y="685800"/>
                  </a:lnTo>
                  <a:lnTo>
                    <a:pt x="410718" y="678941"/>
                  </a:lnTo>
                  <a:lnTo>
                    <a:pt x="473201" y="659891"/>
                  </a:lnTo>
                  <a:lnTo>
                    <a:pt x="535685" y="627126"/>
                  </a:lnTo>
                  <a:lnTo>
                    <a:pt x="586740" y="586739"/>
                  </a:lnTo>
                  <a:lnTo>
                    <a:pt x="627126" y="535686"/>
                  </a:lnTo>
                  <a:lnTo>
                    <a:pt x="659892" y="473201"/>
                  </a:lnTo>
                  <a:lnTo>
                    <a:pt x="678179" y="410717"/>
                  </a:lnTo>
                  <a:lnTo>
                    <a:pt x="685800" y="341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1874" y="31241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1375"/>
                  </a:moveTo>
                  <a:lnTo>
                    <a:pt x="3809" y="275082"/>
                  </a:lnTo>
                  <a:lnTo>
                    <a:pt x="25907" y="212598"/>
                  </a:lnTo>
                  <a:lnTo>
                    <a:pt x="54864" y="150113"/>
                  </a:lnTo>
                  <a:lnTo>
                    <a:pt x="99059" y="99060"/>
                  </a:lnTo>
                  <a:lnTo>
                    <a:pt x="150114" y="54863"/>
                  </a:lnTo>
                  <a:lnTo>
                    <a:pt x="212598" y="25908"/>
                  </a:lnTo>
                  <a:lnTo>
                    <a:pt x="275081" y="3810"/>
                  </a:lnTo>
                  <a:lnTo>
                    <a:pt x="341375" y="0"/>
                  </a:lnTo>
                  <a:lnTo>
                    <a:pt x="410718" y="3810"/>
                  </a:lnTo>
                  <a:lnTo>
                    <a:pt x="473201" y="25908"/>
                  </a:lnTo>
                  <a:lnTo>
                    <a:pt x="535685" y="54863"/>
                  </a:lnTo>
                  <a:lnTo>
                    <a:pt x="586740" y="99060"/>
                  </a:lnTo>
                  <a:lnTo>
                    <a:pt x="627126" y="150113"/>
                  </a:lnTo>
                  <a:lnTo>
                    <a:pt x="659892" y="212598"/>
                  </a:lnTo>
                  <a:lnTo>
                    <a:pt x="678179" y="275082"/>
                  </a:lnTo>
                  <a:lnTo>
                    <a:pt x="685800" y="341375"/>
                  </a:lnTo>
                  <a:lnTo>
                    <a:pt x="678179" y="410717"/>
                  </a:lnTo>
                  <a:lnTo>
                    <a:pt x="659892" y="473201"/>
                  </a:lnTo>
                  <a:lnTo>
                    <a:pt x="627126" y="535686"/>
                  </a:lnTo>
                  <a:lnTo>
                    <a:pt x="586740" y="586739"/>
                  </a:lnTo>
                  <a:lnTo>
                    <a:pt x="535685" y="627126"/>
                  </a:lnTo>
                  <a:lnTo>
                    <a:pt x="473201" y="659891"/>
                  </a:lnTo>
                  <a:lnTo>
                    <a:pt x="410718" y="678941"/>
                  </a:lnTo>
                  <a:lnTo>
                    <a:pt x="341375" y="685800"/>
                  </a:lnTo>
                  <a:lnTo>
                    <a:pt x="275081" y="678941"/>
                  </a:lnTo>
                  <a:lnTo>
                    <a:pt x="212598" y="659891"/>
                  </a:lnTo>
                  <a:lnTo>
                    <a:pt x="150114" y="627126"/>
                  </a:lnTo>
                  <a:lnTo>
                    <a:pt x="99059" y="586739"/>
                  </a:lnTo>
                  <a:lnTo>
                    <a:pt x="54864" y="535686"/>
                  </a:lnTo>
                  <a:lnTo>
                    <a:pt x="25907" y="473201"/>
                  </a:lnTo>
                  <a:lnTo>
                    <a:pt x="3809" y="410717"/>
                  </a:lnTo>
                  <a:lnTo>
                    <a:pt x="0" y="341375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37680" y="3195740"/>
            <a:ext cx="23622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30" dirty="0">
                <a:latin typeface="Times New Roman"/>
                <a:cs typeface="Times New Roman"/>
              </a:rPr>
              <a:t>+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52830" y="4075874"/>
            <a:ext cx="704215" cy="708025"/>
            <a:chOff x="7152830" y="4075874"/>
            <a:chExt cx="704215" cy="708025"/>
          </a:xfrm>
        </p:grpSpPr>
        <p:sp>
          <p:nvSpPr>
            <p:cNvPr id="32" name="object 32"/>
            <p:cNvSpPr/>
            <p:nvPr/>
          </p:nvSpPr>
          <p:spPr>
            <a:xfrm>
              <a:off x="7162038" y="4085081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685800" y="345185"/>
                  </a:moveTo>
                  <a:lnTo>
                    <a:pt x="678179" y="278891"/>
                  </a:lnTo>
                  <a:lnTo>
                    <a:pt x="659891" y="213359"/>
                  </a:lnTo>
                  <a:lnTo>
                    <a:pt x="627126" y="153923"/>
                  </a:lnTo>
                  <a:lnTo>
                    <a:pt x="586739" y="102869"/>
                  </a:lnTo>
                  <a:lnTo>
                    <a:pt x="535685" y="58673"/>
                  </a:lnTo>
                  <a:lnTo>
                    <a:pt x="473201" y="25907"/>
                  </a:lnTo>
                  <a:lnTo>
                    <a:pt x="410717" y="7619"/>
                  </a:lnTo>
                  <a:lnTo>
                    <a:pt x="340613" y="0"/>
                  </a:lnTo>
                  <a:lnTo>
                    <a:pt x="275081" y="7619"/>
                  </a:lnTo>
                  <a:lnTo>
                    <a:pt x="212597" y="25907"/>
                  </a:lnTo>
                  <a:lnTo>
                    <a:pt x="150113" y="58673"/>
                  </a:lnTo>
                  <a:lnTo>
                    <a:pt x="99059" y="102869"/>
                  </a:lnTo>
                  <a:lnTo>
                    <a:pt x="54863" y="153923"/>
                  </a:lnTo>
                  <a:lnTo>
                    <a:pt x="25907" y="213359"/>
                  </a:lnTo>
                  <a:lnTo>
                    <a:pt x="3809" y="278891"/>
                  </a:lnTo>
                  <a:lnTo>
                    <a:pt x="0" y="345185"/>
                  </a:lnTo>
                  <a:lnTo>
                    <a:pt x="3809" y="411479"/>
                  </a:lnTo>
                  <a:lnTo>
                    <a:pt x="25907" y="477012"/>
                  </a:lnTo>
                  <a:lnTo>
                    <a:pt x="54863" y="535685"/>
                  </a:lnTo>
                  <a:lnTo>
                    <a:pt x="99059" y="587501"/>
                  </a:lnTo>
                  <a:lnTo>
                    <a:pt x="150113" y="630935"/>
                  </a:lnTo>
                  <a:lnTo>
                    <a:pt x="212597" y="664463"/>
                  </a:lnTo>
                  <a:lnTo>
                    <a:pt x="275081" y="682751"/>
                  </a:lnTo>
                  <a:lnTo>
                    <a:pt x="340613" y="689609"/>
                  </a:lnTo>
                  <a:lnTo>
                    <a:pt x="410717" y="682751"/>
                  </a:lnTo>
                  <a:lnTo>
                    <a:pt x="473201" y="664463"/>
                  </a:lnTo>
                  <a:lnTo>
                    <a:pt x="535685" y="630935"/>
                  </a:lnTo>
                  <a:lnTo>
                    <a:pt x="586739" y="587501"/>
                  </a:lnTo>
                  <a:lnTo>
                    <a:pt x="627126" y="535685"/>
                  </a:lnTo>
                  <a:lnTo>
                    <a:pt x="659891" y="477012"/>
                  </a:lnTo>
                  <a:lnTo>
                    <a:pt x="678179" y="411479"/>
                  </a:lnTo>
                  <a:lnTo>
                    <a:pt x="685800" y="345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2038" y="4085081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0" y="345185"/>
                  </a:moveTo>
                  <a:lnTo>
                    <a:pt x="3809" y="278891"/>
                  </a:lnTo>
                  <a:lnTo>
                    <a:pt x="25907" y="213359"/>
                  </a:lnTo>
                  <a:lnTo>
                    <a:pt x="54863" y="153923"/>
                  </a:lnTo>
                  <a:lnTo>
                    <a:pt x="99059" y="102869"/>
                  </a:lnTo>
                  <a:lnTo>
                    <a:pt x="150113" y="58673"/>
                  </a:lnTo>
                  <a:lnTo>
                    <a:pt x="212597" y="25907"/>
                  </a:lnTo>
                  <a:lnTo>
                    <a:pt x="275081" y="7619"/>
                  </a:lnTo>
                  <a:lnTo>
                    <a:pt x="340613" y="0"/>
                  </a:lnTo>
                  <a:lnTo>
                    <a:pt x="410717" y="7619"/>
                  </a:lnTo>
                  <a:lnTo>
                    <a:pt x="473201" y="25907"/>
                  </a:lnTo>
                  <a:lnTo>
                    <a:pt x="535685" y="58673"/>
                  </a:lnTo>
                  <a:lnTo>
                    <a:pt x="586739" y="102869"/>
                  </a:lnTo>
                  <a:lnTo>
                    <a:pt x="627126" y="153923"/>
                  </a:lnTo>
                  <a:lnTo>
                    <a:pt x="659891" y="213359"/>
                  </a:lnTo>
                  <a:lnTo>
                    <a:pt x="678179" y="278891"/>
                  </a:lnTo>
                  <a:lnTo>
                    <a:pt x="685800" y="345185"/>
                  </a:lnTo>
                  <a:lnTo>
                    <a:pt x="678179" y="411479"/>
                  </a:lnTo>
                  <a:lnTo>
                    <a:pt x="659891" y="477012"/>
                  </a:lnTo>
                  <a:lnTo>
                    <a:pt x="627126" y="535685"/>
                  </a:lnTo>
                  <a:lnTo>
                    <a:pt x="586739" y="587501"/>
                  </a:lnTo>
                  <a:lnTo>
                    <a:pt x="535685" y="630935"/>
                  </a:lnTo>
                  <a:lnTo>
                    <a:pt x="473201" y="664463"/>
                  </a:lnTo>
                  <a:lnTo>
                    <a:pt x="410717" y="682751"/>
                  </a:lnTo>
                  <a:lnTo>
                    <a:pt x="340613" y="689609"/>
                  </a:lnTo>
                  <a:lnTo>
                    <a:pt x="275081" y="682751"/>
                  </a:lnTo>
                  <a:lnTo>
                    <a:pt x="212597" y="664463"/>
                  </a:lnTo>
                  <a:lnTo>
                    <a:pt x="150113" y="630935"/>
                  </a:lnTo>
                  <a:lnTo>
                    <a:pt x="99059" y="587501"/>
                  </a:lnTo>
                  <a:lnTo>
                    <a:pt x="54863" y="535685"/>
                  </a:lnTo>
                  <a:lnTo>
                    <a:pt x="25907" y="477012"/>
                  </a:lnTo>
                  <a:lnTo>
                    <a:pt x="3809" y="411479"/>
                  </a:lnTo>
                  <a:lnTo>
                    <a:pt x="0" y="345185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12990" y="4160432"/>
            <a:ext cx="18796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i="1" spc="1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52502" y="4075874"/>
            <a:ext cx="704215" cy="708025"/>
            <a:chOff x="6052502" y="4075874"/>
            <a:chExt cx="704215" cy="708025"/>
          </a:xfrm>
        </p:grpSpPr>
        <p:sp>
          <p:nvSpPr>
            <p:cNvPr id="36" name="object 36"/>
            <p:cNvSpPr/>
            <p:nvPr/>
          </p:nvSpPr>
          <p:spPr>
            <a:xfrm>
              <a:off x="6061710" y="4085081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685800" y="345185"/>
                  </a:moveTo>
                  <a:lnTo>
                    <a:pt x="678180" y="278891"/>
                  </a:lnTo>
                  <a:lnTo>
                    <a:pt x="659892" y="213359"/>
                  </a:lnTo>
                  <a:lnTo>
                    <a:pt x="627126" y="153923"/>
                  </a:lnTo>
                  <a:lnTo>
                    <a:pt x="586740" y="102869"/>
                  </a:lnTo>
                  <a:lnTo>
                    <a:pt x="535686" y="58673"/>
                  </a:lnTo>
                  <a:lnTo>
                    <a:pt x="473201" y="25907"/>
                  </a:lnTo>
                  <a:lnTo>
                    <a:pt x="410718" y="7619"/>
                  </a:lnTo>
                  <a:lnTo>
                    <a:pt x="341375" y="0"/>
                  </a:lnTo>
                  <a:lnTo>
                    <a:pt x="275082" y="7619"/>
                  </a:lnTo>
                  <a:lnTo>
                    <a:pt x="212598" y="25907"/>
                  </a:lnTo>
                  <a:lnTo>
                    <a:pt x="150114" y="58673"/>
                  </a:lnTo>
                  <a:lnTo>
                    <a:pt x="99060" y="102869"/>
                  </a:lnTo>
                  <a:lnTo>
                    <a:pt x="54864" y="153923"/>
                  </a:lnTo>
                  <a:lnTo>
                    <a:pt x="25908" y="213359"/>
                  </a:lnTo>
                  <a:lnTo>
                    <a:pt x="3810" y="278891"/>
                  </a:lnTo>
                  <a:lnTo>
                    <a:pt x="0" y="345185"/>
                  </a:lnTo>
                  <a:lnTo>
                    <a:pt x="3810" y="411479"/>
                  </a:lnTo>
                  <a:lnTo>
                    <a:pt x="25908" y="477012"/>
                  </a:lnTo>
                  <a:lnTo>
                    <a:pt x="54864" y="535685"/>
                  </a:lnTo>
                  <a:lnTo>
                    <a:pt x="99060" y="587501"/>
                  </a:lnTo>
                  <a:lnTo>
                    <a:pt x="150114" y="630935"/>
                  </a:lnTo>
                  <a:lnTo>
                    <a:pt x="212598" y="664463"/>
                  </a:lnTo>
                  <a:lnTo>
                    <a:pt x="275082" y="682751"/>
                  </a:lnTo>
                  <a:lnTo>
                    <a:pt x="341375" y="689609"/>
                  </a:lnTo>
                  <a:lnTo>
                    <a:pt x="410718" y="682751"/>
                  </a:lnTo>
                  <a:lnTo>
                    <a:pt x="473201" y="664463"/>
                  </a:lnTo>
                  <a:lnTo>
                    <a:pt x="535686" y="630935"/>
                  </a:lnTo>
                  <a:lnTo>
                    <a:pt x="586740" y="587501"/>
                  </a:lnTo>
                  <a:lnTo>
                    <a:pt x="627126" y="535685"/>
                  </a:lnTo>
                  <a:lnTo>
                    <a:pt x="659892" y="477012"/>
                  </a:lnTo>
                  <a:lnTo>
                    <a:pt x="678180" y="411479"/>
                  </a:lnTo>
                  <a:lnTo>
                    <a:pt x="685800" y="345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61710" y="4085081"/>
              <a:ext cx="685800" cy="689610"/>
            </a:xfrm>
            <a:custGeom>
              <a:avLst/>
              <a:gdLst/>
              <a:ahLst/>
              <a:cxnLst/>
              <a:rect l="l" t="t" r="r" b="b"/>
              <a:pathLst>
                <a:path w="685800" h="689610">
                  <a:moveTo>
                    <a:pt x="0" y="345185"/>
                  </a:moveTo>
                  <a:lnTo>
                    <a:pt x="3810" y="278891"/>
                  </a:lnTo>
                  <a:lnTo>
                    <a:pt x="25908" y="213359"/>
                  </a:lnTo>
                  <a:lnTo>
                    <a:pt x="54864" y="153923"/>
                  </a:lnTo>
                  <a:lnTo>
                    <a:pt x="99060" y="102869"/>
                  </a:lnTo>
                  <a:lnTo>
                    <a:pt x="150114" y="58673"/>
                  </a:lnTo>
                  <a:lnTo>
                    <a:pt x="212598" y="25907"/>
                  </a:lnTo>
                  <a:lnTo>
                    <a:pt x="275082" y="7619"/>
                  </a:lnTo>
                  <a:lnTo>
                    <a:pt x="341375" y="0"/>
                  </a:lnTo>
                  <a:lnTo>
                    <a:pt x="410718" y="7619"/>
                  </a:lnTo>
                  <a:lnTo>
                    <a:pt x="473201" y="25907"/>
                  </a:lnTo>
                  <a:lnTo>
                    <a:pt x="535686" y="58673"/>
                  </a:lnTo>
                  <a:lnTo>
                    <a:pt x="586740" y="102869"/>
                  </a:lnTo>
                  <a:lnTo>
                    <a:pt x="627126" y="153923"/>
                  </a:lnTo>
                  <a:lnTo>
                    <a:pt x="659892" y="213359"/>
                  </a:lnTo>
                  <a:lnTo>
                    <a:pt x="678180" y="278891"/>
                  </a:lnTo>
                  <a:lnTo>
                    <a:pt x="685800" y="345185"/>
                  </a:lnTo>
                  <a:lnTo>
                    <a:pt x="678180" y="411479"/>
                  </a:lnTo>
                  <a:lnTo>
                    <a:pt x="659892" y="477012"/>
                  </a:lnTo>
                  <a:lnTo>
                    <a:pt x="627126" y="535685"/>
                  </a:lnTo>
                  <a:lnTo>
                    <a:pt x="586740" y="587501"/>
                  </a:lnTo>
                  <a:lnTo>
                    <a:pt x="535686" y="630935"/>
                  </a:lnTo>
                  <a:lnTo>
                    <a:pt x="473201" y="664463"/>
                  </a:lnTo>
                  <a:lnTo>
                    <a:pt x="410718" y="682751"/>
                  </a:lnTo>
                  <a:lnTo>
                    <a:pt x="341375" y="689609"/>
                  </a:lnTo>
                  <a:lnTo>
                    <a:pt x="275082" y="682751"/>
                  </a:lnTo>
                  <a:lnTo>
                    <a:pt x="212598" y="664463"/>
                  </a:lnTo>
                  <a:lnTo>
                    <a:pt x="150114" y="630935"/>
                  </a:lnTo>
                  <a:lnTo>
                    <a:pt x="99060" y="587501"/>
                  </a:lnTo>
                  <a:lnTo>
                    <a:pt x="54864" y="535685"/>
                  </a:lnTo>
                  <a:lnTo>
                    <a:pt x="25908" y="477012"/>
                  </a:lnTo>
                  <a:lnTo>
                    <a:pt x="3810" y="411479"/>
                  </a:lnTo>
                  <a:lnTo>
                    <a:pt x="0" y="345185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87515" y="4160432"/>
            <a:ext cx="24066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30" dirty="0">
                <a:latin typeface="Times New Roman"/>
                <a:cs typeface="Times New Roman"/>
              </a:rPr>
              <a:t>^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02338" y="5040566"/>
            <a:ext cx="704215" cy="705485"/>
            <a:chOff x="5502338" y="5040566"/>
            <a:chExt cx="704215" cy="705485"/>
          </a:xfrm>
        </p:grpSpPr>
        <p:sp>
          <p:nvSpPr>
            <p:cNvPr id="40" name="object 40"/>
            <p:cNvSpPr/>
            <p:nvPr/>
          </p:nvSpPr>
          <p:spPr>
            <a:xfrm>
              <a:off x="5511546" y="5049773"/>
              <a:ext cx="685800" cy="687070"/>
            </a:xfrm>
            <a:custGeom>
              <a:avLst/>
              <a:gdLst/>
              <a:ahLst/>
              <a:cxnLst/>
              <a:rect l="l" t="t" r="r" b="b"/>
              <a:pathLst>
                <a:path w="685800" h="687070">
                  <a:moveTo>
                    <a:pt x="685800" y="341375"/>
                  </a:moveTo>
                  <a:lnTo>
                    <a:pt x="678942" y="275843"/>
                  </a:lnTo>
                  <a:lnTo>
                    <a:pt x="659892" y="213360"/>
                  </a:lnTo>
                  <a:lnTo>
                    <a:pt x="627126" y="150875"/>
                  </a:lnTo>
                  <a:lnTo>
                    <a:pt x="586739" y="99060"/>
                  </a:lnTo>
                  <a:lnTo>
                    <a:pt x="535685" y="55625"/>
                  </a:lnTo>
                  <a:lnTo>
                    <a:pt x="473201" y="25908"/>
                  </a:lnTo>
                  <a:lnTo>
                    <a:pt x="410717" y="3810"/>
                  </a:lnTo>
                  <a:lnTo>
                    <a:pt x="341375" y="0"/>
                  </a:lnTo>
                  <a:lnTo>
                    <a:pt x="275081" y="3810"/>
                  </a:lnTo>
                  <a:lnTo>
                    <a:pt x="212598" y="25908"/>
                  </a:lnTo>
                  <a:lnTo>
                    <a:pt x="150113" y="55625"/>
                  </a:lnTo>
                  <a:lnTo>
                    <a:pt x="99059" y="99060"/>
                  </a:lnTo>
                  <a:lnTo>
                    <a:pt x="54863" y="150875"/>
                  </a:lnTo>
                  <a:lnTo>
                    <a:pt x="25907" y="213360"/>
                  </a:lnTo>
                  <a:lnTo>
                    <a:pt x="3809" y="275843"/>
                  </a:lnTo>
                  <a:lnTo>
                    <a:pt x="0" y="341375"/>
                  </a:lnTo>
                  <a:lnTo>
                    <a:pt x="3810" y="411479"/>
                  </a:lnTo>
                  <a:lnTo>
                    <a:pt x="25908" y="473963"/>
                  </a:lnTo>
                  <a:lnTo>
                    <a:pt x="54864" y="535686"/>
                  </a:lnTo>
                  <a:lnTo>
                    <a:pt x="99060" y="587501"/>
                  </a:lnTo>
                  <a:lnTo>
                    <a:pt x="150114" y="627888"/>
                  </a:lnTo>
                  <a:lnTo>
                    <a:pt x="212598" y="660653"/>
                  </a:lnTo>
                  <a:lnTo>
                    <a:pt x="275082" y="678941"/>
                  </a:lnTo>
                  <a:lnTo>
                    <a:pt x="341376" y="686562"/>
                  </a:lnTo>
                  <a:lnTo>
                    <a:pt x="410718" y="678941"/>
                  </a:lnTo>
                  <a:lnTo>
                    <a:pt x="473202" y="660653"/>
                  </a:lnTo>
                  <a:lnTo>
                    <a:pt x="535685" y="627888"/>
                  </a:lnTo>
                  <a:lnTo>
                    <a:pt x="586739" y="587501"/>
                  </a:lnTo>
                  <a:lnTo>
                    <a:pt x="627126" y="535686"/>
                  </a:lnTo>
                  <a:lnTo>
                    <a:pt x="659892" y="473963"/>
                  </a:lnTo>
                  <a:lnTo>
                    <a:pt x="678942" y="411479"/>
                  </a:lnTo>
                  <a:lnTo>
                    <a:pt x="685800" y="341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11546" y="5049773"/>
              <a:ext cx="685800" cy="687070"/>
            </a:xfrm>
            <a:custGeom>
              <a:avLst/>
              <a:gdLst/>
              <a:ahLst/>
              <a:cxnLst/>
              <a:rect l="l" t="t" r="r" b="b"/>
              <a:pathLst>
                <a:path w="685800" h="687070">
                  <a:moveTo>
                    <a:pt x="0" y="341375"/>
                  </a:moveTo>
                  <a:lnTo>
                    <a:pt x="3809" y="275843"/>
                  </a:lnTo>
                  <a:lnTo>
                    <a:pt x="25907" y="213360"/>
                  </a:lnTo>
                  <a:lnTo>
                    <a:pt x="54863" y="150875"/>
                  </a:lnTo>
                  <a:lnTo>
                    <a:pt x="99059" y="99060"/>
                  </a:lnTo>
                  <a:lnTo>
                    <a:pt x="150113" y="55625"/>
                  </a:lnTo>
                  <a:lnTo>
                    <a:pt x="212598" y="25908"/>
                  </a:lnTo>
                  <a:lnTo>
                    <a:pt x="275081" y="3810"/>
                  </a:lnTo>
                  <a:lnTo>
                    <a:pt x="341375" y="0"/>
                  </a:lnTo>
                  <a:lnTo>
                    <a:pt x="410717" y="3810"/>
                  </a:lnTo>
                  <a:lnTo>
                    <a:pt x="473201" y="25908"/>
                  </a:lnTo>
                  <a:lnTo>
                    <a:pt x="535685" y="55625"/>
                  </a:lnTo>
                  <a:lnTo>
                    <a:pt x="586739" y="99060"/>
                  </a:lnTo>
                  <a:lnTo>
                    <a:pt x="627126" y="150875"/>
                  </a:lnTo>
                  <a:lnTo>
                    <a:pt x="659892" y="213360"/>
                  </a:lnTo>
                  <a:lnTo>
                    <a:pt x="678942" y="275843"/>
                  </a:lnTo>
                  <a:lnTo>
                    <a:pt x="685800" y="341375"/>
                  </a:lnTo>
                  <a:lnTo>
                    <a:pt x="678942" y="411479"/>
                  </a:lnTo>
                  <a:lnTo>
                    <a:pt x="659892" y="473963"/>
                  </a:lnTo>
                  <a:lnTo>
                    <a:pt x="627126" y="535686"/>
                  </a:lnTo>
                  <a:lnTo>
                    <a:pt x="586739" y="587501"/>
                  </a:lnTo>
                  <a:lnTo>
                    <a:pt x="535685" y="627888"/>
                  </a:lnTo>
                  <a:lnTo>
                    <a:pt x="473202" y="660653"/>
                  </a:lnTo>
                  <a:lnTo>
                    <a:pt x="410718" y="678941"/>
                  </a:lnTo>
                  <a:lnTo>
                    <a:pt x="341376" y="686562"/>
                  </a:lnTo>
                  <a:lnTo>
                    <a:pt x="275082" y="678941"/>
                  </a:lnTo>
                  <a:lnTo>
                    <a:pt x="212598" y="660653"/>
                  </a:lnTo>
                  <a:lnTo>
                    <a:pt x="150114" y="627888"/>
                  </a:lnTo>
                  <a:lnTo>
                    <a:pt x="99060" y="587501"/>
                  </a:lnTo>
                  <a:lnTo>
                    <a:pt x="54864" y="535686"/>
                  </a:lnTo>
                  <a:lnTo>
                    <a:pt x="25908" y="473963"/>
                  </a:lnTo>
                  <a:lnTo>
                    <a:pt x="3810" y="411479"/>
                  </a:lnTo>
                  <a:lnTo>
                    <a:pt x="0" y="341375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51829" y="5122076"/>
            <a:ext cx="208279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i="1" spc="1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02704" y="5040604"/>
            <a:ext cx="704215" cy="705485"/>
            <a:chOff x="6602704" y="5040604"/>
            <a:chExt cx="704215" cy="705485"/>
          </a:xfrm>
        </p:grpSpPr>
        <p:sp>
          <p:nvSpPr>
            <p:cNvPr id="44" name="object 44"/>
            <p:cNvSpPr/>
            <p:nvPr/>
          </p:nvSpPr>
          <p:spPr>
            <a:xfrm>
              <a:off x="6611874" y="5049774"/>
              <a:ext cx="685800" cy="687070"/>
            </a:xfrm>
            <a:custGeom>
              <a:avLst/>
              <a:gdLst/>
              <a:ahLst/>
              <a:cxnLst/>
              <a:rect l="l" t="t" r="r" b="b"/>
              <a:pathLst>
                <a:path w="685800" h="687070">
                  <a:moveTo>
                    <a:pt x="685800" y="341375"/>
                  </a:moveTo>
                  <a:lnTo>
                    <a:pt x="678179" y="275843"/>
                  </a:lnTo>
                  <a:lnTo>
                    <a:pt x="659892" y="213360"/>
                  </a:lnTo>
                  <a:lnTo>
                    <a:pt x="627126" y="150875"/>
                  </a:lnTo>
                  <a:lnTo>
                    <a:pt x="586740" y="99060"/>
                  </a:lnTo>
                  <a:lnTo>
                    <a:pt x="535685" y="55625"/>
                  </a:lnTo>
                  <a:lnTo>
                    <a:pt x="473201" y="25908"/>
                  </a:lnTo>
                  <a:lnTo>
                    <a:pt x="410718" y="3810"/>
                  </a:lnTo>
                  <a:lnTo>
                    <a:pt x="341375" y="0"/>
                  </a:lnTo>
                  <a:lnTo>
                    <a:pt x="275081" y="3810"/>
                  </a:lnTo>
                  <a:lnTo>
                    <a:pt x="212598" y="25908"/>
                  </a:lnTo>
                  <a:lnTo>
                    <a:pt x="150114" y="55625"/>
                  </a:lnTo>
                  <a:lnTo>
                    <a:pt x="99059" y="99060"/>
                  </a:lnTo>
                  <a:lnTo>
                    <a:pt x="54864" y="150875"/>
                  </a:lnTo>
                  <a:lnTo>
                    <a:pt x="25907" y="213360"/>
                  </a:lnTo>
                  <a:lnTo>
                    <a:pt x="3809" y="275843"/>
                  </a:lnTo>
                  <a:lnTo>
                    <a:pt x="0" y="341375"/>
                  </a:lnTo>
                  <a:lnTo>
                    <a:pt x="3809" y="411479"/>
                  </a:lnTo>
                  <a:lnTo>
                    <a:pt x="25907" y="473963"/>
                  </a:lnTo>
                  <a:lnTo>
                    <a:pt x="54864" y="535686"/>
                  </a:lnTo>
                  <a:lnTo>
                    <a:pt x="99059" y="587501"/>
                  </a:lnTo>
                  <a:lnTo>
                    <a:pt x="150114" y="627888"/>
                  </a:lnTo>
                  <a:lnTo>
                    <a:pt x="212598" y="660653"/>
                  </a:lnTo>
                  <a:lnTo>
                    <a:pt x="275081" y="678941"/>
                  </a:lnTo>
                  <a:lnTo>
                    <a:pt x="341375" y="686562"/>
                  </a:lnTo>
                  <a:lnTo>
                    <a:pt x="410718" y="678941"/>
                  </a:lnTo>
                  <a:lnTo>
                    <a:pt x="473201" y="660653"/>
                  </a:lnTo>
                  <a:lnTo>
                    <a:pt x="535685" y="627888"/>
                  </a:lnTo>
                  <a:lnTo>
                    <a:pt x="586740" y="587501"/>
                  </a:lnTo>
                  <a:lnTo>
                    <a:pt x="627126" y="535686"/>
                  </a:lnTo>
                  <a:lnTo>
                    <a:pt x="659892" y="473963"/>
                  </a:lnTo>
                  <a:lnTo>
                    <a:pt x="678179" y="411479"/>
                  </a:lnTo>
                  <a:lnTo>
                    <a:pt x="685800" y="341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11874" y="5049774"/>
              <a:ext cx="685800" cy="687070"/>
            </a:xfrm>
            <a:custGeom>
              <a:avLst/>
              <a:gdLst/>
              <a:ahLst/>
              <a:cxnLst/>
              <a:rect l="l" t="t" r="r" b="b"/>
              <a:pathLst>
                <a:path w="685800" h="687070">
                  <a:moveTo>
                    <a:pt x="0" y="341375"/>
                  </a:moveTo>
                  <a:lnTo>
                    <a:pt x="3809" y="275843"/>
                  </a:lnTo>
                  <a:lnTo>
                    <a:pt x="25907" y="213360"/>
                  </a:lnTo>
                  <a:lnTo>
                    <a:pt x="54864" y="150875"/>
                  </a:lnTo>
                  <a:lnTo>
                    <a:pt x="99059" y="99060"/>
                  </a:lnTo>
                  <a:lnTo>
                    <a:pt x="150114" y="55625"/>
                  </a:lnTo>
                  <a:lnTo>
                    <a:pt x="212598" y="25908"/>
                  </a:lnTo>
                  <a:lnTo>
                    <a:pt x="275081" y="3810"/>
                  </a:lnTo>
                  <a:lnTo>
                    <a:pt x="341375" y="0"/>
                  </a:lnTo>
                  <a:lnTo>
                    <a:pt x="410718" y="3810"/>
                  </a:lnTo>
                  <a:lnTo>
                    <a:pt x="473201" y="25908"/>
                  </a:lnTo>
                  <a:lnTo>
                    <a:pt x="535685" y="55625"/>
                  </a:lnTo>
                  <a:lnTo>
                    <a:pt x="586740" y="99060"/>
                  </a:lnTo>
                  <a:lnTo>
                    <a:pt x="627126" y="150875"/>
                  </a:lnTo>
                  <a:lnTo>
                    <a:pt x="659892" y="213360"/>
                  </a:lnTo>
                  <a:lnTo>
                    <a:pt x="678179" y="275843"/>
                  </a:lnTo>
                  <a:lnTo>
                    <a:pt x="685800" y="341375"/>
                  </a:lnTo>
                  <a:lnTo>
                    <a:pt x="678179" y="411479"/>
                  </a:lnTo>
                  <a:lnTo>
                    <a:pt x="659892" y="473963"/>
                  </a:lnTo>
                  <a:lnTo>
                    <a:pt x="627126" y="535686"/>
                  </a:lnTo>
                  <a:lnTo>
                    <a:pt x="586740" y="587501"/>
                  </a:lnTo>
                  <a:lnTo>
                    <a:pt x="535685" y="627888"/>
                  </a:lnTo>
                  <a:lnTo>
                    <a:pt x="473201" y="660653"/>
                  </a:lnTo>
                  <a:lnTo>
                    <a:pt x="410718" y="678941"/>
                  </a:lnTo>
                  <a:lnTo>
                    <a:pt x="341375" y="686562"/>
                  </a:lnTo>
                  <a:lnTo>
                    <a:pt x="275081" y="678941"/>
                  </a:lnTo>
                  <a:lnTo>
                    <a:pt x="212598" y="660653"/>
                  </a:lnTo>
                  <a:lnTo>
                    <a:pt x="150114" y="627888"/>
                  </a:lnTo>
                  <a:lnTo>
                    <a:pt x="99059" y="587501"/>
                  </a:lnTo>
                  <a:lnTo>
                    <a:pt x="54864" y="535686"/>
                  </a:lnTo>
                  <a:lnTo>
                    <a:pt x="25907" y="473963"/>
                  </a:lnTo>
                  <a:lnTo>
                    <a:pt x="3809" y="411479"/>
                  </a:lnTo>
                  <a:lnTo>
                    <a:pt x="0" y="341375"/>
                  </a:lnTo>
                  <a:close/>
                </a:path>
              </a:pathLst>
            </a:custGeom>
            <a:ln w="18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52157" y="5122076"/>
            <a:ext cx="21018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2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314" y="312674"/>
            <a:ext cx="2087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Crossover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64981" y="1097025"/>
            <a:ext cx="1674495" cy="2174875"/>
            <a:chOff x="2264981" y="1097025"/>
            <a:chExt cx="1674495" cy="2174875"/>
          </a:xfrm>
        </p:grpSpPr>
        <p:sp>
          <p:nvSpPr>
            <p:cNvPr id="4" name="object 4"/>
            <p:cNvSpPr/>
            <p:nvPr/>
          </p:nvSpPr>
          <p:spPr>
            <a:xfrm>
              <a:off x="2827020" y="1975103"/>
              <a:ext cx="367665" cy="641985"/>
            </a:xfrm>
            <a:custGeom>
              <a:avLst/>
              <a:gdLst/>
              <a:ahLst/>
              <a:cxnLst/>
              <a:rect l="l" t="t" r="r" b="b"/>
              <a:pathLst>
                <a:path w="367664" h="641985">
                  <a:moveTo>
                    <a:pt x="0" y="641603"/>
                  </a:moveTo>
                  <a:lnTo>
                    <a:pt x="367283" y="0"/>
                  </a:lnTo>
                </a:path>
              </a:pathLst>
            </a:custGeom>
            <a:ln w="2202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4304" y="2616708"/>
              <a:ext cx="734060" cy="643890"/>
            </a:xfrm>
            <a:custGeom>
              <a:avLst/>
              <a:gdLst/>
              <a:ahLst/>
              <a:cxnLst/>
              <a:rect l="l" t="t" r="r" b="b"/>
              <a:pathLst>
                <a:path w="734060" h="643889">
                  <a:moveTo>
                    <a:pt x="733806" y="643890"/>
                  </a:moveTo>
                  <a:lnTo>
                    <a:pt x="366522" y="0"/>
                  </a:lnTo>
                </a:path>
                <a:path w="734060" h="643889">
                  <a:moveTo>
                    <a:pt x="0" y="643890"/>
                  </a:moveTo>
                  <a:lnTo>
                    <a:pt x="366522" y="0"/>
                  </a:lnTo>
                </a:path>
              </a:pathLst>
            </a:custGeom>
            <a:ln w="22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6094" y="1331213"/>
              <a:ext cx="1285240" cy="1285875"/>
            </a:xfrm>
            <a:custGeom>
              <a:avLst/>
              <a:gdLst/>
              <a:ahLst/>
              <a:cxnLst/>
              <a:rect l="l" t="t" r="r" b="b"/>
              <a:pathLst>
                <a:path w="1285239" h="1285875">
                  <a:moveTo>
                    <a:pt x="1284732" y="1285494"/>
                  </a:moveTo>
                  <a:lnTo>
                    <a:pt x="918209" y="643890"/>
                  </a:lnTo>
                </a:path>
                <a:path w="1285239" h="1285875">
                  <a:moveTo>
                    <a:pt x="918209" y="643890"/>
                  </a:moveTo>
                  <a:lnTo>
                    <a:pt x="460248" y="0"/>
                  </a:lnTo>
                </a:path>
                <a:path w="1285239" h="1285875">
                  <a:moveTo>
                    <a:pt x="0" y="1285494"/>
                  </a:moveTo>
                  <a:lnTo>
                    <a:pt x="0" y="643890"/>
                  </a:lnTo>
                </a:path>
                <a:path w="1285239" h="1285875">
                  <a:moveTo>
                    <a:pt x="0" y="643890"/>
                  </a:moveTo>
                  <a:lnTo>
                    <a:pt x="460248" y="0"/>
                  </a:lnTo>
                </a:path>
              </a:pathLst>
            </a:custGeom>
            <a:ln w="2202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6218" y="1103375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69">
                  <a:moveTo>
                    <a:pt x="460247" y="227837"/>
                  </a:moveTo>
                  <a:lnTo>
                    <a:pt x="454914" y="183641"/>
                  </a:lnTo>
                  <a:lnTo>
                    <a:pt x="442721" y="142493"/>
                  </a:lnTo>
                  <a:lnTo>
                    <a:pt x="420623" y="100583"/>
                  </a:lnTo>
                  <a:lnTo>
                    <a:pt x="391668" y="66293"/>
                  </a:lnTo>
                  <a:lnTo>
                    <a:pt x="357378" y="36575"/>
                  </a:lnTo>
                  <a:lnTo>
                    <a:pt x="317754" y="17525"/>
                  </a:lnTo>
                  <a:lnTo>
                    <a:pt x="274319" y="2285"/>
                  </a:lnTo>
                  <a:lnTo>
                    <a:pt x="230124" y="0"/>
                  </a:lnTo>
                  <a:lnTo>
                    <a:pt x="185927" y="2285"/>
                  </a:lnTo>
                  <a:lnTo>
                    <a:pt x="141731" y="17525"/>
                  </a:lnTo>
                  <a:lnTo>
                    <a:pt x="102869" y="36575"/>
                  </a:lnTo>
                  <a:lnTo>
                    <a:pt x="68580" y="66293"/>
                  </a:lnTo>
                  <a:lnTo>
                    <a:pt x="38862" y="100583"/>
                  </a:lnTo>
                  <a:lnTo>
                    <a:pt x="16763" y="142493"/>
                  </a:lnTo>
                  <a:lnTo>
                    <a:pt x="4571" y="183641"/>
                  </a:lnTo>
                  <a:lnTo>
                    <a:pt x="0" y="227837"/>
                  </a:lnTo>
                  <a:lnTo>
                    <a:pt x="4571" y="274319"/>
                  </a:lnTo>
                  <a:lnTo>
                    <a:pt x="16763" y="316229"/>
                  </a:lnTo>
                  <a:lnTo>
                    <a:pt x="38862" y="357377"/>
                  </a:lnTo>
                  <a:lnTo>
                    <a:pt x="68580" y="391667"/>
                  </a:lnTo>
                  <a:lnTo>
                    <a:pt x="102869" y="419099"/>
                  </a:lnTo>
                  <a:lnTo>
                    <a:pt x="141731" y="441197"/>
                  </a:lnTo>
                  <a:lnTo>
                    <a:pt x="185927" y="453389"/>
                  </a:lnTo>
                  <a:lnTo>
                    <a:pt x="230124" y="457961"/>
                  </a:lnTo>
                  <a:lnTo>
                    <a:pt x="274319" y="453389"/>
                  </a:lnTo>
                  <a:lnTo>
                    <a:pt x="317754" y="441197"/>
                  </a:lnTo>
                  <a:lnTo>
                    <a:pt x="357378" y="419099"/>
                  </a:lnTo>
                  <a:lnTo>
                    <a:pt x="391668" y="391667"/>
                  </a:lnTo>
                  <a:lnTo>
                    <a:pt x="420623" y="357377"/>
                  </a:lnTo>
                  <a:lnTo>
                    <a:pt x="442721" y="316229"/>
                  </a:lnTo>
                  <a:lnTo>
                    <a:pt x="454914" y="274319"/>
                  </a:lnTo>
                  <a:lnTo>
                    <a:pt x="460247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6218" y="1103375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69">
                  <a:moveTo>
                    <a:pt x="0" y="227837"/>
                  </a:moveTo>
                  <a:lnTo>
                    <a:pt x="4571" y="183641"/>
                  </a:lnTo>
                  <a:lnTo>
                    <a:pt x="16763" y="142493"/>
                  </a:lnTo>
                  <a:lnTo>
                    <a:pt x="38862" y="100583"/>
                  </a:lnTo>
                  <a:lnTo>
                    <a:pt x="68580" y="66293"/>
                  </a:lnTo>
                  <a:lnTo>
                    <a:pt x="102869" y="36575"/>
                  </a:lnTo>
                  <a:lnTo>
                    <a:pt x="141731" y="17525"/>
                  </a:lnTo>
                  <a:lnTo>
                    <a:pt x="185927" y="2285"/>
                  </a:lnTo>
                  <a:lnTo>
                    <a:pt x="230124" y="0"/>
                  </a:lnTo>
                  <a:lnTo>
                    <a:pt x="274319" y="2285"/>
                  </a:lnTo>
                  <a:lnTo>
                    <a:pt x="317754" y="17525"/>
                  </a:lnTo>
                  <a:lnTo>
                    <a:pt x="357378" y="36575"/>
                  </a:lnTo>
                  <a:lnTo>
                    <a:pt x="391668" y="66293"/>
                  </a:lnTo>
                  <a:lnTo>
                    <a:pt x="420623" y="100583"/>
                  </a:lnTo>
                  <a:lnTo>
                    <a:pt x="442721" y="142493"/>
                  </a:lnTo>
                  <a:lnTo>
                    <a:pt x="454914" y="183641"/>
                  </a:lnTo>
                  <a:lnTo>
                    <a:pt x="460247" y="227837"/>
                  </a:lnTo>
                  <a:lnTo>
                    <a:pt x="454914" y="274319"/>
                  </a:lnTo>
                  <a:lnTo>
                    <a:pt x="442721" y="316229"/>
                  </a:lnTo>
                  <a:lnTo>
                    <a:pt x="420623" y="357377"/>
                  </a:lnTo>
                  <a:lnTo>
                    <a:pt x="391668" y="391667"/>
                  </a:lnTo>
                  <a:lnTo>
                    <a:pt x="357378" y="419099"/>
                  </a:lnTo>
                  <a:lnTo>
                    <a:pt x="317754" y="441197"/>
                  </a:lnTo>
                  <a:lnTo>
                    <a:pt x="274319" y="453389"/>
                  </a:lnTo>
                  <a:lnTo>
                    <a:pt x="230124" y="457961"/>
                  </a:lnTo>
                  <a:lnTo>
                    <a:pt x="185927" y="453389"/>
                  </a:lnTo>
                  <a:lnTo>
                    <a:pt x="141731" y="441197"/>
                  </a:lnTo>
                  <a:lnTo>
                    <a:pt x="102869" y="419099"/>
                  </a:lnTo>
                  <a:lnTo>
                    <a:pt x="68580" y="391667"/>
                  </a:lnTo>
                  <a:lnTo>
                    <a:pt x="38862" y="357377"/>
                  </a:lnTo>
                  <a:lnTo>
                    <a:pt x="16763" y="316229"/>
                  </a:lnTo>
                  <a:lnTo>
                    <a:pt x="4571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5061" y="1146817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1905" y="1738629"/>
            <a:ext cx="471170" cy="473075"/>
            <a:chOff x="2041905" y="1738629"/>
            <a:chExt cx="471170" cy="473075"/>
          </a:xfrm>
        </p:grpSpPr>
        <p:sp>
          <p:nvSpPr>
            <p:cNvPr id="11" name="object 11"/>
            <p:cNvSpPr/>
            <p:nvPr/>
          </p:nvSpPr>
          <p:spPr>
            <a:xfrm>
              <a:off x="2048255" y="1744979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69" h="460375">
                  <a:moveTo>
                    <a:pt x="457962" y="230124"/>
                  </a:moveTo>
                  <a:lnTo>
                    <a:pt x="452627" y="185927"/>
                  </a:lnTo>
                  <a:lnTo>
                    <a:pt x="440436" y="141732"/>
                  </a:lnTo>
                  <a:lnTo>
                    <a:pt x="419100" y="102870"/>
                  </a:lnTo>
                  <a:lnTo>
                    <a:pt x="391668" y="68580"/>
                  </a:lnTo>
                  <a:lnTo>
                    <a:pt x="357377" y="39624"/>
                  </a:lnTo>
                  <a:lnTo>
                    <a:pt x="316230" y="17526"/>
                  </a:lnTo>
                  <a:lnTo>
                    <a:pt x="274319" y="5334"/>
                  </a:lnTo>
                  <a:lnTo>
                    <a:pt x="227837" y="0"/>
                  </a:lnTo>
                  <a:lnTo>
                    <a:pt x="183642" y="5334"/>
                  </a:lnTo>
                  <a:lnTo>
                    <a:pt x="142494" y="17526"/>
                  </a:lnTo>
                  <a:lnTo>
                    <a:pt x="100583" y="39624"/>
                  </a:lnTo>
                  <a:lnTo>
                    <a:pt x="66293" y="68580"/>
                  </a:lnTo>
                  <a:lnTo>
                    <a:pt x="36575" y="102870"/>
                  </a:lnTo>
                  <a:lnTo>
                    <a:pt x="17525" y="141732"/>
                  </a:lnTo>
                  <a:lnTo>
                    <a:pt x="2286" y="185928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7525" y="318516"/>
                  </a:lnTo>
                  <a:lnTo>
                    <a:pt x="36575" y="357378"/>
                  </a:lnTo>
                  <a:lnTo>
                    <a:pt x="66293" y="391668"/>
                  </a:lnTo>
                  <a:lnTo>
                    <a:pt x="100583" y="421386"/>
                  </a:lnTo>
                  <a:lnTo>
                    <a:pt x="142494" y="443484"/>
                  </a:lnTo>
                  <a:lnTo>
                    <a:pt x="183642" y="455676"/>
                  </a:lnTo>
                  <a:lnTo>
                    <a:pt x="227837" y="460248"/>
                  </a:lnTo>
                  <a:lnTo>
                    <a:pt x="274319" y="455676"/>
                  </a:lnTo>
                  <a:lnTo>
                    <a:pt x="316230" y="443484"/>
                  </a:lnTo>
                  <a:lnTo>
                    <a:pt x="357377" y="421386"/>
                  </a:lnTo>
                  <a:lnTo>
                    <a:pt x="391668" y="391668"/>
                  </a:lnTo>
                  <a:lnTo>
                    <a:pt x="419100" y="357378"/>
                  </a:lnTo>
                  <a:lnTo>
                    <a:pt x="440436" y="318516"/>
                  </a:lnTo>
                  <a:lnTo>
                    <a:pt x="452627" y="274319"/>
                  </a:lnTo>
                  <a:lnTo>
                    <a:pt x="457962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8255" y="1744979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69" h="460375">
                  <a:moveTo>
                    <a:pt x="0" y="230124"/>
                  </a:moveTo>
                  <a:lnTo>
                    <a:pt x="2286" y="185928"/>
                  </a:lnTo>
                  <a:lnTo>
                    <a:pt x="17525" y="141732"/>
                  </a:lnTo>
                  <a:lnTo>
                    <a:pt x="36575" y="102870"/>
                  </a:lnTo>
                  <a:lnTo>
                    <a:pt x="66293" y="68580"/>
                  </a:lnTo>
                  <a:lnTo>
                    <a:pt x="100583" y="39624"/>
                  </a:lnTo>
                  <a:lnTo>
                    <a:pt x="142494" y="17526"/>
                  </a:lnTo>
                  <a:lnTo>
                    <a:pt x="183642" y="5334"/>
                  </a:lnTo>
                  <a:lnTo>
                    <a:pt x="227837" y="0"/>
                  </a:lnTo>
                  <a:lnTo>
                    <a:pt x="274319" y="5334"/>
                  </a:lnTo>
                  <a:lnTo>
                    <a:pt x="316230" y="17526"/>
                  </a:lnTo>
                  <a:lnTo>
                    <a:pt x="357377" y="39624"/>
                  </a:lnTo>
                  <a:lnTo>
                    <a:pt x="391668" y="68580"/>
                  </a:lnTo>
                  <a:lnTo>
                    <a:pt x="419100" y="102870"/>
                  </a:lnTo>
                  <a:lnTo>
                    <a:pt x="440436" y="141732"/>
                  </a:lnTo>
                  <a:lnTo>
                    <a:pt x="452627" y="185927"/>
                  </a:lnTo>
                  <a:lnTo>
                    <a:pt x="457962" y="230124"/>
                  </a:lnTo>
                  <a:lnTo>
                    <a:pt x="452627" y="274319"/>
                  </a:lnTo>
                  <a:lnTo>
                    <a:pt x="440436" y="318516"/>
                  </a:lnTo>
                  <a:lnTo>
                    <a:pt x="419100" y="357378"/>
                  </a:lnTo>
                  <a:lnTo>
                    <a:pt x="391668" y="391668"/>
                  </a:lnTo>
                  <a:lnTo>
                    <a:pt x="357377" y="421386"/>
                  </a:lnTo>
                  <a:lnTo>
                    <a:pt x="316230" y="443484"/>
                  </a:lnTo>
                  <a:lnTo>
                    <a:pt x="274319" y="455676"/>
                  </a:lnTo>
                  <a:lnTo>
                    <a:pt x="227837" y="460248"/>
                  </a:lnTo>
                  <a:lnTo>
                    <a:pt x="183642" y="455676"/>
                  </a:lnTo>
                  <a:lnTo>
                    <a:pt x="142494" y="443484"/>
                  </a:lnTo>
                  <a:lnTo>
                    <a:pt x="100583" y="421386"/>
                  </a:lnTo>
                  <a:lnTo>
                    <a:pt x="66293" y="391668"/>
                  </a:lnTo>
                  <a:lnTo>
                    <a:pt x="36575" y="357378"/>
                  </a:lnTo>
                  <a:lnTo>
                    <a:pt x="17525" y="318516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52904" y="1832870"/>
            <a:ext cx="2501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Times New Roman"/>
                <a:cs typeface="Times New Roman"/>
              </a:rPr>
              <a:t>sin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41905" y="2367914"/>
            <a:ext cx="1770380" cy="500380"/>
            <a:chOff x="2041905" y="2367914"/>
            <a:chExt cx="1770380" cy="500380"/>
          </a:xfrm>
        </p:grpSpPr>
        <p:sp>
          <p:nvSpPr>
            <p:cNvPr id="15" name="object 15"/>
            <p:cNvSpPr/>
            <p:nvPr/>
          </p:nvSpPr>
          <p:spPr>
            <a:xfrm>
              <a:off x="2048255" y="2388869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69">
                  <a:moveTo>
                    <a:pt x="457962" y="227837"/>
                  </a:moveTo>
                  <a:lnTo>
                    <a:pt x="452627" y="183641"/>
                  </a:lnTo>
                  <a:lnTo>
                    <a:pt x="440436" y="142493"/>
                  </a:lnTo>
                  <a:lnTo>
                    <a:pt x="419099" y="100583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6229" y="17525"/>
                  </a:lnTo>
                  <a:lnTo>
                    <a:pt x="274319" y="2285"/>
                  </a:lnTo>
                  <a:lnTo>
                    <a:pt x="227837" y="0"/>
                  </a:lnTo>
                  <a:lnTo>
                    <a:pt x="183641" y="2285"/>
                  </a:lnTo>
                  <a:lnTo>
                    <a:pt x="142493" y="17525"/>
                  </a:lnTo>
                  <a:lnTo>
                    <a:pt x="100583" y="36575"/>
                  </a:lnTo>
                  <a:lnTo>
                    <a:pt x="66293" y="66293"/>
                  </a:lnTo>
                  <a:lnTo>
                    <a:pt x="36575" y="100583"/>
                  </a:lnTo>
                  <a:lnTo>
                    <a:pt x="17525" y="142493"/>
                  </a:lnTo>
                  <a:lnTo>
                    <a:pt x="2286" y="183641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7525" y="316229"/>
                  </a:lnTo>
                  <a:lnTo>
                    <a:pt x="36575" y="357377"/>
                  </a:lnTo>
                  <a:lnTo>
                    <a:pt x="66293" y="391667"/>
                  </a:lnTo>
                  <a:lnTo>
                    <a:pt x="100583" y="419100"/>
                  </a:lnTo>
                  <a:lnTo>
                    <a:pt x="142494" y="441197"/>
                  </a:lnTo>
                  <a:lnTo>
                    <a:pt x="183642" y="453389"/>
                  </a:lnTo>
                  <a:lnTo>
                    <a:pt x="227837" y="457962"/>
                  </a:lnTo>
                  <a:lnTo>
                    <a:pt x="274319" y="453389"/>
                  </a:lnTo>
                  <a:lnTo>
                    <a:pt x="316230" y="441197"/>
                  </a:lnTo>
                  <a:lnTo>
                    <a:pt x="357377" y="419100"/>
                  </a:lnTo>
                  <a:lnTo>
                    <a:pt x="391668" y="391667"/>
                  </a:lnTo>
                  <a:lnTo>
                    <a:pt x="419100" y="357377"/>
                  </a:lnTo>
                  <a:lnTo>
                    <a:pt x="440436" y="316229"/>
                  </a:lnTo>
                  <a:lnTo>
                    <a:pt x="452627" y="274319"/>
                  </a:lnTo>
                  <a:lnTo>
                    <a:pt x="457962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8255" y="2388869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69">
                  <a:moveTo>
                    <a:pt x="0" y="227837"/>
                  </a:moveTo>
                  <a:lnTo>
                    <a:pt x="2286" y="183641"/>
                  </a:lnTo>
                  <a:lnTo>
                    <a:pt x="17525" y="142493"/>
                  </a:lnTo>
                  <a:lnTo>
                    <a:pt x="36575" y="100583"/>
                  </a:lnTo>
                  <a:lnTo>
                    <a:pt x="66293" y="66293"/>
                  </a:lnTo>
                  <a:lnTo>
                    <a:pt x="100583" y="36575"/>
                  </a:lnTo>
                  <a:lnTo>
                    <a:pt x="142493" y="17525"/>
                  </a:lnTo>
                  <a:lnTo>
                    <a:pt x="183641" y="2285"/>
                  </a:lnTo>
                  <a:lnTo>
                    <a:pt x="227837" y="0"/>
                  </a:lnTo>
                  <a:lnTo>
                    <a:pt x="274319" y="2285"/>
                  </a:lnTo>
                  <a:lnTo>
                    <a:pt x="316229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9099" y="100583"/>
                  </a:lnTo>
                  <a:lnTo>
                    <a:pt x="440436" y="142493"/>
                  </a:lnTo>
                  <a:lnTo>
                    <a:pt x="452627" y="183641"/>
                  </a:lnTo>
                  <a:lnTo>
                    <a:pt x="457962" y="227837"/>
                  </a:lnTo>
                  <a:lnTo>
                    <a:pt x="452627" y="274319"/>
                  </a:lnTo>
                  <a:lnTo>
                    <a:pt x="440436" y="316229"/>
                  </a:lnTo>
                  <a:lnTo>
                    <a:pt x="419100" y="357377"/>
                  </a:lnTo>
                  <a:lnTo>
                    <a:pt x="391668" y="391667"/>
                  </a:lnTo>
                  <a:lnTo>
                    <a:pt x="357377" y="419100"/>
                  </a:lnTo>
                  <a:lnTo>
                    <a:pt x="316230" y="441197"/>
                  </a:lnTo>
                  <a:lnTo>
                    <a:pt x="274319" y="453389"/>
                  </a:lnTo>
                  <a:lnTo>
                    <a:pt x="227837" y="457962"/>
                  </a:lnTo>
                  <a:lnTo>
                    <a:pt x="183642" y="453389"/>
                  </a:lnTo>
                  <a:lnTo>
                    <a:pt x="142494" y="441197"/>
                  </a:lnTo>
                  <a:lnTo>
                    <a:pt x="100583" y="419100"/>
                  </a:lnTo>
                  <a:lnTo>
                    <a:pt x="66293" y="391667"/>
                  </a:lnTo>
                  <a:lnTo>
                    <a:pt x="36575" y="357377"/>
                  </a:lnTo>
                  <a:lnTo>
                    <a:pt x="17525" y="316229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3750" y="2388869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69">
                  <a:moveTo>
                    <a:pt x="457200" y="227837"/>
                  </a:moveTo>
                  <a:lnTo>
                    <a:pt x="452627" y="183642"/>
                  </a:lnTo>
                  <a:lnTo>
                    <a:pt x="440436" y="142494"/>
                  </a:lnTo>
                  <a:lnTo>
                    <a:pt x="418338" y="100584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5467" y="17525"/>
                  </a:lnTo>
                  <a:lnTo>
                    <a:pt x="273558" y="2286"/>
                  </a:lnTo>
                  <a:lnTo>
                    <a:pt x="227075" y="0"/>
                  </a:lnTo>
                  <a:lnTo>
                    <a:pt x="183641" y="2286"/>
                  </a:lnTo>
                  <a:lnTo>
                    <a:pt x="141732" y="17525"/>
                  </a:lnTo>
                  <a:lnTo>
                    <a:pt x="99822" y="36575"/>
                  </a:lnTo>
                  <a:lnTo>
                    <a:pt x="65532" y="66293"/>
                  </a:lnTo>
                  <a:lnTo>
                    <a:pt x="36575" y="100584"/>
                  </a:lnTo>
                  <a:lnTo>
                    <a:pt x="16763" y="142494"/>
                  </a:lnTo>
                  <a:lnTo>
                    <a:pt x="2286" y="183642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30"/>
                  </a:lnTo>
                  <a:lnTo>
                    <a:pt x="36575" y="357378"/>
                  </a:lnTo>
                  <a:lnTo>
                    <a:pt x="65532" y="391668"/>
                  </a:lnTo>
                  <a:lnTo>
                    <a:pt x="99822" y="419100"/>
                  </a:lnTo>
                  <a:lnTo>
                    <a:pt x="141732" y="441198"/>
                  </a:lnTo>
                  <a:lnTo>
                    <a:pt x="183641" y="453390"/>
                  </a:lnTo>
                  <a:lnTo>
                    <a:pt x="227075" y="457962"/>
                  </a:lnTo>
                  <a:lnTo>
                    <a:pt x="273558" y="453390"/>
                  </a:lnTo>
                  <a:lnTo>
                    <a:pt x="315467" y="441198"/>
                  </a:lnTo>
                  <a:lnTo>
                    <a:pt x="357377" y="419100"/>
                  </a:lnTo>
                  <a:lnTo>
                    <a:pt x="391667" y="391668"/>
                  </a:lnTo>
                  <a:lnTo>
                    <a:pt x="418338" y="357378"/>
                  </a:lnTo>
                  <a:lnTo>
                    <a:pt x="440436" y="316230"/>
                  </a:lnTo>
                  <a:lnTo>
                    <a:pt x="452627" y="274319"/>
                  </a:lnTo>
                  <a:lnTo>
                    <a:pt x="457200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33750" y="2388869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69">
                  <a:moveTo>
                    <a:pt x="0" y="227837"/>
                  </a:moveTo>
                  <a:lnTo>
                    <a:pt x="2286" y="183642"/>
                  </a:lnTo>
                  <a:lnTo>
                    <a:pt x="16763" y="142494"/>
                  </a:lnTo>
                  <a:lnTo>
                    <a:pt x="36575" y="100584"/>
                  </a:lnTo>
                  <a:lnTo>
                    <a:pt x="65532" y="66293"/>
                  </a:lnTo>
                  <a:lnTo>
                    <a:pt x="99822" y="36575"/>
                  </a:lnTo>
                  <a:lnTo>
                    <a:pt x="141732" y="17525"/>
                  </a:lnTo>
                  <a:lnTo>
                    <a:pt x="183641" y="2286"/>
                  </a:lnTo>
                  <a:lnTo>
                    <a:pt x="227075" y="0"/>
                  </a:lnTo>
                  <a:lnTo>
                    <a:pt x="273558" y="2286"/>
                  </a:lnTo>
                  <a:lnTo>
                    <a:pt x="315467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8338" y="100584"/>
                  </a:lnTo>
                  <a:lnTo>
                    <a:pt x="440436" y="142494"/>
                  </a:lnTo>
                  <a:lnTo>
                    <a:pt x="452627" y="183642"/>
                  </a:lnTo>
                  <a:lnTo>
                    <a:pt x="457200" y="227837"/>
                  </a:lnTo>
                  <a:lnTo>
                    <a:pt x="452627" y="274319"/>
                  </a:lnTo>
                  <a:lnTo>
                    <a:pt x="440436" y="316230"/>
                  </a:lnTo>
                  <a:lnTo>
                    <a:pt x="418338" y="357378"/>
                  </a:lnTo>
                  <a:lnTo>
                    <a:pt x="391667" y="391668"/>
                  </a:lnTo>
                  <a:lnTo>
                    <a:pt x="357377" y="419100"/>
                  </a:lnTo>
                  <a:lnTo>
                    <a:pt x="315467" y="441198"/>
                  </a:lnTo>
                  <a:lnTo>
                    <a:pt x="273558" y="453390"/>
                  </a:lnTo>
                  <a:lnTo>
                    <a:pt x="227075" y="457962"/>
                  </a:lnTo>
                  <a:lnTo>
                    <a:pt x="183641" y="453390"/>
                  </a:lnTo>
                  <a:lnTo>
                    <a:pt x="141732" y="441198"/>
                  </a:lnTo>
                  <a:lnTo>
                    <a:pt x="99822" y="419100"/>
                  </a:lnTo>
                  <a:lnTo>
                    <a:pt x="65532" y="391668"/>
                  </a:lnTo>
                  <a:lnTo>
                    <a:pt x="36575" y="357378"/>
                  </a:lnTo>
                  <a:lnTo>
                    <a:pt x="16763" y="316230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415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79546" y="2432311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93921" y="3024123"/>
            <a:ext cx="471170" cy="473075"/>
            <a:chOff x="3693921" y="3024123"/>
            <a:chExt cx="471170" cy="473075"/>
          </a:xfrm>
        </p:grpSpPr>
        <p:sp>
          <p:nvSpPr>
            <p:cNvPr id="21" name="object 21"/>
            <p:cNvSpPr/>
            <p:nvPr/>
          </p:nvSpPr>
          <p:spPr>
            <a:xfrm>
              <a:off x="3700271" y="3030473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2" y="230124"/>
                  </a:moveTo>
                  <a:lnTo>
                    <a:pt x="453389" y="185927"/>
                  </a:lnTo>
                  <a:lnTo>
                    <a:pt x="441198" y="141731"/>
                  </a:lnTo>
                  <a:lnTo>
                    <a:pt x="419100" y="102870"/>
                  </a:lnTo>
                  <a:lnTo>
                    <a:pt x="391667" y="68579"/>
                  </a:lnTo>
                  <a:lnTo>
                    <a:pt x="357377" y="38862"/>
                  </a:lnTo>
                  <a:lnTo>
                    <a:pt x="316229" y="17525"/>
                  </a:lnTo>
                  <a:lnTo>
                    <a:pt x="274319" y="4572"/>
                  </a:lnTo>
                  <a:lnTo>
                    <a:pt x="227837" y="0"/>
                  </a:lnTo>
                  <a:lnTo>
                    <a:pt x="183641" y="4572"/>
                  </a:lnTo>
                  <a:lnTo>
                    <a:pt x="142493" y="17525"/>
                  </a:lnTo>
                  <a:lnTo>
                    <a:pt x="100583" y="38862"/>
                  </a:lnTo>
                  <a:lnTo>
                    <a:pt x="66293" y="68579"/>
                  </a:lnTo>
                  <a:lnTo>
                    <a:pt x="37337" y="102870"/>
                  </a:lnTo>
                  <a:lnTo>
                    <a:pt x="17525" y="141731"/>
                  </a:lnTo>
                  <a:lnTo>
                    <a:pt x="3048" y="185927"/>
                  </a:lnTo>
                  <a:lnTo>
                    <a:pt x="0" y="230124"/>
                  </a:lnTo>
                  <a:lnTo>
                    <a:pt x="3048" y="274320"/>
                  </a:lnTo>
                  <a:lnTo>
                    <a:pt x="17525" y="318515"/>
                  </a:lnTo>
                  <a:lnTo>
                    <a:pt x="37337" y="357377"/>
                  </a:lnTo>
                  <a:lnTo>
                    <a:pt x="66293" y="391667"/>
                  </a:lnTo>
                  <a:lnTo>
                    <a:pt x="100583" y="421386"/>
                  </a:lnTo>
                  <a:lnTo>
                    <a:pt x="142493" y="443484"/>
                  </a:lnTo>
                  <a:lnTo>
                    <a:pt x="183641" y="455675"/>
                  </a:lnTo>
                  <a:lnTo>
                    <a:pt x="227837" y="460248"/>
                  </a:lnTo>
                  <a:lnTo>
                    <a:pt x="274319" y="455675"/>
                  </a:lnTo>
                  <a:lnTo>
                    <a:pt x="316229" y="443484"/>
                  </a:lnTo>
                  <a:lnTo>
                    <a:pt x="357377" y="421386"/>
                  </a:lnTo>
                  <a:lnTo>
                    <a:pt x="391667" y="391667"/>
                  </a:lnTo>
                  <a:lnTo>
                    <a:pt x="419100" y="357377"/>
                  </a:lnTo>
                  <a:lnTo>
                    <a:pt x="441198" y="318515"/>
                  </a:lnTo>
                  <a:lnTo>
                    <a:pt x="453389" y="274320"/>
                  </a:lnTo>
                  <a:lnTo>
                    <a:pt x="457962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0271" y="3030473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3048" y="185927"/>
                  </a:lnTo>
                  <a:lnTo>
                    <a:pt x="17525" y="141731"/>
                  </a:lnTo>
                  <a:lnTo>
                    <a:pt x="37337" y="102870"/>
                  </a:lnTo>
                  <a:lnTo>
                    <a:pt x="66293" y="68579"/>
                  </a:lnTo>
                  <a:lnTo>
                    <a:pt x="100583" y="38862"/>
                  </a:lnTo>
                  <a:lnTo>
                    <a:pt x="142493" y="17525"/>
                  </a:lnTo>
                  <a:lnTo>
                    <a:pt x="183641" y="4572"/>
                  </a:lnTo>
                  <a:lnTo>
                    <a:pt x="227837" y="0"/>
                  </a:lnTo>
                  <a:lnTo>
                    <a:pt x="274319" y="4572"/>
                  </a:lnTo>
                  <a:lnTo>
                    <a:pt x="316229" y="17525"/>
                  </a:lnTo>
                  <a:lnTo>
                    <a:pt x="357377" y="38862"/>
                  </a:lnTo>
                  <a:lnTo>
                    <a:pt x="391667" y="68579"/>
                  </a:lnTo>
                  <a:lnTo>
                    <a:pt x="419100" y="102870"/>
                  </a:lnTo>
                  <a:lnTo>
                    <a:pt x="441198" y="141731"/>
                  </a:lnTo>
                  <a:lnTo>
                    <a:pt x="453389" y="185927"/>
                  </a:lnTo>
                  <a:lnTo>
                    <a:pt x="457962" y="230124"/>
                  </a:lnTo>
                  <a:lnTo>
                    <a:pt x="453389" y="274320"/>
                  </a:lnTo>
                  <a:lnTo>
                    <a:pt x="441198" y="318515"/>
                  </a:lnTo>
                  <a:lnTo>
                    <a:pt x="419100" y="357377"/>
                  </a:lnTo>
                  <a:lnTo>
                    <a:pt x="391667" y="391667"/>
                  </a:lnTo>
                  <a:lnTo>
                    <a:pt x="357377" y="421386"/>
                  </a:lnTo>
                  <a:lnTo>
                    <a:pt x="316229" y="443484"/>
                  </a:lnTo>
                  <a:lnTo>
                    <a:pt x="274319" y="455675"/>
                  </a:lnTo>
                  <a:lnTo>
                    <a:pt x="227837" y="460248"/>
                  </a:lnTo>
                  <a:lnTo>
                    <a:pt x="183641" y="455675"/>
                  </a:lnTo>
                  <a:lnTo>
                    <a:pt x="142493" y="443484"/>
                  </a:lnTo>
                  <a:lnTo>
                    <a:pt x="100583" y="421386"/>
                  </a:lnTo>
                  <a:lnTo>
                    <a:pt x="66293" y="391667"/>
                  </a:lnTo>
                  <a:lnTo>
                    <a:pt x="37337" y="357377"/>
                  </a:lnTo>
                  <a:lnTo>
                    <a:pt x="17525" y="318515"/>
                  </a:lnTo>
                  <a:lnTo>
                    <a:pt x="3048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64355" y="3076201"/>
            <a:ext cx="13398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92832" y="2382520"/>
            <a:ext cx="471170" cy="471170"/>
            <a:chOff x="2592832" y="2382520"/>
            <a:chExt cx="471170" cy="471170"/>
          </a:xfrm>
        </p:grpSpPr>
        <p:sp>
          <p:nvSpPr>
            <p:cNvPr id="25" name="object 25"/>
            <p:cNvSpPr/>
            <p:nvPr/>
          </p:nvSpPr>
          <p:spPr>
            <a:xfrm>
              <a:off x="2599182" y="2388870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69">
                  <a:moveTo>
                    <a:pt x="457962" y="227837"/>
                  </a:moveTo>
                  <a:lnTo>
                    <a:pt x="452627" y="183642"/>
                  </a:lnTo>
                  <a:lnTo>
                    <a:pt x="440435" y="142494"/>
                  </a:lnTo>
                  <a:lnTo>
                    <a:pt x="418338" y="100584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5467" y="17525"/>
                  </a:lnTo>
                  <a:lnTo>
                    <a:pt x="274319" y="2286"/>
                  </a:lnTo>
                  <a:lnTo>
                    <a:pt x="227837" y="0"/>
                  </a:lnTo>
                  <a:lnTo>
                    <a:pt x="183641" y="2286"/>
                  </a:lnTo>
                  <a:lnTo>
                    <a:pt x="141731" y="17525"/>
                  </a:lnTo>
                  <a:lnTo>
                    <a:pt x="100583" y="36575"/>
                  </a:lnTo>
                  <a:lnTo>
                    <a:pt x="66293" y="66293"/>
                  </a:lnTo>
                  <a:lnTo>
                    <a:pt x="36575" y="100584"/>
                  </a:lnTo>
                  <a:lnTo>
                    <a:pt x="16763" y="142494"/>
                  </a:lnTo>
                  <a:lnTo>
                    <a:pt x="2286" y="183642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30"/>
                  </a:lnTo>
                  <a:lnTo>
                    <a:pt x="36575" y="357378"/>
                  </a:lnTo>
                  <a:lnTo>
                    <a:pt x="66293" y="391668"/>
                  </a:lnTo>
                  <a:lnTo>
                    <a:pt x="100584" y="419100"/>
                  </a:lnTo>
                  <a:lnTo>
                    <a:pt x="141731" y="441198"/>
                  </a:lnTo>
                  <a:lnTo>
                    <a:pt x="183642" y="453390"/>
                  </a:lnTo>
                  <a:lnTo>
                    <a:pt x="227837" y="457962"/>
                  </a:lnTo>
                  <a:lnTo>
                    <a:pt x="274319" y="453390"/>
                  </a:lnTo>
                  <a:lnTo>
                    <a:pt x="315467" y="441198"/>
                  </a:lnTo>
                  <a:lnTo>
                    <a:pt x="357377" y="419100"/>
                  </a:lnTo>
                  <a:lnTo>
                    <a:pt x="391667" y="391668"/>
                  </a:lnTo>
                  <a:lnTo>
                    <a:pt x="418338" y="357378"/>
                  </a:lnTo>
                  <a:lnTo>
                    <a:pt x="440435" y="316230"/>
                  </a:lnTo>
                  <a:lnTo>
                    <a:pt x="452627" y="274319"/>
                  </a:lnTo>
                  <a:lnTo>
                    <a:pt x="457962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9182" y="2388870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69">
                  <a:moveTo>
                    <a:pt x="0" y="227837"/>
                  </a:moveTo>
                  <a:lnTo>
                    <a:pt x="2286" y="183642"/>
                  </a:lnTo>
                  <a:lnTo>
                    <a:pt x="16763" y="142494"/>
                  </a:lnTo>
                  <a:lnTo>
                    <a:pt x="36575" y="100584"/>
                  </a:lnTo>
                  <a:lnTo>
                    <a:pt x="66293" y="66293"/>
                  </a:lnTo>
                  <a:lnTo>
                    <a:pt x="100583" y="36575"/>
                  </a:lnTo>
                  <a:lnTo>
                    <a:pt x="141731" y="17525"/>
                  </a:lnTo>
                  <a:lnTo>
                    <a:pt x="183641" y="2286"/>
                  </a:lnTo>
                  <a:lnTo>
                    <a:pt x="227837" y="0"/>
                  </a:lnTo>
                  <a:lnTo>
                    <a:pt x="274319" y="2286"/>
                  </a:lnTo>
                  <a:lnTo>
                    <a:pt x="315467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8338" y="100584"/>
                  </a:lnTo>
                  <a:lnTo>
                    <a:pt x="440435" y="142494"/>
                  </a:lnTo>
                  <a:lnTo>
                    <a:pt x="452627" y="183642"/>
                  </a:lnTo>
                  <a:lnTo>
                    <a:pt x="457962" y="227837"/>
                  </a:lnTo>
                  <a:lnTo>
                    <a:pt x="452627" y="274319"/>
                  </a:lnTo>
                  <a:lnTo>
                    <a:pt x="440435" y="316230"/>
                  </a:lnTo>
                  <a:lnTo>
                    <a:pt x="418338" y="357378"/>
                  </a:lnTo>
                  <a:lnTo>
                    <a:pt x="391667" y="391668"/>
                  </a:lnTo>
                  <a:lnTo>
                    <a:pt x="357377" y="419100"/>
                  </a:lnTo>
                  <a:lnTo>
                    <a:pt x="315467" y="441198"/>
                  </a:lnTo>
                  <a:lnTo>
                    <a:pt x="274319" y="453390"/>
                  </a:lnTo>
                  <a:lnTo>
                    <a:pt x="227837" y="457962"/>
                  </a:lnTo>
                  <a:lnTo>
                    <a:pt x="183642" y="453390"/>
                  </a:lnTo>
                  <a:lnTo>
                    <a:pt x="141731" y="441198"/>
                  </a:lnTo>
                  <a:lnTo>
                    <a:pt x="100584" y="419100"/>
                  </a:lnTo>
                  <a:lnTo>
                    <a:pt x="66293" y="391668"/>
                  </a:lnTo>
                  <a:lnTo>
                    <a:pt x="36575" y="357378"/>
                  </a:lnTo>
                  <a:lnTo>
                    <a:pt x="16763" y="316230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04720" y="2432311"/>
            <a:ext cx="6997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3245" algn="l"/>
              </a:tabLst>
            </a:pPr>
            <a:r>
              <a:rPr sz="1900" b="1" i="1" spc="5" dirty="0">
                <a:latin typeface="Times New Roman"/>
                <a:cs typeface="Times New Roman"/>
              </a:rPr>
              <a:t>x	</a:t>
            </a:r>
            <a:r>
              <a:rPr sz="1900" b="1" spc="2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60116" y="1738629"/>
            <a:ext cx="469900" cy="473075"/>
            <a:chOff x="2960116" y="1738629"/>
            <a:chExt cx="469900" cy="473075"/>
          </a:xfrm>
        </p:grpSpPr>
        <p:sp>
          <p:nvSpPr>
            <p:cNvPr id="29" name="object 29"/>
            <p:cNvSpPr/>
            <p:nvPr/>
          </p:nvSpPr>
          <p:spPr>
            <a:xfrm>
              <a:off x="2966466" y="1744979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457200" y="230124"/>
                  </a:moveTo>
                  <a:lnTo>
                    <a:pt x="452628" y="185927"/>
                  </a:lnTo>
                  <a:lnTo>
                    <a:pt x="440436" y="141731"/>
                  </a:lnTo>
                  <a:lnTo>
                    <a:pt x="418338" y="102869"/>
                  </a:lnTo>
                  <a:lnTo>
                    <a:pt x="391668" y="68580"/>
                  </a:lnTo>
                  <a:lnTo>
                    <a:pt x="357378" y="39624"/>
                  </a:lnTo>
                  <a:lnTo>
                    <a:pt x="315468" y="17525"/>
                  </a:lnTo>
                  <a:lnTo>
                    <a:pt x="274320" y="5333"/>
                  </a:lnTo>
                  <a:lnTo>
                    <a:pt x="227837" y="0"/>
                  </a:lnTo>
                  <a:lnTo>
                    <a:pt x="183642" y="5333"/>
                  </a:lnTo>
                  <a:lnTo>
                    <a:pt x="141732" y="17525"/>
                  </a:lnTo>
                  <a:lnTo>
                    <a:pt x="100584" y="39624"/>
                  </a:lnTo>
                  <a:lnTo>
                    <a:pt x="66294" y="68580"/>
                  </a:lnTo>
                  <a:lnTo>
                    <a:pt x="36575" y="102869"/>
                  </a:lnTo>
                  <a:lnTo>
                    <a:pt x="16763" y="141731"/>
                  </a:lnTo>
                  <a:lnTo>
                    <a:pt x="2286" y="185927"/>
                  </a:lnTo>
                  <a:lnTo>
                    <a:pt x="0" y="230124"/>
                  </a:lnTo>
                  <a:lnTo>
                    <a:pt x="2286" y="274319"/>
                  </a:lnTo>
                  <a:lnTo>
                    <a:pt x="16763" y="318515"/>
                  </a:lnTo>
                  <a:lnTo>
                    <a:pt x="36575" y="357377"/>
                  </a:lnTo>
                  <a:lnTo>
                    <a:pt x="66294" y="391668"/>
                  </a:lnTo>
                  <a:lnTo>
                    <a:pt x="100584" y="421386"/>
                  </a:lnTo>
                  <a:lnTo>
                    <a:pt x="141732" y="443483"/>
                  </a:lnTo>
                  <a:lnTo>
                    <a:pt x="183642" y="455675"/>
                  </a:lnTo>
                  <a:lnTo>
                    <a:pt x="227837" y="460247"/>
                  </a:lnTo>
                  <a:lnTo>
                    <a:pt x="274320" y="455675"/>
                  </a:lnTo>
                  <a:lnTo>
                    <a:pt x="315468" y="443483"/>
                  </a:lnTo>
                  <a:lnTo>
                    <a:pt x="357378" y="421386"/>
                  </a:lnTo>
                  <a:lnTo>
                    <a:pt x="391668" y="391668"/>
                  </a:lnTo>
                  <a:lnTo>
                    <a:pt x="418338" y="357377"/>
                  </a:lnTo>
                  <a:lnTo>
                    <a:pt x="440436" y="318515"/>
                  </a:lnTo>
                  <a:lnTo>
                    <a:pt x="452628" y="274319"/>
                  </a:lnTo>
                  <a:lnTo>
                    <a:pt x="457200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6466" y="1744979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0" y="230124"/>
                  </a:moveTo>
                  <a:lnTo>
                    <a:pt x="2286" y="185927"/>
                  </a:lnTo>
                  <a:lnTo>
                    <a:pt x="16763" y="141731"/>
                  </a:lnTo>
                  <a:lnTo>
                    <a:pt x="36575" y="102869"/>
                  </a:lnTo>
                  <a:lnTo>
                    <a:pt x="66294" y="68580"/>
                  </a:lnTo>
                  <a:lnTo>
                    <a:pt x="100584" y="39624"/>
                  </a:lnTo>
                  <a:lnTo>
                    <a:pt x="141732" y="17525"/>
                  </a:lnTo>
                  <a:lnTo>
                    <a:pt x="183642" y="5333"/>
                  </a:lnTo>
                  <a:lnTo>
                    <a:pt x="227837" y="0"/>
                  </a:lnTo>
                  <a:lnTo>
                    <a:pt x="274320" y="5333"/>
                  </a:lnTo>
                  <a:lnTo>
                    <a:pt x="315468" y="17525"/>
                  </a:lnTo>
                  <a:lnTo>
                    <a:pt x="357378" y="39624"/>
                  </a:lnTo>
                  <a:lnTo>
                    <a:pt x="391668" y="68580"/>
                  </a:lnTo>
                  <a:lnTo>
                    <a:pt x="418338" y="102869"/>
                  </a:lnTo>
                  <a:lnTo>
                    <a:pt x="440436" y="141731"/>
                  </a:lnTo>
                  <a:lnTo>
                    <a:pt x="452628" y="185927"/>
                  </a:lnTo>
                  <a:lnTo>
                    <a:pt x="457200" y="230124"/>
                  </a:lnTo>
                  <a:lnTo>
                    <a:pt x="452628" y="274319"/>
                  </a:lnTo>
                  <a:lnTo>
                    <a:pt x="440436" y="318515"/>
                  </a:lnTo>
                  <a:lnTo>
                    <a:pt x="418338" y="357377"/>
                  </a:lnTo>
                  <a:lnTo>
                    <a:pt x="391668" y="391668"/>
                  </a:lnTo>
                  <a:lnTo>
                    <a:pt x="357378" y="421386"/>
                  </a:lnTo>
                  <a:lnTo>
                    <a:pt x="315468" y="443483"/>
                  </a:lnTo>
                  <a:lnTo>
                    <a:pt x="274320" y="455675"/>
                  </a:lnTo>
                  <a:lnTo>
                    <a:pt x="227837" y="460247"/>
                  </a:lnTo>
                  <a:lnTo>
                    <a:pt x="183642" y="455675"/>
                  </a:lnTo>
                  <a:lnTo>
                    <a:pt x="141732" y="443483"/>
                  </a:lnTo>
                  <a:lnTo>
                    <a:pt x="100584" y="421386"/>
                  </a:lnTo>
                  <a:lnTo>
                    <a:pt x="66294" y="391668"/>
                  </a:lnTo>
                  <a:lnTo>
                    <a:pt x="36575" y="357377"/>
                  </a:lnTo>
                  <a:lnTo>
                    <a:pt x="16763" y="318515"/>
                  </a:lnTo>
                  <a:lnTo>
                    <a:pt x="2286" y="274319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13023" y="1791469"/>
            <a:ext cx="1689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^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60350" y="3024359"/>
            <a:ext cx="469900" cy="473075"/>
            <a:chOff x="2960350" y="3024359"/>
            <a:chExt cx="469900" cy="473075"/>
          </a:xfrm>
        </p:grpSpPr>
        <p:sp>
          <p:nvSpPr>
            <p:cNvPr id="33" name="object 33"/>
            <p:cNvSpPr/>
            <p:nvPr/>
          </p:nvSpPr>
          <p:spPr>
            <a:xfrm>
              <a:off x="2966465" y="3030474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457200" y="230124"/>
                  </a:moveTo>
                  <a:lnTo>
                    <a:pt x="452628" y="185927"/>
                  </a:lnTo>
                  <a:lnTo>
                    <a:pt x="440436" y="141731"/>
                  </a:lnTo>
                  <a:lnTo>
                    <a:pt x="418338" y="102870"/>
                  </a:lnTo>
                  <a:lnTo>
                    <a:pt x="391668" y="68579"/>
                  </a:lnTo>
                  <a:lnTo>
                    <a:pt x="357378" y="38862"/>
                  </a:lnTo>
                  <a:lnTo>
                    <a:pt x="315468" y="17525"/>
                  </a:lnTo>
                  <a:lnTo>
                    <a:pt x="274320" y="4572"/>
                  </a:lnTo>
                  <a:lnTo>
                    <a:pt x="227837" y="0"/>
                  </a:lnTo>
                  <a:lnTo>
                    <a:pt x="183642" y="4572"/>
                  </a:lnTo>
                  <a:lnTo>
                    <a:pt x="141732" y="17525"/>
                  </a:lnTo>
                  <a:lnTo>
                    <a:pt x="100584" y="38862"/>
                  </a:lnTo>
                  <a:lnTo>
                    <a:pt x="66294" y="68579"/>
                  </a:lnTo>
                  <a:lnTo>
                    <a:pt x="36575" y="102870"/>
                  </a:lnTo>
                  <a:lnTo>
                    <a:pt x="16763" y="141731"/>
                  </a:lnTo>
                  <a:lnTo>
                    <a:pt x="2286" y="185927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6763" y="318515"/>
                  </a:lnTo>
                  <a:lnTo>
                    <a:pt x="36575" y="357377"/>
                  </a:lnTo>
                  <a:lnTo>
                    <a:pt x="66294" y="391667"/>
                  </a:lnTo>
                  <a:lnTo>
                    <a:pt x="100584" y="421386"/>
                  </a:lnTo>
                  <a:lnTo>
                    <a:pt x="141732" y="443484"/>
                  </a:lnTo>
                  <a:lnTo>
                    <a:pt x="183642" y="455675"/>
                  </a:lnTo>
                  <a:lnTo>
                    <a:pt x="227837" y="460248"/>
                  </a:lnTo>
                  <a:lnTo>
                    <a:pt x="274320" y="455675"/>
                  </a:lnTo>
                  <a:lnTo>
                    <a:pt x="315468" y="443484"/>
                  </a:lnTo>
                  <a:lnTo>
                    <a:pt x="357378" y="421386"/>
                  </a:lnTo>
                  <a:lnTo>
                    <a:pt x="391668" y="391667"/>
                  </a:lnTo>
                  <a:lnTo>
                    <a:pt x="418338" y="357377"/>
                  </a:lnTo>
                  <a:lnTo>
                    <a:pt x="440436" y="318515"/>
                  </a:lnTo>
                  <a:lnTo>
                    <a:pt x="452628" y="274320"/>
                  </a:lnTo>
                  <a:lnTo>
                    <a:pt x="457200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6465" y="3030474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0" y="230124"/>
                  </a:moveTo>
                  <a:lnTo>
                    <a:pt x="2286" y="185927"/>
                  </a:lnTo>
                  <a:lnTo>
                    <a:pt x="16763" y="141731"/>
                  </a:lnTo>
                  <a:lnTo>
                    <a:pt x="36575" y="102870"/>
                  </a:lnTo>
                  <a:lnTo>
                    <a:pt x="66294" y="68579"/>
                  </a:lnTo>
                  <a:lnTo>
                    <a:pt x="100584" y="38862"/>
                  </a:lnTo>
                  <a:lnTo>
                    <a:pt x="141732" y="17525"/>
                  </a:lnTo>
                  <a:lnTo>
                    <a:pt x="183642" y="4572"/>
                  </a:lnTo>
                  <a:lnTo>
                    <a:pt x="227837" y="0"/>
                  </a:lnTo>
                  <a:lnTo>
                    <a:pt x="274320" y="4572"/>
                  </a:lnTo>
                  <a:lnTo>
                    <a:pt x="315468" y="17525"/>
                  </a:lnTo>
                  <a:lnTo>
                    <a:pt x="357378" y="38862"/>
                  </a:lnTo>
                  <a:lnTo>
                    <a:pt x="391668" y="68579"/>
                  </a:lnTo>
                  <a:lnTo>
                    <a:pt x="418338" y="102870"/>
                  </a:lnTo>
                  <a:lnTo>
                    <a:pt x="440436" y="141731"/>
                  </a:lnTo>
                  <a:lnTo>
                    <a:pt x="452628" y="185927"/>
                  </a:lnTo>
                  <a:lnTo>
                    <a:pt x="457200" y="230124"/>
                  </a:lnTo>
                  <a:lnTo>
                    <a:pt x="452628" y="274320"/>
                  </a:lnTo>
                  <a:lnTo>
                    <a:pt x="440436" y="318515"/>
                  </a:lnTo>
                  <a:lnTo>
                    <a:pt x="418338" y="357377"/>
                  </a:lnTo>
                  <a:lnTo>
                    <a:pt x="391668" y="391667"/>
                  </a:lnTo>
                  <a:lnTo>
                    <a:pt x="357378" y="421386"/>
                  </a:lnTo>
                  <a:lnTo>
                    <a:pt x="315468" y="443484"/>
                  </a:lnTo>
                  <a:lnTo>
                    <a:pt x="274320" y="455675"/>
                  </a:lnTo>
                  <a:lnTo>
                    <a:pt x="227837" y="460248"/>
                  </a:lnTo>
                  <a:lnTo>
                    <a:pt x="183642" y="455675"/>
                  </a:lnTo>
                  <a:lnTo>
                    <a:pt x="141732" y="443484"/>
                  </a:lnTo>
                  <a:lnTo>
                    <a:pt x="100584" y="421386"/>
                  </a:lnTo>
                  <a:lnTo>
                    <a:pt x="66294" y="391667"/>
                  </a:lnTo>
                  <a:lnTo>
                    <a:pt x="36575" y="357377"/>
                  </a:lnTo>
                  <a:lnTo>
                    <a:pt x="16763" y="318515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122167" y="3076201"/>
            <a:ext cx="1473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51649" y="3565493"/>
            <a:ext cx="950594" cy="859790"/>
            <a:chOff x="4051649" y="3565493"/>
            <a:chExt cx="950594" cy="859790"/>
          </a:xfrm>
        </p:grpSpPr>
        <p:sp>
          <p:nvSpPr>
            <p:cNvPr id="37" name="object 37"/>
            <p:cNvSpPr/>
            <p:nvPr/>
          </p:nvSpPr>
          <p:spPr>
            <a:xfrm>
              <a:off x="4138421" y="3581399"/>
              <a:ext cx="754380" cy="756920"/>
            </a:xfrm>
            <a:custGeom>
              <a:avLst/>
              <a:gdLst/>
              <a:ahLst/>
              <a:cxnLst/>
              <a:rect l="l" t="t" r="r" b="b"/>
              <a:pathLst>
                <a:path w="754379" h="756920">
                  <a:moveTo>
                    <a:pt x="754379" y="0"/>
                  </a:moveTo>
                  <a:lnTo>
                    <a:pt x="0" y="756665"/>
                  </a:lnTo>
                </a:path>
              </a:pathLst>
            </a:custGeom>
            <a:ln w="3181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1649" y="4270343"/>
              <a:ext cx="154495" cy="154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58233" y="3581399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20" h="756920">
                  <a:moveTo>
                    <a:pt x="0" y="0"/>
                  </a:moveTo>
                  <a:lnTo>
                    <a:pt x="756665" y="756665"/>
                  </a:lnTo>
                </a:path>
              </a:pathLst>
            </a:custGeom>
            <a:ln w="318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47177" y="4270343"/>
              <a:ext cx="154495" cy="154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569013" y="3668014"/>
            <a:ext cx="1308100" cy="2174875"/>
            <a:chOff x="5569013" y="3668014"/>
            <a:chExt cx="1308100" cy="2174875"/>
          </a:xfrm>
        </p:grpSpPr>
        <p:sp>
          <p:nvSpPr>
            <p:cNvPr id="42" name="object 42"/>
            <p:cNvSpPr/>
            <p:nvPr/>
          </p:nvSpPr>
          <p:spPr>
            <a:xfrm>
              <a:off x="5580126" y="3902202"/>
              <a:ext cx="1285875" cy="1929764"/>
            </a:xfrm>
            <a:custGeom>
              <a:avLst/>
              <a:gdLst/>
              <a:ahLst/>
              <a:cxnLst/>
              <a:rect l="l" t="t" r="r" b="b"/>
              <a:pathLst>
                <a:path w="1285875" h="1929764">
                  <a:moveTo>
                    <a:pt x="1285494" y="1929384"/>
                  </a:moveTo>
                  <a:lnTo>
                    <a:pt x="918209" y="1285494"/>
                  </a:lnTo>
                </a:path>
                <a:path w="1285875" h="1929764">
                  <a:moveTo>
                    <a:pt x="550926" y="1929384"/>
                  </a:moveTo>
                  <a:lnTo>
                    <a:pt x="918209" y="1285494"/>
                  </a:lnTo>
                  <a:lnTo>
                    <a:pt x="918209" y="643889"/>
                  </a:lnTo>
                  <a:lnTo>
                    <a:pt x="460248" y="0"/>
                  </a:lnTo>
                </a:path>
                <a:path w="1285875" h="1929764">
                  <a:moveTo>
                    <a:pt x="0" y="643889"/>
                  </a:moveTo>
                  <a:lnTo>
                    <a:pt x="460248" y="0"/>
                  </a:lnTo>
                </a:path>
              </a:pathLst>
            </a:custGeom>
            <a:ln w="2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10250" y="3674364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70">
                  <a:moveTo>
                    <a:pt x="460248" y="227837"/>
                  </a:moveTo>
                  <a:lnTo>
                    <a:pt x="455675" y="183641"/>
                  </a:lnTo>
                  <a:lnTo>
                    <a:pt x="443483" y="142494"/>
                  </a:lnTo>
                  <a:lnTo>
                    <a:pt x="421385" y="100584"/>
                  </a:lnTo>
                  <a:lnTo>
                    <a:pt x="391668" y="66294"/>
                  </a:lnTo>
                  <a:lnTo>
                    <a:pt x="357377" y="36575"/>
                  </a:lnTo>
                  <a:lnTo>
                    <a:pt x="318516" y="17525"/>
                  </a:lnTo>
                  <a:lnTo>
                    <a:pt x="274320" y="2286"/>
                  </a:lnTo>
                  <a:lnTo>
                    <a:pt x="230124" y="0"/>
                  </a:lnTo>
                  <a:lnTo>
                    <a:pt x="186689" y="2286"/>
                  </a:lnTo>
                  <a:lnTo>
                    <a:pt x="142494" y="17525"/>
                  </a:lnTo>
                  <a:lnTo>
                    <a:pt x="102870" y="36575"/>
                  </a:lnTo>
                  <a:lnTo>
                    <a:pt x="68579" y="66294"/>
                  </a:lnTo>
                  <a:lnTo>
                    <a:pt x="39624" y="100584"/>
                  </a:lnTo>
                  <a:lnTo>
                    <a:pt x="17525" y="142494"/>
                  </a:lnTo>
                  <a:lnTo>
                    <a:pt x="5334" y="183641"/>
                  </a:lnTo>
                  <a:lnTo>
                    <a:pt x="0" y="227837"/>
                  </a:lnTo>
                  <a:lnTo>
                    <a:pt x="5334" y="274320"/>
                  </a:lnTo>
                  <a:lnTo>
                    <a:pt x="17525" y="316230"/>
                  </a:lnTo>
                  <a:lnTo>
                    <a:pt x="39624" y="357377"/>
                  </a:lnTo>
                  <a:lnTo>
                    <a:pt x="68579" y="391668"/>
                  </a:lnTo>
                  <a:lnTo>
                    <a:pt x="102870" y="419100"/>
                  </a:lnTo>
                  <a:lnTo>
                    <a:pt x="142494" y="441198"/>
                  </a:lnTo>
                  <a:lnTo>
                    <a:pt x="186689" y="453389"/>
                  </a:lnTo>
                  <a:lnTo>
                    <a:pt x="230124" y="457962"/>
                  </a:lnTo>
                  <a:lnTo>
                    <a:pt x="274320" y="453389"/>
                  </a:lnTo>
                  <a:lnTo>
                    <a:pt x="318516" y="441198"/>
                  </a:lnTo>
                  <a:lnTo>
                    <a:pt x="357377" y="419100"/>
                  </a:lnTo>
                  <a:lnTo>
                    <a:pt x="391668" y="391668"/>
                  </a:lnTo>
                  <a:lnTo>
                    <a:pt x="421385" y="357377"/>
                  </a:lnTo>
                  <a:lnTo>
                    <a:pt x="443483" y="316230"/>
                  </a:lnTo>
                  <a:lnTo>
                    <a:pt x="455675" y="274320"/>
                  </a:lnTo>
                  <a:lnTo>
                    <a:pt x="460248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10250" y="3674364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70">
                  <a:moveTo>
                    <a:pt x="0" y="227837"/>
                  </a:moveTo>
                  <a:lnTo>
                    <a:pt x="5334" y="183641"/>
                  </a:lnTo>
                  <a:lnTo>
                    <a:pt x="17525" y="142494"/>
                  </a:lnTo>
                  <a:lnTo>
                    <a:pt x="39624" y="100584"/>
                  </a:lnTo>
                  <a:lnTo>
                    <a:pt x="68579" y="66294"/>
                  </a:lnTo>
                  <a:lnTo>
                    <a:pt x="102870" y="36575"/>
                  </a:lnTo>
                  <a:lnTo>
                    <a:pt x="142494" y="17525"/>
                  </a:lnTo>
                  <a:lnTo>
                    <a:pt x="186689" y="2286"/>
                  </a:lnTo>
                  <a:lnTo>
                    <a:pt x="230124" y="0"/>
                  </a:lnTo>
                  <a:lnTo>
                    <a:pt x="274320" y="2286"/>
                  </a:lnTo>
                  <a:lnTo>
                    <a:pt x="318516" y="17525"/>
                  </a:lnTo>
                  <a:lnTo>
                    <a:pt x="357377" y="36575"/>
                  </a:lnTo>
                  <a:lnTo>
                    <a:pt x="391668" y="66294"/>
                  </a:lnTo>
                  <a:lnTo>
                    <a:pt x="421385" y="100584"/>
                  </a:lnTo>
                  <a:lnTo>
                    <a:pt x="443483" y="142494"/>
                  </a:lnTo>
                  <a:lnTo>
                    <a:pt x="455675" y="183641"/>
                  </a:lnTo>
                  <a:lnTo>
                    <a:pt x="460248" y="227837"/>
                  </a:lnTo>
                  <a:lnTo>
                    <a:pt x="455675" y="274320"/>
                  </a:lnTo>
                  <a:lnTo>
                    <a:pt x="443483" y="316230"/>
                  </a:lnTo>
                  <a:lnTo>
                    <a:pt x="421385" y="357377"/>
                  </a:lnTo>
                  <a:lnTo>
                    <a:pt x="391668" y="391668"/>
                  </a:lnTo>
                  <a:lnTo>
                    <a:pt x="357377" y="419100"/>
                  </a:lnTo>
                  <a:lnTo>
                    <a:pt x="318516" y="441198"/>
                  </a:lnTo>
                  <a:lnTo>
                    <a:pt x="274320" y="453389"/>
                  </a:lnTo>
                  <a:lnTo>
                    <a:pt x="230124" y="457962"/>
                  </a:lnTo>
                  <a:lnTo>
                    <a:pt x="186689" y="453389"/>
                  </a:lnTo>
                  <a:lnTo>
                    <a:pt x="142494" y="441198"/>
                  </a:lnTo>
                  <a:lnTo>
                    <a:pt x="102870" y="419100"/>
                  </a:lnTo>
                  <a:lnTo>
                    <a:pt x="68579" y="391668"/>
                  </a:lnTo>
                  <a:lnTo>
                    <a:pt x="39624" y="357377"/>
                  </a:lnTo>
                  <a:lnTo>
                    <a:pt x="17525" y="316230"/>
                  </a:lnTo>
                  <a:lnTo>
                    <a:pt x="5334" y="274320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59094" y="3717805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64147" y="4309617"/>
            <a:ext cx="471170" cy="473075"/>
            <a:chOff x="6264147" y="4309617"/>
            <a:chExt cx="471170" cy="473075"/>
          </a:xfrm>
        </p:grpSpPr>
        <p:sp>
          <p:nvSpPr>
            <p:cNvPr id="47" name="object 47"/>
            <p:cNvSpPr/>
            <p:nvPr/>
          </p:nvSpPr>
          <p:spPr>
            <a:xfrm>
              <a:off x="6270497" y="4315967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1" y="230124"/>
                  </a:moveTo>
                  <a:lnTo>
                    <a:pt x="453390" y="185928"/>
                  </a:lnTo>
                  <a:lnTo>
                    <a:pt x="441198" y="141732"/>
                  </a:lnTo>
                  <a:lnTo>
                    <a:pt x="419100" y="102870"/>
                  </a:lnTo>
                  <a:lnTo>
                    <a:pt x="391668" y="68580"/>
                  </a:lnTo>
                  <a:lnTo>
                    <a:pt x="357377" y="38862"/>
                  </a:lnTo>
                  <a:lnTo>
                    <a:pt x="316229" y="16764"/>
                  </a:lnTo>
                  <a:lnTo>
                    <a:pt x="274320" y="4572"/>
                  </a:lnTo>
                  <a:lnTo>
                    <a:pt x="227837" y="0"/>
                  </a:lnTo>
                  <a:lnTo>
                    <a:pt x="183642" y="4572"/>
                  </a:lnTo>
                  <a:lnTo>
                    <a:pt x="142494" y="16764"/>
                  </a:lnTo>
                  <a:lnTo>
                    <a:pt x="100583" y="38862"/>
                  </a:lnTo>
                  <a:lnTo>
                    <a:pt x="66294" y="68580"/>
                  </a:lnTo>
                  <a:lnTo>
                    <a:pt x="37337" y="102870"/>
                  </a:lnTo>
                  <a:lnTo>
                    <a:pt x="17525" y="141732"/>
                  </a:lnTo>
                  <a:lnTo>
                    <a:pt x="3048" y="185928"/>
                  </a:lnTo>
                  <a:lnTo>
                    <a:pt x="0" y="230124"/>
                  </a:lnTo>
                  <a:lnTo>
                    <a:pt x="3048" y="274320"/>
                  </a:lnTo>
                  <a:lnTo>
                    <a:pt x="17525" y="318516"/>
                  </a:lnTo>
                  <a:lnTo>
                    <a:pt x="37337" y="357378"/>
                  </a:lnTo>
                  <a:lnTo>
                    <a:pt x="66294" y="391668"/>
                  </a:lnTo>
                  <a:lnTo>
                    <a:pt x="100583" y="421386"/>
                  </a:lnTo>
                  <a:lnTo>
                    <a:pt x="142494" y="443484"/>
                  </a:lnTo>
                  <a:lnTo>
                    <a:pt x="183642" y="455676"/>
                  </a:lnTo>
                  <a:lnTo>
                    <a:pt x="227837" y="460248"/>
                  </a:lnTo>
                  <a:lnTo>
                    <a:pt x="274320" y="455676"/>
                  </a:lnTo>
                  <a:lnTo>
                    <a:pt x="316229" y="443484"/>
                  </a:lnTo>
                  <a:lnTo>
                    <a:pt x="357377" y="421386"/>
                  </a:lnTo>
                  <a:lnTo>
                    <a:pt x="391668" y="391668"/>
                  </a:lnTo>
                  <a:lnTo>
                    <a:pt x="419100" y="357378"/>
                  </a:lnTo>
                  <a:lnTo>
                    <a:pt x="441198" y="318516"/>
                  </a:lnTo>
                  <a:lnTo>
                    <a:pt x="453390" y="274320"/>
                  </a:lnTo>
                  <a:lnTo>
                    <a:pt x="457961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70497" y="4315967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3048" y="185928"/>
                  </a:lnTo>
                  <a:lnTo>
                    <a:pt x="17525" y="141732"/>
                  </a:lnTo>
                  <a:lnTo>
                    <a:pt x="37337" y="102870"/>
                  </a:lnTo>
                  <a:lnTo>
                    <a:pt x="66294" y="68580"/>
                  </a:lnTo>
                  <a:lnTo>
                    <a:pt x="100583" y="38862"/>
                  </a:lnTo>
                  <a:lnTo>
                    <a:pt x="142494" y="16764"/>
                  </a:lnTo>
                  <a:lnTo>
                    <a:pt x="183642" y="4572"/>
                  </a:lnTo>
                  <a:lnTo>
                    <a:pt x="227837" y="0"/>
                  </a:lnTo>
                  <a:lnTo>
                    <a:pt x="274320" y="4572"/>
                  </a:lnTo>
                  <a:lnTo>
                    <a:pt x="316229" y="16764"/>
                  </a:lnTo>
                  <a:lnTo>
                    <a:pt x="357377" y="38862"/>
                  </a:lnTo>
                  <a:lnTo>
                    <a:pt x="391668" y="68580"/>
                  </a:lnTo>
                  <a:lnTo>
                    <a:pt x="419100" y="102870"/>
                  </a:lnTo>
                  <a:lnTo>
                    <a:pt x="441198" y="141732"/>
                  </a:lnTo>
                  <a:lnTo>
                    <a:pt x="453390" y="185928"/>
                  </a:lnTo>
                  <a:lnTo>
                    <a:pt x="457961" y="230124"/>
                  </a:lnTo>
                  <a:lnTo>
                    <a:pt x="453390" y="274320"/>
                  </a:lnTo>
                  <a:lnTo>
                    <a:pt x="441198" y="318516"/>
                  </a:lnTo>
                  <a:lnTo>
                    <a:pt x="419100" y="357378"/>
                  </a:lnTo>
                  <a:lnTo>
                    <a:pt x="391668" y="391668"/>
                  </a:lnTo>
                  <a:lnTo>
                    <a:pt x="357377" y="421386"/>
                  </a:lnTo>
                  <a:lnTo>
                    <a:pt x="316229" y="443484"/>
                  </a:lnTo>
                  <a:lnTo>
                    <a:pt x="274320" y="455676"/>
                  </a:lnTo>
                  <a:lnTo>
                    <a:pt x="227837" y="460248"/>
                  </a:lnTo>
                  <a:lnTo>
                    <a:pt x="183642" y="455676"/>
                  </a:lnTo>
                  <a:lnTo>
                    <a:pt x="142494" y="443484"/>
                  </a:lnTo>
                  <a:lnTo>
                    <a:pt x="100583" y="421386"/>
                  </a:lnTo>
                  <a:lnTo>
                    <a:pt x="66294" y="391668"/>
                  </a:lnTo>
                  <a:lnTo>
                    <a:pt x="37337" y="357378"/>
                  </a:lnTo>
                  <a:lnTo>
                    <a:pt x="17525" y="318516"/>
                  </a:lnTo>
                  <a:lnTo>
                    <a:pt x="3048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31711" y="4403858"/>
            <a:ext cx="3416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Times New Roman"/>
                <a:cs typeface="Times New Roman"/>
              </a:rPr>
              <a:t>sqrt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264147" y="4953508"/>
            <a:ext cx="838200" cy="1115060"/>
            <a:chOff x="6264147" y="4953508"/>
            <a:chExt cx="838200" cy="1115060"/>
          </a:xfrm>
        </p:grpSpPr>
        <p:sp>
          <p:nvSpPr>
            <p:cNvPr id="51" name="object 51"/>
            <p:cNvSpPr/>
            <p:nvPr/>
          </p:nvSpPr>
          <p:spPr>
            <a:xfrm>
              <a:off x="6270497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457961" y="227837"/>
                  </a:moveTo>
                  <a:lnTo>
                    <a:pt x="453390" y="183641"/>
                  </a:lnTo>
                  <a:lnTo>
                    <a:pt x="441198" y="141731"/>
                  </a:lnTo>
                  <a:lnTo>
                    <a:pt x="419100" y="100583"/>
                  </a:lnTo>
                  <a:lnTo>
                    <a:pt x="391668" y="66293"/>
                  </a:lnTo>
                  <a:lnTo>
                    <a:pt x="357377" y="36575"/>
                  </a:lnTo>
                  <a:lnTo>
                    <a:pt x="316229" y="17525"/>
                  </a:lnTo>
                  <a:lnTo>
                    <a:pt x="274320" y="2286"/>
                  </a:lnTo>
                  <a:lnTo>
                    <a:pt x="227837" y="0"/>
                  </a:lnTo>
                  <a:lnTo>
                    <a:pt x="183642" y="2286"/>
                  </a:lnTo>
                  <a:lnTo>
                    <a:pt x="142494" y="17525"/>
                  </a:lnTo>
                  <a:lnTo>
                    <a:pt x="100583" y="36575"/>
                  </a:lnTo>
                  <a:lnTo>
                    <a:pt x="66294" y="66293"/>
                  </a:lnTo>
                  <a:lnTo>
                    <a:pt x="37337" y="100583"/>
                  </a:lnTo>
                  <a:lnTo>
                    <a:pt x="17525" y="141731"/>
                  </a:lnTo>
                  <a:lnTo>
                    <a:pt x="3048" y="183641"/>
                  </a:lnTo>
                  <a:lnTo>
                    <a:pt x="0" y="227837"/>
                  </a:lnTo>
                  <a:lnTo>
                    <a:pt x="3048" y="274319"/>
                  </a:lnTo>
                  <a:lnTo>
                    <a:pt x="17525" y="316229"/>
                  </a:lnTo>
                  <a:lnTo>
                    <a:pt x="37337" y="357377"/>
                  </a:lnTo>
                  <a:lnTo>
                    <a:pt x="66294" y="391667"/>
                  </a:lnTo>
                  <a:lnTo>
                    <a:pt x="100583" y="419100"/>
                  </a:lnTo>
                  <a:lnTo>
                    <a:pt x="142494" y="440436"/>
                  </a:lnTo>
                  <a:lnTo>
                    <a:pt x="183642" y="453389"/>
                  </a:lnTo>
                  <a:lnTo>
                    <a:pt x="227837" y="457962"/>
                  </a:lnTo>
                  <a:lnTo>
                    <a:pt x="274320" y="453389"/>
                  </a:lnTo>
                  <a:lnTo>
                    <a:pt x="316229" y="440436"/>
                  </a:lnTo>
                  <a:lnTo>
                    <a:pt x="357377" y="419100"/>
                  </a:lnTo>
                  <a:lnTo>
                    <a:pt x="391668" y="391667"/>
                  </a:lnTo>
                  <a:lnTo>
                    <a:pt x="419100" y="357377"/>
                  </a:lnTo>
                  <a:lnTo>
                    <a:pt x="441198" y="316229"/>
                  </a:lnTo>
                  <a:lnTo>
                    <a:pt x="453390" y="274319"/>
                  </a:lnTo>
                  <a:lnTo>
                    <a:pt x="457961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70497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0" y="227837"/>
                  </a:moveTo>
                  <a:lnTo>
                    <a:pt x="3048" y="183641"/>
                  </a:lnTo>
                  <a:lnTo>
                    <a:pt x="17525" y="141731"/>
                  </a:lnTo>
                  <a:lnTo>
                    <a:pt x="37337" y="100583"/>
                  </a:lnTo>
                  <a:lnTo>
                    <a:pt x="66294" y="66293"/>
                  </a:lnTo>
                  <a:lnTo>
                    <a:pt x="100583" y="36575"/>
                  </a:lnTo>
                  <a:lnTo>
                    <a:pt x="142494" y="17525"/>
                  </a:lnTo>
                  <a:lnTo>
                    <a:pt x="183642" y="2286"/>
                  </a:lnTo>
                  <a:lnTo>
                    <a:pt x="227837" y="0"/>
                  </a:lnTo>
                  <a:lnTo>
                    <a:pt x="274320" y="2286"/>
                  </a:lnTo>
                  <a:lnTo>
                    <a:pt x="316229" y="17525"/>
                  </a:lnTo>
                  <a:lnTo>
                    <a:pt x="357377" y="36575"/>
                  </a:lnTo>
                  <a:lnTo>
                    <a:pt x="391668" y="66293"/>
                  </a:lnTo>
                  <a:lnTo>
                    <a:pt x="419100" y="100583"/>
                  </a:lnTo>
                  <a:lnTo>
                    <a:pt x="441198" y="141731"/>
                  </a:lnTo>
                  <a:lnTo>
                    <a:pt x="453390" y="183641"/>
                  </a:lnTo>
                  <a:lnTo>
                    <a:pt x="457961" y="227837"/>
                  </a:lnTo>
                  <a:lnTo>
                    <a:pt x="453390" y="274319"/>
                  </a:lnTo>
                  <a:lnTo>
                    <a:pt x="441198" y="316229"/>
                  </a:lnTo>
                  <a:lnTo>
                    <a:pt x="419100" y="357377"/>
                  </a:lnTo>
                  <a:lnTo>
                    <a:pt x="391668" y="391667"/>
                  </a:lnTo>
                  <a:lnTo>
                    <a:pt x="357377" y="419100"/>
                  </a:lnTo>
                  <a:lnTo>
                    <a:pt x="316229" y="440436"/>
                  </a:lnTo>
                  <a:lnTo>
                    <a:pt x="274320" y="453389"/>
                  </a:lnTo>
                  <a:lnTo>
                    <a:pt x="227837" y="457962"/>
                  </a:lnTo>
                  <a:lnTo>
                    <a:pt x="183642" y="453389"/>
                  </a:lnTo>
                  <a:lnTo>
                    <a:pt x="142494" y="440436"/>
                  </a:lnTo>
                  <a:lnTo>
                    <a:pt x="100583" y="419100"/>
                  </a:lnTo>
                  <a:lnTo>
                    <a:pt x="66294" y="391667"/>
                  </a:lnTo>
                  <a:lnTo>
                    <a:pt x="37337" y="357377"/>
                  </a:lnTo>
                  <a:lnTo>
                    <a:pt x="17525" y="316229"/>
                  </a:lnTo>
                  <a:lnTo>
                    <a:pt x="3048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37781" y="5601462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2" y="230124"/>
                  </a:moveTo>
                  <a:lnTo>
                    <a:pt x="452627" y="185927"/>
                  </a:lnTo>
                  <a:lnTo>
                    <a:pt x="440436" y="141732"/>
                  </a:lnTo>
                  <a:lnTo>
                    <a:pt x="418338" y="102870"/>
                  </a:lnTo>
                  <a:lnTo>
                    <a:pt x="391668" y="68579"/>
                  </a:lnTo>
                  <a:lnTo>
                    <a:pt x="357377" y="38862"/>
                  </a:lnTo>
                  <a:lnTo>
                    <a:pt x="316229" y="16763"/>
                  </a:lnTo>
                  <a:lnTo>
                    <a:pt x="274320" y="4572"/>
                  </a:lnTo>
                  <a:lnTo>
                    <a:pt x="227838" y="0"/>
                  </a:lnTo>
                  <a:lnTo>
                    <a:pt x="183642" y="4572"/>
                  </a:lnTo>
                  <a:lnTo>
                    <a:pt x="141732" y="16763"/>
                  </a:lnTo>
                  <a:lnTo>
                    <a:pt x="100584" y="38862"/>
                  </a:lnTo>
                  <a:lnTo>
                    <a:pt x="66294" y="68579"/>
                  </a:lnTo>
                  <a:lnTo>
                    <a:pt x="36575" y="102870"/>
                  </a:lnTo>
                  <a:lnTo>
                    <a:pt x="17525" y="141732"/>
                  </a:lnTo>
                  <a:lnTo>
                    <a:pt x="2286" y="185927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7525" y="318515"/>
                  </a:lnTo>
                  <a:lnTo>
                    <a:pt x="36575" y="357377"/>
                  </a:lnTo>
                  <a:lnTo>
                    <a:pt x="66294" y="391667"/>
                  </a:lnTo>
                  <a:lnTo>
                    <a:pt x="100584" y="421386"/>
                  </a:lnTo>
                  <a:lnTo>
                    <a:pt x="141732" y="443484"/>
                  </a:lnTo>
                  <a:lnTo>
                    <a:pt x="183642" y="455676"/>
                  </a:lnTo>
                  <a:lnTo>
                    <a:pt x="227838" y="460248"/>
                  </a:lnTo>
                  <a:lnTo>
                    <a:pt x="274320" y="455676"/>
                  </a:lnTo>
                  <a:lnTo>
                    <a:pt x="316229" y="443484"/>
                  </a:lnTo>
                  <a:lnTo>
                    <a:pt x="357377" y="421386"/>
                  </a:lnTo>
                  <a:lnTo>
                    <a:pt x="391668" y="391667"/>
                  </a:lnTo>
                  <a:lnTo>
                    <a:pt x="418338" y="357377"/>
                  </a:lnTo>
                  <a:lnTo>
                    <a:pt x="440436" y="318515"/>
                  </a:lnTo>
                  <a:lnTo>
                    <a:pt x="452627" y="274320"/>
                  </a:lnTo>
                  <a:lnTo>
                    <a:pt x="457962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37781" y="5601462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2286" y="185927"/>
                  </a:lnTo>
                  <a:lnTo>
                    <a:pt x="17525" y="141732"/>
                  </a:lnTo>
                  <a:lnTo>
                    <a:pt x="36575" y="102870"/>
                  </a:lnTo>
                  <a:lnTo>
                    <a:pt x="66294" y="68579"/>
                  </a:lnTo>
                  <a:lnTo>
                    <a:pt x="100584" y="38862"/>
                  </a:lnTo>
                  <a:lnTo>
                    <a:pt x="141732" y="16763"/>
                  </a:lnTo>
                  <a:lnTo>
                    <a:pt x="183642" y="4572"/>
                  </a:lnTo>
                  <a:lnTo>
                    <a:pt x="227838" y="0"/>
                  </a:lnTo>
                  <a:lnTo>
                    <a:pt x="274320" y="4572"/>
                  </a:lnTo>
                  <a:lnTo>
                    <a:pt x="316229" y="16763"/>
                  </a:lnTo>
                  <a:lnTo>
                    <a:pt x="357377" y="38862"/>
                  </a:lnTo>
                  <a:lnTo>
                    <a:pt x="391668" y="68579"/>
                  </a:lnTo>
                  <a:lnTo>
                    <a:pt x="418338" y="102870"/>
                  </a:lnTo>
                  <a:lnTo>
                    <a:pt x="440436" y="141732"/>
                  </a:lnTo>
                  <a:lnTo>
                    <a:pt x="452627" y="185927"/>
                  </a:lnTo>
                  <a:lnTo>
                    <a:pt x="457962" y="230124"/>
                  </a:lnTo>
                  <a:lnTo>
                    <a:pt x="452627" y="274320"/>
                  </a:lnTo>
                  <a:lnTo>
                    <a:pt x="440436" y="318515"/>
                  </a:lnTo>
                  <a:lnTo>
                    <a:pt x="418338" y="357377"/>
                  </a:lnTo>
                  <a:lnTo>
                    <a:pt x="391668" y="391667"/>
                  </a:lnTo>
                  <a:lnTo>
                    <a:pt x="357377" y="421386"/>
                  </a:lnTo>
                  <a:lnTo>
                    <a:pt x="316229" y="443484"/>
                  </a:lnTo>
                  <a:lnTo>
                    <a:pt x="274320" y="455676"/>
                  </a:lnTo>
                  <a:lnTo>
                    <a:pt x="227838" y="460248"/>
                  </a:lnTo>
                  <a:lnTo>
                    <a:pt x="183642" y="455676"/>
                  </a:lnTo>
                  <a:lnTo>
                    <a:pt x="141732" y="443484"/>
                  </a:lnTo>
                  <a:lnTo>
                    <a:pt x="100584" y="421386"/>
                  </a:lnTo>
                  <a:lnTo>
                    <a:pt x="66294" y="391667"/>
                  </a:lnTo>
                  <a:lnTo>
                    <a:pt x="36575" y="357377"/>
                  </a:lnTo>
                  <a:lnTo>
                    <a:pt x="17525" y="318515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801104" y="5647189"/>
            <a:ext cx="13398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96864" y="5595111"/>
            <a:ext cx="471170" cy="473075"/>
            <a:chOff x="5896864" y="5595111"/>
            <a:chExt cx="471170" cy="473075"/>
          </a:xfrm>
        </p:grpSpPr>
        <p:sp>
          <p:nvSpPr>
            <p:cNvPr id="57" name="object 57"/>
            <p:cNvSpPr/>
            <p:nvPr/>
          </p:nvSpPr>
          <p:spPr>
            <a:xfrm>
              <a:off x="5903214" y="5601461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1" y="230124"/>
                  </a:moveTo>
                  <a:lnTo>
                    <a:pt x="453389" y="185927"/>
                  </a:lnTo>
                  <a:lnTo>
                    <a:pt x="441197" y="141732"/>
                  </a:lnTo>
                  <a:lnTo>
                    <a:pt x="419100" y="102870"/>
                  </a:lnTo>
                  <a:lnTo>
                    <a:pt x="391667" y="68579"/>
                  </a:lnTo>
                  <a:lnTo>
                    <a:pt x="357377" y="38862"/>
                  </a:lnTo>
                  <a:lnTo>
                    <a:pt x="316229" y="16763"/>
                  </a:lnTo>
                  <a:lnTo>
                    <a:pt x="274319" y="4572"/>
                  </a:lnTo>
                  <a:lnTo>
                    <a:pt x="227837" y="0"/>
                  </a:lnTo>
                  <a:lnTo>
                    <a:pt x="183641" y="4572"/>
                  </a:lnTo>
                  <a:lnTo>
                    <a:pt x="142493" y="16763"/>
                  </a:lnTo>
                  <a:lnTo>
                    <a:pt x="100584" y="38862"/>
                  </a:lnTo>
                  <a:lnTo>
                    <a:pt x="66294" y="68579"/>
                  </a:lnTo>
                  <a:lnTo>
                    <a:pt x="37337" y="102870"/>
                  </a:lnTo>
                  <a:lnTo>
                    <a:pt x="17525" y="141732"/>
                  </a:lnTo>
                  <a:lnTo>
                    <a:pt x="3048" y="185927"/>
                  </a:lnTo>
                  <a:lnTo>
                    <a:pt x="0" y="230124"/>
                  </a:lnTo>
                  <a:lnTo>
                    <a:pt x="3048" y="274320"/>
                  </a:lnTo>
                  <a:lnTo>
                    <a:pt x="17525" y="318515"/>
                  </a:lnTo>
                  <a:lnTo>
                    <a:pt x="37337" y="357377"/>
                  </a:lnTo>
                  <a:lnTo>
                    <a:pt x="66294" y="391667"/>
                  </a:lnTo>
                  <a:lnTo>
                    <a:pt x="100584" y="421386"/>
                  </a:lnTo>
                  <a:lnTo>
                    <a:pt x="142493" y="443484"/>
                  </a:lnTo>
                  <a:lnTo>
                    <a:pt x="183641" y="455676"/>
                  </a:lnTo>
                  <a:lnTo>
                    <a:pt x="227837" y="460248"/>
                  </a:lnTo>
                  <a:lnTo>
                    <a:pt x="274319" y="455676"/>
                  </a:lnTo>
                  <a:lnTo>
                    <a:pt x="316229" y="443484"/>
                  </a:lnTo>
                  <a:lnTo>
                    <a:pt x="357377" y="421386"/>
                  </a:lnTo>
                  <a:lnTo>
                    <a:pt x="391667" y="391667"/>
                  </a:lnTo>
                  <a:lnTo>
                    <a:pt x="419100" y="357377"/>
                  </a:lnTo>
                  <a:lnTo>
                    <a:pt x="441197" y="318515"/>
                  </a:lnTo>
                  <a:lnTo>
                    <a:pt x="453389" y="274320"/>
                  </a:lnTo>
                  <a:lnTo>
                    <a:pt x="457961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03214" y="5601461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3048" y="185927"/>
                  </a:lnTo>
                  <a:lnTo>
                    <a:pt x="17525" y="141732"/>
                  </a:lnTo>
                  <a:lnTo>
                    <a:pt x="37337" y="102870"/>
                  </a:lnTo>
                  <a:lnTo>
                    <a:pt x="66294" y="68579"/>
                  </a:lnTo>
                  <a:lnTo>
                    <a:pt x="100584" y="38862"/>
                  </a:lnTo>
                  <a:lnTo>
                    <a:pt x="142493" y="16763"/>
                  </a:lnTo>
                  <a:lnTo>
                    <a:pt x="183641" y="4572"/>
                  </a:lnTo>
                  <a:lnTo>
                    <a:pt x="227837" y="0"/>
                  </a:lnTo>
                  <a:lnTo>
                    <a:pt x="274319" y="4572"/>
                  </a:lnTo>
                  <a:lnTo>
                    <a:pt x="316229" y="16763"/>
                  </a:lnTo>
                  <a:lnTo>
                    <a:pt x="357377" y="38862"/>
                  </a:lnTo>
                  <a:lnTo>
                    <a:pt x="391667" y="68579"/>
                  </a:lnTo>
                  <a:lnTo>
                    <a:pt x="419100" y="102870"/>
                  </a:lnTo>
                  <a:lnTo>
                    <a:pt x="441197" y="141732"/>
                  </a:lnTo>
                  <a:lnTo>
                    <a:pt x="453389" y="185927"/>
                  </a:lnTo>
                  <a:lnTo>
                    <a:pt x="457961" y="230124"/>
                  </a:lnTo>
                  <a:lnTo>
                    <a:pt x="453389" y="274320"/>
                  </a:lnTo>
                  <a:lnTo>
                    <a:pt x="441197" y="318515"/>
                  </a:lnTo>
                  <a:lnTo>
                    <a:pt x="419100" y="357377"/>
                  </a:lnTo>
                  <a:lnTo>
                    <a:pt x="391667" y="391667"/>
                  </a:lnTo>
                  <a:lnTo>
                    <a:pt x="357377" y="421386"/>
                  </a:lnTo>
                  <a:lnTo>
                    <a:pt x="316229" y="443484"/>
                  </a:lnTo>
                  <a:lnTo>
                    <a:pt x="274319" y="455676"/>
                  </a:lnTo>
                  <a:lnTo>
                    <a:pt x="227837" y="460248"/>
                  </a:lnTo>
                  <a:lnTo>
                    <a:pt x="183641" y="455676"/>
                  </a:lnTo>
                  <a:lnTo>
                    <a:pt x="142493" y="443484"/>
                  </a:lnTo>
                  <a:lnTo>
                    <a:pt x="100584" y="421386"/>
                  </a:lnTo>
                  <a:lnTo>
                    <a:pt x="66294" y="391667"/>
                  </a:lnTo>
                  <a:lnTo>
                    <a:pt x="37337" y="357377"/>
                  </a:lnTo>
                  <a:lnTo>
                    <a:pt x="17525" y="318515"/>
                  </a:lnTo>
                  <a:lnTo>
                    <a:pt x="3048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059678" y="5647189"/>
            <a:ext cx="14922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202491" y="4295013"/>
            <a:ext cx="756285" cy="904240"/>
            <a:chOff x="5202491" y="4295013"/>
            <a:chExt cx="756285" cy="904240"/>
          </a:xfrm>
        </p:grpSpPr>
        <p:sp>
          <p:nvSpPr>
            <p:cNvPr id="61" name="object 61"/>
            <p:cNvSpPr/>
            <p:nvPr/>
          </p:nvSpPr>
          <p:spPr>
            <a:xfrm>
              <a:off x="5213603" y="4546092"/>
              <a:ext cx="734060" cy="641985"/>
            </a:xfrm>
            <a:custGeom>
              <a:avLst/>
              <a:gdLst/>
              <a:ahLst/>
              <a:cxnLst/>
              <a:rect l="l" t="t" r="r" b="b"/>
              <a:pathLst>
                <a:path w="734060" h="641985">
                  <a:moveTo>
                    <a:pt x="733806" y="641604"/>
                  </a:moveTo>
                  <a:lnTo>
                    <a:pt x="366522" y="0"/>
                  </a:lnTo>
                </a:path>
                <a:path w="734060" h="641985">
                  <a:moveTo>
                    <a:pt x="0" y="641604"/>
                  </a:moveTo>
                  <a:lnTo>
                    <a:pt x="366522" y="0"/>
                  </a:lnTo>
                </a:path>
              </a:pathLst>
            </a:custGeom>
            <a:ln w="22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53049" y="4315968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457200" y="230124"/>
                  </a:moveTo>
                  <a:lnTo>
                    <a:pt x="452627" y="185928"/>
                  </a:lnTo>
                  <a:lnTo>
                    <a:pt x="440436" y="141732"/>
                  </a:lnTo>
                  <a:lnTo>
                    <a:pt x="418338" y="102870"/>
                  </a:lnTo>
                  <a:lnTo>
                    <a:pt x="391667" y="68580"/>
                  </a:lnTo>
                  <a:lnTo>
                    <a:pt x="357377" y="38862"/>
                  </a:lnTo>
                  <a:lnTo>
                    <a:pt x="315467" y="16764"/>
                  </a:lnTo>
                  <a:lnTo>
                    <a:pt x="274320" y="4572"/>
                  </a:lnTo>
                  <a:lnTo>
                    <a:pt x="227075" y="0"/>
                  </a:lnTo>
                  <a:lnTo>
                    <a:pt x="183641" y="4572"/>
                  </a:lnTo>
                  <a:lnTo>
                    <a:pt x="141732" y="16764"/>
                  </a:lnTo>
                  <a:lnTo>
                    <a:pt x="99822" y="38862"/>
                  </a:lnTo>
                  <a:lnTo>
                    <a:pt x="65532" y="68580"/>
                  </a:lnTo>
                  <a:lnTo>
                    <a:pt x="36575" y="102870"/>
                  </a:lnTo>
                  <a:lnTo>
                    <a:pt x="16763" y="141732"/>
                  </a:lnTo>
                  <a:lnTo>
                    <a:pt x="2286" y="185928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6763" y="318516"/>
                  </a:lnTo>
                  <a:lnTo>
                    <a:pt x="36575" y="357378"/>
                  </a:lnTo>
                  <a:lnTo>
                    <a:pt x="65532" y="391668"/>
                  </a:lnTo>
                  <a:lnTo>
                    <a:pt x="99822" y="421386"/>
                  </a:lnTo>
                  <a:lnTo>
                    <a:pt x="141732" y="443484"/>
                  </a:lnTo>
                  <a:lnTo>
                    <a:pt x="183641" y="455676"/>
                  </a:lnTo>
                  <a:lnTo>
                    <a:pt x="227075" y="460248"/>
                  </a:lnTo>
                  <a:lnTo>
                    <a:pt x="274320" y="455676"/>
                  </a:lnTo>
                  <a:lnTo>
                    <a:pt x="315467" y="443484"/>
                  </a:lnTo>
                  <a:lnTo>
                    <a:pt x="357377" y="421386"/>
                  </a:lnTo>
                  <a:lnTo>
                    <a:pt x="391667" y="391668"/>
                  </a:lnTo>
                  <a:lnTo>
                    <a:pt x="418338" y="357378"/>
                  </a:lnTo>
                  <a:lnTo>
                    <a:pt x="440436" y="318516"/>
                  </a:lnTo>
                  <a:lnTo>
                    <a:pt x="452627" y="274320"/>
                  </a:lnTo>
                  <a:lnTo>
                    <a:pt x="457200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53049" y="4315968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0" y="230124"/>
                  </a:moveTo>
                  <a:lnTo>
                    <a:pt x="2286" y="185928"/>
                  </a:lnTo>
                  <a:lnTo>
                    <a:pt x="16763" y="141732"/>
                  </a:lnTo>
                  <a:lnTo>
                    <a:pt x="36575" y="102870"/>
                  </a:lnTo>
                  <a:lnTo>
                    <a:pt x="65532" y="68580"/>
                  </a:lnTo>
                  <a:lnTo>
                    <a:pt x="99822" y="38862"/>
                  </a:lnTo>
                  <a:lnTo>
                    <a:pt x="141732" y="16764"/>
                  </a:lnTo>
                  <a:lnTo>
                    <a:pt x="183641" y="4572"/>
                  </a:lnTo>
                  <a:lnTo>
                    <a:pt x="227075" y="0"/>
                  </a:lnTo>
                  <a:lnTo>
                    <a:pt x="274320" y="4572"/>
                  </a:lnTo>
                  <a:lnTo>
                    <a:pt x="315467" y="16764"/>
                  </a:lnTo>
                  <a:lnTo>
                    <a:pt x="357377" y="38862"/>
                  </a:lnTo>
                  <a:lnTo>
                    <a:pt x="391667" y="68580"/>
                  </a:lnTo>
                  <a:lnTo>
                    <a:pt x="418338" y="102870"/>
                  </a:lnTo>
                  <a:lnTo>
                    <a:pt x="440436" y="141732"/>
                  </a:lnTo>
                  <a:lnTo>
                    <a:pt x="452627" y="185928"/>
                  </a:lnTo>
                  <a:lnTo>
                    <a:pt x="457200" y="230124"/>
                  </a:lnTo>
                  <a:lnTo>
                    <a:pt x="452627" y="274320"/>
                  </a:lnTo>
                  <a:lnTo>
                    <a:pt x="440436" y="318516"/>
                  </a:lnTo>
                  <a:lnTo>
                    <a:pt x="418338" y="357378"/>
                  </a:lnTo>
                  <a:lnTo>
                    <a:pt x="391667" y="391668"/>
                  </a:lnTo>
                  <a:lnTo>
                    <a:pt x="357377" y="421386"/>
                  </a:lnTo>
                  <a:lnTo>
                    <a:pt x="315467" y="443484"/>
                  </a:lnTo>
                  <a:lnTo>
                    <a:pt x="274320" y="455676"/>
                  </a:lnTo>
                  <a:lnTo>
                    <a:pt x="227075" y="460248"/>
                  </a:lnTo>
                  <a:lnTo>
                    <a:pt x="183641" y="455676"/>
                  </a:lnTo>
                  <a:lnTo>
                    <a:pt x="141732" y="443484"/>
                  </a:lnTo>
                  <a:lnTo>
                    <a:pt x="99822" y="421386"/>
                  </a:lnTo>
                  <a:lnTo>
                    <a:pt x="65532" y="391668"/>
                  </a:lnTo>
                  <a:lnTo>
                    <a:pt x="36575" y="357378"/>
                  </a:lnTo>
                  <a:lnTo>
                    <a:pt x="16763" y="318516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415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499608" y="4361695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713984" y="4953508"/>
            <a:ext cx="469900" cy="471170"/>
            <a:chOff x="5713984" y="4953508"/>
            <a:chExt cx="469900" cy="471170"/>
          </a:xfrm>
        </p:grpSpPr>
        <p:sp>
          <p:nvSpPr>
            <p:cNvPr id="66" name="object 66"/>
            <p:cNvSpPr/>
            <p:nvPr/>
          </p:nvSpPr>
          <p:spPr>
            <a:xfrm>
              <a:off x="5720334" y="4959858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70">
                  <a:moveTo>
                    <a:pt x="457199" y="227837"/>
                  </a:moveTo>
                  <a:lnTo>
                    <a:pt x="452627" y="183641"/>
                  </a:lnTo>
                  <a:lnTo>
                    <a:pt x="440436" y="141731"/>
                  </a:lnTo>
                  <a:lnTo>
                    <a:pt x="418338" y="100583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5467" y="17525"/>
                  </a:lnTo>
                  <a:lnTo>
                    <a:pt x="273557" y="2286"/>
                  </a:lnTo>
                  <a:lnTo>
                    <a:pt x="227075" y="0"/>
                  </a:lnTo>
                  <a:lnTo>
                    <a:pt x="182879" y="2286"/>
                  </a:lnTo>
                  <a:lnTo>
                    <a:pt x="141731" y="17525"/>
                  </a:lnTo>
                  <a:lnTo>
                    <a:pt x="99821" y="36575"/>
                  </a:lnTo>
                  <a:lnTo>
                    <a:pt x="65531" y="66293"/>
                  </a:lnTo>
                  <a:lnTo>
                    <a:pt x="36575" y="100583"/>
                  </a:lnTo>
                  <a:lnTo>
                    <a:pt x="16763" y="141731"/>
                  </a:lnTo>
                  <a:lnTo>
                    <a:pt x="2286" y="183641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29"/>
                  </a:lnTo>
                  <a:lnTo>
                    <a:pt x="36575" y="357377"/>
                  </a:lnTo>
                  <a:lnTo>
                    <a:pt x="65531" y="391667"/>
                  </a:lnTo>
                  <a:lnTo>
                    <a:pt x="99821" y="419100"/>
                  </a:lnTo>
                  <a:lnTo>
                    <a:pt x="141731" y="440436"/>
                  </a:lnTo>
                  <a:lnTo>
                    <a:pt x="182879" y="453389"/>
                  </a:lnTo>
                  <a:lnTo>
                    <a:pt x="227075" y="457962"/>
                  </a:lnTo>
                  <a:lnTo>
                    <a:pt x="273557" y="453389"/>
                  </a:lnTo>
                  <a:lnTo>
                    <a:pt x="315467" y="440436"/>
                  </a:lnTo>
                  <a:lnTo>
                    <a:pt x="357377" y="419100"/>
                  </a:lnTo>
                  <a:lnTo>
                    <a:pt x="391667" y="391667"/>
                  </a:lnTo>
                  <a:lnTo>
                    <a:pt x="418338" y="357377"/>
                  </a:lnTo>
                  <a:lnTo>
                    <a:pt x="440436" y="316229"/>
                  </a:lnTo>
                  <a:lnTo>
                    <a:pt x="452627" y="274319"/>
                  </a:lnTo>
                  <a:lnTo>
                    <a:pt x="457199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20334" y="4959858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70">
                  <a:moveTo>
                    <a:pt x="0" y="227837"/>
                  </a:moveTo>
                  <a:lnTo>
                    <a:pt x="2286" y="183641"/>
                  </a:lnTo>
                  <a:lnTo>
                    <a:pt x="16763" y="141731"/>
                  </a:lnTo>
                  <a:lnTo>
                    <a:pt x="36575" y="100583"/>
                  </a:lnTo>
                  <a:lnTo>
                    <a:pt x="65531" y="66293"/>
                  </a:lnTo>
                  <a:lnTo>
                    <a:pt x="99821" y="36575"/>
                  </a:lnTo>
                  <a:lnTo>
                    <a:pt x="141731" y="17525"/>
                  </a:lnTo>
                  <a:lnTo>
                    <a:pt x="182879" y="2286"/>
                  </a:lnTo>
                  <a:lnTo>
                    <a:pt x="227075" y="0"/>
                  </a:lnTo>
                  <a:lnTo>
                    <a:pt x="273557" y="2286"/>
                  </a:lnTo>
                  <a:lnTo>
                    <a:pt x="315467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8338" y="100583"/>
                  </a:lnTo>
                  <a:lnTo>
                    <a:pt x="440436" y="141731"/>
                  </a:lnTo>
                  <a:lnTo>
                    <a:pt x="452627" y="183641"/>
                  </a:lnTo>
                  <a:lnTo>
                    <a:pt x="457199" y="227837"/>
                  </a:lnTo>
                  <a:lnTo>
                    <a:pt x="452627" y="274319"/>
                  </a:lnTo>
                  <a:lnTo>
                    <a:pt x="440436" y="316229"/>
                  </a:lnTo>
                  <a:lnTo>
                    <a:pt x="418338" y="357377"/>
                  </a:lnTo>
                  <a:lnTo>
                    <a:pt x="391667" y="391667"/>
                  </a:lnTo>
                  <a:lnTo>
                    <a:pt x="357377" y="419100"/>
                  </a:lnTo>
                  <a:lnTo>
                    <a:pt x="315467" y="440436"/>
                  </a:lnTo>
                  <a:lnTo>
                    <a:pt x="273557" y="453389"/>
                  </a:lnTo>
                  <a:lnTo>
                    <a:pt x="227075" y="457962"/>
                  </a:lnTo>
                  <a:lnTo>
                    <a:pt x="182879" y="453389"/>
                  </a:lnTo>
                  <a:lnTo>
                    <a:pt x="141731" y="440436"/>
                  </a:lnTo>
                  <a:lnTo>
                    <a:pt x="99821" y="419100"/>
                  </a:lnTo>
                  <a:lnTo>
                    <a:pt x="65531" y="391667"/>
                  </a:lnTo>
                  <a:lnTo>
                    <a:pt x="36575" y="357377"/>
                  </a:lnTo>
                  <a:lnTo>
                    <a:pt x="16763" y="316229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883655" y="5003299"/>
            <a:ext cx="6997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5465" algn="l"/>
              </a:tabLst>
            </a:pPr>
            <a:r>
              <a:rPr sz="1900" b="1" i="1" spc="5" dirty="0">
                <a:latin typeface="Times New Roman"/>
                <a:cs typeface="Times New Roman"/>
              </a:rPr>
              <a:t>y	</a:t>
            </a: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979651" y="4953742"/>
            <a:ext cx="470534" cy="470534"/>
            <a:chOff x="4979651" y="4953742"/>
            <a:chExt cx="470534" cy="470534"/>
          </a:xfrm>
        </p:grpSpPr>
        <p:sp>
          <p:nvSpPr>
            <p:cNvPr id="70" name="object 70"/>
            <p:cNvSpPr/>
            <p:nvPr/>
          </p:nvSpPr>
          <p:spPr>
            <a:xfrm>
              <a:off x="4985766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457962" y="227837"/>
                  </a:moveTo>
                  <a:lnTo>
                    <a:pt x="452628" y="183641"/>
                  </a:lnTo>
                  <a:lnTo>
                    <a:pt x="440436" y="141731"/>
                  </a:lnTo>
                  <a:lnTo>
                    <a:pt x="418338" y="100583"/>
                  </a:lnTo>
                  <a:lnTo>
                    <a:pt x="391668" y="66293"/>
                  </a:lnTo>
                  <a:lnTo>
                    <a:pt x="357378" y="36575"/>
                  </a:lnTo>
                  <a:lnTo>
                    <a:pt x="315468" y="17525"/>
                  </a:lnTo>
                  <a:lnTo>
                    <a:pt x="274320" y="2286"/>
                  </a:lnTo>
                  <a:lnTo>
                    <a:pt x="227837" y="0"/>
                  </a:lnTo>
                  <a:lnTo>
                    <a:pt x="183642" y="2286"/>
                  </a:lnTo>
                  <a:lnTo>
                    <a:pt x="141732" y="17525"/>
                  </a:lnTo>
                  <a:lnTo>
                    <a:pt x="100584" y="36575"/>
                  </a:lnTo>
                  <a:lnTo>
                    <a:pt x="66294" y="66293"/>
                  </a:lnTo>
                  <a:lnTo>
                    <a:pt x="36575" y="100583"/>
                  </a:lnTo>
                  <a:lnTo>
                    <a:pt x="16763" y="141731"/>
                  </a:lnTo>
                  <a:lnTo>
                    <a:pt x="2286" y="183641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29"/>
                  </a:lnTo>
                  <a:lnTo>
                    <a:pt x="36575" y="357377"/>
                  </a:lnTo>
                  <a:lnTo>
                    <a:pt x="66294" y="391667"/>
                  </a:lnTo>
                  <a:lnTo>
                    <a:pt x="100584" y="419100"/>
                  </a:lnTo>
                  <a:lnTo>
                    <a:pt x="141732" y="440436"/>
                  </a:lnTo>
                  <a:lnTo>
                    <a:pt x="183642" y="453389"/>
                  </a:lnTo>
                  <a:lnTo>
                    <a:pt x="227837" y="457962"/>
                  </a:lnTo>
                  <a:lnTo>
                    <a:pt x="274320" y="453389"/>
                  </a:lnTo>
                  <a:lnTo>
                    <a:pt x="315468" y="440436"/>
                  </a:lnTo>
                  <a:lnTo>
                    <a:pt x="357378" y="419100"/>
                  </a:lnTo>
                  <a:lnTo>
                    <a:pt x="391668" y="391667"/>
                  </a:lnTo>
                  <a:lnTo>
                    <a:pt x="418338" y="357377"/>
                  </a:lnTo>
                  <a:lnTo>
                    <a:pt x="440436" y="316229"/>
                  </a:lnTo>
                  <a:lnTo>
                    <a:pt x="452628" y="274319"/>
                  </a:lnTo>
                  <a:lnTo>
                    <a:pt x="457962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85766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0" y="227837"/>
                  </a:moveTo>
                  <a:lnTo>
                    <a:pt x="2286" y="183641"/>
                  </a:lnTo>
                  <a:lnTo>
                    <a:pt x="16763" y="141731"/>
                  </a:lnTo>
                  <a:lnTo>
                    <a:pt x="36575" y="100583"/>
                  </a:lnTo>
                  <a:lnTo>
                    <a:pt x="66294" y="66293"/>
                  </a:lnTo>
                  <a:lnTo>
                    <a:pt x="100584" y="36575"/>
                  </a:lnTo>
                  <a:lnTo>
                    <a:pt x="141732" y="17525"/>
                  </a:lnTo>
                  <a:lnTo>
                    <a:pt x="183642" y="2286"/>
                  </a:lnTo>
                  <a:lnTo>
                    <a:pt x="227837" y="0"/>
                  </a:lnTo>
                  <a:lnTo>
                    <a:pt x="274320" y="2286"/>
                  </a:lnTo>
                  <a:lnTo>
                    <a:pt x="315468" y="17525"/>
                  </a:lnTo>
                  <a:lnTo>
                    <a:pt x="357378" y="36575"/>
                  </a:lnTo>
                  <a:lnTo>
                    <a:pt x="391668" y="66293"/>
                  </a:lnTo>
                  <a:lnTo>
                    <a:pt x="418338" y="100583"/>
                  </a:lnTo>
                  <a:lnTo>
                    <a:pt x="440436" y="141731"/>
                  </a:lnTo>
                  <a:lnTo>
                    <a:pt x="452628" y="183641"/>
                  </a:lnTo>
                  <a:lnTo>
                    <a:pt x="457962" y="227837"/>
                  </a:lnTo>
                  <a:lnTo>
                    <a:pt x="452628" y="274319"/>
                  </a:lnTo>
                  <a:lnTo>
                    <a:pt x="440436" y="316229"/>
                  </a:lnTo>
                  <a:lnTo>
                    <a:pt x="418338" y="357377"/>
                  </a:lnTo>
                  <a:lnTo>
                    <a:pt x="391668" y="391667"/>
                  </a:lnTo>
                  <a:lnTo>
                    <a:pt x="357378" y="419100"/>
                  </a:lnTo>
                  <a:lnTo>
                    <a:pt x="315468" y="440436"/>
                  </a:lnTo>
                  <a:lnTo>
                    <a:pt x="274320" y="453389"/>
                  </a:lnTo>
                  <a:lnTo>
                    <a:pt x="227837" y="457962"/>
                  </a:lnTo>
                  <a:lnTo>
                    <a:pt x="183642" y="453389"/>
                  </a:lnTo>
                  <a:lnTo>
                    <a:pt x="141732" y="440436"/>
                  </a:lnTo>
                  <a:lnTo>
                    <a:pt x="100584" y="419100"/>
                  </a:lnTo>
                  <a:lnTo>
                    <a:pt x="66294" y="391667"/>
                  </a:lnTo>
                  <a:lnTo>
                    <a:pt x="36575" y="357377"/>
                  </a:lnTo>
                  <a:lnTo>
                    <a:pt x="16763" y="316229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142229" y="5003299"/>
            <a:ext cx="1473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264981" y="3668014"/>
            <a:ext cx="1307465" cy="1530985"/>
            <a:chOff x="2264981" y="3668014"/>
            <a:chExt cx="1307465" cy="1530985"/>
          </a:xfrm>
        </p:grpSpPr>
        <p:sp>
          <p:nvSpPr>
            <p:cNvPr id="74" name="object 74"/>
            <p:cNvSpPr/>
            <p:nvPr/>
          </p:nvSpPr>
          <p:spPr>
            <a:xfrm>
              <a:off x="2276094" y="3902202"/>
              <a:ext cx="1285240" cy="1285875"/>
            </a:xfrm>
            <a:custGeom>
              <a:avLst/>
              <a:gdLst/>
              <a:ahLst/>
              <a:cxnLst/>
              <a:rect l="l" t="t" r="r" b="b"/>
              <a:pathLst>
                <a:path w="1285239" h="1285875">
                  <a:moveTo>
                    <a:pt x="550926" y="1285494"/>
                  </a:moveTo>
                  <a:lnTo>
                    <a:pt x="918209" y="643889"/>
                  </a:lnTo>
                </a:path>
                <a:path w="1285239" h="1285875">
                  <a:moveTo>
                    <a:pt x="1284731" y="1285494"/>
                  </a:moveTo>
                  <a:lnTo>
                    <a:pt x="918209" y="643889"/>
                  </a:lnTo>
                </a:path>
                <a:path w="1285239" h="1285875">
                  <a:moveTo>
                    <a:pt x="918209" y="643889"/>
                  </a:moveTo>
                  <a:lnTo>
                    <a:pt x="460248" y="0"/>
                  </a:lnTo>
                </a:path>
                <a:path w="1285239" h="1285875">
                  <a:moveTo>
                    <a:pt x="0" y="1285494"/>
                  </a:moveTo>
                  <a:lnTo>
                    <a:pt x="0" y="643889"/>
                  </a:lnTo>
                </a:path>
                <a:path w="1285239" h="1285875">
                  <a:moveTo>
                    <a:pt x="0" y="643889"/>
                  </a:moveTo>
                  <a:lnTo>
                    <a:pt x="460248" y="0"/>
                  </a:lnTo>
                </a:path>
              </a:pathLst>
            </a:custGeom>
            <a:ln w="2202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06218" y="3674364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70">
                  <a:moveTo>
                    <a:pt x="460247" y="227837"/>
                  </a:moveTo>
                  <a:lnTo>
                    <a:pt x="454913" y="183641"/>
                  </a:lnTo>
                  <a:lnTo>
                    <a:pt x="442721" y="142494"/>
                  </a:lnTo>
                  <a:lnTo>
                    <a:pt x="420623" y="100584"/>
                  </a:lnTo>
                  <a:lnTo>
                    <a:pt x="391667" y="66294"/>
                  </a:lnTo>
                  <a:lnTo>
                    <a:pt x="357377" y="36575"/>
                  </a:lnTo>
                  <a:lnTo>
                    <a:pt x="317753" y="17525"/>
                  </a:lnTo>
                  <a:lnTo>
                    <a:pt x="274319" y="2286"/>
                  </a:lnTo>
                  <a:lnTo>
                    <a:pt x="230124" y="0"/>
                  </a:lnTo>
                  <a:lnTo>
                    <a:pt x="185927" y="2286"/>
                  </a:lnTo>
                  <a:lnTo>
                    <a:pt x="141731" y="17525"/>
                  </a:lnTo>
                  <a:lnTo>
                    <a:pt x="102869" y="36575"/>
                  </a:lnTo>
                  <a:lnTo>
                    <a:pt x="68580" y="66294"/>
                  </a:lnTo>
                  <a:lnTo>
                    <a:pt x="38862" y="100584"/>
                  </a:lnTo>
                  <a:lnTo>
                    <a:pt x="16763" y="142494"/>
                  </a:lnTo>
                  <a:lnTo>
                    <a:pt x="4571" y="183641"/>
                  </a:lnTo>
                  <a:lnTo>
                    <a:pt x="0" y="227837"/>
                  </a:lnTo>
                  <a:lnTo>
                    <a:pt x="4571" y="274320"/>
                  </a:lnTo>
                  <a:lnTo>
                    <a:pt x="16763" y="316230"/>
                  </a:lnTo>
                  <a:lnTo>
                    <a:pt x="38862" y="357377"/>
                  </a:lnTo>
                  <a:lnTo>
                    <a:pt x="68580" y="391668"/>
                  </a:lnTo>
                  <a:lnTo>
                    <a:pt x="102869" y="419100"/>
                  </a:lnTo>
                  <a:lnTo>
                    <a:pt x="141731" y="441198"/>
                  </a:lnTo>
                  <a:lnTo>
                    <a:pt x="185927" y="453389"/>
                  </a:lnTo>
                  <a:lnTo>
                    <a:pt x="230124" y="457962"/>
                  </a:lnTo>
                  <a:lnTo>
                    <a:pt x="274319" y="453389"/>
                  </a:lnTo>
                  <a:lnTo>
                    <a:pt x="317753" y="441198"/>
                  </a:lnTo>
                  <a:lnTo>
                    <a:pt x="357377" y="419100"/>
                  </a:lnTo>
                  <a:lnTo>
                    <a:pt x="391667" y="391668"/>
                  </a:lnTo>
                  <a:lnTo>
                    <a:pt x="420623" y="357377"/>
                  </a:lnTo>
                  <a:lnTo>
                    <a:pt x="442721" y="316230"/>
                  </a:lnTo>
                  <a:lnTo>
                    <a:pt x="454913" y="274320"/>
                  </a:lnTo>
                  <a:lnTo>
                    <a:pt x="460247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06218" y="3674364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70">
                  <a:moveTo>
                    <a:pt x="0" y="227837"/>
                  </a:moveTo>
                  <a:lnTo>
                    <a:pt x="4571" y="183641"/>
                  </a:lnTo>
                  <a:lnTo>
                    <a:pt x="16763" y="142494"/>
                  </a:lnTo>
                  <a:lnTo>
                    <a:pt x="38862" y="100584"/>
                  </a:lnTo>
                  <a:lnTo>
                    <a:pt x="68580" y="66294"/>
                  </a:lnTo>
                  <a:lnTo>
                    <a:pt x="102869" y="36575"/>
                  </a:lnTo>
                  <a:lnTo>
                    <a:pt x="141731" y="17525"/>
                  </a:lnTo>
                  <a:lnTo>
                    <a:pt x="185927" y="2286"/>
                  </a:lnTo>
                  <a:lnTo>
                    <a:pt x="230124" y="0"/>
                  </a:lnTo>
                  <a:lnTo>
                    <a:pt x="274319" y="2286"/>
                  </a:lnTo>
                  <a:lnTo>
                    <a:pt x="317753" y="17525"/>
                  </a:lnTo>
                  <a:lnTo>
                    <a:pt x="357377" y="36575"/>
                  </a:lnTo>
                  <a:lnTo>
                    <a:pt x="391667" y="66294"/>
                  </a:lnTo>
                  <a:lnTo>
                    <a:pt x="420623" y="100584"/>
                  </a:lnTo>
                  <a:lnTo>
                    <a:pt x="442721" y="142494"/>
                  </a:lnTo>
                  <a:lnTo>
                    <a:pt x="454913" y="183641"/>
                  </a:lnTo>
                  <a:lnTo>
                    <a:pt x="460247" y="227837"/>
                  </a:lnTo>
                  <a:lnTo>
                    <a:pt x="454913" y="274320"/>
                  </a:lnTo>
                  <a:lnTo>
                    <a:pt x="442721" y="316230"/>
                  </a:lnTo>
                  <a:lnTo>
                    <a:pt x="420623" y="357377"/>
                  </a:lnTo>
                  <a:lnTo>
                    <a:pt x="391667" y="391668"/>
                  </a:lnTo>
                  <a:lnTo>
                    <a:pt x="357377" y="419100"/>
                  </a:lnTo>
                  <a:lnTo>
                    <a:pt x="317753" y="441198"/>
                  </a:lnTo>
                  <a:lnTo>
                    <a:pt x="274319" y="453389"/>
                  </a:lnTo>
                  <a:lnTo>
                    <a:pt x="230124" y="457962"/>
                  </a:lnTo>
                  <a:lnTo>
                    <a:pt x="185927" y="453389"/>
                  </a:lnTo>
                  <a:lnTo>
                    <a:pt x="141731" y="441198"/>
                  </a:lnTo>
                  <a:lnTo>
                    <a:pt x="102869" y="419100"/>
                  </a:lnTo>
                  <a:lnTo>
                    <a:pt x="68580" y="391668"/>
                  </a:lnTo>
                  <a:lnTo>
                    <a:pt x="38862" y="357377"/>
                  </a:lnTo>
                  <a:lnTo>
                    <a:pt x="16763" y="316230"/>
                  </a:lnTo>
                  <a:lnTo>
                    <a:pt x="4571" y="274320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655061" y="3717805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041905" y="4309617"/>
            <a:ext cx="471170" cy="473075"/>
            <a:chOff x="2041905" y="4309617"/>
            <a:chExt cx="471170" cy="473075"/>
          </a:xfrm>
        </p:grpSpPr>
        <p:sp>
          <p:nvSpPr>
            <p:cNvPr id="79" name="object 79"/>
            <p:cNvSpPr/>
            <p:nvPr/>
          </p:nvSpPr>
          <p:spPr>
            <a:xfrm>
              <a:off x="2048255" y="4315967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69" h="460375">
                  <a:moveTo>
                    <a:pt x="457962" y="230124"/>
                  </a:moveTo>
                  <a:lnTo>
                    <a:pt x="452627" y="185928"/>
                  </a:lnTo>
                  <a:lnTo>
                    <a:pt x="440436" y="141732"/>
                  </a:lnTo>
                  <a:lnTo>
                    <a:pt x="419100" y="102870"/>
                  </a:lnTo>
                  <a:lnTo>
                    <a:pt x="391668" y="68580"/>
                  </a:lnTo>
                  <a:lnTo>
                    <a:pt x="357377" y="38862"/>
                  </a:lnTo>
                  <a:lnTo>
                    <a:pt x="316230" y="16764"/>
                  </a:lnTo>
                  <a:lnTo>
                    <a:pt x="274319" y="4572"/>
                  </a:lnTo>
                  <a:lnTo>
                    <a:pt x="227837" y="0"/>
                  </a:lnTo>
                  <a:lnTo>
                    <a:pt x="183642" y="4572"/>
                  </a:lnTo>
                  <a:lnTo>
                    <a:pt x="142494" y="16764"/>
                  </a:lnTo>
                  <a:lnTo>
                    <a:pt x="100583" y="38862"/>
                  </a:lnTo>
                  <a:lnTo>
                    <a:pt x="66293" y="68580"/>
                  </a:lnTo>
                  <a:lnTo>
                    <a:pt x="36575" y="102870"/>
                  </a:lnTo>
                  <a:lnTo>
                    <a:pt x="17525" y="141732"/>
                  </a:lnTo>
                  <a:lnTo>
                    <a:pt x="2286" y="185928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7525" y="318516"/>
                  </a:lnTo>
                  <a:lnTo>
                    <a:pt x="36575" y="357378"/>
                  </a:lnTo>
                  <a:lnTo>
                    <a:pt x="66293" y="391668"/>
                  </a:lnTo>
                  <a:lnTo>
                    <a:pt x="100583" y="421386"/>
                  </a:lnTo>
                  <a:lnTo>
                    <a:pt x="142494" y="443484"/>
                  </a:lnTo>
                  <a:lnTo>
                    <a:pt x="183642" y="455676"/>
                  </a:lnTo>
                  <a:lnTo>
                    <a:pt x="227837" y="460248"/>
                  </a:lnTo>
                  <a:lnTo>
                    <a:pt x="274319" y="455676"/>
                  </a:lnTo>
                  <a:lnTo>
                    <a:pt x="316230" y="443484"/>
                  </a:lnTo>
                  <a:lnTo>
                    <a:pt x="357377" y="421386"/>
                  </a:lnTo>
                  <a:lnTo>
                    <a:pt x="391668" y="391668"/>
                  </a:lnTo>
                  <a:lnTo>
                    <a:pt x="419100" y="357378"/>
                  </a:lnTo>
                  <a:lnTo>
                    <a:pt x="440436" y="318516"/>
                  </a:lnTo>
                  <a:lnTo>
                    <a:pt x="452627" y="274320"/>
                  </a:lnTo>
                  <a:lnTo>
                    <a:pt x="457962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48255" y="4315967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69" h="460375">
                  <a:moveTo>
                    <a:pt x="0" y="230124"/>
                  </a:moveTo>
                  <a:lnTo>
                    <a:pt x="2286" y="185928"/>
                  </a:lnTo>
                  <a:lnTo>
                    <a:pt x="17525" y="141732"/>
                  </a:lnTo>
                  <a:lnTo>
                    <a:pt x="36575" y="102870"/>
                  </a:lnTo>
                  <a:lnTo>
                    <a:pt x="66293" y="68580"/>
                  </a:lnTo>
                  <a:lnTo>
                    <a:pt x="100583" y="38862"/>
                  </a:lnTo>
                  <a:lnTo>
                    <a:pt x="142494" y="16764"/>
                  </a:lnTo>
                  <a:lnTo>
                    <a:pt x="183642" y="4572"/>
                  </a:lnTo>
                  <a:lnTo>
                    <a:pt x="227837" y="0"/>
                  </a:lnTo>
                  <a:lnTo>
                    <a:pt x="274319" y="4572"/>
                  </a:lnTo>
                  <a:lnTo>
                    <a:pt x="316230" y="16764"/>
                  </a:lnTo>
                  <a:lnTo>
                    <a:pt x="357377" y="38862"/>
                  </a:lnTo>
                  <a:lnTo>
                    <a:pt x="391668" y="68580"/>
                  </a:lnTo>
                  <a:lnTo>
                    <a:pt x="419100" y="102870"/>
                  </a:lnTo>
                  <a:lnTo>
                    <a:pt x="440436" y="141732"/>
                  </a:lnTo>
                  <a:lnTo>
                    <a:pt x="452627" y="185928"/>
                  </a:lnTo>
                  <a:lnTo>
                    <a:pt x="457962" y="230124"/>
                  </a:lnTo>
                  <a:lnTo>
                    <a:pt x="452627" y="274320"/>
                  </a:lnTo>
                  <a:lnTo>
                    <a:pt x="440436" y="318516"/>
                  </a:lnTo>
                  <a:lnTo>
                    <a:pt x="419100" y="357378"/>
                  </a:lnTo>
                  <a:lnTo>
                    <a:pt x="391668" y="391668"/>
                  </a:lnTo>
                  <a:lnTo>
                    <a:pt x="357377" y="421386"/>
                  </a:lnTo>
                  <a:lnTo>
                    <a:pt x="316230" y="443484"/>
                  </a:lnTo>
                  <a:lnTo>
                    <a:pt x="274319" y="455676"/>
                  </a:lnTo>
                  <a:lnTo>
                    <a:pt x="227837" y="460248"/>
                  </a:lnTo>
                  <a:lnTo>
                    <a:pt x="183642" y="455676"/>
                  </a:lnTo>
                  <a:lnTo>
                    <a:pt x="142494" y="443484"/>
                  </a:lnTo>
                  <a:lnTo>
                    <a:pt x="100583" y="421386"/>
                  </a:lnTo>
                  <a:lnTo>
                    <a:pt x="66293" y="391668"/>
                  </a:lnTo>
                  <a:lnTo>
                    <a:pt x="36575" y="357378"/>
                  </a:lnTo>
                  <a:lnTo>
                    <a:pt x="17525" y="318516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152904" y="4403858"/>
            <a:ext cx="2501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Times New Roman"/>
                <a:cs typeface="Times New Roman"/>
              </a:rPr>
              <a:t>sin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041905" y="4953508"/>
            <a:ext cx="1021715" cy="471170"/>
            <a:chOff x="2041905" y="4953508"/>
            <a:chExt cx="1021715" cy="471170"/>
          </a:xfrm>
        </p:grpSpPr>
        <p:sp>
          <p:nvSpPr>
            <p:cNvPr id="83" name="object 83"/>
            <p:cNvSpPr/>
            <p:nvPr/>
          </p:nvSpPr>
          <p:spPr>
            <a:xfrm>
              <a:off x="2048255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70">
                  <a:moveTo>
                    <a:pt x="457962" y="227837"/>
                  </a:moveTo>
                  <a:lnTo>
                    <a:pt x="452627" y="183641"/>
                  </a:lnTo>
                  <a:lnTo>
                    <a:pt x="440436" y="141731"/>
                  </a:lnTo>
                  <a:lnTo>
                    <a:pt x="419100" y="100583"/>
                  </a:lnTo>
                  <a:lnTo>
                    <a:pt x="391668" y="66293"/>
                  </a:lnTo>
                  <a:lnTo>
                    <a:pt x="357377" y="36575"/>
                  </a:lnTo>
                  <a:lnTo>
                    <a:pt x="316230" y="17525"/>
                  </a:lnTo>
                  <a:lnTo>
                    <a:pt x="274319" y="2286"/>
                  </a:lnTo>
                  <a:lnTo>
                    <a:pt x="227837" y="0"/>
                  </a:lnTo>
                  <a:lnTo>
                    <a:pt x="183642" y="2286"/>
                  </a:lnTo>
                  <a:lnTo>
                    <a:pt x="142494" y="17525"/>
                  </a:lnTo>
                  <a:lnTo>
                    <a:pt x="100583" y="36575"/>
                  </a:lnTo>
                  <a:lnTo>
                    <a:pt x="66293" y="66293"/>
                  </a:lnTo>
                  <a:lnTo>
                    <a:pt x="36575" y="100583"/>
                  </a:lnTo>
                  <a:lnTo>
                    <a:pt x="17525" y="141731"/>
                  </a:lnTo>
                  <a:lnTo>
                    <a:pt x="2286" y="183641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7525" y="316229"/>
                  </a:lnTo>
                  <a:lnTo>
                    <a:pt x="36575" y="357377"/>
                  </a:lnTo>
                  <a:lnTo>
                    <a:pt x="66293" y="391667"/>
                  </a:lnTo>
                  <a:lnTo>
                    <a:pt x="100583" y="419100"/>
                  </a:lnTo>
                  <a:lnTo>
                    <a:pt x="142494" y="440436"/>
                  </a:lnTo>
                  <a:lnTo>
                    <a:pt x="183642" y="453389"/>
                  </a:lnTo>
                  <a:lnTo>
                    <a:pt x="227837" y="457962"/>
                  </a:lnTo>
                  <a:lnTo>
                    <a:pt x="274319" y="453389"/>
                  </a:lnTo>
                  <a:lnTo>
                    <a:pt x="316230" y="440436"/>
                  </a:lnTo>
                  <a:lnTo>
                    <a:pt x="357377" y="419100"/>
                  </a:lnTo>
                  <a:lnTo>
                    <a:pt x="391668" y="391667"/>
                  </a:lnTo>
                  <a:lnTo>
                    <a:pt x="419100" y="357377"/>
                  </a:lnTo>
                  <a:lnTo>
                    <a:pt x="440436" y="316229"/>
                  </a:lnTo>
                  <a:lnTo>
                    <a:pt x="452627" y="274319"/>
                  </a:lnTo>
                  <a:lnTo>
                    <a:pt x="457962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48255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70">
                  <a:moveTo>
                    <a:pt x="0" y="227837"/>
                  </a:moveTo>
                  <a:lnTo>
                    <a:pt x="2286" y="183641"/>
                  </a:lnTo>
                  <a:lnTo>
                    <a:pt x="17525" y="141731"/>
                  </a:lnTo>
                  <a:lnTo>
                    <a:pt x="36575" y="100583"/>
                  </a:lnTo>
                  <a:lnTo>
                    <a:pt x="66293" y="66293"/>
                  </a:lnTo>
                  <a:lnTo>
                    <a:pt x="100583" y="36575"/>
                  </a:lnTo>
                  <a:lnTo>
                    <a:pt x="142494" y="17525"/>
                  </a:lnTo>
                  <a:lnTo>
                    <a:pt x="183642" y="2286"/>
                  </a:lnTo>
                  <a:lnTo>
                    <a:pt x="227837" y="0"/>
                  </a:lnTo>
                  <a:lnTo>
                    <a:pt x="274319" y="2286"/>
                  </a:lnTo>
                  <a:lnTo>
                    <a:pt x="316230" y="17525"/>
                  </a:lnTo>
                  <a:lnTo>
                    <a:pt x="357377" y="36575"/>
                  </a:lnTo>
                  <a:lnTo>
                    <a:pt x="391668" y="66293"/>
                  </a:lnTo>
                  <a:lnTo>
                    <a:pt x="419100" y="100583"/>
                  </a:lnTo>
                  <a:lnTo>
                    <a:pt x="440436" y="141731"/>
                  </a:lnTo>
                  <a:lnTo>
                    <a:pt x="452627" y="183641"/>
                  </a:lnTo>
                  <a:lnTo>
                    <a:pt x="457962" y="227837"/>
                  </a:lnTo>
                  <a:lnTo>
                    <a:pt x="452627" y="274319"/>
                  </a:lnTo>
                  <a:lnTo>
                    <a:pt x="440436" y="316229"/>
                  </a:lnTo>
                  <a:lnTo>
                    <a:pt x="419100" y="357377"/>
                  </a:lnTo>
                  <a:lnTo>
                    <a:pt x="391668" y="391667"/>
                  </a:lnTo>
                  <a:lnTo>
                    <a:pt x="357377" y="419100"/>
                  </a:lnTo>
                  <a:lnTo>
                    <a:pt x="316230" y="440436"/>
                  </a:lnTo>
                  <a:lnTo>
                    <a:pt x="274319" y="453389"/>
                  </a:lnTo>
                  <a:lnTo>
                    <a:pt x="227837" y="457962"/>
                  </a:lnTo>
                  <a:lnTo>
                    <a:pt x="183642" y="453389"/>
                  </a:lnTo>
                  <a:lnTo>
                    <a:pt x="142494" y="440436"/>
                  </a:lnTo>
                  <a:lnTo>
                    <a:pt x="100583" y="419100"/>
                  </a:lnTo>
                  <a:lnTo>
                    <a:pt x="66293" y="391667"/>
                  </a:lnTo>
                  <a:lnTo>
                    <a:pt x="36575" y="357377"/>
                  </a:lnTo>
                  <a:lnTo>
                    <a:pt x="17525" y="316229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9181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70">
                  <a:moveTo>
                    <a:pt x="457962" y="227837"/>
                  </a:moveTo>
                  <a:lnTo>
                    <a:pt x="452627" y="183641"/>
                  </a:lnTo>
                  <a:lnTo>
                    <a:pt x="440435" y="141731"/>
                  </a:lnTo>
                  <a:lnTo>
                    <a:pt x="418338" y="100583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5467" y="17525"/>
                  </a:lnTo>
                  <a:lnTo>
                    <a:pt x="274319" y="2286"/>
                  </a:lnTo>
                  <a:lnTo>
                    <a:pt x="227837" y="0"/>
                  </a:lnTo>
                  <a:lnTo>
                    <a:pt x="183642" y="2286"/>
                  </a:lnTo>
                  <a:lnTo>
                    <a:pt x="141731" y="17525"/>
                  </a:lnTo>
                  <a:lnTo>
                    <a:pt x="100584" y="36575"/>
                  </a:lnTo>
                  <a:lnTo>
                    <a:pt x="66293" y="66293"/>
                  </a:lnTo>
                  <a:lnTo>
                    <a:pt x="36575" y="100583"/>
                  </a:lnTo>
                  <a:lnTo>
                    <a:pt x="16763" y="141731"/>
                  </a:lnTo>
                  <a:lnTo>
                    <a:pt x="2286" y="183641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29"/>
                  </a:lnTo>
                  <a:lnTo>
                    <a:pt x="36575" y="357377"/>
                  </a:lnTo>
                  <a:lnTo>
                    <a:pt x="66293" y="391667"/>
                  </a:lnTo>
                  <a:lnTo>
                    <a:pt x="100584" y="419100"/>
                  </a:lnTo>
                  <a:lnTo>
                    <a:pt x="141731" y="440436"/>
                  </a:lnTo>
                  <a:lnTo>
                    <a:pt x="183642" y="453389"/>
                  </a:lnTo>
                  <a:lnTo>
                    <a:pt x="227837" y="457962"/>
                  </a:lnTo>
                  <a:lnTo>
                    <a:pt x="274319" y="453389"/>
                  </a:lnTo>
                  <a:lnTo>
                    <a:pt x="315467" y="440436"/>
                  </a:lnTo>
                  <a:lnTo>
                    <a:pt x="357377" y="419100"/>
                  </a:lnTo>
                  <a:lnTo>
                    <a:pt x="391667" y="391667"/>
                  </a:lnTo>
                  <a:lnTo>
                    <a:pt x="418338" y="357377"/>
                  </a:lnTo>
                  <a:lnTo>
                    <a:pt x="440435" y="316229"/>
                  </a:lnTo>
                  <a:lnTo>
                    <a:pt x="452627" y="274319"/>
                  </a:lnTo>
                  <a:lnTo>
                    <a:pt x="457962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99181" y="4959858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69" h="458470">
                  <a:moveTo>
                    <a:pt x="0" y="227837"/>
                  </a:moveTo>
                  <a:lnTo>
                    <a:pt x="2286" y="183641"/>
                  </a:lnTo>
                  <a:lnTo>
                    <a:pt x="16763" y="141731"/>
                  </a:lnTo>
                  <a:lnTo>
                    <a:pt x="36575" y="100583"/>
                  </a:lnTo>
                  <a:lnTo>
                    <a:pt x="66293" y="66293"/>
                  </a:lnTo>
                  <a:lnTo>
                    <a:pt x="100584" y="36575"/>
                  </a:lnTo>
                  <a:lnTo>
                    <a:pt x="141731" y="17525"/>
                  </a:lnTo>
                  <a:lnTo>
                    <a:pt x="183642" y="2286"/>
                  </a:lnTo>
                  <a:lnTo>
                    <a:pt x="227837" y="0"/>
                  </a:lnTo>
                  <a:lnTo>
                    <a:pt x="274319" y="2286"/>
                  </a:lnTo>
                  <a:lnTo>
                    <a:pt x="315467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8338" y="100583"/>
                  </a:lnTo>
                  <a:lnTo>
                    <a:pt x="440435" y="141731"/>
                  </a:lnTo>
                  <a:lnTo>
                    <a:pt x="452627" y="183641"/>
                  </a:lnTo>
                  <a:lnTo>
                    <a:pt x="457962" y="227837"/>
                  </a:lnTo>
                  <a:lnTo>
                    <a:pt x="452627" y="274319"/>
                  </a:lnTo>
                  <a:lnTo>
                    <a:pt x="440435" y="316229"/>
                  </a:lnTo>
                  <a:lnTo>
                    <a:pt x="418338" y="357377"/>
                  </a:lnTo>
                  <a:lnTo>
                    <a:pt x="391667" y="391667"/>
                  </a:lnTo>
                  <a:lnTo>
                    <a:pt x="357377" y="419100"/>
                  </a:lnTo>
                  <a:lnTo>
                    <a:pt x="315467" y="440436"/>
                  </a:lnTo>
                  <a:lnTo>
                    <a:pt x="274319" y="453389"/>
                  </a:lnTo>
                  <a:lnTo>
                    <a:pt x="227837" y="457962"/>
                  </a:lnTo>
                  <a:lnTo>
                    <a:pt x="183642" y="453389"/>
                  </a:lnTo>
                  <a:lnTo>
                    <a:pt x="141731" y="440436"/>
                  </a:lnTo>
                  <a:lnTo>
                    <a:pt x="100584" y="419100"/>
                  </a:lnTo>
                  <a:lnTo>
                    <a:pt x="66293" y="391667"/>
                  </a:lnTo>
                  <a:lnTo>
                    <a:pt x="36575" y="357377"/>
                  </a:lnTo>
                  <a:lnTo>
                    <a:pt x="16763" y="316229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204720" y="5003299"/>
            <a:ext cx="6997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3245" algn="l"/>
              </a:tabLst>
            </a:pPr>
            <a:r>
              <a:rPr sz="1900" b="1" i="1" spc="5" dirty="0">
                <a:latin typeface="Times New Roman"/>
                <a:cs typeface="Times New Roman"/>
              </a:rPr>
              <a:t>x	</a:t>
            </a:r>
            <a:r>
              <a:rPr sz="1900" b="1" spc="2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960116" y="4309617"/>
            <a:ext cx="469900" cy="473075"/>
            <a:chOff x="2960116" y="4309617"/>
            <a:chExt cx="469900" cy="473075"/>
          </a:xfrm>
        </p:grpSpPr>
        <p:sp>
          <p:nvSpPr>
            <p:cNvPr id="89" name="object 89"/>
            <p:cNvSpPr/>
            <p:nvPr/>
          </p:nvSpPr>
          <p:spPr>
            <a:xfrm>
              <a:off x="2966466" y="4315967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457200" y="230124"/>
                  </a:moveTo>
                  <a:lnTo>
                    <a:pt x="452628" y="185928"/>
                  </a:lnTo>
                  <a:lnTo>
                    <a:pt x="440436" y="141732"/>
                  </a:lnTo>
                  <a:lnTo>
                    <a:pt x="418338" y="102870"/>
                  </a:lnTo>
                  <a:lnTo>
                    <a:pt x="391668" y="68580"/>
                  </a:lnTo>
                  <a:lnTo>
                    <a:pt x="357378" y="38862"/>
                  </a:lnTo>
                  <a:lnTo>
                    <a:pt x="315468" y="16764"/>
                  </a:lnTo>
                  <a:lnTo>
                    <a:pt x="274320" y="4572"/>
                  </a:lnTo>
                  <a:lnTo>
                    <a:pt x="227837" y="0"/>
                  </a:lnTo>
                  <a:lnTo>
                    <a:pt x="183642" y="4572"/>
                  </a:lnTo>
                  <a:lnTo>
                    <a:pt x="141732" y="16764"/>
                  </a:lnTo>
                  <a:lnTo>
                    <a:pt x="100584" y="38862"/>
                  </a:lnTo>
                  <a:lnTo>
                    <a:pt x="66294" y="68580"/>
                  </a:lnTo>
                  <a:lnTo>
                    <a:pt x="36575" y="102870"/>
                  </a:lnTo>
                  <a:lnTo>
                    <a:pt x="16763" y="141732"/>
                  </a:lnTo>
                  <a:lnTo>
                    <a:pt x="2286" y="185928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6763" y="318516"/>
                  </a:lnTo>
                  <a:lnTo>
                    <a:pt x="36575" y="357378"/>
                  </a:lnTo>
                  <a:lnTo>
                    <a:pt x="66294" y="391668"/>
                  </a:lnTo>
                  <a:lnTo>
                    <a:pt x="100584" y="421386"/>
                  </a:lnTo>
                  <a:lnTo>
                    <a:pt x="141732" y="443484"/>
                  </a:lnTo>
                  <a:lnTo>
                    <a:pt x="183642" y="455676"/>
                  </a:lnTo>
                  <a:lnTo>
                    <a:pt x="227837" y="460248"/>
                  </a:lnTo>
                  <a:lnTo>
                    <a:pt x="274320" y="455676"/>
                  </a:lnTo>
                  <a:lnTo>
                    <a:pt x="315468" y="443484"/>
                  </a:lnTo>
                  <a:lnTo>
                    <a:pt x="357378" y="421386"/>
                  </a:lnTo>
                  <a:lnTo>
                    <a:pt x="391668" y="391668"/>
                  </a:lnTo>
                  <a:lnTo>
                    <a:pt x="418338" y="357378"/>
                  </a:lnTo>
                  <a:lnTo>
                    <a:pt x="440436" y="318516"/>
                  </a:lnTo>
                  <a:lnTo>
                    <a:pt x="452628" y="274320"/>
                  </a:lnTo>
                  <a:lnTo>
                    <a:pt x="457200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66466" y="4315967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0" y="230124"/>
                  </a:moveTo>
                  <a:lnTo>
                    <a:pt x="2286" y="185928"/>
                  </a:lnTo>
                  <a:lnTo>
                    <a:pt x="16763" y="141732"/>
                  </a:lnTo>
                  <a:lnTo>
                    <a:pt x="36575" y="102870"/>
                  </a:lnTo>
                  <a:lnTo>
                    <a:pt x="66294" y="68580"/>
                  </a:lnTo>
                  <a:lnTo>
                    <a:pt x="100584" y="38862"/>
                  </a:lnTo>
                  <a:lnTo>
                    <a:pt x="141732" y="16764"/>
                  </a:lnTo>
                  <a:lnTo>
                    <a:pt x="183642" y="4572"/>
                  </a:lnTo>
                  <a:lnTo>
                    <a:pt x="227837" y="0"/>
                  </a:lnTo>
                  <a:lnTo>
                    <a:pt x="274320" y="4572"/>
                  </a:lnTo>
                  <a:lnTo>
                    <a:pt x="315468" y="16764"/>
                  </a:lnTo>
                  <a:lnTo>
                    <a:pt x="357378" y="38862"/>
                  </a:lnTo>
                  <a:lnTo>
                    <a:pt x="391668" y="68580"/>
                  </a:lnTo>
                  <a:lnTo>
                    <a:pt x="418338" y="102870"/>
                  </a:lnTo>
                  <a:lnTo>
                    <a:pt x="440436" y="141732"/>
                  </a:lnTo>
                  <a:lnTo>
                    <a:pt x="452628" y="185928"/>
                  </a:lnTo>
                  <a:lnTo>
                    <a:pt x="457200" y="230124"/>
                  </a:lnTo>
                  <a:lnTo>
                    <a:pt x="452628" y="274320"/>
                  </a:lnTo>
                  <a:lnTo>
                    <a:pt x="440436" y="318516"/>
                  </a:lnTo>
                  <a:lnTo>
                    <a:pt x="418338" y="357378"/>
                  </a:lnTo>
                  <a:lnTo>
                    <a:pt x="391668" y="391668"/>
                  </a:lnTo>
                  <a:lnTo>
                    <a:pt x="357378" y="421386"/>
                  </a:lnTo>
                  <a:lnTo>
                    <a:pt x="315468" y="443484"/>
                  </a:lnTo>
                  <a:lnTo>
                    <a:pt x="274320" y="455676"/>
                  </a:lnTo>
                  <a:lnTo>
                    <a:pt x="227837" y="460248"/>
                  </a:lnTo>
                  <a:lnTo>
                    <a:pt x="183642" y="455676"/>
                  </a:lnTo>
                  <a:lnTo>
                    <a:pt x="141732" y="443484"/>
                  </a:lnTo>
                  <a:lnTo>
                    <a:pt x="100584" y="421386"/>
                  </a:lnTo>
                  <a:lnTo>
                    <a:pt x="66294" y="391668"/>
                  </a:lnTo>
                  <a:lnTo>
                    <a:pt x="36575" y="357378"/>
                  </a:lnTo>
                  <a:lnTo>
                    <a:pt x="16763" y="318516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113023" y="4361695"/>
            <a:ext cx="1689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^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312795" y="4938903"/>
            <a:ext cx="499109" cy="904240"/>
            <a:chOff x="3312795" y="4938903"/>
            <a:chExt cx="499109" cy="904240"/>
          </a:xfrm>
        </p:grpSpPr>
        <p:sp>
          <p:nvSpPr>
            <p:cNvPr id="93" name="object 93"/>
            <p:cNvSpPr/>
            <p:nvPr/>
          </p:nvSpPr>
          <p:spPr>
            <a:xfrm>
              <a:off x="3560826" y="5187696"/>
              <a:ext cx="0" cy="643890"/>
            </a:xfrm>
            <a:custGeom>
              <a:avLst/>
              <a:gdLst/>
              <a:ahLst/>
              <a:cxnLst/>
              <a:rect l="l" t="t" r="r" b="b"/>
              <a:pathLst>
                <a:path h="643889">
                  <a:moveTo>
                    <a:pt x="0" y="643889"/>
                  </a:moveTo>
                  <a:lnTo>
                    <a:pt x="0" y="0"/>
                  </a:lnTo>
                </a:path>
              </a:pathLst>
            </a:custGeom>
            <a:ln w="2202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333750" y="4959858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70">
                  <a:moveTo>
                    <a:pt x="457200" y="227837"/>
                  </a:moveTo>
                  <a:lnTo>
                    <a:pt x="452627" y="183641"/>
                  </a:lnTo>
                  <a:lnTo>
                    <a:pt x="440436" y="141731"/>
                  </a:lnTo>
                  <a:lnTo>
                    <a:pt x="418338" y="100583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5467" y="17525"/>
                  </a:lnTo>
                  <a:lnTo>
                    <a:pt x="273558" y="2286"/>
                  </a:lnTo>
                  <a:lnTo>
                    <a:pt x="227075" y="0"/>
                  </a:lnTo>
                  <a:lnTo>
                    <a:pt x="183641" y="2286"/>
                  </a:lnTo>
                  <a:lnTo>
                    <a:pt x="141732" y="17525"/>
                  </a:lnTo>
                  <a:lnTo>
                    <a:pt x="99822" y="36575"/>
                  </a:lnTo>
                  <a:lnTo>
                    <a:pt x="65532" y="66293"/>
                  </a:lnTo>
                  <a:lnTo>
                    <a:pt x="36575" y="100583"/>
                  </a:lnTo>
                  <a:lnTo>
                    <a:pt x="16763" y="141731"/>
                  </a:lnTo>
                  <a:lnTo>
                    <a:pt x="2286" y="183641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29"/>
                  </a:lnTo>
                  <a:lnTo>
                    <a:pt x="36575" y="357377"/>
                  </a:lnTo>
                  <a:lnTo>
                    <a:pt x="65532" y="391667"/>
                  </a:lnTo>
                  <a:lnTo>
                    <a:pt x="99822" y="419100"/>
                  </a:lnTo>
                  <a:lnTo>
                    <a:pt x="141732" y="440436"/>
                  </a:lnTo>
                  <a:lnTo>
                    <a:pt x="183641" y="453389"/>
                  </a:lnTo>
                  <a:lnTo>
                    <a:pt x="227075" y="457962"/>
                  </a:lnTo>
                  <a:lnTo>
                    <a:pt x="273558" y="453389"/>
                  </a:lnTo>
                  <a:lnTo>
                    <a:pt x="315467" y="440436"/>
                  </a:lnTo>
                  <a:lnTo>
                    <a:pt x="357377" y="419100"/>
                  </a:lnTo>
                  <a:lnTo>
                    <a:pt x="391667" y="391667"/>
                  </a:lnTo>
                  <a:lnTo>
                    <a:pt x="418338" y="357377"/>
                  </a:lnTo>
                  <a:lnTo>
                    <a:pt x="440436" y="316229"/>
                  </a:lnTo>
                  <a:lnTo>
                    <a:pt x="452627" y="274319"/>
                  </a:lnTo>
                  <a:lnTo>
                    <a:pt x="457200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33750" y="4959858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70">
                  <a:moveTo>
                    <a:pt x="0" y="227837"/>
                  </a:moveTo>
                  <a:lnTo>
                    <a:pt x="2286" y="183641"/>
                  </a:lnTo>
                  <a:lnTo>
                    <a:pt x="16763" y="141731"/>
                  </a:lnTo>
                  <a:lnTo>
                    <a:pt x="36575" y="100583"/>
                  </a:lnTo>
                  <a:lnTo>
                    <a:pt x="65532" y="66293"/>
                  </a:lnTo>
                  <a:lnTo>
                    <a:pt x="99822" y="36575"/>
                  </a:lnTo>
                  <a:lnTo>
                    <a:pt x="141732" y="17525"/>
                  </a:lnTo>
                  <a:lnTo>
                    <a:pt x="183641" y="2286"/>
                  </a:lnTo>
                  <a:lnTo>
                    <a:pt x="227075" y="0"/>
                  </a:lnTo>
                  <a:lnTo>
                    <a:pt x="273558" y="2286"/>
                  </a:lnTo>
                  <a:lnTo>
                    <a:pt x="315467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8338" y="100583"/>
                  </a:lnTo>
                  <a:lnTo>
                    <a:pt x="440436" y="141731"/>
                  </a:lnTo>
                  <a:lnTo>
                    <a:pt x="452627" y="183641"/>
                  </a:lnTo>
                  <a:lnTo>
                    <a:pt x="457200" y="227837"/>
                  </a:lnTo>
                  <a:lnTo>
                    <a:pt x="452627" y="274319"/>
                  </a:lnTo>
                  <a:lnTo>
                    <a:pt x="440436" y="316229"/>
                  </a:lnTo>
                  <a:lnTo>
                    <a:pt x="418338" y="357377"/>
                  </a:lnTo>
                  <a:lnTo>
                    <a:pt x="391667" y="391667"/>
                  </a:lnTo>
                  <a:lnTo>
                    <a:pt x="357377" y="419100"/>
                  </a:lnTo>
                  <a:lnTo>
                    <a:pt x="315467" y="440436"/>
                  </a:lnTo>
                  <a:lnTo>
                    <a:pt x="273558" y="453389"/>
                  </a:lnTo>
                  <a:lnTo>
                    <a:pt x="227075" y="457962"/>
                  </a:lnTo>
                  <a:lnTo>
                    <a:pt x="183641" y="453389"/>
                  </a:lnTo>
                  <a:lnTo>
                    <a:pt x="141732" y="440436"/>
                  </a:lnTo>
                  <a:lnTo>
                    <a:pt x="99822" y="419100"/>
                  </a:lnTo>
                  <a:lnTo>
                    <a:pt x="65532" y="391667"/>
                  </a:lnTo>
                  <a:lnTo>
                    <a:pt x="36575" y="357377"/>
                  </a:lnTo>
                  <a:lnTo>
                    <a:pt x="16763" y="316229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4159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438397" y="5047748"/>
            <a:ext cx="2501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Times New Roman"/>
                <a:cs typeface="Times New Roman"/>
              </a:rPr>
              <a:t>sin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327634" y="5595346"/>
            <a:ext cx="469900" cy="473075"/>
            <a:chOff x="3327634" y="5595346"/>
            <a:chExt cx="469900" cy="473075"/>
          </a:xfrm>
        </p:grpSpPr>
        <p:sp>
          <p:nvSpPr>
            <p:cNvPr id="98" name="object 98"/>
            <p:cNvSpPr/>
            <p:nvPr/>
          </p:nvSpPr>
          <p:spPr>
            <a:xfrm>
              <a:off x="3333749" y="5601461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457200" y="230124"/>
                  </a:moveTo>
                  <a:lnTo>
                    <a:pt x="452627" y="185927"/>
                  </a:lnTo>
                  <a:lnTo>
                    <a:pt x="440436" y="141732"/>
                  </a:lnTo>
                  <a:lnTo>
                    <a:pt x="418338" y="102870"/>
                  </a:lnTo>
                  <a:lnTo>
                    <a:pt x="391667" y="68579"/>
                  </a:lnTo>
                  <a:lnTo>
                    <a:pt x="357377" y="38862"/>
                  </a:lnTo>
                  <a:lnTo>
                    <a:pt x="315467" y="16763"/>
                  </a:lnTo>
                  <a:lnTo>
                    <a:pt x="273558" y="4572"/>
                  </a:lnTo>
                  <a:lnTo>
                    <a:pt x="227075" y="0"/>
                  </a:lnTo>
                  <a:lnTo>
                    <a:pt x="183641" y="4572"/>
                  </a:lnTo>
                  <a:lnTo>
                    <a:pt x="141732" y="16763"/>
                  </a:lnTo>
                  <a:lnTo>
                    <a:pt x="99822" y="38862"/>
                  </a:lnTo>
                  <a:lnTo>
                    <a:pt x="65532" y="68579"/>
                  </a:lnTo>
                  <a:lnTo>
                    <a:pt x="36575" y="102870"/>
                  </a:lnTo>
                  <a:lnTo>
                    <a:pt x="16763" y="141732"/>
                  </a:lnTo>
                  <a:lnTo>
                    <a:pt x="2286" y="185927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6763" y="318515"/>
                  </a:lnTo>
                  <a:lnTo>
                    <a:pt x="36575" y="357377"/>
                  </a:lnTo>
                  <a:lnTo>
                    <a:pt x="65532" y="391667"/>
                  </a:lnTo>
                  <a:lnTo>
                    <a:pt x="99822" y="421386"/>
                  </a:lnTo>
                  <a:lnTo>
                    <a:pt x="141732" y="443484"/>
                  </a:lnTo>
                  <a:lnTo>
                    <a:pt x="183641" y="455676"/>
                  </a:lnTo>
                  <a:lnTo>
                    <a:pt x="227075" y="460247"/>
                  </a:lnTo>
                  <a:lnTo>
                    <a:pt x="273558" y="455676"/>
                  </a:lnTo>
                  <a:lnTo>
                    <a:pt x="315467" y="443484"/>
                  </a:lnTo>
                  <a:lnTo>
                    <a:pt x="357377" y="421386"/>
                  </a:lnTo>
                  <a:lnTo>
                    <a:pt x="391667" y="391667"/>
                  </a:lnTo>
                  <a:lnTo>
                    <a:pt x="418338" y="357377"/>
                  </a:lnTo>
                  <a:lnTo>
                    <a:pt x="440436" y="318515"/>
                  </a:lnTo>
                  <a:lnTo>
                    <a:pt x="452627" y="274320"/>
                  </a:lnTo>
                  <a:lnTo>
                    <a:pt x="457200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33749" y="5601461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0" y="230124"/>
                  </a:moveTo>
                  <a:lnTo>
                    <a:pt x="2286" y="185927"/>
                  </a:lnTo>
                  <a:lnTo>
                    <a:pt x="16763" y="141732"/>
                  </a:lnTo>
                  <a:lnTo>
                    <a:pt x="36575" y="102870"/>
                  </a:lnTo>
                  <a:lnTo>
                    <a:pt x="65532" y="68579"/>
                  </a:lnTo>
                  <a:lnTo>
                    <a:pt x="99822" y="38862"/>
                  </a:lnTo>
                  <a:lnTo>
                    <a:pt x="141732" y="16763"/>
                  </a:lnTo>
                  <a:lnTo>
                    <a:pt x="183641" y="4572"/>
                  </a:lnTo>
                  <a:lnTo>
                    <a:pt x="227075" y="0"/>
                  </a:lnTo>
                  <a:lnTo>
                    <a:pt x="273558" y="4572"/>
                  </a:lnTo>
                  <a:lnTo>
                    <a:pt x="315467" y="16763"/>
                  </a:lnTo>
                  <a:lnTo>
                    <a:pt x="357377" y="38862"/>
                  </a:lnTo>
                  <a:lnTo>
                    <a:pt x="391667" y="68579"/>
                  </a:lnTo>
                  <a:lnTo>
                    <a:pt x="418338" y="102870"/>
                  </a:lnTo>
                  <a:lnTo>
                    <a:pt x="440436" y="141732"/>
                  </a:lnTo>
                  <a:lnTo>
                    <a:pt x="452627" y="185927"/>
                  </a:lnTo>
                  <a:lnTo>
                    <a:pt x="457200" y="230124"/>
                  </a:lnTo>
                  <a:lnTo>
                    <a:pt x="452627" y="274320"/>
                  </a:lnTo>
                  <a:lnTo>
                    <a:pt x="440436" y="318515"/>
                  </a:lnTo>
                  <a:lnTo>
                    <a:pt x="418338" y="357377"/>
                  </a:lnTo>
                  <a:lnTo>
                    <a:pt x="391667" y="391667"/>
                  </a:lnTo>
                  <a:lnTo>
                    <a:pt x="357377" y="421386"/>
                  </a:lnTo>
                  <a:lnTo>
                    <a:pt x="315467" y="443484"/>
                  </a:lnTo>
                  <a:lnTo>
                    <a:pt x="273558" y="455676"/>
                  </a:lnTo>
                  <a:lnTo>
                    <a:pt x="227075" y="460247"/>
                  </a:lnTo>
                  <a:lnTo>
                    <a:pt x="183641" y="455676"/>
                  </a:lnTo>
                  <a:lnTo>
                    <a:pt x="141732" y="443484"/>
                  </a:lnTo>
                  <a:lnTo>
                    <a:pt x="99822" y="421386"/>
                  </a:lnTo>
                  <a:lnTo>
                    <a:pt x="65532" y="391667"/>
                  </a:lnTo>
                  <a:lnTo>
                    <a:pt x="36575" y="357377"/>
                  </a:lnTo>
                  <a:lnTo>
                    <a:pt x="16763" y="318515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489452" y="5647189"/>
            <a:ext cx="1473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569013" y="1097025"/>
            <a:ext cx="1308100" cy="2174875"/>
            <a:chOff x="5569013" y="1097025"/>
            <a:chExt cx="1308100" cy="2174875"/>
          </a:xfrm>
        </p:grpSpPr>
        <p:sp>
          <p:nvSpPr>
            <p:cNvPr id="102" name="object 102"/>
            <p:cNvSpPr/>
            <p:nvPr/>
          </p:nvSpPr>
          <p:spPr>
            <a:xfrm>
              <a:off x="6040374" y="1331213"/>
              <a:ext cx="825500" cy="1929764"/>
            </a:xfrm>
            <a:custGeom>
              <a:avLst/>
              <a:gdLst/>
              <a:ahLst/>
              <a:cxnLst/>
              <a:rect l="l" t="t" r="r" b="b"/>
              <a:pathLst>
                <a:path w="825500" h="1929764">
                  <a:moveTo>
                    <a:pt x="825246" y="1929384"/>
                  </a:moveTo>
                  <a:lnTo>
                    <a:pt x="457961" y="1285494"/>
                  </a:lnTo>
                </a:path>
                <a:path w="825500" h="1929764">
                  <a:moveTo>
                    <a:pt x="90677" y="1929384"/>
                  </a:moveTo>
                  <a:lnTo>
                    <a:pt x="457961" y="1285494"/>
                  </a:lnTo>
                  <a:lnTo>
                    <a:pt x="457961" y="643890"/>
                  </a:lnTo>
                </a:path>
                <a:path w="825500" h="1929764">
                  <a:moveTo>
                    <a:pt x="457961" y="643890"/>
                  </a:moveTo>
                  <a:lnTo>
                    <a:pt x="0" y="0"/>
                  </a:lnTo>
                </a:path>
              </a:pathLst>
            </a:custGeom>
            <a:ln w="2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580126" y="1975103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03"/>
                  </a:moveTo>
                  <a:lnTo>
                    <a:pt x="0" y="0"/>
                  </a:lnTo>
                </a:path>
              </a:pathLst>
            </a:custGeom>
            <a:ln w="2202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580126" y="1331213"/>
              <a:ext cx="460375" cy="643890"/>
            </a:xfrm>
            <a:custGeom>
              <a:avLst/>
              <a:gdLst/>
              <a:ahLst/>
              <a:cxnLst/>
              <a:rect l="l" t="t" r="r" b="b"/>
              <a:pathLst>
                <a:path w="460375" h="643889">
                  <a:moveTo>
                    <a:pt x="0" y="643890"/>
                  </a:moveTo>
                  <a:lnTo>
                    <a:pt x="460248" y="0"/>
                  </a:lnTo>
                </a:path>
              </a:pathLst>
            </a:custGeom>
            <a:ln w="2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810250" y="1103375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69">
                  <a:moveTo>
                    <a:pt x="460248" y="227837"/>
                  </a:moveTo>
                  <a:lnTo>
                    <a:pt x="455675" y="183641"/>
                  </a:lnTo>
                  <a:lnTo>
                    <a:pt x="443483" y="142493"/>
                  </a:lnTo>
                  <a:lnTo>
                    <a:pt x="421385" y="100583"/>
                  </a:lnTo>
                  <a:lnTo>
                    <a:pt x="391668" y="66293"/>
                  </a:lnTo>
                  <a:lnTo>
                    <a:pt x="357377" y="36575"/>
                  </a:lnTo>
                  <a:lnTo>
                    <a:pt x="318516" y="17525"/>
                  </a:lnTo>
                  <a:lnTo>
                    <a:pt x="274320" y="2285"/>
                  </a:lnTo>
                  <a:lnTo>
                    <a:pt x="230124" y="0"/>
                  </a:lnTo>
                  <a:lnTo>
                    <a:pt x="186689" y="2285"/>
                  </a:lnTo>
                  <a:lnTo>
                    <a:pt x="142494" y="17525"/>
                  </a:lnTo>
                  <a:lnTo>
                    <a:pt x="102870" y="36575"/>
                  </a:lnTo>
                  <a:lnTo>
                    <a:pt x="68579" y="66293"/>
                  </a:lnTo>
                  <a:lnTo>
                    <a:pt x="39624" y="100583"/>
                  </a:lnTo>
                  <a:lnTo>
                    <a:pt x="17525" y="142493"/>
                  </a:lnTo>
                  <a:lnTo>
                    <a:pt x="5334" y="183641"/>
                  </a:lnTo>
                  <a:lnTo>
                    <a:pt x="0" y="227837"/>
                  </a:lnTo>
                  <a:lnTo>
                    <a:pt x="5334" y="274319"/>
                  </a:lnTo>
                  <a:lnTo>
                    <a:pt x="17525" y="316229"/>
                  </a:lnTo>
                  <a:lnTo>
                    <a:pt x="39624" y="357377"/>
                  </a:lnTo>
                  <a:lnTo>
                    <a:pt x="68579" y="391667"/>
                  </a:lnTo>
                  <a:lnTo>
                    <a:pt x="102870" y="419099"/>
                  </a:lnTo>
                  <a:lnTo>
                    <a:pt x="142494" y="441197"/>
                  </a:lnTo>
                  <a:lnTo>
                    <a:pt x="186689" y="453389"/>
                  </a:lnTo>
                  <a:lnTo>
                    <a:pt x="230124" y="457961"/>
                  </a:lnTo>
                  <a:lnTo>
                    <a:pt x="274320" y="453389"/>
                  </a:lnTo>
                  <a:lnTo>
                    <a:pt x="318516" y="441197"/>
                  </a:lnTo>
                  <a:lnTo>
                    <a:pt x="357377" y="419099"/>
                  </a:lnTo>
                  <a:lnTo>
                    <a:pt x="391668" y="391667"/>
                  </a:lnTo>
                  <a:lnTo>
                    <a:pt x="421385" y="357377"/>
                  </a:lnTo>
                  <a:lnTo>
                    <a:pt x="443483" y="316229"/>
                  </a:lnTo>
                  <a:lnTo>
                    <a:pt x="455675" y="274319"/>
                  </a:lnTo>
                  <a:lnTo>
                    <a:pt x="460248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810250" y="1103375"/>
              <a:ext cx="460375" cy="458470"/>
            </a:xfrm>
            <a:custGeom>
              <a:avLst/>
              <a:gdLst/>
              <a:ahLst/>
              <a:cxnLst/>
              <a:rect l="l" t="t" r="r" b="b"/>
              <a:pathLst>
                <a:path w="460375" h="458469">
                  <a:moveTo>
                    <a:pt x="0" y="227837"/>
                  </a:moveTo>
                  <a:lnTo>
                    <a:pt x="5334" y="183641"/>
                  </a:lnTo>
                  <a:lnTo>
                    <a:pt x="17525" y="142493"/>
                  </a:lnTo>
                  <a:lnTo>
                    <a:pt x="39624" y="100583"/>
                  </a:lnTo>
                  <a:lnTo>
                    <a:pt x="68579" y="66293"/>
                  </a:lnTo>
                  <a:lnTo>
                    <a:pt x="102870" y="36575"/>
                  </a:lnTo>
                  <a:lnTo>
                    <a:pt x="142494" y="17525"/>
                  </a:lnTo>
                  <a:lnTo>
                    <a:pt x="186689" y="2285"/>
                  </a:lnTo>
                  <a:lnTo>
                    <a:pt x="230124" y="0"/>
                  </a:lnTo>
                  <a:lnTo>
                    <a:pt x="274320" y="2285"/>
                  </a:lnTo>
                  <a:lnTo>
                    <a:pt x="318516" y="17525"/>
                  </a:lnTo>
                  <a:lnTo>
                    <a:pt x="357377" y="36575"/>
                  </a:lnTo>
                  <a:lnTo>
                    <a:pt x="391668" y="66293"/>
                  </a:lnTo>
                  <a:lnTo>
                    <a:pt x="421385" y="100583"/>
                  </a:lnTo>
                  <a:lnTo>
                    <a:pt x="443483" y="142493"/>
                  </a:lnTo>
                  <a:lnTo>
                    <a:pt x="455675" y="183641"/>
                  </a:lnTo>
                  <a:lnTo>
                    <a:pt x="460248" y="227837"/>
                  </a:lnTo>
                  <a:lnTo>
                    <a:pt x="455675" y="274319"/>
                  </a:lnTo>
                  <a:lnTo>
                    <a:pt x="443483" y="316229"/>
                  </a:lnTo>
                  <a:lnTo>
                    <a:pt x="421385" y="357377"/>
                  </a:lnTo>
                  <a:lnTo>
                    <a:pt x="391668" y="391667"/>
                  </a:lnTo>
                  <a:lnTo>
                    <a:pt x="357377" y="419099"/>
                  </a:lnTo>
                  <a:lnTo>
                    <a:pt x="318516" y="441197"/>
                  </a:lnTo>
                  <a:lnTo>
                    <a:pt x="274320" y="453389"/>
                  </a:lnTo>
                  <a:lnTo>
                    <a:pt x="230124" y="457961"/>
                  </a:lnTo>
                  <a:lnTo>
                    <a:pt x="186689" y="453389"/>
                  </a:lnTo>
                  <a:lnTo>
                    <a:pt x="142494" y="441197"/>
                  </a:lnTo>
                  <a:lnTo>
                    <a:pt x="102870" y="419099"/>
                  </a:lnTo>
                  <a:lnTo>
                    <a:pt x="68579" y="391667"/>
                  </a:lnTo>
                  <a:lnTo>
                    <a:pt x="39624" y="357377"/>
                  </a:lnTo>
                  <a:lnTo>
                    <a:pt x="17525" y="316229"/>
                  </a:lnTo>
                  <a:lnTo>
                    <a:pt x="5334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959094" y="1146817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332095" y="1724025"/>
            <a:ext cx="499109" cy="502284"/>
            <a:chOff x="5332095" y="1724025"/>
            <a:chExt cx="499109" cy="502284"/>
          </a:xfrm>
        </p:grpSpPr>
        <p:sp>
          <p:nvSpPr>
            <p:cNvPr id="109" name="object 109"/>
            <p:cNvSpPr/>
            <p:nvPr/>
          </p:nvSpPr>
          <p:spPr>
            <a:xfrm>
              <a:off x="5353050" y="1744979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457200" y="230124"/>
                  </a:moveTo>
                  <a:lnTo>
                    <a:pt x="452627" y="185927"/>
                  </a:lnTo>
                  <a:lnTo>
                    <a:pt x="440436" y="141731"/>
                  </a:lnTo>
                  <a:lnTo>
                    <a:pt x="418338" y="102869"/>
                  </a:lnTo>
                  <a:lnTo>
                    <a:pt x="391667" y="68580"/>
                  </a:lnTo>
                  <a:lnTo>
                    <a:pt x="357377" y="39624"/>
                  </a:lnTo>
                  <a:lnTo>
                    <a:pt x="315467" y="17525"/>
                  </a:lnTo>
                  <a:lnTo>
                    <a:pt x="274320" y="5333"/>
                  </a:lnTo>
                  <a:lnTo>
                    <a:pt x="227075" y="0"/>
                  </a:lnTo>
                  <a:lnTo>
                    <a:pt x="183641" y="5333"/>
                  </a:lnTo>
                  <a:lnTo>
                    <a:pt x="141732" y="17525"/>
                  </a:lnTo>
                  <a:lnTo>
                    <a:pt x="99822" y="39624"/>
                  </a:lnTo>
                  <a:lnTo>
                    <a:pt x="65532" y="68580"/>
                  </a:lnTo>
                  <a:lnTo>
                    <a:pt x="36575" y="102869"/>
                  </a:lnTo>
                  <a:lnTo>
                    <a:pt x="16763" y="141731"/>
                  </a:lnTo>
                  <a:lnTo>
                    <a:pt x="2286" y="185927"/>
                  </a:lnTo>
                  <a:lnTo>
                    <a:pt x="0" y="230124"/>
                  </a:lnTo>
                  <a:lnTo>
                    <a:pt x="2286" y="274319"/>
                  </a:lnTo>
                  <a:lnTo>
                    <a:pt x="16763" y="318515"/>
                  </a:lnTo>
                  <a:lnTo>
                    <a:pt x="36575" y="357377"/>
                  </a:lnTo>
                  <a:lnTo>
                    <a:pt x="65532" y="391668"/>
                  </a:lnTo>
                  <a:lnTo>
                    <a:pt x="99822" y="421386"/>
                  </a:lnTo>
                  <a:lnTo>
                    <a:pt x="141732" y="443483"/>
                  </a:lnTo>
                  <a:lnTo>
                    <a:pt x="183641" y="455675"/>
                  </a:lnTo>
                  <a:lnTo>
                    <a:pt x="227075" y="460247"/>
                  </a:lnTo>
                  <a:lnTo>
                    <a:pt x="274320" y="455675"/>
                  </a:lnTo>
                  <a:lnTo>
                    <a:pt x="315467" y="443483"/>
                  </a:lnTo>
                  <a:lnTo>
                    <a:pt x="357377" y="421386"/>
                  </a:lnTo>
                  <a:lnTo>
                    <a:pt x="391667" y="391668"/>
                  </a:lnTo>
                  <a:lnTo>
                    <a:pt x="418338" y="357377"/>
                  </a:lnTo>
                  <a:lnTo>
                    <a:pt x="440436" y="318515"/>
                  </a:lnTo>
                  <a:lnTo>
                    <a:pt x="452627" y="274319"/>
                  </a:lnTo>
                  <a:lnTo>
                    <a:pt x="457200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53050" y="1744979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0" y="230124"/>
                  </a:moveTo>
                  <a:lnTo>
                    <a:pt x="2286" y="185927"/>
                  </a:lnTo>
                  <a:lnTo>
                    <a:pt x="16763" y="141731"/>
                  </a:lnTo>
                  <a:lnTo>
                    <a:pt x="36575" y="102869"/>
                  </a:lnTo>
                  <a:lnTo>
                    <a:pt x="65532" y="68580"/>
                  </a:lnTo>
                  <a:lnTo>
                    <a:pt x="99822" y="39624"/>
                  </a:lnTo>
                  <a:lnTo>
                    <a:pt x="141732" y="17525"/>
                  </a:lnTo>
                  <a:lnTo>
                    <a:pt x="183641" y="5333"/>
                  </a:lnTo>
                  <a:lnTo>
                    <a:pt x="227075" y="0"/>
                  </a:lnTo>
                  <a:lnTo>
                    <a:pt x="274320" y="5333"/>
                  </a:lnTo>
                  <a:lnTo>
                    <a:pt x="315467" y="17525"/>
                  </a:lnTo>
                  <a:lnTo>
                    <a:pt x="357377" y="39624"/>
                  </a:lnTo>
                  <a:lnTo>
                    <a:pt x="391667" y="68580"/>
                  </a:lnTo>
                  <a:lnTo>
                    <a:pt x="418338" y="102869"/>
                  </a:lnTo>
                  <a:lnTo>
                    <a:pt x="440436" y="141731"/>
                  </a:lnTo>
                  <a:lnTo>
                    <a:pt x="452627" y="185927"/>
                  </a:lnTo>
                  <a:lnTo>
                    <a:pt x="457200" y="230124"/>
                  </a:lnTo>
                  <a:lnTo>
                    <a:pt x="452627" y="274319"/>
                  </a:lnTo>
                  <a:lnTo>
                    <a:pt x="440436" y="318515"/>
                  </a:lnTo>
                  <a:lnTo>
                    <a:pt x="418338" y="357377"/>
                  </a:lnTo>
                  <a:lnTo>
                    <a:pt x="391667" y="391668"/>
                  </a:lnTo>
                  <a:lnTo>
                    <a:pt x="357377" y="421386"/>
                  </a:lnTo>
                  <a:lnTo>
                    <a:pt x="315467" y="443483"/>
                  </a:lnTo>
                  <a:lnTo>
                    <a:pt x="274320" y="455675"/>
                  </a:lnTo>
                  <a:lnTo>
                    <a:pt x="227075" y="460247"/>
                  </a:lnTo>
                  <a:lnTo>
                    <a:pt x="183641" y="455675"/>
                  </a:lnTo>
                  <a:lnTo>
                    <a:pt x="141732" y="443483"/>
                  </a:lnTo>
                  <a:lnTo>
                    <a:pt x="99822" y="421386"/>
                  </a:lnTo>
                  <a:lnTo>
                    <a:pt x="65532" y="391668"/>
                  </a:lnTo>
                  <a:lnTo>
                    <a:pt x="36575" y="357377"/>
                  </a:lnTo>
                  <a:lnTo>
                    <a:pt x="16763" y="318515"/>
                  </a:lnTo>
                  <a:lnTo>
                    <a:pt x="2286" y="274319"/>
                  </a:lnTo>
                  <a:lnTo>
                    <a:pt x="0" y="230124"/>
                  </a:lnTo>
                  <a:close/>
                </a:path>
              </a:pathLst>
            </a:custGeom>
            <a:ln w="4159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457697" y="1832870"/>
            <a:ext cx="2501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Times New Roman"/>
                <a:cs typeface="Times New Roman"/>
              </a:rPr>
              <a:t>sin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5346700" y="2382520"/>
            <a:ext cx="469900" cy="471170"/>
            <a:chOff x="5346700" y="2382520"/>
            <a:chExt cx="469900" cy="471170"/>
          </a:xfrm>
        </p:grpSpPr>
        <p:sp>
          <p:nvSpPr>
            <p:cNvPr id="113" name="object 113"/>
            <p:cNvSpPr/>
            <p:nvPr/>
          </p:nvSpPr>
          <p:spPr>
            <a:xfrm>
              <a:off x="5353050" y="2388870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69">
                  <a:moveTo>
                    <a:pt x="457200" y="227837"/>
                  </a:moveTo>
                  <a:lnTo>
                    <a:pt x="452627" y="183642"/>
                  </a:lnTo>
                  <a:lnTo>
                    <a:pt x="440436" y="142494"/>
                  </a:lnTo>
                  <a:lnTo>
                    <a:pt x="418338" y="100584"/>
                  </a:lnTo>
                  <a:lnTo>
                    <a:pt x="391667" y="66293"/>
                  </a:lnTo>
                  <a:lnTo>
                    <a:pt x="357377" y="36575"/>
                  </a:lnTo>
                  <a:lnTo>
                    <a:pt x="315467" y="17525"/>
                  </a:lnTo>
                  <a:lnTo>
                    <a:pt x="274320" y="2286"/>
                  </a:lnTo>
                  <a:lnTo>
                    <a:pt x="227075" y="0"/>
                  </a:lnTo>
                  <a:lnTo>
                    <a:pt x="183641" y="2286"/>
                  </a:lnTo>
                  <a:lnTo>
                    <a:pt x="141732" y="17525"/>
                  </a:lnTo>
                  <a:lnTo>
                    <a:pt x="99822" y="36575"/>
                  </a:lnTo>
                  <a:lnTo>
                    <a:pt x="65532" y="66293"/>
                  </a:lnTo>
                  <a:lnTo>
                    <a:pt x="36575" y="100584"/>
                  </a:lnTo>
                  <a:lnTo>
                    <a:pt x="16763" y="142494"/>
                  </a:lnTo>
                  <a:lnTo>
                    <a:pt x="2286" y="183642"/>
                  </a:lnTo>
                  <a:lnTo>
                    <a:pt x="0" y="227837"/>
                  </a:lnTo>
                  <a:lnTo>
                    <a:pt x="2286" y="274319"/>
                  </a:lnTo>
                  <a:lnTo>
                    <a:pt x="16763" y="316230"/>
                  </a:lnTo>
                  <a:lnTo>
                    <a:pt x="36575" y="357378"/>
                  </a:lnTo>
                  <a:lnTo>
                    <a:pt x="65532" y="391668"/>
                  </a:lnTo>
                  <a:lnTo>
                    <a:pt x="99822" y="419100"/>
                  </a:lnTo>
                  <a:lnTo>
                    <a:pt x="141732" y="441197"/>
                  </a:lnTo>
                  <a:lnTo>
                    <a:pt x="183641" y="453389"/>
                  </a:lnTo>
                  <a:lnTo>
                    <a:pt x="227075" y="457962"/>
                  </a:lnTo>
                  <a:lnTo>
                    <a:pt x="274320" y="453389"/>
                  </a:lnTo>
                  <a:lnTo>
                    <a:pt x="315467" y="441197"/>
                  </a:lnTo>
                  <a:lnTo>
                    <a:pt x="357377" y="419100"/>
                  </a:lnTo>
                  <a:lnTo>
                    <a:pt x="391667" y="391668"/>
                  </a:lnTo>
                  <a:lnTo>
                    <a:pt x="418338" y="357378"/>
                  </a:lnTo>
                  <a:lnTo>
                    <a:pt x="440436" y="316230"/>
                  </a:lnTo>
                  <a:lnTo>
                    <a:pt x="452627" y="274319"/>
                  </a:lnTo>
                  <a:lnTo>
                    <a:pt x="457200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353050" y="2388870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69">
                  <a:moveTo>
                    <a:pt x="0" y="227837"/>
                  </a:moveTo>
                  <a:lnTo>
                    <a:pt x="2286" y="183642"/>
                  </a:lnTo>
                  <a:lnTo>
                    <a:pt x="16763" y="142494"/>
                  </a:lnTo>
                  <a:lnTo>
                    <a:pt x="36575" y="100584"/>
                  </a:lnTo>
                  <a:lnTo>
                    <a:pt x="65532" y="66293"/>
                  </a:lnTo>
                  <a:lnTo>
                    <a:pt x="99822" y="36575"/>
                  </a:lnTo>
                  <a:lnTo>
                    <a:pt x="141732" y="17525"/>
                  </a:lnTo>
                  <a:lnTo>
                    <a:pt x="183641" y="2286"/>
                  </a:lnTo>
                  <a:lnTo>
                    <a:pt x="227075" y="0"/>
                  </a:lnTo>
                  <a:lnTo>
                    <a:pt x="274320" y="2286"/>
                  </a:lnTo>
                  <a:lnTo>
                    <a:pt x="315467" y="17525"/>
                  </a:lnTo>
                  <a:lnTo>
                    <a:pt x="357377" y="36575"/>
                  </a:lnTo>
                  <a:lnTo>
                    <a:pt x="391667" y="66293"/>
                  </a:lnTo>
                  <a:lnTo>
                    <a:pt x="418338" y="100584"/>
                  </a:lnTo>
                  <a:lnTo>
                    <a:pt x="440436" y="142494"/>
                  </a:lnTo>
                  <a:lnTo>
                    <a:pt x="452627" y="183642"/>
                  </a:lnTo>
                  <a:lnTo>
                    <a:pt x="457200" y="227837"/>
                  </a:lnTo>
                  <a:lnTo>
                    <a:pt x="452627" y="274319"/>
                  </a:lnTo>
                  <a:lnTo>
                    <a:pt x="440436" y="316230"/>
                  </a:lnTo>
                  <a:lnTo>
                    <a:pt x="418338" y="357378"/>
                  </a:lnTo>
                  <a:lnTo>
                    <a:pt x="391667" y="391668"/>
                  </a:lnTo>
                  <a:lnTo>
                    <a:pt x="357377" y="419100"/>
                  </a:lnTo>
                  <a:lnTo>
                    <a:pt x="315467" y="441197"/>
                  </a:lnTo>
                  <a:lnTo>
                    <a:pt x="274320" y="453389"/>
                  </a:lnTo>
                  <a:lnTo>
                    <a:pt x="227075" y="457962"/>
                  </a:lnTo>
                  <a:lnTo>
                    <a:pt x="183641" y="453389"/>
                  </a:lnTo>
                  <a:lnTo>
                    <a:pt x="141732" y="441197"/>
                  </a:lnTo>
                  <a:lnTo>
                    <a:pt x="99822" y="419100"/>
                  </a:lnTo>
                  <a:lnTo>
                    <a:pt x="65532" y="391668"/>
                  </a:lnTo>
                  <a:lnTo>
                    <a:pt x="36575" y="357378"/>
                  </a:lnTo>
                  <a:lnTo>
                    <a:pt x="16763" y="316230"/>
                  </a:lnTo>
                  <a:lnTo>
                    <a:pt x="2286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508752" y="2432311"/>
            <a:ext cx="1473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264147" y="1738629"/>
            <a:ext cx="471170" cy="473075"/>
            <a:chOff x="6264147" y="1738629"/>
            <a:chExt cx="471170" cy="473075"/>
          </a:xfrm>
        </p:grpSpPr>
        <p:sp>
          <p:nvSpPr>
            <p:cNvPr id="117" name="object 117"/>
            <p:cNvSpPr/>
            <p:nvPr/>
          </p:nvSpPr>
          <p:spPr>
            <a:xfrm>
              <a:off x="6270497" y="1744979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1" y="230124"/>
                  </a:moveTo>
                  <a:lnTo>
                    <a:pt x="453390" y="185927"/>
                  </a:lnTo>
                  <a:lnTo>
                    <a:pt x="441198" y="141731"/>
                  </a:lnTo>
                  <a:lnTo>
                    <a:pt x="419100" y="102869"/>
                  </a:lnTo>
                  <a:lnTo>
                    <a:pt x="391668" y="68580"/>
                  </a:lnTo>
                  <a:lnTo>
                    <a:pt x="357377" y="39624"/>
                  </a:lnTo>
                  <a:lnTo>
                    <a:pt x="316229" y="17525"/>
                  </a:lnTo>
                  <a:lnTo>
                    <a:pt x="274320" y="5333"/>
                  </a:lnTo>
                  <a:lnTo>
                    <a:pt x="227837" y="0"/>
                  </a:lnTo>
                  <a:lnTo>
                    <a:pt x="183642" y="5333"/>
                  </a:lnTo>
                  <a:lnTo>
                    <a:pt x="142494" y="17525"/>
                  </a:lnTo>
                  <a:lnTo>
                    <a:pt x="100583" y="39624"/>
                  </a:lnTo>
                  <a:lnTo>
                    <a:pt x="66294" y="68580"/>
                  </a:lnTo>
                  <a:lnTo>
                    <a:pt x="37337" y="102869"/>
                  </a:lnTo>
                  <a:lnTo>
                    <a:pt x="17525" y="141731"/>
                  </a:lnTo>
                  <a:lnTo>
                    <a:pt x="3048" y="185927"/>
                  </a:lnTo>
                  <a:lnTo>
                    <a:pt x="0" y="230124"/>
                  </a:lnTo>
                  <a:lnTo>
                    <a:pt x="3048" y="274319"/>
                  </a:lnTo>
                  <a:lnTo>
                    <a:pt x="17525" y="318515"/>
                  </a:lnTo>
                  <a:lnTo>
                    <a:pt x="37337" y="357377"/>
                  </a:lnTo>
                  <a:lnTo>
                    <a:pt x="66294" y="391668"/>
                  </a:lnTo>
                  <a:lnTo>
                    <a:pt x="100583" y="421386"/>
                  </a:lnTo>
                  <a:lnTo>
                    <a:pt x="142494" y="443483"/>
                  </a:lnTo>
                  <a:lnTo>
                    <a:pt x="183642" y="455675"/>
                  </a:lnTo>
                  <a:lnTo>
                    <a:pt x="227837" y="460247"/>
                  </a:lnTo>
                  <a:lnTo>
                    <a:pt x="274320" y="455675"/>
                  </a:lnTo>
                  <a:lnTo>
                    <a:pt x="316229" y="443483"/>
                  </a:lnTo>
                  <a:lnTo>
                    <a:pt x="357377" y="421386"/>
                  </a:lnTo>
                  <a:lnTo>
                    <a:pt x="391668" y="391668"/>
                  </a:lnTo>
                  <a:lnTo>
                    <a:pt x="419100" y="357377"/>
                  </a:lnTo>
                  <a:lnTo>
                    <a:pt x="441198" y="318515"/>
                  </a:lnTo>
                  <a:lnTo>
                    <a:pt x="453390" y="274319"/>
                  </a:lnTo>
                  <a:lnTo>
                    <a:pt x="457961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70497" y="1744979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3048" y="185927"/>
                  </a:lnTo>
                  <a:lnTo>
                    <a:pt x="17525" y="141731"/>
                  </a:lnTo>
                  <a:lnTo>
                    <a:pt x="37337" y="102869"/>
                  </a:lnTo>
                  <a:lnTo>
                    <a:pt x="66294" y="68580"/>
                  </a:lnTo>
                  <a:lnTo>
                    <a:pt x="100583" y="39624"/>
                  </a:lnTo>
                  <a:lnTo>
                    <a:pt x="142494" y="17525"/>
                  </a:lnTo>
                  <a:lnTo>
                    <a:pt x="183642" y="5333"/>
                  </a:lnTo>
                  <a:lnTo>
                    <a:pt x="227837" y="0"/>
                  </a:lnTo>
                  <a:lnTo>
                    <a:pt x="274320" y="5333"/>
                  </a:lnTo>
                  <a:lnTo>
                    <a:pt x="316229" y="17525"/>
                  </a:lnTo>
                  <a:lnTo>
                    <a:pt x="357377" y="39624"/>
                  </a:lnTo>
                  <a:lnTo>
                    <a:pt x="391668" y="68580"/>
                  </a:lnTo>
                  <a:lnTo>
                    <a:pt x="419100" y="102869"/>
                  </a:lnTo>
                  <a:lnTo>
                    <a:pt x="441198" y="141731"/>
                  </a:lnTo>
                  <a:lnTo>
                    <a:pt x="453390" y="185927"/>
                  </a:lnTo>
                  <a:lnTo>
                    <a:pt x="457961" y="230124"/>
                  </a:lnTo>
                  <a:lnTo>
                    <a:pt x="453390" y="274319"/>
                  </a:lnTo>
                  <a:lnTo>
                    <a:pt x="441198" y="318515"/>
                  </a:lnTo>
                  <a:lnTo>
                    <a:pt x="419100" y="357377"/>
                  </a:lnTo>
                  <a:lnTo>
                    <a:pt x="391668" y="391668"/>
                  </a:lnTo>
                  <a:lnTo>
                    <a:pt x="357377" y="421386"/>
                  </a:lnTo>
                  <a:lnTo>
                    <a:pt x="316229" y="443483"/>
                  </a:lnTo>
                  <a:lnTo>
                    <a:pt x="274320" y="455675"/>
                  </a:lnTo>
                  <a:lnTo>
                    <a:pt x="227837" y="460247"/>
                  </a:lnTo>
                  <a:lnTo>
                    <a:pt x="183642" y="455675"/>
                  </a:lnTo>
                  <a:lnTo>
                    <a:pt x="142494" y="443483"/>
                  </a:lnTo>
                  <a:lnTo>
                    <a:pt x="100583" y="421386"/>
                  </a:lnTo>
                  <a:lnTo>
                    <a:pt x="66294" y="391668"/>
                  </a:lnTo>
                  <a:lnTo>
                    <a:pt x="37337" y="357377"/>
                  </a:lnTo>
                  <a:lnTo>
                    <a:pt x="17525" y="318515"/>
                  </a:lnTo>
                  <a:lnTo>
                    <a:pt x="3048" y="274319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6331711" y="1832870"/>
            <a:ext cx="3416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Times New Roman"/>
                <a:cs typeface="Times New Roman"/>
              </a:rPr>
              <a:t>sqrt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264147" y="2382520"/>
            <a:ext cx="471170" cy="471170"/>
            <a:chOff x="6264147" y="2382520"/>
            <a:chExt cx="471170" cy="471170"/>
          </a:xfrm>
        </p:grpSpPr>
        <p:sp>
          <p:nvSpPr>
            <p:cNvPr id="121" name="object 121"/>
            <p:cNvSpPr/>
            <p:nvPr/>
          </p:nvSpPr>
          <p:spPr>
            <a:xfrm>
              <a:off x="6270497" y="2388870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69">
                  <a:moveTo>
                    <a:pt x="457961" y="227837"/>
                  </a:moveTo>
                  <a:lnTo>
                    <a:pt x="453390" y="183642"/>
                  </a:lnTo>
                  <a:lnTo>
                    <a:pt x="441198" y="142494"/>
                  </a:lnTo>
                  <a:lnTo>
                    <a:pt x="419100" y="100584"/>
                  </a:lnTo>
                  <a:lnTo>
                    <a:pt x="391668" y="66293"/>
                  </a:lnTo>
                  <a:lnTo>
                    <a:pt x="357377" y="36575"/>
                  </a:lnTo>
                  <a:lnTo>
                    <a:pt x="316229" y="17525"/>
                  </a:lnTo>
                  <a:lnTo>
                    <a:pt x="274320" y="2286"/>
                  </a:lnTo>
                  <a:lnTo>
                    <a:pt x="227837" y="0"/>
                  </a:lnTo>
                  <a:lnTo>
                    <a:pt x="183642" y="2286"/>
                  </a:lnTo>
                  <a:lnTo>
                    <a:pt x="142494" y="17525"/>
                  </a:lnTo>
                  <a:lnTo>
                    <a:pt x="100583" y="36575"/>
                  </a:lnTo>
                  <a:lnTo>
                    <a:pt x="66294" y="66293"/>
                  </a:lnTo>
                  <a:lnTo>
                    <a:pt x="37337" y="100584"/>
                  </a:lnTo>
                  <a:lnTo>
                    <a:pt x="17525" y="142494"/>
                  </a:lnTo>
                  <a:lnTo>
                    <a:pt x="3048" y="183642"/>
                  </a:lnTo>
                  <a:lnTo>
                    <a:pt x="0" y="227837"/>
                  </a:lnTo>
                  <a:lnTo>
                    <a:pt x="3048" y="274319"/>
                  </a:lnTo>
                  <a:lnTo>
                    <a:pt x="17525" y="316230"/>
                  </a:lnTo>
                  <a:lnTo>
                    <a:pt x="37337" y="357378"/>
                  </a:lnTo>
                  <a:lnTo>
                    <a:pt x="66294" y="391668"/>
                  </a:lnTo>
                  <a:lnTo>
                    <a:pt x="100583" y="419100"/>
                  </a:lnTo>
                  <a:lnTo>
                    <a:pt x="142494" y="441197"/>
                  </a:lnTo>
                  <a:lnTo>
                    <a:pt x="183642" y="453389"/>
                  </a:lnTo>
                  <a:lnTo>
                    <a:pt x="227837" y="457962"/>
                  </a:lnTo>
                  <a:lnTo>
                    <a:pt x="274320" y="453389"/>
                  </a:lnTo>
                  <a:lnTo>
                    <a:pt x="316229" y="441197"/>
                  </a:lnTo>
                  <a:lnTo>
                    <a:pt x="357377" y="419100"/>
                  </a:lnTo>
                  <a:lnTo>
                    <a:pt x="391668" y="391668"/>
                  </a:lnTo>
                  <a:lnTo>
                    <a:pt x="419100" y="357378"/>
                  </a:lnTo>
                  <a:lnTo>
                    <a:pt x="441198" y="316230"/>
                  </a:lnTo>
                  <a:lnTo>
                    <a:pt x="453390" y="274319"/>
                  </a:lnTo>
                  <a:lnTo>
                    <a:pt x="457961" y="227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70497" y="2388870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69">
                  <a:moveTo>
                    <a:pt x="0" y="227837"/>
                  </a:moveTo>
                  <a:lnTo>
                    <a:pt x="3048" y="183642"/>
                  </a:lnTo>
                  <a:lnTo>
                    <a:pt x="17525" y="142494"/>
                  </a:lnTo>
                  <a:lnTo>
                    <a:pt x="37337" y="100584"/>
                  </a:lnTo>
                  <a:lnTo>
                    <a:pt x="66294" y="66293"/>
                  </a:lnTo>
                  <a:lnTo>
                    <a:pt x="100583" y="36575"/>
                  </a:lnTo>
                  <a:lnTo>
                    <a:pt x="142494" y="17525"/>
                  </a:lnTo>
                  <a:lnTo>
                    <a:pt x="183642" y="2286"/>
                  </a:lnTo>
                  <a:lnTo>
                    <a:pt x="227837" y="0"/>
                  </a:lnTo>
                  <a:lnTo>
                    <a:pt x="274320" y="2286"/>
                  </a:lnTo>
                  <a:lnTo>
                    <a:pt x="316229" y="17525"/>
                  </a:lnTo>
                  <a:lnTo>
                    <a:pt x="357377" y="36575"/>
                  </a:lnTo>
                  <a:lnTo>
                    <a:pt x="391668" y="66293"/>
                  </a:lnTo>
                  <a:lnTo>
                    <a:pt x="419100" y="100584"/>
                  </a:lnTo>
                  <a:lnTo>
                    <a:pt x="441198" y="142494"/>
                  </a:lnTo>
                  <a:lnTo>
                    <a:pt x="453390" y="183642"/>
                  </a:lnTo>
                  <a:lnTo>
                    <a:pt x="457961" y="227837"/>
                  </a:lnTo>
                  <a:lnTo>
                    <a:pt x="453390" y="274319"/>
                  </a:lnTo>
                  <a:lnTo>
                    <a:pt x="441198" y="316230"/>
                  </a:lnTo>
                  <a:lnTo>
                    <a:pt x="419100" y="357378"/>
                  </a:lnTo>
                  <a:lnTo>
                    <a:pt x="391668" y="391668"/>
                  </a:lnTo>
                  <a:lnTo>
                    <a:pt x="357377" y="419100"/>
                  </a:lnTo>
                  <a:lnTo>
                    <a:pt x="316229" y="441197"/>
                  </a:lnTo>
                  <a:lnTo>
                    <a:pt x="274320" y="453389"/>
                  </a:lnTo>
                  <a:lnTo>
                    <a:pt x="227837" y="457962"/>
                  </a:lnTo>
                  <a:lnTo>
                    <a:pt x="183642" y="453389"/>
                  </a:lnTo>
                  <a:lnTo>
                    <a:pt x="142494" y="441197"/>
                  </a:lnTo>
                  <a:lnTo>
                    <a:pt x="100583" y="419100"/>
                  </a:lnTo>
                  <a:lnTo>
                    <a:pt x="66294" y="391668"/>
                  </a:lnTo>
                  <a:lnTo>
                    <a:pt x="37337" y="357378"/>
                  </a:lnTo>
                  <a:lnTo>
                    <a:pt x="17525" y="316230"/>
                  </a:lnTo>
                  <a:lnTo>
                    <a:pt x="3048" y="274319"/>
                  </a:lnTo>
                  <a:lnTo>
                    <a:pt x="0" y="227837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417055" y="2432311"/>
            <a:ext cx="16637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631431" y="3024123"/>
            <a:ext cx="471170" cy="473075"/>
            <a:chOff x="6631431" y="3024123"/>
            <a:chExt cx="471170" cy="473075"/>
          </a:xfrm>
        </p:grpSpPr>
        <p:sp>
          <p:nvSpPr>
            <p:cNvPr id="125" name="object 125"/>
            <p:cNvSpPr/>
            <p:nvPr/>
          </p:nvSpPr>
          <p:spPr>
            <a:xfrm>
              <a:off x="6637781" y="3030473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2" y="230124"/>
                  </a:moveTo>
                  <a:lnTo>
                    <a:pt x="452627" y="185927"/>
                  </a:lnTo>
                  <a:lnTo>
                    <a:pt x="440436" y="141731"/>
                  </a:lnTo>
                  <a:lnTo>
                    <a:pt x="418338" y="102870"/>
                  </a:lnTo>
                  <a:lnTo>
                    <a:pt x="391668" y="68579"/>
                  </a:lnTo>
                  <a:lnTo>
                    <a:pt x="357377" y="38862"/>
                  </a:lnTo>
                  <a:lnTo>
                    <a:pt x="316229" y="17525"/>
                  </a:lnTo>
                  <a:lnTo>
                    <a:pt x="274320" y="4572"/>
                  </a:lnTo>
                  <a:lnTo>
                    <a:pt x="227838" y="0"/>
                  </a:lnTo>
                  <a:lnTo>
                    <a:pt x="183642" y="4572"/>
                  </a:lnTo>
                  <a:lnTo>
                    <a:pt x="141732" y="17525"/>
                  </a:lnTo>
                  <a:lnTo>
                    <a:pt x="100584" y="38862"/>
                  </a:lnTo>
                  <a:lnTo>
                    <a:pt x="66294" y="68579"/>
                  </a:lnTo>
                  <a:lnTo>
                    <a:pt x="36575" y="102870"/>
                  </a:lnTo>
                  <a:lnTo>
                    <a:pt x="17525" y="141731"/>
                  </a:lnTo>
                  <a:lnTo>
                    <a:pt x="2286" y="185927"/>
                  </a:lnTo>
                  <a:lnTo>
                    <a:pt x="0" y="230124"/>
                  </a:lnTo>
                  <a:lnTo>
                    <a:pt x="2286" y="274320"/>
                  </a:lnTo>
                  <a:lnTo>
                    <a:pt x="17525" y="318515"/>
                  </a:lnTo>
                  <a:lnTo>
                    <a:pt x="36575" y="357377"/>
                  </a:lnTo>
                  <a:lnTo>
                    <a:pt x="66294" y="391667"/>
                  </a:lnTo>
                  <a:lnTo>
                    <a:pt x="100584" y="421386"/>
                  </a:lnTo>
                  <a:lnTo>
                    <a:pt x="141732" y="443484"/>
                  </a:lnTo>
                  <a:lnTo>
                    <a:pt x="183642" y="455675"/>
                  </a:lnTo>
                  <a:lnTo>
                    <a:pt x="227838" y="460248"/>
                  </a:lnTo>
                  <a:lnTo>
                    <a:pt x="274320" y="455675"/>
                  </a:lnTo>
                  <a:lnTo>
                    <a:pt x="316229" y="443484"/>
                  </a:lnTo>
                  <a:lnTo>
                    <a:pt x="357377" y="421386"/>
                  </a:lnTo>
                  <a:lnTo>
                    <a:pt x="391668" y="391667"/>
                  </a:lnTo>
                  <a:lnTo>
                    <a:pt x="418338" y="357377"/>
                  </a:lnTo>
                  <a:lnTo>
                    <a:pt x="440436" y="318515"/>
                  </a:lnTo>
                  <a:lnTo>
                    <a:pt x="452627" y="274320"/>
                  </a:lnTo>
                  <a:lnTo>
                    <a:pt x="457962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637781" y="3030473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2286" y="185927"/>
                  </a:lnTo>
                  <a:lnTo>
                    <a:pt x="17525" y="141731"/>
                  </a:lnTo>
                  <a:lnTo>
                    <a:pt x="36575" y="102870"/>
                  </a:lnTo>
                  <a:lnTo>
                    <a:pt x="66294" y="68579"/>
                  </a:lnTo>
                  <a:lnTo>
                    <a:pt x="100584" y="38862"/>
                  </a:lnTo>
                  <a:lnTo>
                    <a:pt x="141732" y="17525"/>
                  </a:lnTo>
                  <a:lnTo>
                    <a:pt x="183642" y="4572"/>
                  </a:lnTo>
                  <a:lnTo>
                    <a:pt x="227838" y="0"/>
                  </a:lnTo>
                  <a:lnTo>
                    <a:pt x="274320" y="4572"/>
                  </a:lnTo>
                  <a:lnTo>
                    <a:pt x="316229" y="17525"/>
                  </a:lnTo>
                  <a:lnTo>
                    <a:pt x="357377" y="38862"/>
                  </a:lnTo>
                  <a:lnTo>
                    <a:pt x="391668" y="68579"/>
                  </a:lnTo>
                  <a:lnTo>
                    <a:pt x="418338" y="102870"/>
                  </a:lnTo>
                  <a:lnTo>
                    <a:pt x="440436" y="141731"/>
                  </a:lnTo>
                  <a:lnTo>
                    <a:pt x="452627" y="185927"/>
                  </a:lnTo>
                  <a:lnTo>
                    <a:pt x="457962" y="230124"/>
                  </a:lnTo>
                  <a:lnTo>
                    <a:pt x="452627" y="274320"/>
                  </a:lnTo>
                  <a:lnTo>
                    <a:pt x="440436" y="318515"/>
                  </a:lnTo>
                  <a:lnTo>
                    <a:pt x="418338" y="357377"/>
                  </a:lnTo>
                  <a:lnTo>
                    <a:pt x="391668" y="391667"/>
                  </a:lnTo>
                  <a:lnTo>
                    <a:pt x="357377" y="421386"/>
                  </a:lnTo>
                  <a:lnTo>
                    <a:pt x="316229" y="443484"/>
                  </a:lnTo>
                  <a:lnTo>
                    <a:pt x="274320" y="455675"/>
                  </a:lnTo>
                  <a:lnTo>
                    <a:pt x="227838" y="460248"/>
                  </a:lnTo>
                  <a:lnTo>
                    <a:pt x="183642" y="455675"/>
                  </a:lnTo>
                  <a:lnTo>
                    <a:pt x="141732" y="443484"/>
                  </a:lnTo>
                  <a:lnTo>
                    <a:pt x="100584" y="421386"/>
                  </a:lnTo>
                  <a:lnTo>
                    <a:pt x="66294" y="391667"/>
                  </a:lnTo>
                  <a:lnTo>
                    <a:pt x="36575" y="357377"/>
                  </a:lnTo>
                  <a:lnTo>
                    <a:pt x="17525" y="318515"/>
                  </a:lnTo>
                  <a:lnTo>
                    <a:pt x="2286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801104" y="3076201"/>
            <a:ext cx="13398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i="1" spc="5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897098" y="3024359"/>
            <a:ext cx="470534" cy="473075"/>
            <a:chOff x="5897098" y="3024359"/>
            <a:chExt cx="470534" cy="473075"/>
          </a:xfrm>
        </p:grpSpPr>
        <p:sp>
          <p:nvSpPr>
            <p:cNvPr id="129" name="object 129"/>
            <p:cNvSpPr/>
            <p:nvPr/>
          </p:nvSpPr>
          <p:spPr>
            <a:xfrm>
              <a:off x="5903214" y="3030474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457962" y="230124"/>
                  </a:moveTo>
                  <a:lnTo>
                    <a:pt x="453389" y="185927"/>
                  </a:lnTo>
                  <a:lnTo>
                    <a:pt x="441197" y="141731"/>
                  </a:lnTo>
                  <a:lnTo>
                    <a:pt x="419100" y="102870"/>
                  </a:lnTo>
                  <a:lnTo>
                    <a:pt x="391667" y="68579"/>
                  </a:lnTo>
                  <a:lnTo>
                    <a:pt x="357378" y="38862"/>
                  </a:lnTo>
                  <a:lnTo>
                    <a:pt x="316230" y="17525"/>
                  </a:lnTo>
                  <a:lnTo>
                    <a:pt x="274319" y="4572"/>
                  </a:lnTo>
                  <a:lnTo>
                    <a:pt x="227837" y="0"/>
                  </a:lnTo>
                  <a:lnTo>
                    <a:pt x="183641" y="4572"/>
                  </a:lnTo>
                  <a:lnTo>
                    <a:pt x="142493" y="17525"/>
                  </a:lnTo>
                  <a:lnTo>
                    <a:pt x="100584" y="38862"/>
                  </a:lnTo>
                  <a:lnTo>
                    <a:pt x="66294" y="68579"/>
                  </a:lnTo>
                  <a:lnTo>
                    <a:pt x="37337" y="102870"/>
                  </a:lnTo>
                  <a:lnTo>
                    <a:pt x="17525" y="141731"/>
                  </a:lnTo>
                  <a:lnTo>
                    <a:pt x="3048" y="185927"/>
                  </a:lnTo>
                  <a:lnTo>
                    <a:pt x="0" y="230124"/>
                  </a:lnTo>
                  <a:lnTo>
                    <a:pt x="3048" y="274320"/>
                  </a:lnTo>
                  <a:lnTo>
                    <a:pt x="17525" y="318515"/>
                  </a:lnTo>
                  <a:lnTo>
                    <a:pt x="37337" y="357377"/>
                  </a:lnTo>
                  <a:lnTo>
                    <a:pt x="66294" y="391667"/>
                  </a:lnTo>
                  <a:lnTo>
                    <a:pt x="100584" y="421386"/>
                  </a:lnTo>
                  <a:lnTo>
                    <a:pt x="142493" y="443484"/>
                  </a:lnTo>
                  <a:lnTo>
                    <a:pt x="183641" y="455675"/>
                  </a:lnTo>
                  <a:lnTo>
                    <a:pt x="227837" y="460248"/>
                  </a:lnTo>
                  <a:lnTo>
                    <a:pt x="274319" y="455675"/>
                  </a:lnTo>
                  <a:lnTo>
                    <a:pt x="316230" y="443484"/>
                  </a:lnTo>
                  <a:lnTo>
                    <a:pt x="357378" y="421386"/>
                  </a:lnTo>
                  <a:lnTo>
                    <a:pt x="391667" y="391667"/>
                  </a:lnTo>
                  <a:lnTo>
                    <a:pt x="419100" y="357377"/>
                  </a:lnTo>
                  <a:lnTo>
                    <a:pt x="441197" y="318515"/>
                  </a:lnTo>
                  <a:lnTo>
                    <a:pt x="453389" y="274320"/>
                  </a:lnTo>
                  <a:lnTo>
                    <a:pt x="457962" y="23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03214" y="3030474"/>
              <a:ext cx="458470" cy="460375"/>
            </a:xfrm>
            <a:custGeom>
              <a:avLst/>
              <a:gdLst/>
              <a:ahLst/>
              <a:cxnLst/>
              <a:rect l="l" t="t" r="r" b="b"/>
              <a:pathLst>
                <a:path w="458470" h="460375">
                  <a:moveTo>
                    <a:pt x="0" y="230124"/>
                  </a:moveTo>
                  <a:lnTo>
                    <a:pt x="3048" y="185927"/>
                  </a:lnTo>
                  <a:lnTo>
                    <a:pt x="17525" y="141731"/>
                  </a:lnTo>
                  <a:lnTo>
                    <a:pt x="37337" y="102870"/>
                  </a:lnTo>
                  <a:lnTo>
                    <a:pt x="66294" y="68579"/>
                  </a:lnTo>
                  <a:lnTo>
                    <a:pt x="100584" y="38862"/>
                  </a:lnTo>
                  <a:lnTo>
                    <a:pt x="142493" y="17525"/>
                  </a:lnTo>
                  <a:lnTo>
                    <a:pt x="183641" y="4572"/>
                  </a:lnTo>
                  <a:lnTo>
                    <a:pt x="227837" y="0"/>
                  </a:lnTo>
                  <a:lnTo>
                    <a:pt x="274319" y="4572"/>
                  </a:lnTo>
                  <a:lnTo>
                    <a:pt x="316230" y="17525"/>
                  </a:lnTo>
                  <a:lnTo>
                    <a:pt x="357378" y="38862"/>
                  </a:lnTo>
                  <a:lnTo>
                    <a:pt x="391667" y="68579"/>
                  </a:lnTo>
                  <a:lnTo>
                    <a:pt x="419100" y="102870"/>
                  </a:lnTo>
                  <a:lnTo>
                    <a:pt x="441197" y="141731"/>
                  </a:lnTo>
                  <a:lnTo>
                    <a:pt x="453389" y="185927"/>
                  </a:lnTo>
                  <a:lnTo>
                    <a:pt x="457962" y="230124"/>
                  </a:lnTo>
                  <a:lnTo>
                    <a:pt x="453389" y="274320"/>
                  </a:lnTo>
                  <a:lnTo>
                    <a:pt x="441197" y="318515"/>
                  </a:lnTo>
                  <a:lnTo>
                    <a:pt x="419100" y="357377"/>
                  </a:lnTo>
                  <a:lnTo>
                    <a:pt x="391667" y="391667"/>
                  </a:lnTo>
                  <a:lnTo>
                    <a:pt x="357378" y="421386"/>
                  </a:lnTo>
                  <a:lnTo>
                    <a:pt x="316230" y="443484"/>
                  </a:lnTo>
                  <a:lnTo>
                    <a:pt x="274319" y="455675"/>
                  </a:lnTo>
                  <a:lnTo>
                    <a:pt x="227837" y="460248"/>
                  </a:lnTo>
                  <a:lnTo>
                    <a:pt x="183641" y="455675"/>
                  </a:lnTo>
                  <a:lnTo>
                    <a:pt x="142493" y="443484"/>
                  </a:lnTo>
                  <a:lnTo>
                    <a:pt x="100584" y="421386"/>
                  </a:lnTo>
                  <a:lnTo>
                    <a:pt x="66294" y="391667"/>
                  </a:lnTo>
                  <a:lnTo>
                    <a:pt x="37337" y="357377"/>
                  </a:lnTo>
                  <a:lnTo>
                    <a:pt x="17525" y="318515"/>
                  </a:lnTo>
                  <a:lnTo>
                    <a:pt x="3048" y="274320"/>
                  </a:lnTo>
                  <a:lnTo>
                    <a:pt x="0" y="230124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6059678" y="3076201"/>
            <a:ext cx="14922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2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679" y="312674"/>
            <a:ext cx="3088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8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911095" y="1453133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80" h="322580">
                <a:moveTo>
                  <a:pt x="322325" y="322326"/>
                </a:moveTo>
                <a:lnTo>
                  <a:pt x="322325" y="0"/>
                </a:lnTo>
                <a:lnTo>
                  <a:pt x="0" y="0"/>
                </a:lnTo>
                <a:lnTo>
                  <a:pt x="0" y="322326"/>
                </a:lnTo>
                <a:lnTo>
                  <a:pt x="322325" y="322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4244" y="2097023"/>
            <a:ext cx="322580" cy="322580"/>
          </a:xfrm>
          <a:prstGeom prst="rect">
            <a:avLst/>
          </a:prstGeom>
          <a:ln w="214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2535"/>
              </a:lnSpc>
            </a:pPr>
            <a:r>
              <a:rPr sz="2500" b="1" spc="15" dirty="0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8896" y="2097023"/>
            <a:ext cx="322580" cy="322580"/>
          </a:xfrm>
          <a:prstGeom prst="rect">
            <a:avLst/>
          </a:prstGeom>
          <a:ln w="214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2535"/>
              </a:lnSpc>
            </a:pPr>
            <a:r>
              <a:rPr sz="2500" b="1" spc="20" dirty="0">
                <a:latin typeface="Times New Roman"/>
                <a:cs typeface="Times New Roman"/>
              </a:rPr>
              <a:t>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6615" y="2097023"/>
            <a:ext cx="322580" cy="322580"/>
          </a:xfrm>
          <a:prstGeom prst="rect">
            <a:avLst/>
          </a:prstGeom>
          <a:ln w="214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35"/>
              </a:lnSpc>
            </a:pPr>
            <a:r>
              <a:rPr sz="2500" b="1" spc="10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1267" y="2097023"/>
            <a:ext cx="322580" cy="322580"/>
          </a:xfrm>
          <a:prstGeom prst="rect">
            <a:avLst/>
          </a:prstGeom>
          <a:ln w="214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2535"/>
              </a:lnSpc>
            </a:pPr>
            <a:r>
              <a:rPr sz="2500" b="1" spc="1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5920" y="2097023"/>
            <a:ext cx="322580" cy="322580"/>
          </a:xfrm>
          <a:prstGeom prst="rect">
            <a:avLst/>
          </a:prstGeom>
          <a:ln w="214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35"/>
              </a:lnSpc>
            </a:pPr>
            <a:r>
              <a:rPr sz="2500" b="1" spc="10" dirty="0">
                <a:latin typeface="Times New Roman"/>
                <a:cs typeface="Times New Roman"/>
              </a:rPr>
              <a:t>i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00358" y="1120832"/>
          <a:ext cx="322580" cy="128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</a:tblGrid>
              <a:tr h="321563">
                <a:tc>
                  <a:txBody>
                    <a:bodyPr/>
                    <a:lstStyle/>
                    <a:p>
                      <a:pPr marL="73025">
                        <a:lnSpc>
                          <a:spcPts val="2430"/>
                        </a:lnSpc>
                      </a:pPr>
                      <a:r>
                        <a:rPr sz="25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89535">
                        <a:lnSpc>
                          <a:spcPts val="2440"/>
                        </a:lnSpc>
                      </a:pPr>
                      <a:r>
                        <a:rPr sz="25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564">
                <a:tc>
                  <a:txBody>
                    <a:bodyPr/>
                    <a:lstStyle/>
                    <a:p>
                      <a:pPr marL="99060">
                        <a:lnSpc>
                          <a:spcPts val="2430"/>
                        </a:lnSpc>
                      </a:pPr>
                      <a:r>
                        <a:rPr sz="25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89535">
                        <a:lnSpc>
                          <a:spcPts val="2440"/>
                        </a:lnSpc>
                      </a:pPr>
                      <a:r>
                        <a:rPr sz="25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266444" y="2419350"/>
            <a:ext cx="6768465" cy="322580"/>
          </a:xfrm>
          <a:custGeom>
            <a:avLst/>
            <a:gdLst/>
            <a:ahLst/>
            <a:cxnLst/>
            <a:rect l="l" t="t" r="r" b="b"/>
            <a:pathLst>
              <a:path w="6768465" h="322580">
                <a:moveTo>
                  <a:pt x="6768083" y="322325"/>
                </a:moveTo>
                <a:lnTo>
                  <a:pt x="6768083" y="0"/>
                </a:lnTo>
                <a:lnTo>
                  <a:pt x="0" y="0"/>
                </a:lnTo>
                <a:lnTo>
                  <a:pt x="0" y="322325"/>
                </a:lnTo>
                <a:lnTo>
                  <a:pt x="6768083" y="32232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1502" y="2917952"/>
            <a:ext cx="7592059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Goal: </a:t>
            </a:r>
            <a:r>
              <a:rPr sz="2400" dirty="0">
                <a:latin typeface="Times New Roman"/>
                <a:cs typeface="Times New Roman"/>
              </a:rPr>
              <a:t>spell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UNIVERSAL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Terminals: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CS </a:t>
            </a:r>
            <a:r>
              <a:rPr sz="2400" spc="-5" dirty="0">
                <a:latin typeface="Times New Roman"/>
                <a:cs typeface="Times New Roman"/>
              </a:rPr>
              <a:t>(“current stack”)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name of </a:t>
            </a:r>
            <a:r>
              <a:rPr sz="2400" dirty="0">
                <a:latin typeface="Times New Roman"/>
                <a:cs typeface="Times New Roman"/>
              </a:rPr>
              <a:t>top </a:t>
            </a:r>
            <a:r>
              <a:rPr sz="2400" spc="-5" dirty="0">
                <a:latin typeface="Times New Roman"/>
                <a:cs typeface="Times New Roman"/>
              </a:rPr>
              <a:t>block on stack, 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355600" marR="18034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TB (“top </a:t>
            </a:r>
            <a:r>
              <a:rPr sz="2400" dirty="0">
                <a:latin typeface="Times New Roman"/>
                <a:cs typeface="Times New Roman"/>
              </a:rPr>
              <a:t>correct </a:t>
            </a:r>
            <a:r>
              <a:rPr sz="2400" spc="-5" dirty="0">
                <a:latin typeface="Times New Roman"/>
                <a:cs typeface="Times New Roman"/>
              </a:rPr>
              <a:t>block”)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name of </a:t>
            </a:r>
            <a:r>
              <a:rPr sz="2400" dirty="0">
                <a:latin typeface="Times New Roman"/>
                <a:cs typeface="Times New Roman"/>
              </a:rPr>
              <a:t>topmost correct </a:t>
            </a:r>
            <a:r>
              <a:rPr sz="2400" spc="-5" dirty="0">
                <a:latin typeface="Times New Roman"/>
                <a:cs typeface="Times New Roman"/>
              </a:rPr>
              <a:t>block 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stack</a:t>
            </a:r>
            <a:endParaRPr sz="2400">
              <a:latin typeface="Times New Roman"/>
              <a:cs typeface="Times New Roman"/>
            </a:endParaRPr>
          </a:p>
          <a:p>
            <a:pPr marL="355600" marR="4572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NN (“next necessary”)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name of next block needed above  TB in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970" y="312674"/>
            <a:ext cx="53041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5" dirty="0"/>
              <a:t>Problem</a:t>
            </a:r>
            <a:r>
              <a:rPr spc="-80" dirty="0"/>
              <a:t> </a:t>
            </a:r>
            <a:r>
              <a:rPr spc="-5" dirty="0"/>
              <a:t>Primitives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7576820" cy="49199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Primitive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functions: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(MS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): (“move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stack”),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table, moves 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to the top of the </a:t>
            </a:r>
            <a:r>
              <a:rPr sz="2400" spc="-5" dirty="0">
                <a:latin typeface="Times New Roman"/>
                <a:cs typeface="Times New Roman"/>
              </a:rPr>
              <a:t>stack </a:t>
            </a:r>
            <a:r>
              <a:rPr sz="2400" dirty="0">
                <a:latin typeface="Times New Roman"/>
                <a:cs typeface="Times New Roman"/>
              </a:rPr>
              <a:t>and returns True. </a:t>
            </a:r>
            <a:r>
              <a:rPr sz="2400" spc="-5" dirty="0">
                <a:latin typeface="Times New Roman"/>
                <a:cs typeface="Times New Roman"/>
              </a:rPr>
              <a:t>Otherwise, </a:t>
            </a:r>
            <a:r>
              <a:rPr sz="2400" dirty="0">
                <a:latin typeface="Times New Roman"/>
                <a:cs typeface="Times New Roman"/>
              </a:rPr>
              <a:t>does  </a:t>
            </a:r>
            <a:r>
              <a:rPr sz="2400" spc="-5" dirty="0">
                <a:latin typeface="Times New Roman"/>
                <a:cs typeface="Times New Roman"/>
              </a:rPr>
              <a:t>nothing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returns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355600" marR="245745" indent="-342900" algn="just">
              <a:lnSpc>
                <a:spcPct val="100000"/>
              </a:lnSpc>
              <a:spcBef>
                <a:spcPts val="55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(MT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): (“move to table”), if block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somewhere </a:t>
            </a:r>
            <a:r>
              <a:rPr sz="2400" dirty="0">
                <a:latin typeface="Times New Roman"/>
                <a:cs typeface="Times New Roman"/>
              </a:rPr>
              <a:t>in the  </a:t>
            </a:r>
            <a:r>
              <a:rPr sz="2400" spc="-5" dirty="0">
                <a:latin typeface="Times New Roman"/>
                <a:cs typeface="Times New Roman"/>
              </a:rPr>
              <a:t>stack, </a:t>
            </a:r>
            <a:r>
              <a:rPr sz="2400" dirty="0">
                <a:latin typeface="Times New Roman"/>
                <a:cs typeface="Times New Roman"/>
              </a:rPr>
              <a:t>moves the </a:t>
            </a: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dirty="0">
                <a:latin typeface="Times New Roman"/>
                <a:cs typeface="Times New Roman"/>
              </a:rPr>
              <a:t>at the top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stack </a:t>
            </a:r>
            <a:r>
              <a:rPr sz="2400" dirty="0">
                <a:latin typeface="Times New Roman"/>
                <a:cs typeface="Times New Roman"/>
              </a:rPr>
              <a:t>to the table  and </a:t>
            </a:r>
            <a:r>
              <a:rPr sz="2400" spc="-5" dirty="0">
                <a:latin typeface="Times New Roman"/>
                <a:cs typeface="Times New Roman"/>
              </a:rPr>
              <a:t>returns </a:t>
            </a:r>
            <a:r>
              <a:rPr sz="2400" dirty="0">
                <a:latin typeface="Times New Roman"/>
                <a:cs typeface="Times New Roman"/>
              </a:rPr>
              <a:t>True. </a:t>
            </a:r>
            <a:r>
              <a:rPr sz="2400" spc="-5" dirty="0">
                <a:latin typeface="Times New Roman"/>
                <a:cs typeface="Times New Roman"/>
              </a:rPr>
              <a:t>Otherwise, returns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355600" marR="905510" indent="-342900" algn="just">
              <a:lnSpc>
                <a:spcPct val="1000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(EQ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): (“equal”), returns True if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equals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False  otherwise</a:t>
            </a:r>
            <a:endParaRPr sz="240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(NOT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): returns True if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False, </a:t>
            </a:r>
            <a:r>
              <a:rPr sz="2400" dirty="0">
                <a:latin typeface="Times New Roman"/>
                <a:cs typeface="Times New Roman"/>
              </a:rPr>
              <a:t>else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355600" marR="68580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(DU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): (“do until”) executes the expression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Times New Roman"/>
                <a:cs typeface="Times New Roman"/>
              </a:rPr>
              <a:t>repeatedly  until </a:t>
            </a:r>
            <a:r>
              <a:rPr sz="2400" dirty="0">
                <a:latin typeface="Times New Roman"/>
                <a:cs typeface="Times New Roman"/>
              </a:rPr>
              <a:t>expression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spc="-5" dirty="0">
                <a:latin typeface="Times New Roman"/>
                <a:cs typeface="Times New Roman"/>
              </a:rPr>
              <a:t>returns the value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0" y="312674"/>
            <a:ext cx="3569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Learned</a:t>
            </a:r>
            <a:r>
              <a:rPr spc="-8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727329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Trained to fit 166 test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Using population of 300 programs, found this after  10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generations: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4796" y="3608978"/>
          <a:ext cx="5598158" cy="920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851534"/>
                <a:gridCol w="851535"/>
                <a:gridCol w="851535"/>
                <a:gridCol w="1064260"/>
                <a:gridCol w="1202689"/>
              </a:tblGrid>
              <a:tr h="460263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(EQ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(DU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(MT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CS)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(NOT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CS))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6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(DU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(MS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NN)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4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(NOT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34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NN)))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12674"/>
            <a:ext cx="75438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Evolutionary</a:t>
            </a:r>
            <a:r>
              <a:rPr spc="-75" dirty="0"/>
              <a:t> </a:t>
            </a:r>
            <a:r>
              <a:rPr spc="-5" dirty="0"/>
              <a:t>Computation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056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7233284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2072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7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Computational procedures patterned after  biological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evolution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Search procedure that probabilistically applies  search operators to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set of points in the search  </a:t>
            </a:r>
            <a:r>
              <a:rPr sz="2800" spc="-10" dirty="0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Also popular with optimization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folks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589" y="312674"/>
            <a:ext cx="4527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Genetic</a:t>
            </a:r>
            <a:r>
              <a:rPr spc="-7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7205980" cy="4126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0495" indent="-3429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More interesting example: design electronic filter  circuits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Individuals are programs that transform the  beginning circuit to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final circuit by  adding/subtracting components 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connections</a:t>
            </a:r>
            <a:endParaRPr sz="2800">
              <a:latin typeface="Times New Roman"/>
              <a:cs typeface="Times New Roman"/>
            </a:endParaRPr>
          </a:p>
          <a:p>
            <a:pPr marL="355600" marR="73215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population of 640,000, run on 64 node  parallel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 marL="355600" marR="8318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Discovers circuits competitive with best human  designs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312674"/>
            <a:ext cx="54336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GP </a:t>
            </a:r>
            <a:r>
              <a:rPr dirty="0"/>
              <a:t>for Classifying</a:t>
            </a:r>
            <a:r>
              <a:rPr spc="-70" dirty="0"/>
              <a:t> </a:t>
            </a:r>
            <a:r>
              <a:rPr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11717"/>
            <a:ext cx="7548880" cy="50876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Times New Roman"/>
                <a:cs typeface="Times New Roman"/>
              </a:rPr>
              <a:t>Fitness</a:t>
            </a:r>
            <a:r>
              <a:rPr sz="2800" spc="-5" dirty="0">
                <a:latin typeface="Times New Roman"/>
                <a:cs typeface="Times New Roman"/>
              </a:rPr>
              <a:t>: based on coverage 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accuracy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latin typeface="Times New Roman"/>
                <a:cs typeface="Times New Roman"/>
              </a:rPr>
              <a:t>Representation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9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Primitives </a:t>
            </a:r>
            <a:r>
              <a:rPr sz="2400" dirty="0">
                <a:latin typeface="Times New Roman"/>
                <a:cs typeface="Times New Roman"/>
              </a:rPr>
              <a:t>include </a:t>
            </a:r>
            <a:r>
              <a:rPr sz="2400" spc="-5" dirty="0">
                <a:latin typeface="Times New Roman"/>
                <a:cs typeface="Times New Roman"/>
              </a:rPr>
              <a:t>Add, Sub, Mult, Div, Not, Max, Min,  Read, </a:t>
            </a:r>
            <a:r>
              <a:rPr sz="2400" dirty="0">
                <a:latin typeface="Times New Roman"/>
                <a:cs typeface="Times New Roman"/>
              </a:rPr>
              <a:t>Write, </a:t>
            </a:r>
            <a:r>
              <a:rPr sz="2400" spc="-5" dirty="0">
                <a:latin typeface="Times New Roman"/>
                <a:cs typeface="Times New Roman"/>
              </a:rPr>
              <a:t>If-Then-Else, </a:t>
            </a:r>
            <a:r>
              <a:rPr sz="2400" dirty="0">
                <a:latin typeface="Times New Roman"/>
                <a:cs typeface="Times New Roman"/>
              </a:rPr>
              <a:t>Either, </a:t>
            </a:r>
            <a:r>
              <a:rPr sz="2400" spc="-5" dirty="0">
                <a:latin typeface="Times New Roman"/>
                <a:cs typeface="Times New Roman"/>
              </a:rPr>
              <a:t>Pixel, </a:t>
            </a:r>
            <a:r>
              <a:rPr sz="2400" dirty="0">
                <a:latin typeface="Times New Roman"/>
                <a:cs typeface="Times New Roman"/>
              </a:rPr>
              <a:t>Least, </a:t>
            </a:r>
            <a:r>
              <a:rPr sz="2400" spc="-5" dirty="0">
                <a:latin typeface="Times New Roman"/>
                <a:cs typeface="Times New Roman"/>
              </a:rPr>
              <a:t>Most, Ave,  Variance, Difference, Mini,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Library</a:t>
            </a:r>
            <a:endParaRPr sz="2400">
              <a:latin typeface="Times New Roman"/>
              <a:cs typeface="Times New Roman"/>
            </a:endParaRPr>
          </a:p>
          <a:p>
            <a:pPr marL="355600" marR="68199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Mini refers 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local subroutine that is separately co-  </a:t>
            </a:r>
            <a:r>
              <a:rPr sz="2400" dirty="0">
                <a:latin typeface="Times New Roman"/>
                <a:cs typeface="Times New Roman"/>
              </a:rPr>
              <a:t>evolved</a:t>
            </a:r>
            <a:endParaRPr sz="2400">
              <a:latin typeface="Times New Roman"/>
              <a:cs typeface="Times New Roman"/>
            </a:endParaRPr>
          </a:p>
          <a:p>
            <a:pPr marL="355600" marR="367030" indent="-342900">
              <a:lnSpc>
                <a:spcPts val="259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Library refers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global </a:t>
            </a:r>
            <a:r>
              <a:rPr sz="2400" dirty="0">
                <a:latin typeface="Times New Roman"/>
                <a:cs typeface="Times New Roman"/>
              </a:rPr>
              <a:t>library </a:t>
            </a:r>
            <a:r>
              <a:rPr sz="2400" spc="-5" dirty="0">
                <a:latin typeface="Times New Roman"/>
                <a:cs typeface="Times New Roman"/>
              </a:rPr>
              <a:t>subroutine (evolved by  selecting the most useful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800" b="1" spc="-5" dirty="0">
                <a:latin typeface="Times New Roman"/>
                <a:cs typeface="Times New Roman"/>
              </a:rPr>
              <a:t>Genetic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operators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Crossover,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mutation</a:t>
            </a:r>
            <a:endParaRPr sz="2400">
              <a:latin typeface="Times New Roman"/>
              <a:cs typeface="Times New Roman"/>
            </a:endParaRPr>
          </a:p>
          <a:p>
            <a:pPr marL="355600" marR="112903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“mating </a:t>
            </a:r>
            <a:r>
              <a:rPr sz="2400" spc="-5" dirty="0">
                <a:latin typeface="Times New Roman"/>
                <a:cs typeface="Times New Roman"/>
              </a:rPr>
              <a:t>pools”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use rank proportionate  reproduction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Biological</a:t>
            </a:r>
            <a:r>
              <a:rPr spc="-70" dirty="0"/>
              <a:t> </a:t>
            </a:r>
            <a:r>
              <a:rPr spc="-5" dirty="0"/>
              <a:t>Evolution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03355"/>
            <a:ext cx="7184390" cy="34429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Lamarck (19th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century)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Believed individual genetic makeup was altered  by lifetime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experience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Current evidence contradicts this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355600" marR="877569" indent="-342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What is the impact of individual learning on  population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evolution?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726" y="312674"/>
            <a:ext cx="31159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Baldwin</a:t>
            </a:r>
            <a:r>
              <a:rPr spc="-80" dirty="0"/>
              <a:t> </a:t>
            </a:r>
            <a:r>
              <a:rPr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16762"/>
            <a:ext cx="7578725" cy="52292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Times New Roman"/>
                <a:cs typeface="Times New Roman"/>
              </a:rPr>
              <a:t>Assume</a:t>
            </a:r>
            <a:endParaRPr sz="2400">
              <a:latin typeface="Times New Roman"/>
              <a:cs typeface="Times New Roman"/>
            </a:endParaRPr>
          </a:p>
          <a:p>
            <a:pPr marL="355600" marR="35433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Individual </a:t>
            </a:r>
            <a:r>
              <a:rPr sz="2400" dirty="0">
                <a:latin typeface="Times New Roman"/>
                <a:cs typeface="Times New Roman"/>
              </a:rPr>
              <a:t>learning </a:t>
            </a:r>
            <a:r>
              <a:rPr sz="2400" spc="-5" dirty="0">
                <a:latin typeface="Times New Roman"/>
                <a:cs typeface="Times New Roman"/>
              </a:rPr>
              <a:t>has no direct </a:t>
            </a:r>
            <a:r>
              <a:rPr sz="2400" dirty="0">
                <a:latin typeface="Times New Roman"/>
                <a:cs typeface="Times New Roman"/>
              </a:rPr>
              <a:t>influence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individual  DNA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But ability to learn reduces the need </a:t>
            </a:r>
            <a:r>
              <a:rPr sz="2400" dirty="0">
                <a:latin typeface="Times New Roman"/>
                <a:cs typeface="Times New Roman"/>
              </a:rPr>
              <a:t>to “hard </a:t>
            </a:r>
            <a:r>
              <a:rPr sz="2400" spc="-5" dirty="0">
                <a:latin typeface="Times New Roman"/>
                <a:cs typeface="Times New Roman"/>
              </a:rPr>
              <a:t>wire” </a:t>
            </a:r>
            <a:r>
              <a:rPr sz="2400" dirty="0">
                <a:latin typeface="Times New Roman"/>
                <a:cs typeface="Times New Roman"/>
              </a:rPr>
              <a:t>traits in  DNA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355600" marR="39624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Ability of </a:t>
            </a:r>
            <a:r>
              <a:rPr sz="2400" dirty="0">
                <a:latin typeface="Times New Roman"/>
                <a:cs typeface="Times New Roman"/>
              </a:rPr>
              <a:t>individuals to learn </a:t>
            </a:r>
            <a:r>
              <a:rPr sz="2400" spc="-5" dirty="0">
                <a:latin typeface="Times New Roman"/>
                <a:cs typeface="Times New Roman"/>
              </a:rPr>
              <a:t>will support </a:t>
            </a: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5" dirty="0">
                <a:latin typeface="Times New Roman"/>
                <a:cs typeface="Times New Roman"/>
              </a:rPr>
              <a:t>diverse  gene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  <a:p>
            <a:pPr marL="755015" marR="452120" indent="-285750">
              <a:lnSpc>
                <a:spcPct val="10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Times New Roman"/>
                <a:cs typeface="Times New Roman"/>
              </a:rPr>
              <a:t>–	Because learning allows individuals with various “hard </a:t>
            </a:r>
            <a:r>
              <a:rPr sz="2000" spc="-10" dirty="0">
                <a:latin typeface="Times New Roman"/>
                <a:cs typeface="Times New Roman"/>
              </a:rPr>
              <a:t>wired”  </a:t>
            </a:r>
            <a:r>
              <a:rPr sz="2000" spc="-5" dirty="0">
                <a:latin typeface="Times New Roman"/>
                <a:cs typeface="Times New Roman"/>
              </a:rPr>
              <a:t>traits to 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successful</a:t>
            </a:r>
            <a:endParaRPr sz="2000">
              <a:latin typeface="Times New Roman"/>
              <a:cs typeface="Times New Roman"/>
            </a:endParaRPr>
          </a:p>
          <a:p>
            <a:pPr marL="355600" marR="480695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 diverse gene pool will support faster </a:t>
            </a:r>
            <a:r>
              <a:rPr sz="2400" dirty="0">
                <a:latin typeface="Times New Roman"/>
                <a:cs typeface="Times New Roman"/>
              </a:rPr>
              <a:t>evolution </a:t>
            </a:r>
            <a:r>
              <a:rPr sz="2400" spc="-5" dirty="0">
                <a:latin typeface="Times New Roman"/>
                <a:cs typeface="Times New Roman"/>
              </a:rPr>
              <a:t>of  gene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individual learning (indirectly) increases rate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evolution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822" y="312674"/>
            <a:ext cx="5389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Baldwin Effect</a:t>
            </a:r>
            <a:r>
              <a:rPr spc="-85" dirty="0"/>
              <a:t> </a:t>
            </a:r>
            <a:r>
              <a:rPr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03355"/>
            <a:ext cx="7466965" cy="43834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Plausible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New predator appears 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marL="355600" marR="574675" indent="-3429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Individuals who </a:t>
            </a:r>
            <a:r>
              <a:rPr sz="2800" dirty="0">
                <a:latin typeface="Times New Roman"/>
                <a:cs typeface="Times New Roman"/>
              </a:rPr>
              <a:t>can learn </a:t>
            </a:r>
            <a:r>
              <a:rPr sz="2800" spc="-5" dirty="0">
                <a:latin typeface="Times New Roman"/>
                <a:cs typeface="Times New Roman"/>
              </a:rPr>
              <a:t>(to </a:t>
            </a:r>
            <a:r>
              <a:rPr sz="2800" dirty="0">
                <a:latin typeface="Times New Roman"/>
                <a:cs typeface="Times New Roman"/>
              </a:rPr>
              <a:t>avoid it) </a:t>
            </a:r>
            <a:r>
              <a:rPr sz="2800" spc="-5" dirty="0">
                <a:latin typeface="Times New Roman"/>
                <a:cs typeface="Times New Roman"/>
              </a:rPr>
              <a:t>will be  selected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Increase in learning individuals will support more  diverse gene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pool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Resulting in faster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evolution</a:t>
            </a:r>
            <a:endParaRPr sz="2800">
              <a:latin typeface="Times New Roman"/>
              <a:cs typeface="Times New Roman"/>
            </a:endParaRPr>
          </a:p>
          <a:p>
            <a:pPr marL="355600" marR="182880" indent="-3429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Possibly resulting in new non-learned traits such  as instinctive fear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predator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013" y="376682"/>
            <a:ext cx="6889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Computer Experiments on Baldwin</a:t>
            </a:r>
            <a:r>
              <a:rPr sz="3200" spc="35" dirty="0"/>
              <a:t> </a:t>
            </a:r>
            <a:r>
              <a:rPr sz="3200" spc="-5" dirty="0"/>
              <a:t>Effect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5301" y="1016762"/>
            <a:ext cx="7370445" cy="50901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latin typeface="Times New Roman"/>
                <a:cs typeface="Times New Roman"/>
              </a:rPr>
              <a:t>Evolve simple 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networks:</a:t>
            </a:r>
            <a:endParaRPr sz="2400">
              <a:latin typeface="Times New Roman"/>
              <a:cs typeface="Times New Roman"/>
            </a:endParaRPr>
          </a:p>
          <a:p>
            <a:pPr marL="355600" marR="72199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 network weights fixed during </a:t>
            </a:r>
            <a:r>
              <a:rPr sz="2400" dirty="0">
                <a:latin typeface="Times New Roman"/>
                <a:cs typeface="Times New Roman"/>
              </a:rPr>
              <a:t>lifetime, </a:t>
            </a:r>
            <a:r>
              <a:rPr sz="2400" spc="-5" dirty="0">
                <a:latin typeface="Times New Roman"/>
                <a:cs typeface="Times New Roman"/>
              </a:rPr>
              <a:t>others  trainable</a:t>
            </a:r>
            <a:endParaRPr sz="2400">
              <a:latin typeface="Times New Roman"/>
              <a:cs typeface="Times New Roman"/>
            </a:endParaRPr>
          </a:p>
          <a:p>
            <a:pPr marL="355600" marR="410209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Genetic makeup </a:t>
            </a:r>
            <a:r>
              <a:rPr sz="2400" spc="-5" dirty="0">
                <a:latin typeface="Times New Roman"/>
                <a:cs typeface="Times New Roman"/>
              </a:rPr>
              <a:t>determines which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fixed,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  </a:t>
            </a:r>
            <a:r>
              <a:rPr sz="2400" spc="-5" dirty="0">
                <a:latin typeface="Times New Roman"/>
                <a:cs typeface="Times New Roman"/>
              </a:rPr>
              <a:t>weight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imes New Roman"/>
                <a:cs typeface="Times New Roman"/>
              </a:rPr>
              <a:t>Results: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With no individual learning, population failed to improve  over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individual learning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allowed</a:t>
            </a:r>
            <a:endParaRPr sz="2400">
              <a:latin typeface="Times New Roman"/>
              <a:cs typeface="Times New Roman"/>
            </a:endParaRPr>
          </a:p>
          <a:p>
            <a:pPr marL="755015" marR="224790" lvl="1" indent="-285750">
              <a:lnSpc>
                <a:spcPct val="100000"/>
              </a:lnSpc>
              <a:spcBef>
                <a:spcPts val="48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Early generations: population contained many individuals </a:t>
            </a:r>
            <a:r>
              <a:rPr sz="2000" spc="-10" dirty="0">
                <a:latin typeface="Times New Roman"/>
                <a:cs typeface="Times New Roman"/>
              </a:rPr>
              <a:t>with  </a:t>
            </a:r>
            <a:r>
              <a:rPr sz="2000" spc="-5" dirty="0">
                <a:latin typeface="Times New Roman"/>
                <a:cs typeface="Times New Roman"/>
              </a:rPr>
              <a:t>many trainable</a:t>
            </a:r>
            <a:r>
              <a:rPr sz="2000" spc="-10" dirty="0">
                <a:latin typeface="Times New Roman"/>
                <a:cs typeface="Times New Roman"/>
              </a:rPr>
              <a:t> weights</a:t>
            </a:r>
            <a:endParaRPr sz="2000">
              <a:latin typeface="Times New Roman"/>
              <a:cs typeface="Times New Roman"/>
            </a:endParaRPr>
          </a:p>
          <a:p>
            <a:pPr marL="755015" marR="582295" lvl="1" indent="-285750">
              <a:lnSpc>
                <a:spcPct val="1000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Later generations: higher fitness, white </a:t>
            </a:r>
            <a:r>
              <a:rPr sz="2000" spc="-10" dirty="0">
                <a:latin typeface="Times New Roman"/>
                <a:cs typeface="Times New Roman"/>
              </a:rPr>
              <a:t>number </a:t>
            </a:r>
            <a:r>
              <a:rPr sz="2000" spc="-5" dirty="0">
                <a:latin typeface="Times New Roman"/>
                <a:cs typeface="Times New Roman"/>
              </a:rPr>
              <a:t>of trainable  </a:t>
            </a:r>
            <a:r>
              <a:rPr sz="2000" spc="-10" dirty="0">
                <a:latin typeface="Times New Roman"/>
                <a:cs typeface="Times New Roman"/>
              </a:rPr>
              <a:t>weights </a:t>
            </a:r>
            <a:r>
              <a:rPr sz="2000" spc="-5" dirty="0">
                <a:latin typeface="Times New Roman"/>
                <a:cs typeface="Times New Roman"/>
              </a:rPr>
              <a:t>decreased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550" y="345440"/>
            <a:ext cx="288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Bucket</a:t>
            </a:r>
            <a:r>
              <a:rPr sz="3600" spc="-90" dirty="0"/>
              <a:t> </a:t>
            </a:r>
            <a:r>
              <a:rPr sz="3600" dirty="0"/>
              <a:t>Brigade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7469505" cy="3252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Evaluation of fitness can be very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indirect</a:t>
            </a:r>
            <a:endParaRPr sz="2800">
              <a:latin typeface="Times New Roman"/>
              <a:cs typeface="Times New Roman"/>
            </a:endParaRPr>
          </a:p>
          <a:p>
            <a:pPr marL="755015" marR="80327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consider learning rule set for multi-step decision  making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bucket brigade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algorithm: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rule leading to goal receives reward</a:t>
            </a:r>
            <a:endParaRPr sz="20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4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that rule turns around and contributes some of its </a:t>
            </a:r>
            <a:r>
              <a:rPr sz="2000" spc="-10" dirty="0">
                <a:latin typeface="Times New Roman"/>
                <a:cs typeface="Times New Roman"/>
              </a:rPr>
              <a:t>reward </a:t>
            </a:r>
            <a:r>
              <a:rPr sz="2000" spc="-5" dirty="0">
                <a:latin typeface="Times New Roman"/>
                <a:cs typeface="Times New Roman"/>
              </a:rPr>
              <a:t>to its  </a:t>
            </a:r>
            <a:r>
              <a:rPr sz="2000" spc="-10" dirty="0">
                <a:latin typeface="Times New Roman"/>
                <a:cs typeface="Times New Roman"/>
              </a:rPr>
              <a:t>predessor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issue of assigning credit/blame to individual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53" y="345440"/>
            <a:ext cx="693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Evolutionary </a:t>
            </a:r>
            <a:r>
              <a:rPr sz="3600" spc="-5" dirty="0"/>
              <a:t>Programming</a:t>
            </a:r>
            <a:r>
              <a:rPr sz="3600" spc="-95" dirty="0"/>
              <a:t> </a:t>
            </a:r>
            <a:r>
              <a:rPr sz="3600" spc="-5" dirty="0"/>
              <a:t>Summary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7175500" cy="526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59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Approach learning as optimization problem  (optimizes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fitness)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Concepts 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chromosomes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representation issues: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near </a:t>
            </a:r>
            <a:r>
              <a:rPr sz="2400" spc="-5" dirty="0">
                <a:latin typeface="Times New Roman"/>
                <a:cs typeface="Times New Roman"/>
              </a:rPr>
              <a:t>values should have near </a:t>
            </a:r>
            <a:r>
              <a:rPr sz="2400" dirty="0">
                <a:latin typeface="Times New Roman"/>
                <a:cs typeface="Times New Roman"/>
              </a:rPr>
              <a:t>chromosomes </a:t>
            </a:r>
            <a:r>
              <a:rPr sz="2400" spc="-5" dirty="0">
                <a:latin typeface="Times New Roman"/>
                <a:cs typeface="Times New Roman"/>
              </a:rPr>
              <a:t>(grey  coding)</a:t>
            </a:r>
            <a:endParaRPr sz="2400">
              <a:latin typeface="Times New Roman"/>
              <a:cs typeface="Times New Roman"/>
            </a:endParaRPr>
          </a:p>
          <a:p>
            <a:pPr marL="1155700" marR="672465" lvl="2" indent="-228600">
              <a:lnSpc>
                <a:spcPct val="100000"/>
              </a:lnSpc>
              <a:spcBef>
                <a:spcPts val="56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variable length encodings </a:t>
            </a:r>
            <a:r>
              <a:rPr sz="2400" spc="-5" dirty="0">
                <a:latin typeface="Times New Roman"/>
                <a:cs typeface="Times New Roman"/>
              </a:rPr>
              <a:t>(GABIL,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Genetic  Programming)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Genetic algorithm (GA)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basics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population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fitness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fitness proportionate reproduction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53" y="345440"/>
            <a:ext cx="693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Evolutionary </a:t>
            </a:r>
            <a:r>
              <a:rPr sz="3600" spc="-5" dirty="0"/>
              <a:t>Programming</a:t>
            </a:r>
            <a:r>
              <a:rPr sz="3600" spc="-95" dirty="0"/>
              <a:t> </a:t>
            </a:r>
            <a:r>
              <a:rPr sz="3600" spc="-5" dirty="0"/>
              <a:t>Summary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5927090" cy="4117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Genetic algorithm (GA) basics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reproduction operators</a:t>
            </a:r>
            <a:endParaRPr sz="2400">
              <a:latin typeface="Times New Roman"/>
              <a:cs typeface="Times New Roman"/>
            </a:endParaRPr>
          </a:p>
          <a:p>
            <a:pPr marL="1155065" lvl="2" indent="-229235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crossover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single, multi,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uniform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mutation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application specific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Genetic Programming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(GP)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programs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genetic operations applied to pairs 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53" y="345440"/>
            <a:ext cx="693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Evolutionary </a:t>
            </a:r>
            <a:r>
              <a:rPr sz="3600" spc="-5" dirty="0"/>
              <a:t>Programming</a:t>
            </a:r>
            <a:r>
              <a:rPr sz="3600" spc="-95" dirty="0"/>
              <a:t> </a:t>
            </a:r>
            <a:r>
              <a:rPr sz="3600" spc="-5" dirty="0"/>
              <a:t>Summary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7491730" cy="31686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Other evolution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issues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adaptation of chromosome during lifetime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(Lamarck)</a:t>
            </a:r>
            <a:endParaRPr sz="2400">
              <a:latin typeface="Times New Roman"/>
              <a:cs typeface="Times New Roman"/>
            </a:endParaRPr>
          </a:p>
          <a:p>
            <a:pPr marL="755650" marR="624205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Baldwin effect (ability to learn indirectly supports  better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populations)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Schema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theorem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good </a:t>
            </a:r>
            <a:r>
              <a:rPr sz="2400" dirty="0">
                <a:latin typeface="Times New Roman"/>
                <a:cs typeface="Times New Roman"/>
              </a:rPr>
              <a:t>ideas are </a:t>
            </a:r>
            <a:r>
              <a:rPr sz="2400" spc="-5" dirty="0">
                <a:latin typeface="Times New Roman"/>
                <a:cs typeface="Times New Roman"/>
              </a:rPr>
              <a:t>schemas (some features set, others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*)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 time good schemas are concentrated 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population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Biological</a:t>
            </a:r>
            <a:r>
              <a:rPr spc="-70" dirty="0"/>
              <a:t> </a:t>
            </a:r>
            <a:r>
              <a:rPr spc="-5" dirty="0"/>
              <a:t>Evolution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056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004102"/>
            <a:ext cx="6677659" cy="51523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Lamarck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others: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Species “transmute” over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spc="-5" dirty="0">
                <a:latin typeface="Times New Roman"/>
                <a:cs typeface="Times New Roman"/>
              </a:rPr>
              <a:t>Darwin 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Wallace: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Consistent, heritable variation among individuals in  population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Natural selection 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fittest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spc="-5" dirty="0">
                <a:latin typeface="Times New Roman"/>
                <a:cs typeface="Times New Roman"/>
              </a:rPr>
              <a:t>Mendel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genetics: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mechanism for inheriting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traits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Genotype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Phenotype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63246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Genetic</a:t>
            </a:r>
            <a:r>
              <a:rPr spc="-7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2566416" y="3119627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447" y="0"/>
                </a:lnTo>
              </a:path>
            </a:pathLst>
          </a:custGeom>
          <a:ln w="10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9336" y="3155729"/>
            <a:ext cx="114744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15" dirty="0">
                <a:latin typeface="Times New Roman"/>
                <a:cs typeface="Times New Roman"/>
              </a:rPr>
              <a:t>Fitness</a:t>
            </a:r>
            <a:r>
              <a:rPr sz="1950" spc="1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h</a:t>
            </a:r>
            <a:r>
              <a:rPr sz="1950" i="1" spc="19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8056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094" y="2761779"/>
            <a:ext cx="116522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950" i="1" spc="5" dirty="0">
                <a:latin typeface="Times New Roman"/>
                <a:cs typeface="Times New Roman"/>
              </a:rPr>
              <a:t>Fitness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h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-97" baseline="-2415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98" y="3534086"/>
            <a:ext cx="7199630" cy="2665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7359" marR="554990" indent="-242570">
              <a:lnSpc>
                <a:spcPct val="126800"/>
              </a:lnSpc>
              <a:spcBef>
                <a:spcPts val="80"/>
              </a:spcBef>
              <a:buFont typeface="Times New Roman"/>
              <a:buAutoNum type="arabicPeriod" startAt="2"/>
              <a:tabLst>
                <a:tab pos="440690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Crossover</a:t>
            </a:r>
            <a:r>
              <a:rPr sz="1950" i="1" spc="-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Probabilistically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select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pairs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hypotheses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from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P</a:t>
            </a:r>
            <a:r>
              <a:rPr sz="1950" spc="-10" dirty="0">
                <a:latin typeface="Times New Roman"/>
                <a:cs typeface="Times New Roman"/>
              </a:rPr>
              <a:t>.  </a:t>
            </a:r>
            <a:r>
              <a:rPr sz="1950" dirty="0">
                <a:latin typeface="Times New Roman"/>
                <a:cs typeface="Times New Roman"/>
              </a:rPr>
              <a:t>For </a:t>
            </a:r>
            <a:r>
              <a:rPr sz="1950" spc="5" dirty="0">
                <a:latin typeface="Times New Roman"/>
                <a:cs typeface="Times New Roman"/>
              </a:rPr>
              <a:t>each pair </a:t>
            </a:r>
            <a:r>
              <a:rPr sz="1950" spc="5" dirty="0">
                <a:latin typeface="Symbol"/>
                <a:cs typeface="Symbol"/>
              </a:rPr>
              <a:t>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i="1" spc="-45" dirty="0">
                <a:latin typeface="Times New Roman"/>
                <a:cs typeface="Times New Roman"/>
              </a:rPr>
              <a:t>h</a:t>
            </a:r>
            <a:r>
              <a:rPr sz="1725" spc="-67" baseline="-24154" dirty="0">
                <a:latin typeface="Times New Roman"/>
                <a:cs typeface="Times New Roman"/>
              </a:rPr>
              <a:t>1</a:t>
            </a:r>
            <a:r>
              <a:rPr sz="1950" i="1" spc="-45" dirty="0">
                <a:latin typeface="Times New Roman"/>
                <a:cs typeface="Times New Roman"/>
              </a:rPr>
              <a:t>,h</a:t>
            </a:r>
            <a:r>
              <a:rPr sz="1725" spc="-67" baseline="-24154" dirty="0">
                <a:latin typeface="Times New Roman"/>
                <a:cs typeface="Times New Roman"/>
              </a:rPr>
              <a:t>2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dirty="0">
                <a:latin typeface="Times New Roman"/>
                <a:cs typeface="Times New Roman"/>
              </a:rPr>
              <a:t>, </a:t>
            </a:r>
            <a:r>
              <a:rPr sz="1950" spc="5" dirty="0">
                <a:latin typeface="Times New Roman"/>
                <a:cs typeface="Times New Roman"/>
              </a:rPr>
              <a:t>produce two offspring by applying the  </a:t>
            </a:r>
            <a:r>
              <a:rPr sz="1950" i="1" spc="5" dirty="0">
                <a:latin typeface="Times New Roman"/>
                <a:cs typeface="Times New Roman"/>
              </a:rPr>
              <a:t>Crossover </a:t>
            </a:r>
            <a:r>
              <a:rPr sz="1950" spc="5" dirty="0">
                <a:latin typeface="Times New Roman"/>
                <a:cs typeface="Times New Roman"/>
              </a:rPr>
              <a:t>operator. Add all offspring to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i="1" spc="-125" dirty="0">
                <a:latin typeface="Times New Roman"/>
                <a:cs typeface="Times New Roman"/>
              </a:rPr>
              <a:t>P</a:t>
            </a:r>
            <a:r>
              <a:rPr sz="1725" i="1" spc="-187" baseline="-24154" dirty="0">
                <a:latin typeface="Times New Roman"/>
                <a:cs typeface="Times New Roman"/>
              </a:rPr>
              <a:t>s</a:t>
            </a:r>
            <a:endParaRPr sz="1725" baseline="-24154">
              <a:latin typeface="Times New Roman"/>
              <a:cs typeface="Times New Roman"/>
            </a:endParaRPr>
          </a:p>
          <a:p>
            <a:pPr marL="225425" marR="30480" indent="-8255">
              <a:lnSpc>
                <a:spcPct val="126200"/>
              </a:lnSpc>
              <a:spcBef>
                <a:spcPts val="40"/>
              </a:spcBef>
              <a:buFont typeface="Times New Roman"/>
              <a:buAutoNum type="arabicPeriod" startAt="2"/>
              <a:tabLst>
                <a:tab pos="444500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Mutate</a:t>
            </a:r>
            <a:r>
              <a:rPr sz="1950" i="1" spc="-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29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invert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randomly</a:t>
            </a:r>
            <a:r>
              <a:rPr sz="1950" spc="-2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selected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bit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in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mp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random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members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Ps  </a:t>
            </a:r>
            <a:r>
              <a:rPr sz="1950" spc="15" dirty="0">
                <a:latin typeface="Times New Roman"/>
                <a:cs typeface="Times New Roman"/>
              </a:rPr>
              <a:t>4.</a:t>
            </a:r>
            <a:r>
              <a:rPr sz="1950" i="1" spc="15" dirty="0">
                <a:latin typeface="Times New Roman"/>
                <a:cs typeface="Times New Roman"/>
              </a:rPr>
              <a:t>Update</a:t>
            </a:r>
            <a:r>
              <a:rPr sz="1950" i="1" spc="-2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-3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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i="1" spc="-130" dirty="0">
                <a:latin typeface="Times New Roman"/>
                <a:cs typeface="Times New Roman"/>
              </a:rPr>
              <a:t>P</a:t>
            </a:r>
            <a:r>
              <a:rPr sz="1725" i="1" spc="-195" baseline="-24154" dirty="0">
                <a:latin typeface="Times New Roman"/>
                <a:cs typeface="Times New Roman"/>
              </a:rPr>
              <a:t>s</a:t>
            </a:r>
            <a:endParaRPr sz="1725" baseline="-24154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latin typeface="Times New Roman"/>
                <a:cs typeface="Times New Roman"/>
              </a:rPr>
              <a:t>5.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Evaluate</a:t>
            </a:r>
            <a:r>
              <a:rPr sz="1950" i="1" spc="-1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for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each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h</a:t>
            </a:r>
            <a:r>
              <a:rPr sz="1950" i="1" spc="-1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in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i="1" spc="20" dirty="0">
                <a:latin typeface="Times New Roman"/>
                <a:cs typeface="Times New Roman"/>
              </a:rPr>
              <a:t>P</a:t>
            </a:r>
            <a:r>
              <a:rPr sz="1950" spc="20" dirty="0">
                <a:latin typeface="Times New Roman"/>
                <a:cs typeface="Times New Roman"/>
              </a:rPr>
              <a:t>,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compute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Fitness(h)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950" spc="5" dirty="0">
                <a:latin typeface="Times New Roman"/>
                <a:cs typeface="Times New Roman"/>
              </a:rPr>
              <a:t>Return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hypothesis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from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that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has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highest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fitness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712" y="800764"/>
            <a:ext cx="6899909" cy="19056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705"/>
              </a:spcBef>
            </a:pPr>
            <a:r>
              <a:rPr sz="1950" spc="10" dirty="0">
                <a:latin typeface="Times New Roman"/>
                <a:cs typeface="Times New Roman"/>
              </a:rPr>
              <a:t>GA(</a:t>
            </a:r>
            <a:r>
              <a:rPr sz="1950" i="1" spc="10" dirty="0">
                <a:latin typeface="Times New Roman"/>
                <a:cs typeface="Times New Roman"/>
              </a:rPr>
              <a:t>Fitness,FitnessThreshold,p,r,m</a:t>
            </a:r>
            <a:r>
              <a:rPr sz="1950" spc="1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344170" indent="-294005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343535" algn="l"/>
                <a:tab pos="344805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Initialize</a:t>
            </a:r>
            <a:r>
              <a:rPr sz="1950" i="1" spc="-1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-3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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p</a:t>
            </a:r>
            <a:r>
              <a:rPr sz="1950" i="1" spc="-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random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hypotheses</a:t>
            </a:r>
            <a:endParaRPr sz="1950">
              <a:latin typeface="Times New Roman"/>
              <a:cs typeface="Times New Roman"/>
            </a:endParaRPr>
          </a:p>
          <a:p>
            <a:pPr marL="344170" indent="-294005">
              <a:lnSpc>
                <a:spcPct val="100000"/>
              </a:lnSpc>
              <a:spcBef>
                <a:spcPts val="610"/>
              </a:spcBef>
              <a:buFont typeface="Symbol"/>
              <a:buChar char=""/>
              <a:tabLst>
                <a:tab pos="343535" algn="l"/>
                <a:tab pos="344805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Evaluate</a:t>
            </a:r>
            <a:r>
              <a:rPr sz="1950" i="1" spc="-20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for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each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h</a:t>
            </a:r>
            <a:r>
              <a:rPr sz="1950" i="1" spc="-15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in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i="1" spc="20" dirty="0">
                <a:latin typeface="Times New Roman"/>
                <a:cs typeface="Times New Roman"/>
              </a:rPr>
              <a:t>P</a:t>
            </a:r>
            <a:r>
              <a:rPr sz="1950" spc="20" dirty="0">
                <a:latin typeface="Times New Roman"/>
                <a:cs typeface="Times New Roman"/>
              </a:rPr>
              <a:t>,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compute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Fitness(h)</a:t>
            </a:r>
            <a:endParaRPr sz="1950">
              <a:latin typeface="Times New Roman"/>
              <a:cs typeface="Times New Roman"/>
            </a:endParaRPr>
          </a:p>
          <a:p>
            <a:pPr marL="339725" indent="-289560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339725" algn="l"/>
                <a:tab pos="340360" algn="l"/>
              </a:tabLst>
            </a:pPr>
            <a:r>
              <a:rPr sz="1950" spc="5" dirty="0">
                <a:latin typeface="Times New Roman"/>
                <a:cs typeface="Times New Roman"/>
              </a:rPr>
              <a:t>While </a:t>
            </a:r>
            <a:r>
              <a:rPr sz="1950" i="1" spc="5" dirty="0">
                <a:latin typeface="Times New Roman"/>
                <a:cs typeface="Times New Roman"/>
              </a:rPr>
              <a:t>[ </a:t>
            </a:r>
            <a:r>
              <a:rPr sz="1950" spc="10" dirty="0">
                <a:latin typeface="Times New Roman"/>
                <a:cs typeface="Times New Roman"/>
              </a:rPr>
              <a:t>max </a:t>
            </a:r>
            <a:r>
              <a:rPr sz="1725" i="1" spc="-7" baseline="-24154" dirty="0">
                <a:latin typeface="Times New Roman"/>
                <a:cs typeface="Times New Roman"/>
              </a:rPr>
              <a:t>h </a:t>
            </a:r>
            <a:r>
              <a:rPr sz="1950" i="1" spc="5" dirty="0">
                <a:latin typeface="Times New Roman"/>
                <a:cs typeface="Times New Roman"/>
              </a:rPr>
              <a:t>,Fitness(h)] </a:t>
            </a:r>
            <a:r>
              <a:rPr sz="1950" spc="5" dirty="0">
                <a:latin typeface="Symbol"/>
                <a:cs typeface="Symbol"/>
              </a:rPr>
              <a:t>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FitnessThreshold</a:t>
            </a:r>
            <a:endParaRPr sz="1950">
              <a:latin typeface="Times New Roman"/>
              <a:cs typeface="Times New Roman"/>
            </a:endParaRPr>
          </a:p>
          <a:p>
            <a:pPr marL="632460" lvl="1" indent="-226695">
              <a:lnSpc>
                <a:spcPct val="100000"/>
              </a:lnSpc>
              <a:spcBef>
                <a:spcPts val="650"/>
              </a:spcBef>
              <a:buFont typeface="Times New Roman"/>
              <a:buAutoNum type="arabicPeriod"/>
              <a:tabLst>
                <a:tab pos="633095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Select</a:t>
            </a:r>
            <a:r>
              <a:rPr sz="1950" i="1" spc="-1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probabilistically</a:t>
            </a:r>
            <a:r>
              <a:rPr sz="1950" spc="-2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select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(</a:t>
            </a:r>
            <a:r>
              <a:rPr sz="1950" spc="-5" dirty="0">
                <a:latin typeface="Times New Roman"/>
                <a:cs typeface="Times New Roman"/>
              </a:rPr>
              <a:t>1</a:t>
            </a:r>
            <a:r>
              <a:rPr sz="1950" i="1" spc="-5" dirty="0">
                <a:latin typeface="Times New Roman"/>
                <a:cs typeface="Times New Roman"/>
              </a:rPr>
              <a:t>-r)p</a:t>
            </a:r>
            <a:r>
              <a:rPr sz="1950" i="1" spc="-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members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of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P</a:t>
            </a:r>
            <a:r>
              <a:rPr sz="1950" i="1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to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add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to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-130" dirty="0">
                <a:latin typeface="Times New Roman"/>
                <a:cs typeface="Times New Roman"/>
              </a:rPr>
              <a:t>P</a:t>
            </a:r>
            <a:r>
              <a:rPr sz="1725" i="1" spc="-195" baseline="-24154" dirty="0">
                <a:latin typeface="Times New Roman"/>
                <a:cs typeface="Times New Roman"/>
              </a:rPr>
              <a:t>s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717" y="3322357"/>
            <a:ext cx="6604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i="1" spc="-5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712" y="3086140"/>
            <a:ext cx="6604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i="1" spc="-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6204" y="2919509"/>
            <a:ext cx="80137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5" dirty="0">
                <a:latin typeface="Times New Roman"/>
                <a:cs typeface="Times New Roman"/>
              </a:rPr>
              <a:t>Pr(</a:t>
            </a:r>
            <a:r>
              <a:rPr sz="1950" i="1" spc="15" dirty="0">
                <a:latin typeface="Times New Roman"/>
                <a:cs typeface="Times New Roman"/>
              </a:rPr>
              <a:t>h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8955" y="3088711"/>
            <a:ext cx="29273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7760" y="3017221"/>
            <a:ext cx="234315" cy="5486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50" i="1" spc="-5" dirty="0">
                <a:latin typeface="Times New Roman"/>
                <a:cs typeface="Times New Roman"/>
              </a:rPr>
              <a:t>p</a:t>
            </a:r>
            <a:endParaRPr sz="11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680"/>
              </a:spcBef>
            </a:pPr>
            <a:r>
              <a:rPr sz="1150" i="1" spc="-5" dirty="0">
                <a:latin typeface="Times New Roman"/>
                <a:cs typeface="Times New Roman"/>
              </a:rPr>
              <a:t>j</a:t>
            </a:r>
            <a:r>
              <a:rPr sz="1150" i="1" spc="-220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Symbol"/>
                <a:cs typeface="Symbol"/>
              </a:rPr>
              <a:t></a:t>
            </a:r>
            <a:r>
              <a:rPr sz="1150" spc="-4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12674"/>
            <a:ext cx="610616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Representing</a:t>
            </a:r>
            <a:r>
              <a:rPr spc="-7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295400"/>
            <a:ext cx="7079615" cy="15462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Times New Roman"/>
                <a:cs typeface="Times New Roman"/>
              </a:rPr>
              <a:t>Represent</a:t>
            </a:r>
            <a:endParaRPr sz="28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57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(Type=Car </a:t>
            </a:r>
            <a:r>
              <a:rPr sz="2950" i="1" spc="-9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95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Minivan) </a:t>
            </a:r>
            <a:r>
              <a:rPr sz="2950" i="1" spc="-90" dirty="0">
                <a:latin typeface="Symbol"/>
                <a:cs typeface="Symbol"/>
              </a:rPr>
              <a:t></a:t>
            </a:r>
            <a:r>
              <a:rPr sz="2950" i="1" spc="-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(Tires </a:t>
            </a:r>
            <a:r>
              <a:rPr sz="2800" i="1" dirty="0">
                <a:solidFill>
                  <a:srgbClr val="0065FF"/>
                </a:solidFill>
                <a:latin typeface="Times New Roman"/>
                <a:cs typeface="Times New Roman"/>
              </a:rPr>
              <a:t>=</a:t>
            </a:r>
            <a:r>
              <a:rPr sz="2800" i="1" spc="4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Blackwall)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2514600"/>
            <a:ext cx="1089025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65FF"/>
                </a:solidFill>
                <a:latin typeface="Courier New"/>
                <a:cs typeface="Courier New"/>
              </a:rPr>
              <a:t>Tires  10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2514600"/>
            <a:ext cx="1515110" cy="159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0875" marR="5080">
              <a:lnSpc>
                <a:spcPct val="1213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Type  011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latin typeface="Times New Roman"/>
                <a:cs typeface="Times New Roman"/>
              </a:rPr>
              <a:t>Represent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4114800"/>
            <a:ext cx="637222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(Type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SUV)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5" dirty="0">
                <a:solidFill>
                  <a:srgbClr val="009A00"/>
                </a:solidFill>
                <a:latin typeface="Times New Roman"/>
                <a:cs typeface="Times New Roman"/>
              </a:rPr>
              <a:t>(NiceCar </a:t>
            </a:r>
            <a:r>
              <a:rPr sz="2800" dirty="0">
                <a:solidFill>
                  <a:srgbClr val="009A00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009A00"/>
                </a:solidFill>
                <a:latin typeface="Times New Roman"/>
                <a:cs typeface="Times New Roman"/>
              </a:rPr>
              <a:t>yes</a:t>
            </a:r>
            <a:r>
              <a:rPr sz="2800" spc="-5">
                <a:solidFill>
                  <a:srgbClr val="009A00"/>
                </a:solidFill>
                <a:latin typeface="Times New Roman"/>
                <a:cs typeface="Times New Roman"/>
              </a:rPr>
              <a:t>)  </a:t>
            </a:r>
            <a:r>
              <a:rPr lang="en-IN" sz="2800" spc="-5" dirty="0" smtClean="0">
                <a:solidFill>
                  <a:srgbClr val="009A00"/>
                </a:solidFill>
                <a:latin typeface="Times New Roman"/>
                <a:cs typeface="Times New Roman"/>
              </a:rPr>
              <a:t>      </a:t>
            </a:r>
            <a:r>
              <a:rPr sz="2800" smtClean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38400" y="5181600"/>
          <a:ext cx="5171440" cy="920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735"/>
                <a:gridCol w="1915160"/>
                <a:gridCol w="1947545"/>
              </a:tblGrid>
              <a:tr h="460263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2895"/>
                        </a:lnSpc>
                      </a:pPr>
                      <a:r>
                        <a:rPr sz="28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Tires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ts val="2895"/>
                        </a:lnSpc>
                      </a:pPr>
                      <a:r>
                        <a:rPr sz="28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NiceCar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60263">
                <a:tc>
                  <a:txBody>
                    <a:bodyPr/>
                    <a:lstStyle/>
                    <a:p>
                      <a:pPr marL="31750">
                        <a:lnSpc>
                          <a:spcPts val="3345"/>
                        </a:lnSpc>
                      </a:pPr>
                      <a:r>
                        <a:rPr sz="2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3345"/>
                        </a:lnSpc>
                      </a:pPr>
                      <a:r>
                        <a:rPr sz="28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ts val="3345"/>
                        </a:lnSpc>
                      </a:pPr>
                      <a:r>
                        <a:rPr sz="28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154" y="312674"/>
            <a:ext cx="7718045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 for Genetic</a:t>
            </a:r>
            <a:r>
              <a:rPr spc="-5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3276600" y="1828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199"/>
                </a:moveTo>
                <a:lnTo>
                  <a:pt x="381000" y="228599"/>
                </a:lnTo>
              </a:path>
              <a:path w="381000" h="4572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77103" y="1828800"/>
            <a:ext cx="395605" cy="457200"/>
            <a:chOff x="5777103" y="1828800"/>
            <a:chExt cx="395605" cy="457200"/>
          </a:xfrm>
        </p:grpSpPr>
        <p:sp>
          <p:nvSpPr>
            <p:cNvPr id="5" name="object 5"/>
            <p:cNvSpPr/>
            <p:nvPr/>
          </p:nvSpPr>
          <p:spPr>
            <a:xfrm>
              <a:off x="5791200" y="2057400"/>
              <a:ext cx="257175" cy="154940"/>
            </a:xfrm>
            <a:custGeom>
              <a:avLst/>
              <a:gdLst/>
              <a:ahLst/>
              <a:cxnLst/>
              <a:rect l="l" t="t" r="r" b="b"/>
              <a:pathLst>
                <a:path w="257175" h="154939">
                  <a:moveTo>
                    <a:pt x="256794" y="154685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8370" y="2147315"/>
              <a:ext cx="163830" cy="139065"/>
            </a:xfrm>
            <a:custGeom>
              <a:avLst/>
              <a:gdLst/>
              <a:ahLst/>
              <a:cxnLst/>
              <a:rect l="l" t="t" r="r" b="b"/>
              <a:pathLst>
                <a:path w="163829" h="139064">
                  <a:moveTo>
                    <a:pt x="163829" y="138683"/>
                  </a:moveTo>
                  <a:lnTo>
                    <a:pt x="75437" y="0"/>
                  </a:lnTo>
                  <a:lnTo>
                    <a:pt x="0" y="126491"/>
                  </a:lnTo>
                  <a:lnTo>
                    <a:pt x="163829" y="138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200" y="1902714"/>
              <a:ext cx="257175" cy="154940"/>
            </a:xfrm>
            <a:custGeom>
              <a:avLst/>
              <a:gdLst/>
              <a:ahLst/>
              <a:cxnLst/>
              <a:rect l="l" t="t" r="r" b="b"/>
              <a:pathLst>
                <a:path w="257175" h="154939">
                  <a:moveTo>
                    <a:pt x="256794" y="0"/>
                  </a:moveTo>
                  <a:lnTo>
                    <a:pt x="0" y="154686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8370" y="1828800"/>
              <a:ext cx="163830" cy="139700"/>
            </a:xfrm>
            <a:custGeom>
              <a:avLst/>
              <a:gdLst/>
              <a:ahLst/>
              <a:cxnLst/>
              <a:rect l="l" t="t" r="r" b="b"/>
              <a:pathLst>
                <a:path w="163829" h="139700">
                  <a:moveTo>
                    <a:pt x="163829" y="0"/>
                  </a:moveTo>
                  <a:lnTo>
                    <a:pt x="0" y="12953"/>
                  </a:lnTo>
                  <a:lnTo>
                    <a:pt x="75437" y="139445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276600" y="2971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228600"/>
                </a:lnTo>
              </a:path>
              <a:path w="381000" h="4572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777103" y="2971800"/>
            <a:ext cx="395605" cy="457200"/>
            <a:chOff x="5777103" y="2971800"/>
            <a:chExt cx="395605" cy="457200"/>
          </a:xfrm>
        </p:grpSpPr>
        <p:sp>
          <p:nvSpPr>
            <p:cNvPr id="11" name="object 11"/>
            <p:cNvSpPr/>
            <p:nvPr/>
          </p:nvSpPr>
          <p:spPr>
            <a:xfrm>
              <a:off x="5791200" y="3200400"/>
              <a:ext cx="257175" cy="154940"/>
            </a:xfrm>
            <a:custGeom>
              <a:avLst/>
              <a:gdLst/>
              <a:ahLst/>
              <a:cxnLst/>
              <a:rect l="l" t="t" r="r" b="b"/>
              <a:pathLst>
                <a:path w="257175" h="154939">
                  <a:moveTo>
                    <a:pt x="256794" y="154686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8370" y="3290315"/>
              <a:ext cx="163830" cy="139065"/>
            </a:xfrm>
            <a:custGeom>
              <a:avLst/>
              <a:gdLst/>
              <a:ahLst/>
              <a:cxnLst/>
              <a:rect l="l" t="t" r="r" b="b"/>
              <a:pathLst>
                <a:path w="163829" h="139064">
                  <a:moveTo>
                    <a:pt x="163829" y="138684"/>
                  </a:moveTo>
                  <a:lnTo>
                    <a:pt x="75437" y="0"/>
                  </a:lnTo>
                  <a:lnTo>
                    <a:pt x="0" y="126492"/>
                  </a:lnTo>
                  <a:lnTo>
                    <a:pt x="163829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1200" y="3045714"/>
              <a:ext cx="257175" cy="154940"/>
            </a:xfrm>
            <a:custGeom>
              <a:avLst/>
              <a:gdLst/>
              <a:ahLst/>
              <a:cxnLst/>
              <a:rect l="l" t="t" r="r" b="b"/>
              <a:pathLst>
                <a:path w="257175" h="154939">
                  <a:moveTo>
                    <a:pt x="256794" y="0"/>
                  </a:moveTo>
                  <a:lnTo>
                    <a:pt x="0" y="154686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8370" y="2971800"/>
              <a:ext cx="163830" cy="139700"/>
            </a:xfrm>
            <a:custGeom>
              <a:avLst/>
              <a:gdLst/>
              <a:ahLst/>
              <a:cxnLst/>
              <a:rect l="l" t="t" r="r" b="b"/>
              <a:pathLst>
                <a:path w="163829" h="139700">
                  <a:moveTo>
                    <a:pt x="163829" y="0"/>
                  </a:moveTo>
                  <a:lnTo>
                    <a:pt x="0" y="12953"/>
                  </a:lnTo>
                  <a:lnTo>
                    <a:pt x="75437" y="13944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276600" y="42672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228600"/>
                </a:lnTo>
              </a:path>
              <a:path w="381000" h="4572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777103" y="4267200"/>
            <a:ext cx="395605" cy="457200"/>
            <a:chOff x="5777103" y="4267200"/>
            <a:chExt cx="395605" cy="457200"/>
          </a:xfrm>
        </p:grpSpPr>
        <p:sp>
          <p:nvSpPr>
            <p:cNvPr id="17" name="object 17"/>
            <p:cNvSpPr/>
            <p:nvPr/>
          </p:nvSpPr>
          <p:spPr>
            <a:xfrm>
              <a:off x="5791200" y="4495800"/>
              <a:ext cx="257175" cy="154940"/>
            </a:xfrm>
            <a:custGeom>
              <a:avLst/>
              <a:gdLst/>
              <a:ahLst/>
              <a:cxnLst/>
              <a:rect l="l" t="t" r="r" b="b"/>
              <a:pathLst>
                <a:path w="257175" h="154939">
                  <a:moveTo>
                    <a:pt x="256794" y="154686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8370" y="4585715"/>
              <a:ext cx="163830" cy="139065"/>
            </a:xfrm>
            <a:custGeom>
              <a:avLst/>
              <a:gdLst/>
              <a:ahLst/>
              <a:cxnLst/>
              <a:rect l="l" t="t" r="r" b="b"/>
              <a:pathLst>
                <a:path w="163829" h="139064">
                  <a:moveTo>
                    <a:pt x="163829" y="138684"/>
                  </a:moveTo>
                  <a:lnTo>
                    <a:pt x="75437" y="0"/>
                  </a:lnTo>
                  <a:lnTo>
                    <a:pt x="0" y="126492"/>
                  </a:lnTo>
                  <a:lnTo>
                    <a:pt x="163829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200" y="4341114"/>
              <a:ext cx="257175" cy="154940"/>
            </a:xfrm>
            <a:custGeom>
              <a:avLst/>
              <a:gdLst/>
              <a:ahLst/>
              <a:cxnLst/>
              <a:rect l="l" t="t" r="r" b="b"/>
              <a:pathLst>
                <a:path w="257175" h="154939">
                  <a:moveTo>
                    <a:pt x="256794" y="0"/>
                  </a:moveTo>
                  <a:lnTo>
                    <a:pt x="0" y="154686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8370" y="4267200"/>
              <a:ext cx="163830" cy="139700"/>
            </a:xfrm>
            <a:custGeom>
              <a:avLst/>
              <a:gdLst/>
              <a:ahLst/>
              <a:cxnLst/>
              <a:rect l="l" t="t" r="r" b="b"/>
              <a:pathLst>
                <a:path w="163829" h="139700">
                  <a:moveTo>
                    <a:pt x="163829" y="0"/>
                  </a:moveTo>
                  <a:lnTo>
                    <a:pt x="0" y="12953"/>
                  </a:lnTo>
                  <a:lnTo>
                    <a:pt x="75437" y="13944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276600" y="5489447"/>
            <a:ext cx="2895600" cy="147320"/>
            <a:chOff x="3276600" y="5489447"/>
            <a:chExt cx="2895600" cy="147320"/>
          </a:xfrm>
        </p:grpSpPr>
        <p:sp>
          <p:nvSpPr>
            <p:cNvPr id="22" name="object 22"/>
            <p:cNvSpPr/>
            <p:nvPr/>
          </p:nvSpPr>
          <p:spPr>
            <a:xfrm>
              <a:off x="3276600" y="5562599"/>
              <a:ext cx="2750185" cy="0"/>
            </a:xfrm>
            <a:custGeom>
              <a:avLst/>
              <a:gdLst/>
              <a:ahLst/>
              <a:cxnLst/>
              <a:rect l="l" t="t" r="r" b="b"/>
              <a:pathLst>
                <a:path w="2750185">
                  <a:moveTo>
                    <a:pt x="0" y="0"/>
                  </a:moveTo>
                  <a:lnTo>
                    <a:pt x="2750058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5133" y="54894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219200" y="1219201"/>
          <a:ext cx="7391400" cy="4929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8142"/>
                <a:gridCol w="2099510"/>
                <a:gridCol w="2683748"/>
              </a:tblGrid>
              <a:tr h="414895">
                <a:tc>
                  <a:txBody>
                    <a:bodyPr/>
                    <a:lstStyle/>
                    <a:p>
                      <a:pPr marR="416559" algn="ctr">
                        <a:lnSpc>
                          <a:spcPts val="262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Parent</a:t>
                      </a:r>
                      <a:r>
                        <a:rPr sz="24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Strings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9640">
                        <a:lnSpc>
                          <a:spcPts val="2620"/>
                        </a:lnSpc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Offspring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6631">
                <a:tc>
                  <a:txBody>
                    <a:bodyPr/>
                    <a:lstStyle/>
                    <a:p>
                      <a:pPr marR="38925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10" smtClean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1011</a:t>
                      </a:r>
                      <a:r>
                        <a:rPr sz="2400" b="1" spc="-1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00101001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2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5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11100101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</a:tr>
              <a:tr h="555343">
                <a:tc>
                  <a:txBody>
                    <a:bodyPr/>
                    <a:lstStyle/>
                    <a:p>
                      <a:pPr marR="38925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11100101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54940" algn="ctr">
                        <a:lnSpc>
                          <a:spcPts val="243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Crossover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b="1" spc="-5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00101001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/>
                </a:tc>
              </a:tr>
              <a:tr h="537057">
                <a:tc>
                  <a:txBody>
                    <a:bodyPr/>
                    <a:lstStyle/>
                    <a:p>
                      <a:pPr marR="38862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10010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24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5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01110</a:t>
                      </a: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</a:tr>
              <a:tr h="628170">
                <a:tc>
                  <a:txBody>
                    <a:bodyPr/>
                    <a:lstStyle/>
                    <a:p>
                      <a:pPr marR="38862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01110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54940" algn="ctr">
                        <a:lnSpc>
                          <a:spcPts val="243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Crossover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b="1" spc="-5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10010</a:t>
                      </a:r>
                      <a:r>
                        <a:rPr sz="2400" b="1" spc="-5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0101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/>
                </a:tc>
              </a:tr>
              <a:tr h="609884">
                <a:tc>
                  <a:txBody>
                    <a:bodyPr/>
                    <a:lstStyle/>
                    <a:p>
                      <a:pPr marR="38925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Uniform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5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10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94945" marB="0"/>
                </a:tc>
              </a:tr>
              <a:tr h="520227">
                <a:tc>
                  <a:txBody>
                    <a:bodyPr/>
                    <a:lstStyle/>
                    <a:p>
                      <a:pPr marR="3892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111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009A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54940" algn="ctr">
                        <a:lnSpc>
                          <a:spcPts val="243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Crossover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5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10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5" dirty="0">
                          <a:solidFill>
                            <a:srgbClr val="CC009A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</a:tr>
              <a:tr h="1144593">
                <a:tc>
                  <a:txBody>
                    <a:bodyPr/>
                    <a:lstStyle/>
                    <a:p>
                      <a:pPr marR="389255" algn="ctr">
                        <a:lnSpc>
                          <a:spcPct val="100000"/>
                        </a:lnSpc>
                        <a:spcBef>
                          <a:spcPts val="2425"/>
                        </a:spcBef>
                      </a:pP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10110010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07975" marB="0"/>
                </a:tc>
                <a:tc>
                  <a:txBody>
                    <a:bodyPr/>
                    <a:lstStyle/>
                    <a:p>
                      <a:pPr marL="587375" marR="421640" indent="2286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Point  Mutation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25"/>
                        </a:spcBef>
                      </a:pP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10110010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0065FF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079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2674"/>
            <a:ext cx="7467599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Most Fit</a:t>
            </a:r>
            <a:r>
              <a:rPr spc="-65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/>
          <p:nvPr/>
        </p:nvSpPr>
        <p:spPr>
          <a:xfrm>
            <a:off x="2463545" y="1971294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2904" y="1718410"/>
            <a:ext cx="10541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Times New Roman"/>
                <a:cs typeface="Times New Roman"/>
              </a:rPr>
              <a:t>Pr </a:t>
            </a:r>
            <a:r>
              <a:rPr sz="2500" i="1" spc="5" dirty="0">
                <a:latin typeface="Times New Roman"/>
                <a:cs typeface="Times New Roman"/>
              </a:rPr>
              <a:t>(h )</a:t>
            </a:r>
            <a:r>
              <a:rPr sz="2500" i="1" spc="-4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58" y="1035672"/>
            <a:ext cx="405193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>
                <a:latin typeface="Times New Roman"/>
                <a:cs typeface="Times New Roman"/>
              </a:rPr>
              <a:t>Fitness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proportionate</a:t>
            </a:r>
            <a:r>
              <a:rPr sz="2500" spc="-2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selection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9895" y="1935510"/>
            <a:ext cx="36830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20" dirty="0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2505722"/>
            <a:ext cx="6391910" cy="339280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875"/>
              </a:spcBef>
            </a:pPr>
            <a:r>
              <a:rPr sz="2500" spc="5" dirty="0">
                <a:latin typeface="Times New Roman"/>
                <a:cs typeface="Times New Roman"/>
              </a:rPr>
              <a:t>...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can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lead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crowding</a:t>
            </a:r>
            <a:endParaRPr sz="25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780"/>
              </a:spcBef>
            </a:pPr>
            <a:r>
              <a:rPr sz="2500" spc="10" dirty="0">
                <a:latin typeface="Times New Roman"/>
                <a:cs typeface="Times New Roman"/>
              </a:rPr>
              <a:t>Tournament </a:t>
            </a:r>
            <a:r>
              <a:rPr sz="2500" dirty="0">
                <a:latin typeface="Times New Roman"/>
                <a:cs typeface="Times New Roman"/>
              </a:rPr>
              <a:t>selection</a:t>
            </a:r>
            <a:r>
              <a:rPr sz="2500" spc="-4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441325" indent="-365760">
              <a:lnSpc>
                <a:spcPct val="100000"/>
              </a:lnSpc>
              <a:spcBef>
                <a:spcPts val="785"/>
              </a:spcBef>
              <a:buFont typeface="Symbol"/>
              <a:buChar char=""/>
              <a:tabLst>
                <a:tab pos="441325" algn="l"/>
                <a:tab pos="441959" algn="l"/>
              </a:tabLst>
            </a:pPr>
            <a:r>
              <a:rPr sz="2500" spc="5" dirty="0">
                <a:latin typeface="Times New Roman"/>
                <a:cs typeface="Times New Roman"/>
              </a:rPr>
              <a:t>Pick </a:t>
            </a:r>
            <a:r>
              <a:rPr sz="2500" i="1" spc="-60" dirty="0">
                <a:latin typeface="Times New Roman"/>
                <a:cs typeface="Times New Roman"/>
              </a:rPr>
              <a:t>h</a:t>
            </a:r>
            <a:r>
              <a:rPr sz="2175" spc="-89" baseline="-24904" dirty="0">
                <a:latin typeface="Times New Roman"/>
                <a:cs typeface="Times New Roman"/>
              </a:rPr>
              <a:t>1</a:t>
            </a:r>
            <a:r>
              <a:rPr sz="2500" i="1" spc="-60" dirty="0">
                <a:latin typeface="Times New Roman"/>
                <a:cs typeface="Times New Roman"/>
              </a:rPr>
              <a:t>, </a:t>
            </a:r>
            <a:r>
              <a:rPr sz="2500" i="1" spc="-35" dirty="0">
                <a:latin typeface="Times New Roman"/>
                <a:cs typeface="Times New Roman"/>
              </a:rPr>
              <a:t>h</a:t>
            </a:r>
            <a:r>
              <a:rPr sz="2175" spc="-52" baseline="-24904" dirty="0">
                <a:latin typeface="Times New Roman"/>
                <a:cs typeface="Times New Roman"/>
              </a:rPr>
              <a:t>2 </a:t>
            </a:r>
            <a:r>
              <a:rPr sz="2500" spc="5" dirty="0">
                <a:latin typeface="Times New Roman"/>
                <a:cs typeface="Times New Roman"/>
              </a:rPr>
              <a:t>at </a:t>
            </a:r>
            <a:r>
              <a:rPr sz="2500" spc="10" dirty="0">
                <a:latin typeface="Times New Roman"/>
                <a:cs typeface="Times New Roman"/>
              </a:rPr>
              <a:t>random </a:t>
            </a:r>
            <a:r>
              <a:rPr sz="2500" spc="5" dirty="0">
                <a:latin typeface="Times New Roman"/>
                <a:cs typeface="Times New Roman"/>
              </a:rPr>
              <a:t>with uniform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probability</a:t>
            </a:r>
            <a:endParaRPr sz="2500">
              <a:latin typeface="Times New Roman"/>
              <a:cs typeface="Times New Roman"/>
            </a:endParaRPr>
          </a:p>
          <a:p>
            <a:pPr marL="86360" marR="1203960" indent="-10795">
              <a:lnSpc>
                <a:spcPct val="126000"/>
              </a:lnSpc>
              <a:spcBef>
                <a:spcPts val="40"/>
              </a:spcBef>
              <a:buFont typeface="Symbol"/>
              <a:buChar char=""/>
              <a:tabLst>
                <a:tab pos="446405" algn="l"/>
                <a:tab pos="447040" algn="l"/>
              </a:tabLst>
            </a:pPr>
            <a:r>
              <a:rPr sz="2500" spc="10" dirty="0">
                <a:latin typeface="Times New Roman"/>
                <a:cs typeface="Times New Roman"/>
              </a:rPr>
              <a:t>With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probability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p</a:t>
            </a:r>
            <a:r>
              <a:rPr sz="2500" spc="25" dirty="0">
                <a:latin typeface="Times New Roman"/>
                <a:cs typeface="Times New Roman"/>
              </a:rPr>
              <a:t>,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select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more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fit  </a:t>
            </a:r>
            <a:r>
              <a:rPr sz="2500" spc="10" dirty="0">
                <a:latin typeface="Times New Roman"/>
                <a:cs typeface="Times New Roman"/>
              </a:rPr>
              <a:t>Rank </a:t>
            </a:r>
            <a:r>
              <a:rPr sz="2500" dirty="0">
                <a:latin typeface="Times New Roman"/>
                <a:cs typeface="Times New Roman"/>
              </a:rPr>
              <a:t>selection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426084" indent="-350520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426084" algn="l"/>
                <a:tab pos="426720" algn="l"/>
              </a:tabLst>
            </a:pPr>
            <a:r>
              <a:rPr sz="2500" spc="5" dirty="0">
                <a:latin typeface="Times New Roman"/>
                <a:cs typeface="Times New Roman"/>
              </a:rPr>
              <a:t>Sort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hypotheses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by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fitness</a:t>
            </a:r>
            <a:endParaRPr sz="2500">
              <a:latin typeface="Times New Roman"/>
              <a:cs typeface="Times New Roman"/>
            </a:endParaRPr>
          </a:p>
          <a:p>
            <a:pPr marL="441325" indent="-365760">
              <a:lnSpc>
                <a:spcPct val="100000"/>
              </a:lnSpc>
              <a:spcBef>
                <a:spcPts val="790"/>
              </a:spcBef>
              <a:buFont typeface="Symbol"/>
              <a:buChar char=""/>
              <a:tabLst>
                <a:tab pos="441325" algn="l"/>
                <a:tab pos="441959" algn="l"/>
              </a:tabLst>
            </a:pPr>
            <a:r>
              <a:rPr sz="2500" dirty="0">
                <a:latin typeface="Times New Roman"/>
                <a:cs typeface="Times New Roman"/>
              </a:rPr>
              <a:t>Probability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selection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proportional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rank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0227" y="1844312"/>
            <a:ext cx="293370" cy="6946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50" i="1" spc="10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90"/>
              </a:spcBef>
            </a:pPr>
            <a:r>
              <a:rPr sz="1450" i="1" spc="5" dirty="0">
                <a:latin typeface="Times New Roman"/>
                <a:cs typeface="Times New Roman"/>
              </a:rPr>
              <a:t>j</a:t>
            </a:r>
            <a:r>
              <a:rPr sz="1450" i="1" spc="-27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</a:t>
            </a:r>
            <a:r>
              <a:rPr sz="1450" spc="-3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9598" y="2021663"/>
            <a:ext cx="14693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49375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Fitness(h	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2527" y="1515702"/>
            <a:ext cx="14763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0" i="1" spc="-10" dirty="0">
                <a:latin typeface="Times New Roman"/>
                <a:cs typeface="Times New Roman"/>
              </a:rPr>
              <a:t>Fitness(h</a:t>
            </a:r>
            <a:r>
              <a:rPr sz="2175" i="1" spc="-15" baseline="-24904" dirty="0">
                <a:latin typeface="Times New Roman"/>
                <a:cs typeface="Times New Roman"/>
              </a:rPr>
              <a:t>i</a:t>
            </a:r>
            <a:r>
              <a:rPr sz="2175" i="1" spc="187" baseline="-24904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4229" y="2235104"/>
            <a:ext cx="77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5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1351" y="1931817"/>
            <a:ext cx="77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5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12674"/>
            <a:ext cx="6356476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GABIL (DeJong </a:t>
            </a:r>
            <a:r>
              <a:rPr dirty="0"/>
              <a:t>et al.</a:t>
            </a:r>
            <a:r>
              <a:rPr spc="-65" dirty="0"/>
              <a:t> </a:t>
            </a:r>
            <a:r>
              <a:rPr spc="-5" dirty="0"/>
              <a:t>1993)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95400"/>
            <a:ext cx="7698740" cy="4871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06400" marR="1451610" indent="-342900">
              <a:lnSpc>
                <a:spcPct val="8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Learn disjunctive set of propositional rules,  competitive 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C4.5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Fitness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400"/>
              </a:spcBef>
            </a:pPr>
            <a:r>
              <a:rPr sz="2400" i="1" spc="-5" dirty="0">
                <a:latin typeface="Times New Roman"/>
                <a:cs typeface="Times New Roman"/>
              </a:rPr>
              <a:t>Fitness(h)=(correct(h))</a:t>
            </a:r>
            <a:r>
              <a:rPr sz="2400" i="1" spc="-7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"/>
              </a:spcBef>
            </a:pPr>
            <a:r>
              <a:rPr sz="2800" b="1" spc="-5" dirty="0">
                <a:latin typeface="Times New Roman"/>
                <a:cs typeface="Times New Roman"/>
              </a:rPr>
              <a:t>Representation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IF a</a:t>
            </a:r>
            <a:r>
              <a:rPr sz="2400" spc="-7" baseline="-20833" dirty="0">
                <a:latin typeface="Courier New"/>
                <a:cs typeface="Courier New"/>
              </a:rPr>
              <a:t>1</a:t>
            </a:r>
            <a:r>
              <a:rPr sz="2400" spc="-5" dirty="0">
                <a:latin typeface="Courier New"/>
                <a:cs typeface="Courier New"/>
              </a:rPr>
              <a:t>=T</a:t>
            </a:r>
            <a:r>
              <a:rPr sz="2400" spc="-5" dirty="0">
                <a:latin typeface="Symbol"/>
                <a:cs typeface="Symbol"/>
              </a:rPr>
              <a:t>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7" baseline="-20833" dirty="0">
                <a:latin typeface="Courier New"/>
                <a:cs typeface="Courier New"/>
              </a:rPr>
              <a:t>2</a:t>
            </a:r>
            <a:r>
              <a:rPr sz="2400" spc="-5" dirty="0">
                <a:latin typeface="Courier New"/>
                <a:cs typeface="Courier New"/>
              </a:rPr>
              <a:t>=F THEN c=T; if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baseline="-20833" dirty="0">
                <a:latin typeface="Courier New"/>
                <a:cs typeface="Courier New"/>
              </a:rPr>
              <a:t>2</a:t>
            </a:r>
            <a:r>
              <a:rPr sz="2400" dirty="0">
                <a:latin typeface="Courier New"/>
                <a:cs typeface="Courier New"/>
              </a:rPr>
              <a:t>=T </a:t>
            </a:r>
            <a:r>
              <a:rPr sz="2400" spc="-5" dirty="0">
                <a:latin typeface="Courier New"/>
                <a:cs typeface="Courier New"/>
              </a:rPr>
              <a:t>THEN </a:t>
            </a:r>
            <a:r>
              <a:rPr sz="2400" dirty="0">
                <a:latin typeface="Courier New"/>
                <a:cs typeface="Courier New"/>
              </a:rPr>
              <a:t>c =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Times New Roman"/>
                <a:cs typeface="Times New Roman"/>
              </a:rPr>
              <a:t>represented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444500" marR="4883785">
              <a:lnSpc>
                <a:spcPct val="104800"/>
              </a:lnSpc>
              <a:spcBef>
                <a:spcPts val="75"/>
              </a:spcBef>
              <a:tabLst>
                <a:tab pos="832485" algn="l"/>
                <a:tab pos="1282065" algn="l"/>
                <a:tab pos="1814195" algn="l"/>
                <a:tab pos="2203450" algn="l"/>
                <a:tab pos="2643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c  10 01	1	</a:t>
            </a:r>
            <a:r>
              <a:rPr sz="2400" spc="-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11 10	</a:t>
            </a:r>
            <a:r>
              <a:rPr sz="2400" spc="-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ts val="3345"/>
              </a:lnSpc>
              <a:spcBef>
                <a:spcPts val="219"/>
              </a:spcBef>
            </a:pPr>
            <a:r>
              <a:rPr sz="2800" b="1" spc="-5" dirty="0">
                <a:latin typeface="Times New Roman"/>
                <a:cs typeface="Times New Roman"/>
              </a:rPr>
              <a:t>Genetic operators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???</a:t>
            </a:r>
            <a:endParaRPr sz="2800">
              <a:latin typeface="Times New Roman"/>
              <a:cs typeface="Times New Roman"/>
            </a:endParaRPr>
          </a:p>
          <a:p>
            <a:pPr marL="405765" indent="-342900">
              <a:lnSpc>
                <a:spcPts val="28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Times New Roman"/>
                <a:cs typeface="Times New Roman"/>
              </a:rPr>
              <a:t>want variable length rule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sets</a:t>
            </a:r>
            <a:endParaRPr sz="2400">
              <a:latin typeface="Times New Roman"/>
              <a:cs typeface="Times New Roman"/>
            </a:endParaRPr>
          </a:p>
          <a:p>
            <a:pPr marL="405765" indent="-342900">
              <a:lnSpc>
                <a:spcPts val="2815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want </a:t>
            </a:r>
            <a:r>
              <a:rPr sz="2400" spc="-5" dirty="0">
                <a:latin typeface="Times New Roman"/>
                <a:cs typeface="Times New Roman"/>
              </a:rPr>
              <a:t>only well-formed bitstring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627" y="376682"/>
            <a:ext cx="6964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Crossover with </a:t>
            </a:r>
            <a:r>
              <a:rPr sz="3200" spc="-10" dirty="0"/>
              <a:t>Variable-Length</a:t>
            </a:r>
            <a:r>
              <a:rPr sz="3200" spc="35" dirty="0"/>
              <a:t> </a:t>
            </a:r>
            <a:r>
              <a:rPr sz="3200" spc="-5" dirty="0"/>
              <a:t>Bitstrings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43000" y="914400"/>
            <a:ext cx="1417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Start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371600"/>
            <a:ext cx="12541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 indent="533400">
              <a:lnSpc>
                <a:spcPts val="2590"/>
              </a:lnSpc>
              <a:spcBef>
                <a:spcPts val="425"/>
              </a:spcBef>
              <a:tabLst>
                <a:tab pos="95948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  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: 10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0" y="1371600"/>
            <a:ext cx="160782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2735"/>
              </a:lnSpc>
              <a:spcBef>
                <a:spcPts val="100"/>
              </a:spcBef>
              <a:tabLst>
                <a:tab pos="591185" algn="l"/>
                <a:tab pos="981075" algn="l"/>
                <a:tab pos="1420495" algn="l"/>
              </a:tabLst>
            </a:pP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ts val="2735"/>
              </a:lnSpc>
              <a:tabLst>
                <a:tab pos="551180" algn="l"/>
                <a:tab pos="1388745" algn="l"/>
              </a:tabLst>
            </a:pPr>
            <a:r>
              <a:rPr sz="2400" dirty="0">
                <a:latin typeface="Times New Roman"/>
                <a:cs typeface="Times New Roman"/>
              </a:rPr>
              <a:t>1	11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057400"/>
            <a:ext cx="7534909" cy="321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ts val="2720"/>
              </a:lnSpc>
              <a:spcBef>
                <a:spcPts val="100"/>
              </a:spcBef>
              <a:tabLst>
                <a:tab pos="2065655" algn="l"/>
                <a:tab pos="2522855" algn="l"/>
                <a:tab pos="3361054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h</a:t>
            </a:r>
            <a:r>
              <a:rPr sz="2400" baseline="-20833" smtClean="0">
                <a:latin typeface="Times New Roman"/>
                <a:cs typeface="Times New Roman"/>
              </a:rPr>
              <a:t>2 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11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lang="en-IN" sz="2400" dirty="0" smtClean="0">
                <a:latin typeface="Times New Roman"/>
                <a:cs typeface="Times New Roman"/>
              </a:rPr>
              <a:t>  </a:t>
            </a:r>
            <a:r>
              <a:rPr sz="2400" smtClean="0">
                <a:latin typeface="Times New Roman"/>
                <a:cs typeface="Times New Roman"/>
              </a:rPr>
              <a:t>0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lang="en-IN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10</a:t>
            </a:r>
            <a:r>
              <a:rPr sz="2400" spc="-5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01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lang="en-IN" sz="2400" dirty="0" smtClean="0">
                <a:latin typeface="Times New Roman"/>
                <a:cs typeface="Times New Roman"/>
              </a:rPr>
              <a:t>  </a:t>
            </a:r>
            <a:r>
              <a:rPr sz="2400" smtClean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05765" indent="-355600">
              <a:lnSpc>
                <a:spcPts val="3045"/>
              </a:lnSpc>
              <a:buAutoNum type="arabicPeriod"/>
              <a:tabLst>
                <a:tab pos="406400" algn="l"/>
              </a:tabLst>
            </a:pPr>
            <a:r>
              <a:rPr sz="2800" spc="-5" dirty="0">
                <a:latin typeface="Times New Roman"/>
                <a:cs typeface="Times New Roman"/>
              </a:rPr>
              <a:t>Choose crossover points for h1, e.g., after bits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1,8</a:t>
            </a:r>
            <a:endParaRPr sz="2800">
              <a:latin typeface="Times New Roman"/>
              <a:cs typeface="Times New Roman"/>
            </a:endParaRPr>
          </a:p>
          <a:p>
            <a:pPr marL="660400">
              <a:lnSpc>
                <a:spcPts val="2565"/>
              </a:lnSpc>
              <a:tabLst>
                <a:tab pos="2167255" algn="l"/>
                <a:tab pos="2624455" algn="l"/>
                <a:tab pos="3562985" algn="l"/>
              </a:tabLst>
            </a:pP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1 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5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[0 01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1]</a:t>
            </a:r>
            <a:r>
              <a:rPr sz="2400" spc="-5" dirty="0">
                <a:solidFill>
                  <a:srgbClr val="0065FF"/>
                </a:solidFill>
                <a:latin typeface="Times New Roman"/>
                <a:cs typeface="Times New Roman"/>
              </a:rPr>
              <a:t>0	</a:t>
            </a:r>
            <a:r>
              <a:rPr sz="2400" dirty="0">
                <a:solidFill>
                  <a:srgbClr val="0065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93700" marR="527685" indent="-342900">
              <a:lnSpc>
                <a:spcPct val="70000"/>
              </a:lnSpc>
              <a:spcBef>
                <a:spcPts val="850"/>
              </a:spcBef>
              <a:buAutoNum type="arabicPeriod" startAt="2"/>
              <a:tabLst>
                <a:tab pos="4064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Now restrict points in h2 to those that produce  bitstrings with well-defined semantics,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e.g.,</a:t>
            </a:r>
            <a:endParaRPr sz="2800">
              <a:latin typeface="Times New Roman"/>
              <a:cs typeface="Times New Roman"/>
            </a:endParaRPr>
          </a:p>
          <a:p>
            <a:pPr marL="508000">
              <a:lnSpc>
                <a:spcPts val="2410"/>
              </a:lnSpc>
            </a:pPr>
            <a:r>
              <a:rPr sz="2400" spc="-5" dirty="0">
                <a:latin typeface="Times New Roman"/>
                <a:cs typeface="Times New Roman"/>
              </a:rPr>
              <a:t>&lt;1,3&gt;, &lt;1,8&gt;,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&lt;6,8&gt;</a:t>
            </a:r>
            <a:endParaRPr sz="2400">
              <a:latin typeface="Times New Roman"/>
              <a:cs typeface="Times New Roman"/>
            </a:endParaRPr>
          </a:p>
          <a:p>
            <a:pPr marL="407034">
              <a:lnSpc>
                <a:spcPts val="3050"/>
              </a:lnSpc>
            </a:pPr>
            <a:r>
              <a:rPr sz="2800" spc="-5" dirty="0">
                <a:latin typeface="Times New Roman"/>
                <a:cs typeface="Times New Roman"/>
              </a:rPr>
              <a:t>If we choose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&lt;1,3&gt;:</a:t>
            </a:r>
            <a:endParaRPr sz="2800">
              <a:latin typeface="Times New Roman"/>
              <a:cs typeface="Times New Roman"/>
            </a:endParaRPr>
          </a:p>
          <a:p>
            <a:pPr marL="660400">
              <a:lnSpc>
                <a:spcPts val="2565"/>
              </a:lnSpc>
              <a:tabLst>
                <a:tab pos="2267585" algn="l"/>
                <a:tab pos="2724785" algn="l"/>
                <a:tab pos="3562985" algn="l"/>
              </a:tabLst>
            </a:pP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2 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9A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09A00"/>
                </a:solidFill>
                <a:latin typeface="Times New Roman"/>
                <a:cs typeface="Times New Roman"/>
              </a:rPr>
              <a:t>[1 1]</a:t>
            </a:r>
            <a:r>
              <a:rPr sz="2400" spc="-5" dirty="0">
                <a:solidFill>
                  <a:srgbClr val="CC009A"/>
                </a:solidFill>
                <a:latin typeface="Times New Roman"/>
                <a:cs typeface="Times New Roman"/>
              </a:rPr>
              <a:t>1	</a:t>
            </a:r>
            <a:r>
              <a:rPr sz="2400" dirty="0">
                <a:solidFill>
                  <a:srgbClr val="CC009A"/>
                </a:solidFill>
                <a:latin typeface="Times New Roman"/>
                <a:cs typeface="Times New Roman"/>
              </a:rPr>
              <a:t>0	10 01	0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1253490" cy="1049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1115" indent="533400" algn="r">
              <a:lnSpc>
                <a:spcPts val="2590"/>
              </a:lnSpc>
              <a:spcBef>
                <a:spcPts val="425"/>
              </a:spcBef>
              <a:tabLst>
                <a:tab pos="95948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  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3 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65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9A00"/>
                </a:solidFill>
                <a:latin typeface="Times New Roman"/>
                <a:cs typeface="Times New Roman"/>
              </a:rPr>
              <a:t>1</a:t>
            </a:r>
            <a:r>
              <a:rPr sz="2400" spc="-315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0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65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R="30480" algn="r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4 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CC009A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40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5410200"/>
            <a:ext cx="3002280" cy="1049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7945" marR="67310" indent="-17780">
              <a:lnSpc>
                <a:spcPts val="2590"/>
              </a:lnSpc>
              <a:spcBef>
                <a:spcPts val="425"/>
              </a:spcBef>
              <a:tabLst>
                <a:tab pos="565785" algn="l"/>
                <a:tab pos="955675" algn="l"/>
                <a:tab pos="1446530" algn="l"/>
                <a:tab pos="1962150" algn="l"/>
                <a:tab pos="2351405" algn="l"/>
                <a:tab pos="2791460" algn="l"/>
              </a:tabLst>
            </a:pP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c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c  </a:t>
            </a:r>
            <a:r>
              <a:rPr sz="2400" dirty="0">
                <a:solidFill>
                  <a:srgbClr val="0065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68580">
              <a:lnSpc>
                <a:spcPts val="2550"/>
              </a:lnSpc>
              <a:tabLst>
                <a:tab pos="525145" algn="l"/>
                <a:tab pos="1439545" algn="l"/>
                <a:tab pos="1896745" algn="l"/>
                <a:tab pos="2353945" algn="l"/>
                <a:tab pos="281114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	11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CC009A"/>
                </a:solidFill>
                <a:latin typeface="Times New Roman"/>
                <a:cs typeface="Times New Roman"/>
              </a:rPr>
              <a:t>1	</a:t>
            </a:r>
            <a:r>
              <a:rPr sz="2400" dirty="0">
                <a:solidFill>
                  <a:srgbClr val="CC009A"/>
                </a:solidFill>
                <a:latin typeface="Times New Roman"/>
                <a:cs typeface="Times New Roman"/>
              </a:rPr>
              <a:t>0	10	01	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</TotalTime>
  <Words>1657</Words>
  <Application>Microsoft Office PowerPoint</Application>
  <PresentationFormat>On-screen Show (4:3)</PresentationFormat>
  <Paragraphs>362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Unit 4 Part  A Genetic Algorithms</vt:lpstr>
      <vt:lpstr>Evolutionary Computation</vt:lpstr>
      <vt:lpstr>Biological Evolution</vt:lpstr>
      <vt:lpstr>Genetic Algorithm</vt:lpstr>
      <vt:lpstr>Representing Hypotheses</vt:lpstr>
      <vt:lpstr>Operators for Genetic Algorithms</vt:lpstr>
      <vt:lpstr>Selecting Most Fit Hypothesis</vt:lpstr>
      <vt:lpstr>GABIL (DeJong et al. 1993)</vt:lpstr>
      <vt:lpstr>Crossover with Variable-Length Bitstrings</vt:lpstr>
      <vt:lpstr>GABIL Extensions</vt:lpstr>
      <vt:lpstr>GABIL Results</vt:lpstr>
      <vt:lpstr>Schemas</vt:lpstr>
      <vt:lpstr>Consider Just Selection</vt:lpstr>
      <vt:lpstr>Schema Theorem</vt:lpstr>
      <vt:lpstr>Genetic Programming</vt:lpstr>
      <vt:lpstr>Crossover</vt:lpstr>
      <vt:lpstr>Block Problem</vt:lpstr>
      <vt:lpstr>Block Problem Primitives</vt:lpstr>
      <vt:lpstr>Learned Program</vt:lpstr>
      <vt:lpstr>Genetic Programming</vt:lpstr>
      <vt:lpstr>GP for Classifying Images</vt:lpstr>
      <vt:lpstr>Biological Evolution</vt:lpstr>
      <vt:lpstr>Baldwin Effect</vt:lpstr>
      <vt:lpstr>Baldwin Effect (Example)</vt:lpstr>
      <vt:lpstr>Computer Experiments on Baldwin Effect</vt:lpstr>
      <vt:lpstr>Bucket Brigade</vt:lpstr>
      <vt:lpstr>Evolutionary Programming Summary</vt:lpstr>
      <vt:lpstr>Evolutionary Programming Summary</vt:lpstr>
      <vt:lpstr>Evolutionary Programming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cp:lastModifiedBy>kamli</cp:lastModifiedBy>
  <cp:revision>5</cp:revision>
  <dcterms:created xsi:type="dcterms:W3CDTF">2021-05-18T11:55:18Z</dcterms:created>
  <dcterms:modified xsi:type="dcterms:W3CDTF">2021-05-24T08:56:21Z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2001-07-19T00:00:00Z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2021-05-18T00:00:00Z</vt:filetime>
  </property>
</Properties>
</file>