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1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582D-491A-4B02-91D4-C0724AB0B1ED}" type="datetimeFigureOut">
              <a:rPr lang="en-US" smtClean="0"/>
              <a:t>5/24/2021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F968-1CD9-4ABF-8E19-30E4DBE0152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marL="12700">
              <a:lnSpc>
                <a:spcPts val="1625"/>
              </a:lnSpc>
            </a:pPr>
            <a:r>
              <a:rPr lang="en-US" spc="-5" smtClean="0"/>
              <a:t>Chapter 10 Learning Sets of Rules</a:t>
            </a:r>
            <a:endParaRPr lang="en-IN" spc="-5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00" marR="5080">
              <a:lnSpc>
                <a:spcPts val="1670"/>
              </a:lnSpc>
              <a:spcBef>
                <a:spcPts val="10"/>
              </a:spcBef>
            </a:pPr>
            <a:endParaRPr lang="en-IN" spc="-5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‹#›</a:t>
            </a:fld>
            <a:endParaRPr lang="en-IN" spc="-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12674"/>
            <a:ext cx="553440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 Unit 4 Part  </a:t>
            </a:r>
            <a:r>
              <a:rPr lang="en-IN" dirty="0" smtClean="0"/>
              <a:t>B</a:t>
            </a:r>
            <a:br>
              <a:rPr lang="en-IN" dirty="0" smtClean="0"/>
            </a:br>
            <a:r>
              <a:rPr smtClean="0"/>
              <a:t>Learning </a:t>
            </a:r>
            <a:r>
              <a:rPr spc="-5" dirty="0"/>
              <a:t>Sets of</a:t>
            </a:r>
            <a:r>
              <a:rPr spc="-80" dirty="0"/>
              <a:t> </a:t>
            </a:r>
            <a:r>
              <a:rPr spc="-5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133600"/>
            <a:ext cx="5628640" cy="242062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Sequential covering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FOIL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Induction as the inverse 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deduction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Inductive Logic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1</a:t>
            </a:fld>
            <a:endParaRPr lang="en-IN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658" y="312674"/>
            <a:ext cx="1154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FOIL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901" y="1001521"/>
            <a:ext cx="7553959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5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FOIL(</a:t>
            </a:r>
            <a:r>
              <a:rPr sz="2400" i="1" spc="-5" dirty="0">
                <a:latin typeface="Times New Roman"/>
                <a:cs typeface="Times New Roman"/>
              </a:rPr>
              <a:t>Target_predicate,Predicates,Examples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" marR="4272280">
              <a:lnSpc>
                <a:spcPts val="2590"/>
              </a:lnSpc>
              <a:spcBef>
                <a:spcPts val="195"/>
              </a:spcBef>
            </a:pP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 </a:t>
            </a:r>
            <a:r>
              <a:rPr sz="2400" i="1" dirty="0">
                <a:latin typeface="Times New Roman"/>
                <a:cs typeface="Times New Roman"/>
              </a:rPr>
              <a:t>Examples  Neg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5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Learn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New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Rule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875"/>
              </a:lnSpc>
              <a:spcBef>
                <a:spcPts val="30"/>
              </a:spcBef>
            </a:pPr>
            <a:r>
              <a:rPr sz="2400" i="1" spc="-5" dirty="0">
                <a:latin typeface="Times New Roman"/>
                <a:cs typeface="Times New Roman"/>
              </a:rPr>
              <a:t>NewRule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most </a:t>
            </a:r>
            <a:r>
              <a:rPr sz="2400" spc="-5" dirty="0">
                <a:latin typeface="Times New Roman"/>
                <a:cs typeface="Times New Roman"/>
              </a:rPr>
              <a:t>general rule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ts val="2855"/>
              </a:lnSpc>
            </a:pPr>
            <a:r>
              <a:rPr sz="2400" i="1" spc="-5" dirty="0">
                <a:latin typeface="Times New Roman"/>
                <a:cs typeface="Times New Roman"/>
              </a:rPr>
              <a:t>NegExamplesCovered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Neg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ts val="285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spc="-5" dirty="0">
                <a:latin typeface="Times New Roman"/>
                <a:cs typeface="Times New Roman"/>
              </a:rPr>
              <a:t>NegExamplesCovered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Add a new literal to </a:t>
            </a:r>
            <a:r>
              <a:rPr sz="2000" spc="-10" dirty="0">
                <a:latin typeface="Times New Roman"/>
                <a:cs typeface="Times New Roman"/>
              </a:rPr>
              <a:t>specialize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endParaRPr sz="2000">
              <a:latin typeface="Times New Roman"/>
              <a:cs typeface="Times New Roman"/>
            </a:endParaRPr>
          </a:p>
          <a:p>
            <a:pPr marL="1205865" indent="-254000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  <a:tabLst>
                <a:tab pos="12065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Candidate_literals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generate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candidates</a:t>
            </a:r>
            <a:endParaRPr sz="2000">
              <a:latin typeface="Times New Roman"/>
              <a:cs typeface="Times New Roman"/>
            </a:endParaRPr>
          </a:p>
          <a:p>
            <a:pPr marL="1206500" indent="-255270">
              <a:lnSpc>
                <a:spcPts val="2380"/>
              </a:lnSpc>
              <a:buFont typeface="Times New Roman"/>
              <a:buAutoNum type="arabicPeriod"/>
              <a:tabLst>
                <a:tab pos="1207135" algn="l"/>
              </a:tabLst>
            </a:pPr>
            <a:r>
              <a:rPr sz="2000" i="1" spc="-10" dirty="0">
                <a:latin typeface="Times New Roman"/>
                <a:cs typeface="Times New Roman"/>
              </a:rPr>
              <a:t>Best_literal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argmax</a:t>
            </a:r>
            <a:r>
              <a:rPr sz="1950" i="1" spc="-7" baseline="-21367" dirty="0">
                <a:latin typeface="Times New Roman"/>
                <a:cs typeface="Times New Roman"/>
              </a:rPr>
              <a:t>L</a:t>
            </a:r>
            <a:r>
              <a:rPr sz="1950" spc="-7" baseline="-21367" dirty="0">
                <a:latin typeface="Symbol"/>
                <a:cs typeface="Symbol"/>
              </a:rPr>
              <a:t></a:t>
            </a:r>
            <a:r>
              <a:rPr sz="1950" spc="-7" baseline="-21367" dirty="0">
                <a:latin typeface="Times New Roman"/>
                <a:cs typeface="Times New Roman"/>
              </a:rPr>
              <a:t> </a:t>
            </a:r>
            <a:r>
              <a:rPr sz="1950" i="1" spc="-7" baseline="-21367" dirty="0">
                <a:latin typeface="Times New Roman"/>
                <a:cs typeface="Times New Roman"/>
              </a:rPr>
              <a:t>candidate_literal</a:t>
            </a:r>
            <a:r>
              <a:rPr sz="1950" i="1" spc="30" baseline="-21367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FOIL_GAIN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L,NewRule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07135" indent="-255904">
              <a:lnSpc>
                <a:spcPts val="2380"/>
              </a:lnSpc>
              <a:buAutoNum type="arabicPeriod"/>
              <a:tabLst>
                <a:tab pos="1207770" algn="l"/>
              </a:tabLst>
            </a:pPr>
            <a:r>
              <a:rPr sz="2000" spc="-5" dirty="0">
                <a:latin typeface="Times New Roman"/>
                <a:cs typeface="Times New Roman"/>
              </a:rPr>
              <a:t>Add </a:t>
            </a:r>
            <a:r>
              <a:rPr sz="2000" i="1" spc="-10" dirty="0">
                <a:latin typeface="Times New Roman"/>
                <a:cs typeface="Times New Roman"/>
              </a:rPr>
              <a:t>Best_literal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preconditions</a:t>
            </a:r>
            <a:endParaRPr sz="2000">
              <a:latin typeface="Times New Roman"/>
              <a:cs typeface="Times New Roman"/>
            </a:endParaRPr>
          </a:p>
          <a:p>
            <a:pPr marL="1180465" marR="30480" indent="-228600">
              <a:lnSpc>
                <a:spcPct val="78500"/>
              </a:lnSpc>
              <a:spcBef>
                <a:spcPts val="560"/>
              </a:spcBef>
              <a:buFont typeface="Times New Roman"/>
              <a:buAutoNum type="arabicPeriod"/>
              <a:tabLst>
                <a:tab pos="12065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NegExamplesCovered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subset of </a:t>
            </a:r>
            <a:r>
              <a:rPr sz="2000" i="1" spc="-5" dirty="0">
                <a:latin typeface="Times New Roman"/>
                <a:cs typeface="Times New Roman"/>
              </a:rPr>
              <a:t>NegExamplesCovered </a:t>
            </a:r>
            <a:r>
              <a:rPr sz="2000" spc="-10" dirty="0">
                <a:latin typeface="Times New Roman"/>
                <a:cs typeface="Times New Roman"/>
              </a:rPr>
              <a:t>that  satistifies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preconditions</a:t>
            </a:r>
            <a:endParaRPr sz="2000">
              <a:latin typeface="Times New Roman"/>
              <a:cs typeface="Times New Roman"/>
            </a:endParaRPr>
          </a:p>
          <a:p>
            <a:pPr marL="495300">
              <a:lnSpc>
                <a:spcPts val="2550"/>
              </a:lnSpc>
            </a:pP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NewRule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690"/>
              </a:lnSpc>
            </a:pP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- {members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covered 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NewRule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835"/>
              </a:lnSpc>
            </a:pP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Learned_rules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4" y="312674"/>
            <a:ext cx="5599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Specializing </a:t>
            </a:r>
            <a:r>
              <a:rPr dirty="0"/>
              <a:t>Rules in</a:t>
            </a:r>
            <a:r>
              <a:rPr spc="-75" dirty="0"/>
              <a:t> </a:t>
            </a:r>
            <a:r>
              <a:rPr spc="-5" dirty="0"/>
              <a:t>FOIL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015543"/>
            <a:ext cx="7399020" cy="4284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Times New Roman"/>
                <a:cs typeface="Times New Roman"/>
              </a:rPr>
              <a:t>Learning rule: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,x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,…,x</a:t>
            </a:r>
            <a:r>
              <a:rPr sz="2850" i="1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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…L</a:t>
            </a:r>
            <a:r>
              <a:rPr sz="2850" i="1" spc="-7" baseline="-20467" dirty="0">
                <a:latin typeface="Times New Roman"/>
                <a:cs typeface="Times New Roman"/>
              </a:rPr>
              <a:t>n</a:t>
            </a:r>
            <a:endParaRPr sz="2850" baseline="-20467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Times New Roman"/>
                <a:cs typeface="Times New Roman"/>
              </a:rPr>
              <a:t>Candidate specializations add new literal 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form:</a:t>
            </a:r>
            <a:endParaRPr sz="2800">
              <a:latin typeface="Times New Roman"/>
              <a:cs typeface="Times New Roman"/>
            </a:endParaRPr>
          </a:p>
          <a:p>
            <a:pPr marL="368300" marR="18161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i="1" spc="-5" dirty="0">
                <a:latin typeface="Times New Roman"/>
                <a:cs typeface="Times New Roman"/>
              </a:rPr>
              <a:t>,…,v</a:t>
            </a:r>
            <a:r>
              <a:rPr sz="2850" i="1" spc="-7" baseline="-20467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), where at least one of the 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in the  created literal must already exist 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variable in  the rule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67665" algn="l"/>
                <a:tab pos="3689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Equal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j</a:t>
            </a:r>
            <a:r>
              <a:rPr sz="2800" i="1" spc="-5" dirty="0">
                <a:latin typeface="Times New Roman"/>
                <a:cs typeface="Times New Roman"/>
              </a:rPr>
              <a:t>,x</a:t>
            </a:r>
            <a:r>
              <a:rPr sz="2850" i="1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), where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j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are variables already  present in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368300" marR="725805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negation of either of the above forms of  literals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395" y="312674"/>
            <a:ext cx="5347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Information </a:t>
            </a:r>
            <a:r>
              <a:rPr spc="-5" dirty="0"/>
              <a:t>Gain </a:t>
            </a:r>
            <a:r>
              <a:rPr dirty="0"/>
              <a:t>in</a:t>
            </a:r>
            <a:r>
              <a:rPr spc="-75" dirty="0"/>
              <a:t> </a:t>
            </a:r>
            <a:r>
              <a:rPr spc="-5" dirty="0"/>
              <a:t>FOIL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L </a:t>
            </a:r>
            <a:r>
              <a:rPr spc="-5" dirty="0"/>
              <a:t>is the candidate literal to add to rule</a:t>
            </a:r>
            <a:r>
              <a:rPr spc="-50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p</a:t>
            </a:r>
            <a:r>
              <a:rPr sz="2400" i="1" baseline="-20833" dirty="0">
                <a:latin typeface="Times New Roman"/>
                <a:cs typeface="Times New Roman"/>
              </a:rPr>
              <a:t>0 </a:t>
            </a:r>
            <a:r>
              <a:rPr sz="2400" dirty="0"/>
              <a:t>= </a:t>
            </a:r>
            <a:r>
              <a:rPr sz="2400" spc="-5" dirty="0"/>
              <a:t>number of positive bindings of</a:t>
            </a:r>
            <a:r>
              <a:rPr sz="2400" spc="-229" dirty="0"/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sz="2400" i="1" baseline="-20833" dirty="0">
                <a:latin typeface="Times New Roman"/>
                <a:cs typeface="Times New Roman"/>
              </a:rPr>
              <a:t>0 </a:t>
            </a:r>
            <a:r>
              <a:rPr sz="2400" dirty="0"/>
              <a:t>= </a:t>
            </a:r>
            <a:r>
              <a:rPr sz="2400" spc="-5" dirty="0"/>
              <a:t>number of negative bindings of</a:t>
            </a:r>
            <a:r>
              <a:rPr sz="2400" spc="-235" dirty="0"/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p</a:t>
            </a:r>
            <a:r>
              <a:rPr sz="2400" i="1" baseline="-20833" dirty="0">
                <a:latin typeface="Times New Roman"/>
                <a:cs typeface="Times New Roman"/>
              </a:rPr>
              <a:t>1 </a:t>
            </a:r>
            <a:r>
              <a:rPr sz="2400" dirty="0"/>
              <a:t>= </a:t>
            </a:r>
            <a:r>
              <a:rPr sz="2400" spc="-5" dirty="0"/>
              <a:t>number of positive bindings of</a:t>
            </a:r>
            <a:r>
              <a:rPr sz="2400" spc="-235" dirty="0"/>
              <a:t> </a:t>
            </a:r>
            <a:r>
              <a:rPr sz="2400" i="1" dirty="0">
                <a:latin typeface="Times New Roman"/>
                <a:cs typeface="Times New Roman"/>
              </a:rPr>
              <a:t>R+L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sz="2400" i="1" baseline="-20833" dirty="0">
                <a:latin typeface="Times New Roman"/>
                <a:cs typeface="Times New Roman"/>
              </a:rPr>
              <a:t>1 </a:t>
            </a:r>
            <a:r>
              <a:rPr sz="2400" dirty="0"/>
              <a:t>= </a:t>
            </a:r>
            <a:r>
              <a:rPr sz="2400" spc="-5" dirty="0"/>
              <a:t>number of negative bindings of</a:t>
            </a:r>
            <a:r>
              <a:rPr sz="2400" spc="-240" dirty="0"/>
              <a:t> </a:t>
            </a:r>
            <a:r>
              <a:rPr sz="2400" i="1" dirty="0">
                <a:latin typeface="Times New Roman"/>
                <a:cs typeface="Times New Roman"/>
              </a:rPr>
              <a:t>R+L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ts val="2875"/>
              </a:lnSpc>
              <a:spcBef>
                <a:spcPts val="57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i="1" dirty="0">
                <a:latin typeface="Times New Roman"/>
                <a:cs typeface="Times New Roman"/>
              </a:rPr>
              <a:t>t </a:t>
            </a:r>
            <a:r>
              <a:rPr dirty="0"/>
              <a:t>is the </a:t>
            </a:r>
            <a:r>
              <a:rPr spc="-5" dirty="0"/>
              <a:t>number of positive bindings of </a:t>
            </a:r>
            <a:r>
              <a:rPr i="1" dirty="0">
                <a:latin typeface="Times New Roman"/>
                <a:cs typeface="Times New Roman"/>
              </a:rPr>
              <a:t>R </a:t>
            </a:r>
            <a:r>
              <a:rPr dirty="0"/>
              <a:t>also covered</a:t>
            </a:r>
            <a:r>
              <a:rPr spc="-95" dirty="0"/>
              <a:t> </a:t>
            </a:r>
            <a:r>
              <a:rPr dirty="0"/>
              <a:t>by</a:t>
            </a:r>
          </a:p>
          <a:p>
            <a:pPr marL="381000">
              <a:lnSpc>
                <a:spcPts val="2875"/>
              </a:lnSpc>
            </a:pPr>
            <a:r>
              <a:rPr i="1" dirty="0">
                <a:latin typeface="Times New Roman"/>
                <a:cs typeface="Times New Roman"/>
              </a:rPr>
              <a:t>R+L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301" y="1698752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971" y="5568950"/>
            <a:ext cx="555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is optimal number of bits to indicate 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202" y="5933947"/>
            <a:ext cx="422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positive binding </a:t>
            </a:r>
            <a:r>
              <a:rPr sz="2400" dirty="0">
                <a:latin typeface="Times New Roman"/>
                <a:cs typeface="Times New Roman"/>
              </a:rPr>
              <a:t>covered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20005" y="1436369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398" y="0"/>
                </a:lnTo>
              </a:path>
            </a:pathLst>
          </a:custGeom>
          <a:ln w="13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8900" y="1436369"/>
            <a:ext cx="963930" cy="0"/>
          </a:xfrm>
          <a:custGeom>
            <a:avLst/>
            <a:gdLst/>
            <a:ahLst/>
            <a:cxnLst/>
            <a:rect l="l" t="t" r="r" b="b"/>
            <a:pathLst>
              <a:path w="963929">
                <a:moveTo>
                  <a:pt x="0" y="0"/>
                </a:moveTo>
                <a:lnTo>
                  <a:pt x="963929" y="0"/>
                </a:lnTo>
              </a:path>
            </a:pathLst>
          </a:custGeom>
          <a:ln w="13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2040" y="945679"/>
            <a:ext cx="15240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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5486" y="945712"/>
            <a:ext cx="15240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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5486" y="1520258"/>
            <a:ext cx="375856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42895" algn="l"/>
                <a:tab pos="3432175" algn="l"/>
              </a:tabLst>
            </a:pPr>
            <a:r>
              <a:rPr sz="2600" spc="-5" dirty="0">
                <a:latin typeface="Symbol"/>
                <a:cs typeface="Symbol"/>
              </a:rPr>
              <a:t></a:t>
            </a:r>
            <a:r>
              <a:rPr sz="2600" spc="-5" dirty="0">
                <a:latin typeface="Times New Roman"/>
                <a:cs typeface="Times New Roman"/>
              </a:rPr>
              <a:t>	</a:t>
            </a:r>
            <a:r>
              <a:rPr sz="2250" spc="7" baseline="1851" dirty="0">
                <a:latin typeface="Times New Roman"/>
                <a:cs typeface="Times New Roman"/>
              </a:rPr>
              <a:t>0	0</a:t>
            </a:r>
            <a:r>
              <a:rPr sz="2250" spc="375" baseline="1851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7345" y="1176604"/>
            <a:ext cx="8464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510" indent="-233045">
              <a:lnSpc>
                <a:spcPct val="100000"/>
              </a:lnSpc>
              <a:spcBef>
                <a:spcPts val="90"/>
              </a:spcBef>
              <a:buFont typeface="Symbol"/>
              <a:buChar char=""/>
              <a:tabLst>
                <a:tab pos="271145" algn="l"/>
              </a:tabLst>
            </a:pPr>
            <a:r>
              <a:rPr sz="2600" spc="35" dirty="0">
                <a:latin typeface="Times New Roman"/>
                <a:cs typeface="Times New Roman"/>
              </a:rPr>
              <a:t>log</a:t>
            </a:r>
            <a:r>
              <a:rPr sz="2250" spc="52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0237" y="1156740"/>
            <a:ext cx="1094105" cy="697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650"/>
              </a:lnSpc>
              <a:spcBef>
                <a:spcPts val="90"/>
              </a:spcBef>
            </a:pPr>
            <a:r>
              <a:rPr sz="2600" spc="-5" dirty="0">
                <a:latin typeface="Symbol"/>
                <a:cs typeface="Symbol"/>
              </a:rPr>
              <a:t>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650"/>
              </a:lnSpc>
              <a:tabLst>
                <a:tab pos="363855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p	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5172" y="1433328"/>
            <a:ext cx="87693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i="1" spc="-70" dirty="0">
                <a:latin typeface="Times New Roman"/>
                <a:cs typeface="Times New Roman"/>
              </a:rPr>
              <a:t>p</a:t>
            </a:r>
            <a:r>
              <a:rPr sz="2250" spc="-104" baseline="-24074" dirty="0">
                <a:latin typeface="Times New Roman"/>
                <a:cs typeface="Times New Roman"/>
              </a:rPr>
              <a:t>1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2250" spc="-135" baseline="-24074" dirty="0">
                <a:latin typeface="Times New Roman"/>
                <a:cs typeface="Times New Roman"/>
              </a:rPr>
              <a:t>1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0603" y="968512"/>
            <a:ext cx="21996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885950" algn="l"/>
              </a:tabLst>
            </a:pPr>
            <a:r>
              <a:rPr sz="2600" i="1" spc="-70" dirty="0">
                <a:latin typeface="Times New Roman"/>
                <a:cs typeface="Times New Roman"/>
              </a:rPr>
              <a:t>p</a:t>
            </a:r>
            <a:r>
              <a:rPr sz="2250" spc="-104" baseline="-24074" dirty="0">
                <a:latin typeface="Times New Roman"/>
                <a:cs typeface="Times New Roman"/>
              </a:rPr>
              <a:t>1	</a:t>
            </a:r>
            <a:r>
              <a:rPr sz="2600" i="1" spc="5" dirty="0">
                <a:latin typeface="Times New Roman"/>
                <a:cs typeface="Times New Roman"/>
              </a:rPr>
              <a:t>p</a:t>
            </a:r>
            <a:r>
              <a:rPr sz="2250" spc="7" baseline="-24074" dirty="0">
                <a:latin typeface="Times New Roman"/>
                <a:cs typeface="Times New Roman"/>
              </a:rPr>
              <a:t>0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139" y="1176543"/>
            <a:ext cx="3789679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i="1" spc="-5" dirty="0">
                <a:latin typeface="Times New Roman"/>
                <a:cs typeface="Times New Roman"/>
              </a:rPr>
              <a:t>FOIL</a:t>
            </a:r>
            <a:r>
              <a:rPr sz="2600" i="1" spc="-2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_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GAIN</a:t>
            </a:r>
            <a:r>
              <a:rPr sz="2600" i="1" spc="-36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(</a:t>
            </a:r>
            <a:r>
              <a:rPr sz="2600" i="1" spc="50" dirty="0">
                <a:latin typeface="Times New Roman"/>
                <a:cs typeface="Times New Roman"/>
              </a:rPr>
              <a:t>L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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i="1" spc="85" dirty="0">
                <a:latin typeface="Times New Roman"/>
                <a:cs typeface="Times New Roman"/>
              </a:rPr>
              <a:t>t</a:t>
            </a:r>
            <a:r>
              <a:rPr sz="3900" spc="127" baseline="3205" dirty="0">
                <a:latin typeface="Symbol"/>
                <a:cs typeface="Symbol"/>
              </a:rPr>
              <a:t></a:t>
            </a:r>
            <a:r>
              <a:rPr sz="2600" spc="85" dirty="0">
                <a:latin typeface="Times New Roman"/>
                <a:cs typeface="Times New Roman"/>
              </a:rPr>
              <a:t>log</a:t>
            </a:r>
            <a:r>
              <a:rPr sz="2250" spc="12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9927" y="572262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16795" y="5717223"/>
            <a:ext cx="68199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spc="5" dirty="0">
                <a:latin typeface="Times New Roman"/>
                <a:cs typeface="Times New Roman"/>
              </a:rPr>
              <a:t>p</a:t>
            </a:r>
            <a:r>
              <a:rPr sz="1575" spc="7" baseline="-23809" dirty="0">
                <a:latin typeface="Times New Roman"/>
                <a:cs typeface="Times New Roman"/>
              </a:rPr>
              <a:t>0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n</a:t>
            </a:r>
            <a:r>
              <a:rPr sz="1575" spc="-15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201" y="5130800"/>
            <a:ext cx="98679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endParaRPr sz="2400">
              <a:latin typeface="Times New Roman"/>
              <a:cs typeface="Times New Roman"/>
            </a:endParaRPr>
          </a:p>
          <a:p>
            <a:pPr marL="375285" indent="-325120">
              <a:lnSpc>
                <a:spcPct val="100000"/>
              </a:lnSpc>
              <a:spcBef>
                <a:spcPts val="290"/>
              </a:spcBef>
              <a:buSzPct val="129729"/>
              <a:buFont typeface="Times New Roman"/>
              <a:buChar char="•"/>
              <a:tabLst>
                <a:tab pos="375285" algn="l"/>
                <a:tab pos="375920" algn="l"/>
              </a:tabLst>
            </a:pP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log</a:t>
            </a:r>
            <a:r>
              <a:rPr sz="1575" spc="37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6352" y="5385765"/>
            <a:ext cx="26289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spc="5" dirty="0">
                <a:latin typeface="Times New Roman"/>
                <a:cs typeface="Times New Roman"/>
              </a:rPr>
              <a:t>p</a:t>
            </a:r>
            <a:r>
              <a:rPr sz="1575" spc="7" baseline="-23809" dirty="0">
                <a:latin typeface="Times New Roman"/>
                <a:cs typeface="Times New Roman"/>
              </a:rPr>
              <a:t>0</a:t>
            </a:r>
            <a:endParaRPr sz="1575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366" y="312674"/>
            <a:ext cx="658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Induction </a:t>
            </a:r>
            <a:r>
              <a:rPr dirty="0"/>
              <a:t>as </a:t>
            </a:r>
            <a:r>
              <a:rPr spc="-5" dirty="0"/>
              <a:t>Inverted</a:t>
            </a:r>
            <a:r>
              <a:rPr spc="-75" dirty="0"/>
              <a:t> </a:t>
            </a:r>
            <a:r>
              <a:rPr spc="-5" dirty="0"/>
              <a:t>Deduction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9901" y="997270"/>
            <a:ext cx="6992620" cy="45612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Times New Roman"/>
                <a:cs typeface="Times New Roman"/>
              </a:rPr>
              <a:t>Induction is finding </a:t>
            </a: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  <a:p>
            <a:pPr marL="670560" algn="ctr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)&gt;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|–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Times New Roman"/>
                <a:cs typeface="Times New Roman"/>
              </a:rPr>
              <a:t>where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i="1" spc="-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th training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endParaRPr sz="2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80365" algn="l"/>
                <a:tab pos="3816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 is the target function value 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endParaRPr sz="2850" baseline="-20467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is other background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knowledge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381000" marR="17780" indent="-3429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So let’s design inductive algorithms by inverting  operators for automated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deduction!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366" y="312674"/>
            <a:ext cx="658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Induction </a:t>
            </a:r>
            <a:r>
              <a:rPr dirty="0"/>
              <a:t>as </a:t>
            </a:r>
            <a:r>
              <a:rPr spc="-5" dirty="0"/>
              <a:t>Inverted</a:t>
            </a:r>
            <a:r>
              <a:rPr spc="-75" dirty="0"/>
              <a:t> </a:t>
            </a:r>
            <a:r>
              <a:rPr spc="-5" dirty="0"/>
              <a:t>Deduction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4491" y="1089151"/>
            <a:ext cx="7542530" cy="456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“pairs of people, &lt;u,v&gt; such that child of </a:t>
            </a:r>
            <a:r>
              <a:rPr sz="2800" dirty="0">
                <a:latin typeface="Times New Roman"/>
                <a:cs typeface="Times New Roman"/>
              </a:rPr>
              <a:t>u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v,”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Child(Bob,Sharon)</a:t>
            </a:r>
            <a:endParaRPr sz="2800">
              <a:latin typeface="Times New Roman"/>
              <a:cs typeface="Times New Roman"/>
            </a:endParaRPr>
          </a:p>
          <a:p>
            <a:pPr marL="63500" marR="55880" indent="-635">
              <a:lnSpc>
                <a:spcPct val="117100"/>
              </a:lnSpc>
              <a:spcBef>
                <a:spcPts val="105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Male(Bob),Female(Sharon),Father(Sharon,Bob)  </a:t>
            </a:r>
            <a:r>
              <a:rPr sz="2800" i="1" dirty="0">
                <a:latin typeface="Times New Roman"/>
                <a:cs typeface="Times New Roman"/>
              </a:rPr>
              <a:t>B : Parent(u,v) </a:t>
            </a:r>
            <a:r>
              <a:rPr sz="2950" i="1" spc="-150" dirty="0">
                <a:latin typeface="Symbol"/>
                <a:cs typeface="Symbol"/>
              </a:rPr>
              <a:t></a:t>
            </a:r>
            <a:r>
              <a:rPr sz="2950" i="1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Father(u,v)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1755139" marR="288925" indent="-1692275">
              <a:lnSpc>
                <a:spcPct val="115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What satisfies 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)&gt;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|– 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)? 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50" i="1" baseline="-20467" dirty="0">
                <a:latin typeface="Times New Roman"/>
                <a:cs typeface="Times New Roman"/>
              </a:rPr>
              <a:t>1 </a:t>
            </a:r>
            <a:r>
              <a:rPr sz="2800" i="1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Child(u,v) </a:t>
            </a:r>
            <a:r>
              <a:rPr sz="2950" i="1" spc="-150" dirty="0">
                <a:latin typeface="Symbol"/>
                <a:cs typeface="Symbol"/>
              </a:rPr>
              <a:t></a:t>
            </a:r>
            <a:r>
              <a:rPr sz="2950" i="1" spc="-3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Father(v,u)</a:t>
            </a:r>
            <a:endParaRPr sz="2800">
              <a:latin typeface="Times New Roman"/>
              <a:cs typeface="Times New Roman"/>
            </a:endParaRPr>
          </a:p>
          <a:p>
            <a:pPr marL="1755139">
              <a:lnSpc>
                <a:spcPct val="100000"/>
              </a:lnSpc>
              <a:spcBef>
                <a:spcPts val="495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50" i="1" baseline="-20467" dirty="0">
                <a:latin typeface="Times New Roman"/>
                <a:cs typeface="Times New Roman"/>
              </a:rPr>
              <a:t>2  </a:t>
            </a:r>
            <a:r>
              <a:rPr sz="2800" i="1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Child(u,v) </a:t>
            </a:r>
            <a:r>
              <a:rPr sz="2950" i="1" spc="-150" dirty="0">
                <a:latin typeface="Symbol"/>
                <a:cs typeface="Symbol"/>
              </a:rPr>
              <a:t></a:t>
            </a:r>
            <a:r>
              <a:rPr sz="2950" i="1" spc="-3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Parent(v,u)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507" y="312674"/>
            <a:ext cx="50768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Induction </a:t>
            </a:r>
            <a:r>
              <a:rPr dirty="0"/>
              <a:t>and</a:t>
            </a:r>
            <a:r>
              <a:rPr spc="-70" dirty="0"/>
              <a:t> </a:t>
            </a:r>
            <a:r>
              <a:rPr spc="-5" dirty="0"/>
              <a:t>Deduction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7550784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6462395" algn="l"/>
                <a:tab pos="684657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Induction is, in fact, the inverse operation of  deduction, and cannot be conceived to exist  without the corresponding operation, so that the  questio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relativ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importanc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canno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arise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Who  thinks of asking whether addition or subtraction is  the more important process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arithmetic?	But at  the same time much difference in difficulty may  exist between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direct and inverse operation; 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spc="-5" dirty="0">
                <a:latin typeface="Times New Roman"/>
                <a:cs typeface="Times New Roman"/>
              </a:rPr>
              <a:t>it  must be allowed that inductive investigations are  of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far higher degree of difficulty and complexity  than any question of deduction 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spc="-5" dirty="0">
                <a:latin typeface="Times New Roman"/>
                <a:cs typeface="Times New Roman"/>
              </a:rPr>
              <a:t>(Jevons,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1874)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366" y="312674"/>
            <a:ext cx="658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Induction </a:t>
            </a:r>
            <a:r>
              <a:rPr dirty="0"/>
              <a:t>as </a:t>
            </a:r>
            <a:r>
              <a:rPr spc="-5" dirty="0"/>
              <a:t>Inverted</a:t>
            </a:r>
            <a:r>
              <a:rPr spc="-75" dirty="0"/>
              <a:t> </a:t>
            </a:r>
            <a:r>
              <a:rPr spc="-5" dirty="0"/>
              <a:t>Deduction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7166" y="997270"/>
            <a:ext cx="6000750" cy="31140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Times New Roman"/>
                <a:cs typeface="Times New Roman"/>
              </a:rPr>
              <a:t>We have mechanical deductive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endParaRPr sz="2800">
              <a:latin typeface="Times New Roman"/>
              <a:cs typeface="Times New Roman"/>
            </a:endParaRPr>
          </a:p>
          <a:p>
            <a:pPr marL="1713864">
              <a:lnSpc>
                <a:spcPct val="100000"/>
              </a:lnSpc>
              <a:spcBef>
                <a:spcPts val="725"/>
              </a:spcBef>
            </a:pPr>
            <a:r>
              <a:rPr sz="2800" i="1" dirty="0">
                <a:latin typeface="Times New Roman"/>
                <a:cs typeface="Times New Roman"/>
              </a:rPr>
              <a:t>F(A,B) =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, where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|–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Times New Roman"/>
              <a:cs typeface="Times New Roman"/>
            </a:endParaRPr>
          </a:p>
          <a:p>
            <a:pPr marR="2420620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need </a:t>
            </a:r>
            <a:r>
              <a:rPr sz="2800" i="1" spc="-5" dirty="0">
                <a:latin typeface="Times New Roman"/>
                <a:cs typeface="Times New Roman"/>
              </a:rPr>
              <a:t>inductive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endParaRPr sz="2800">
              <a:latin typeface="Times New Roman"/>
              <a:cs typeface="Times New Roman"/>
            </a:endParaRPr>
          </a:p>
          <a:p>
            <a:pPr marR="2364740" algn="ctr">
              <a:lnSpc>
                <a:spcPct val="100000"/>
              </a:lnSpc>
              <a:spcBef>
                <a:spcPts val="680"/>
              </a:spcBef>
            </a:pPr>
            <a:r>
              <a:rPr sz="2800" i="1" spc="-5" dirty="0">
                <a:latin typeface="Times New Roman"/>
                <a:cs typeface="Times New Roman"/>
              </a:rPr>
              <a:t>O(B,D) </a:t>
            </a:r>
            <a:r>
              <a:rPr sz="2800" i="1" dirty="0">
                <a:latin typeface="Times New Roman"/>
                <a:cs typeface="Times New Roman"/>
              </a:rPr>
              <a:t>= 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where</a:t>
            </a:r>
            <a:endParaRPr sz="2800">
              <a:latin typeface="Times New Roman"/>
              <a:cs typeface="Times New Roman"/>
            </a:endParaRPr>
          </a:p>
          <a:p>
            <a:pPr marL="863600" algn="ct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)&gt;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i="1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|–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366" y="312674"/>
            <a:ext cx="6586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Induction </a:t>
            </a:r>
            <a:r>
              <a:rPr dirty="0"/>
              <a:t>as </a:t>
            </a:r>
            <a:r>
              <a:rPr spc="-5" dirty="0"/>
              <a:t>Inverted</a:t>
            </a:r>
            <a:r>
              <a:rPr spc="-75" dirty="0"/>
              <a:t> </a:t>
            </a:r>
            <a:r>
              <a:rPr spc="-5" dirty="0"/>
              <a:t>Deduction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9101" y="1004102"/>
            <a:ext cx="7593330" cy="49942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Positives:</a:t>
            </a:r>
            <a:endParaRPr sz="2800">
              <a:latin typeface="Times New Roman"/>
              <a:cs typeface="Times New Roman"/>
            </a:endParaRPr>
          </a:p>
          <a:p>
            <a:pPr marL="4311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Subsumes </a:t>
            </a:r>
            <a:r>
              <a:rPr sz="2400" dirty="0">
                <a:latin typeface="Times New Roman"/>
                <a:cs typeface="Times New Roman"/>
              </a:rPr>
              <a:t>earlier idea </a:t>
            </a:r>
            <a:r>
              <a:rPr sz="2400" spc="-5" dirty="0">
                <a:latin typeface="Times New Roman"/>
                <a:cs typeface="Times New Roman"/>
              </a:rPr>
              <a:t>of finding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imes New Roman"/>
                <a:cs typeface="Times New Roman"/>
              </a:rPr>
              <a:t>that “fits” training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4311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Domain theory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spc="-5" dirty="0">
                <a:latin typeface="Times New Roman"/>
                <a:cs typeface="Times New Roman"/>
              </a:rPr>
              <a:t>helps define meaning of “fit” 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72085" algn="ctr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20833" dirty="0">
                <a:latin typeface="Times New Roman"/>
                <a:cs typeface="Times New Roman"/>
              </a:rPr>
              <a:t>i  </a:t>
            </a:r>
            <a:r>
              <a:rPr sz="2400" spc="-5" dirty="0">
                <a:latin typeface="Times New Roman"/>
                <a:cs typeface="Times New Roman"/>
              </a:rPr>
              <a:t>|–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311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Suggests </a:t>
            </a:r>
            <a:r>
              <a:rPr sz="2400" dirty="0">
                <a:latin typeface="Times New Roman"/>
                <a:cs typeface="Times New Roman"/>
              </a:rPr>
              <a:t>algorithms that </a:t>
            </a:r>
            <a:r>
              <a:rPr sz="2400" spc="-5" dirty="0">
                <a:latin typeface="Times New Roman"/>
                <a:cs typeface="Times New Roman"/>
              </a:rPr>
              <a:t>search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imes New Roman"/>
                <a:cs typeface="Times New Roman"/>
              </a:rPr>
              <a:t>guided 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Negatives:</a:t>
            </a:r>
            <a:endParaRPr sz="2800">
              <a:latin typeface="Times New Roman"/>
              <a:cs typeface="Times New Roman"/>
            </a:endParaRPr>
          </a:p>
          <a:p>
            <a:pPr marL="4311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431165" algn="l"/>
                <a:tab pos="431800" algn="l"/>
                <a:tab pos="413004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Doesn’t </a:t>
            </a:r>
            <a:r>
              <a:rPr sz="2400" dirty="0">
                <a:latin typeface="Times New Roman"/>
                <a:cs typeface="Times New Roman"/>
              </a:rPr>
              <a:t>allow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noisy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	Consider</a:t>
            </a:r>
            <a:endParaRPr sz="2400">
              <a:latin typeface="Times New Roman"/>
              <a:cs typeface="Times New Roman"/>
            </a:endParaRPr>
          </a:p>
          <a:p>
            <a:pPr marL="172085" algn="ctr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)&gt;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20833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|–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311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order logic gives a huge hypothesis </a:t>
            </a:r>
            <a:r>
              <a:rPr sz="2400" spc="-5" dirty="0">
                <a:latin typeface="Times New Roman"/>
                <a:cs typeface="Times New Roman"/>
              </a:rPr>
              <a:t>space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831850" lvl="1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831215" algn="l"/>
                <a:tab pos="83185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overfitting…</a:t>
            </a:r>
            <a:endParaRPr sz="2400">
              <a:latin typeface="Times New Roman"/>
              <a:cs typeface="Times New Roman"/>
            </a:endParaRPr>
          </a:p>
          <a:p>
            <a:pPr marL="831850" lvl="1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831215" algn="l"/>
                <a:tab pos="8318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intractability of calculating all acceptable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5" y="312674"/>
            <a:ext cx="5695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Deduction: Resolution</a:t>
            </a:r>
            <a:r>
              <a:rPr spc="-75" dirty="0"/>
              <a:t> </a:t>
            </a:r>
            <a:r>
              <a:rPr spc="-5" dirty="0"/>
              <a:t>Rule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254" y="1009451"/>
            <a:ext cx="7548245" cy="48964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4769" algn="ctr">
              <a:lnSpc>
                <a:spcPct val="100000"/>
              </a:lnSpc>
              <a:spcBef>
                <a:spcPts val="775"/>
              </a:spcBef>
            </a:pPr>
            <a:r>
              <a:rPr sz="2800" i="1" dirty="0">
                <a:latin typeface="Times New Roman"/>
                <a:cs typeface="Times New Roman"/>
              </a:rPr>
              <a:t>P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  <a:p>
            <a:pPr marL="3044190" marR="2818765" algn="ctr">
              <a:lnSpc>
                <a:spcPct val="120200"/>
              </a:lnSpc>
              <a:tabLst>
                <a:tab pos="4720590" algn="l"/>
              </a:tabLst>
            </a:pPr>
            <a:r>
              <a:rPr sz="2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¬ L</a:t>
            </a:r>
            <a:r>
              <a:rPr sz="2800" i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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 	</a:t>
            </a:r>
            <a:r>
              <a:rPr sz="2800" i="1" dirty="0">
                <a:latin typeface="Times New Roman"/>
                <a:cs typeface="Times New Roman"/>
              </a:rPr>
              <a:t>    P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367665" indent="-355600" algn="just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initial clauses </a:t>
            </a:r>
            <a:r>
              <a:rPr sz="2800" i="1" spc="-5" dirty="0">
                <a:latin typeface="Times New Roman"/>
                <a:cs typeface="Times New Roman"/>
              </a:rPr>
              <a:t>C1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C2</a:t>
            </a:r>
            <a:r>
              <a:rPr sz="2800" spc="-5" dirty="0">
                <a:latin typeface="Times New Roman"/>
                <a:cs typeface="Times New Roman"/>
              </a:rPr>
              <a:t>, find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literal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from clause </a:t>
            </a:r>
            <a:r>
              <a:rPr sz="2800" i="1" spc="-5" dirty="0">
                <a:latin typeface="Times New Roman"/>
                <a:cs typeface="Times New Roman"/>
              </a:rPr>
              <a:t>C1 </a:t>
            </a:r>
            <a:r>
              <a:rPr sz="2800" spc="-5" dirty="0">
                <a:latin typeface="Times New Roman"/>
                <a:cs typeface="Times New Roman"/>
              </a:rPr>
              <a:t>such that </a:t>
            </a:r>
            <a:r>
              <a:rPr sz="2800" i="1" dirty="0">
                <a:latin typeface="Times New Roman"/>
                <a:cs typeface="Times New Roman"/>
              </a:rPr>
              <a:t>¬ L </a:t>
            </a:r>
            <a:r>
              <a:rPr sz="2800" spc="-5" dirty="0">
                <a:latin typeface="Times New Roman"/>
                <a:cs typeface="Times New Roman"/>
              </a:rPr>
              <a:t>occurs in clause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C2.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80"/>
              </a:spcBef>
              <a:buAutoNum type="arabicPeriod" startAt="2"/>
              <a:tabLst>
                <a:tab pos="3689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 the resolvent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by including all literals from  </a:t>
            </a:r>
            <a:r>
              <a:rPr sz="2800" i="1" spc="-5" dirty="0">
                <a:latin typeface="Times New Roman"/>
                <a:cs typeface="Times New Roman"/>
              </a:rPr>
              <a:t>C1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C2, </a:t>
            </a:r>
            <a:r>
              <a:rPr sz="2800" spc="-5" dirty="0">
                <a:latin typeface="Times New Roman"/>
                <a:cs typeface="Times New Roman"/>
              </a:rPr>
              <a:t>except for </a:t>
            </a:r>
            <a:r>
              <a:rPr sz="2800" i="1" dirty="0">
                <a:latin typeface="Times New Roman"/>
                <a:cs typeface="Times New Roman"/>
              </a:rPr>
              <a:t>L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¬ </a:t>
            </a:r>
            <a:r>
              <a:rPr sz="2800" i="1" spc="-5" dirty="0">
                <a:latin typeface="Times New Roman"/>
                <a:cs typeface="Times New Roman"/>
              </a:rPr>
              <a:t>L. </a:t>
            </a:r>
            <a:r>
              <a:rPr sz="2800" spc="-5" dirty="0">
                <a:latin typeface="Times New Roman"/>
                <a:cs typeface="Times New Roman"/>
              </a:rPr>
              <a:t>More precisely,  the set of literals occurring in the conclusion 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656080" algn="just">
              <a:lnSpc>
                <a:spcPct val="100000"/>
              </a:lnSpc>
              <a:spcBef>
                <a:spcPts val="730"/>
              </a:spcBef>
            </a:pPr>
            <a:r>
              <a:rPr sz="2800" i="1" dirty="0">
                <a:latin typeface="Times New Roman"/>
                <a:cs typeface="Times New Roman"/>
              </a:rPr>
              <a:t>C = </a:t>
            </a:r>
            <a:r>
              <a:rPr sz="2800" i="1" spc="-5" dirty="0">
                <a:latin typeface="Times New Roman"/>
                <a:cs typeface="Times New Roman"/>
              </a:rPr>
              <a:t>(C1 </a:t>
            </a:r>
            <a:r>
              <a:rPr sz="2800" i="1" dirty="0">
                <a:latin typeface="Times New Roman"/>
                <a:cs typeface="Times New Roman"/>
              </a:rPr>
              <a:t>- </a:t>
            </a:r>
            <a:r>
              <a:rPr sz="2800" i="1" spc="-5" dirty="0">
                <a:latin typeface="Times New Roman"/>
                <a:cs typeface="Times New Roman"/>
              </a:rPr>
              <a:t>{L})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(C2 - </a:t>
            </a:r>
            <a:r>
              <a:rPr sz="2800" i="1" spc="-5" dirty="0">
                <a:latin typeface="Times New Roman"/>
                <a:cs typeface="Times New Roman"/>
              </a:rPr>
              <a:t>{¬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L})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denotes set union, and “-” set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76" y="312674"/>
            <a:ext cx="4217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Inverting</a:t>
            </a:r>
            <a:r>
              <a:rPr spc="-75" dirty="0"/>
              <a:t> </a:t>
            </a:r>
            <a:r>
              <a:rPr dirty="0"/>
              <a:t>Resolution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19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048000" y="2438400"/>
            <a:ext cx="3064510" cy="467359"/>
          </a:xfrm>
          <a:custGeom>
            <a:avLst/>
            <a:gdLst/>
            <a:ahLst/>
            <a:cxnLst/>
            <a:rect l="l" t="t" r="r" b="b"/>
            <a:pathLst>
              <a:path w="3064510" h="467360">
                <a:moveTo>
                  <a:pt x="0" y="0"/>
                </a:moveTo>
                <a:lnTo>
                  <a:pt x="0" y="467105"/>
                </a:lnTo>
                <a:lnTo>
                  <a:pt x="3064002" y="467105"/>
                </a:lnTo>
                <a:lnTo>
                  <a:pt x="306400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501" y="1324609"/>
            <a:ext cx="8204200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85665" algn="l"/>
              </a:tabLst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PassExam</a:t>
            </a:r>
            <a:r>
              <a:rPr sz="2400" i="1" spc="-1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¬KnowMaterial	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KnowMaterial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¬Study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R="210185" algn="ctr">
              <a:lnSpc>
                <a:spcPct val="100000"/>
              </a:lnSpc>
              <a:spcBef>
                <a:spcPts val="2360"/>
              </a:spcBef>
            </a:pPr>
            <a:r>
              <a:rPr sz="2400" i="1" dirty="0">
                <a:latin typeface="Times New Roman"/>
                <a:cs typeface="Times New Roman"/>
              </a:rPr>
              <a:t>C: </a:t>
            </a:r>
            <a:r>
              <a:rPr sz="24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PassExam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¬Study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76702" y="1738502"/>
            <a:ext cx="5133975" cy="741045"/>
            <a:chOff x="2576702" y="1738502"/>
            <a:chExt cx="5133975" cy="741045"/>
          </a:xfrm>
        </p:grpSpPr>
        <p:sp>
          <p:nvSpPr>
            <p:cNvPr id="6" name="object 6"/>
            <p:cNvSpPr/>
            <p:nvPr/>
          </p:nvSpPr>
          <p:spPr>
            <a:xfrm>
              <a:off x="2590799" y="1752599"/>
              <a:ext cx="1844039" cy="638175"/>
            </a:xfrm>
            <a:custGeom>
              <a:avLst/>
              <a:gdLst/>
              <a:ahLst/>
              <a:cxnLst/>
              <a:rect l="l" t="t" r="r" b="b"/>
              <a:pathLst>
                <a:path w="1844039" h="638175">
                  <a:moveTo>
                    <a:pt x="0" y="0"/>
                  </a:moveTo>
                  <a:lnTo>
                    <a:pt x="1844039" y="637793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8932" y="2321051"/>
              <a:ext cx="163195" cy="139700"/>
            </a:xfrm>
            <a:custGeom>
              <a:avLst/>
              <a:gdLst/>
              <a:ahLst/>
              <a:cxnLst/>
              <a:rect l="l" t="t" r="r" b="b"/>
              <a:pathLst>
                <a:path w="163195" h="139700">
                  <a:moveTo>
                    <a:pt x="163067" y="117347"/>
                  </a:moveTo>
                  <a:lnTo>
                    <a:pt x="48005" y="0"/>
                  </a:lnTo>
                  <a:lnTo>
                    <a:pt x="0" y="139445"/>
                  </a:lnTo>
                  <a:lnTo>
                    <a:pt x="163067" y="117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494" y="1752599"/>
              <a:ext cx="2981960" cy="654685"/>
            </a:xfrm>
            <a:custGeom>
              <a:avLst/>
              <a:gdLst/>
              <a:ahLst/>
              <a:cxnLst/>
              <a:rect l="l" t="t" r="r" b="b"/>
              <a:pathLst>
                <a:path w="2981959" h="654685">
                  <a:moveTo>
                    <a:pt x="2981705" y="0"/>
                  </a:moveTo>
                  <a:lnTo>
                    <a:pt x="0" y="654557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2335529"/>
              <a:ext cx="160020" cy="144145"/>
            </a:xfrm>
            <a:custGeom>
              <a:avLst/>
              <a:gdLst/>
              <a:ahLst/>
              <a:cxnLst/>
              <a:rect l="l" t="t" r="r" b="b"/>
              <a:pathLst>
                <a:path w="160020" h="144144">
                  <a:moveTo>
                    <a:pt x="160020" y="144018"/>
                  </a:moveTo>
                  <a:lnTo>
                    <a:pt x="128777" y="0"/>
                  </a:lnTo>
                  <a:lnTo>
                    <a:pt x="0" y="102869"/>
                  </a:lnTo>
                  <a:lnTo>
                    <a:pt x="160020" y="144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501" y="4144009"/>
            <a:ext cx="414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PassExam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¬KnowMaterial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1600" y="4114800"/>
            <a:ext cx="3672204" cy="467359"/>
          </a:xfrm>
          <a:custGeom>
            <a:avLst/>
            <a:gdLst/>
            <a:ahLst/>
            <a:cxnLst/>
            <a:rect l="l" t="t" r="r" b="b"/>
            <a:pathLst>
              <a:path w="3672204" h="467360">
                <a:moveTo>
                  <a:pt x="0" y="0"/>
                </a:moveTo>
                <a:lnTo>
                  <a:pt x="0" y="467106"/>
                </a:lnTo>
                <a:lnTo>
                  <a:pt x="3672078" y="467105"/>
                </a:lnTo>
                <a:lnTo>
                  <a:pt x="367207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40273" y="4148582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: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KnowMaterial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¬Study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501" y="5287009"/>
            <a:ext cx="2896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C: </a:t>
            </a:r>
            <a:r>
              <a:rPr sz="2400" i="1" spc="-5" dirty="0">
                <a:solidFill>
                  <a:srgbClr val="0065FF"/>
                </a:solidFill>
                <a:latin typeface="Times New Roman"/>
                <a:cs typeface="Times New Roman"/>
              </a:rPr>
              <a:t>PassExam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00"/>
                </a:solidFill>
                <a:latin typeface="Times New Roman"/>
                <a:cs typeface="Times New Roman"/>
              </a:rPr>
              <a:t>¬Study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6702" y="4531614"/>
            <a:ext cx="5120005" cy="740410"/>
            <a:chOff x="2576702" y="4531614"/>
            <a:chExt cx="5120005" cy="740410"/>
          </a:xfrm>
        </p:grpSpPr>
        <p:sp>
          <p:nvSpPr>
            <p:cNvPr id="15" name="object 15"/>
            <p:cNvSpPr/>
            <p:nvPr/>
          </p:nvSpPr>
          <p:spPr>
            <a:xfrm>
              <a:off x="2590799" y="4572000"/>
              <a:ext cx="4963160" cy="685800"/>
            </a:xfrm>
            <a:custGeom>
              <a:avLst/>
              <a:gdLst/>
              <a:ahLst/>
              <a:cxnLst/>
              <a:rect l="l" t="t" r="r" b="b"/>
              <a:pathLst>
                <a:path w="4963159" h="685800">
                  <a:moveTo>
                    <a:pt x="0" y="0"/>
                  </a:moveTo>
                  <a:lnTo>
                    <a:pt x="1981199" y="685800"/>
                  </a:lnTo>
                </a:path>
                <a:path w="4963159" h="685800">
                  <a:moveTo>
                    <a:pt x="4962906" y="31241"/>
                  </a:moveTo>
                  <a:lnTo>
                    <a:pt x="1981199" y="6858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6942" y="4531614"/>
              <a:ext cx="159385" cy="144145"/>
            </a:xfrm>
            <a:custGeom>
              <a:avLst/>
              <a:gdLst/>
              <a:ahLst/>
              <a:cxnLst/>
              <a:rect l="l" t="t" r="r" b="b"/>
              <a:pathLst>
                <a:path w="159384" h="144145">
                  <a:moveTo>
                    <a:pt x="159257" y="40386"/>
                  </a:moveTo>
                  <a:lnTo>
                    <a:pt x="0" y="0"/>
                  </a:lnTo>
                  <a:lnTo>
                    <a:pt x="31241" y="144018"/>
                  </a:lnTo>
                  <a:lnTo>
                    <a:pt x="159257" y="40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283" y="312674"/>
            <a:ext cx="7137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 </a:t>
            </a:r>
            <a:r>
              <a:rPr spc="-5" dirty="0"/>
              <a:t>Disjunctive Sets of</a:t>
            </a:r>
            <a:r>
              <a:rPr spc="-60" dirty="0"/>
              <a:t> </a:t>
            </a:r>
            <a:r>
              <a:rPr spc="-5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985056"/>
            <a:ext cx="7308215" cy="301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6585">
              <a:lnSpc>
                <a:spcPct val="1404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Method 1: Learn decision tree, convert to rules  Method 2: Sequential covering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Learn one rule with high accuracy, 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coverage</a:t>
            </a:r>
            <a:endParaRPr sz="2800">
              <a:latin typeface="Times New Roman"/>
              <a:cs typeface="Times New Roman"/>
            </a:endParaRPr>
          </a:p>
          <a:p>
            <a:pPr marL="367030" indent="-35496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367665" algn="l"/>
              </a:tabLst>
            </a:pPr>
            <a:r>
              <a:rPr sz="2800" spc="-5" dirty="0">
                <a:latin typeface="Times New Roman"/>
                <a:cs typeface="Times New Roman"/>
              </a:rPr>
              <a:t>Remove positive examples covered by this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366395" indent="-35433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36703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2</a:t>
            </a:fld>
            <a:endParaRPr lang="en-IN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088" y="312674"/>
            <a:ext cx="7225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Inverted Resolution</a:t>
            </a:r>
            <a:r>
              <a:rPr spc="-80" dirty="0"/>
              <a:t> </a:t>
            </a:r>
            <a:r>
              <a:rPr dirty="0"/>
              <a:t>(Propositional)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071173"/>
            <a:ext cx="7519034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3535">
              <a:lnSpc>
                <a:spcPct val="120200"/>
              </a:lnSpc>
              <a:spcBef>
                <a:spcPts val="95"/>
              </a:spcBef>
              <a:buAutoNum type="arabicPeriod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Given initial clauses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, find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literal 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spc="-5" dirty="0">
                <a:latin typeface="Times New Roman"/>
                <a:cs typeface="Times New Roman"/>
              </a:rPr>
              <a:t>that  occurs in clause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 but not in clause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8300" marR="942975" indent="-342900">
              <a:lnSpc>
                <a:spcPct val="120200"/>
              </a:lnSpc>
              <a:spcBef>
                <a:spcPts val="680"/>
              </a:spcBef>
              <a:buAutoNum type="arabicPeriod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 the second clause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by including the  following literals</a:t>
            </a:r>
            <a:endParaRPr sz="2800">
              <a:latin typeface="Times New Roman"/>
              <a:cs typeface="Times New Roman"/>
            </a:endParaRPr>
          </a:p>
          <a:p>
            <a:pPr marL="1725930">
              <a:lnSpc>
                <a:spcPct val="100000"/>
              </a:lnSpc>
              <a:spcBef>
                <a:spcPts val="1410"/>
              </a:spcBef>
            </a:pP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 </a:t>
            </a:r>
            <a:r>
              <a:rPr sz="2800" i="1" dirty="0">
                <a:latin typeface="Times New Roman"/>
                <a:cs typeface="Times New Roman"/>
              </a:rPr>
              <a:t>= (C - </a:t>
            </a:r>
            <a:r>
              <a:rPr sz="2800" i="1" spc="-5" dirty="0">
                <a:latin typeface="Times New Roman"/>
                <a:cs typeface="Times New Roman"/>
              </a:rPr>
              <a:t>(C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i="1" dirty="0">
                <a:latin typeface="Times New Roman"/>
                <a:cs typeface="Times New Roman"/>
              </a:rPr>
              <a:t>- {L}))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{¬</a:t>
            </a:r>
            <a:r>
              <a:rPr sz="2800" i="1" spc="43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014" y="312674"/>
            <a:ext cx="4599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Order</a:t>
            </a:r>
            <a:r>
              <a:rPr spc="-65" dirty="0"/>
              <a:t> </a:t>
            </a:r>
            <a:r>
              <a:rPr dirty="0"/>
              <a:t>Resolution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572" y="1089151"/>
            <a:ext cx="7573645" cy="4730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8300" marR="478790" indent="-342900">
              <a:lnSpc>
                <a:spcPct val="101400"/>
              </a:lnSpc>
              <a:spcBef>
                <a:spcPts val="55"/>
              </a:spcBef>
              <a:buAutoNum type="arabicPeriod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literal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from clause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literal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from  clause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 and substitution </a:t>
            </a:r>
            <a:r>
              <a:rPr sz="2800" dirty="0">
                <a:latin typeface="Symbol"/>
                <a:cs typeface="Symbol"/>
              </a:rPr>
              <a:t>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  <a:p>
            <a:pPr marL="3005455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Symbol"/>
                <a:cs typeface="Symbol"/>
              </a:rPr>
              <a:t></a:t>
            </a:r>
            <a:r>
              <a:rPr sz="2800" dirty="0">
                <a:latin typeface="Times New Roman"/>
                <a:cs typeface="Times New Roman"/>
              </a:rPr>
              <a:t> 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¬L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  <a:p>
            <a:pPr marL="368300" marR="17780" indent="-342900">
              <a:lnSpc>
                <a:spcPct val="100099"/>
              </a:lnSpc>
              <a:spcBef>
                <a:spcPts val="630"/>
              </a:spcBef>
              <a:buAutoNum type="arabicPeriod" startAt="2"/>
              <a:tabLst>
                <a:tab pos="381635" algn="l"/>
                <a:tab pos="66421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 the resolvent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by including all literals from 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00" spc="-5" dirty="0">
                <a:latin typeface="Times New Roman"/>
                <a:cs typeface="Times New Roman"/>
              </a:rPr>
              <a:t>, except for 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1  </a:t>
            </a:r>
            <a:r>
              <a:rPr sz="2800" spc="-5" dirty="0">
                <a:latin typeface="Times New Roman"/>
                <a:cs typeface="Times New Roman"/>
              </a:rPr>
              <a:t>theta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¬L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00" spc="-5" dirty="0">
                <a:latin typeface="Times New Roman"/>
                <a:cs typeface="Times New Roman"/>
              </a:rPr>
              <a:t>.	More  precisely, the set of literals occuring in the  conclusion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501775">
              <a:lnSpc>
                <a:spcPct val="100000"/>
              </a:lnSpc>
              <a:spcBef>
                <a:spcPts val="725"/>
              </a:spcBef>
            </a:pP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- {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})</a:t>
            </a:r>
            <a:r>
              <a:rPr sz="2800" dirty="0">
                <a:latin typeface="Symbol"/>
                <a:cs typeface="Symbol"/>
              </a:rPr>
              <a:t>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50" i="1" spc="-7" baseline="-20467" dirty="0">
                <a:latin typeface="Times New Roman"/>
                <a:cs typeface="Times New Roman"/>
              </a:rPr>
              <a:t>2</a:t>
            </a:r>
            <a:r>
              <a:rPr sz="2850" i="1" spc="262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})</a:t>
            </a:r>
            <a:r>
              <a:rPr sz="2800" dirty="0"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Inverting:</a:t>
            </a:r>
            <a:endParaRPr sz="280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  <a:spcBef>
                <a:spcPts val="725"/>
              </a:spcBef>
            </a:pP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= (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- {</a:t>
            </a:r>
            <a:r>
              <a:rPr sz="280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}) 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50" spc="-7" baseline="23391" dirty="0">
                <a:latin typeface="Times New Roman"/>
                <a:cs typeface="Times New Roman"/>
              </a:rPr>
              <a:t>-1</a:t>
            </a:r>
            <a:r>
              <a:rPr sz="2850" spc="-397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i="1" spc="-5" dirty="0">
                <a:latin typeface="Times New Roman"/>
                <a:cs typeface="Times New Roman"/>
              </a:rPr>
              <a:t>¬L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Symbol"/>
                <a:cs typeface="Symbol"/>
              </a:rPr>
              <a:t></a:t>
            </a:r>
            <a:r>
              <a:rPr sz="2850" spc="-7" baseline="-20467" dirty="0">
                <a:latin typeface="Times New Roman"/>
                <a:cs typeface="Times New Roman"/>
              </a:rPr>
              <a:t>2 </a:t>
            </a:r>
            <a:r>
              <a:rPr sz="2850" baseline="23391" dirty="0">
                <a:latin typeface="Times New Roman"/>
                <a:cs typeface="Times New Roman"/>
              </a:rPr>
              <a:t>-1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658" y="312674"/>
            <a:ext cx="11550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Cigol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0501" y="1241552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Father(Tom,Bob)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2667000"/>
            <a:ext cx="4967605" cy="467359"/>
          </a:xfrm>
          <a:custGeom>
            <a:avLst/>
            <a:gdLst/>
            <a:ahLst/>
            <a:cxnLst/>
            <a:rect l="l" t="t" r="r" b="b"/>
            <a:pathLst>
              <a:path w="4967605" h="467360">
                <a:moveTo>
                  <a:pt x="0" y="0"/>
                </a:moveTo>
                <a:lnTo>
                  <a:pt x="0" y="467106"/>
                </a:lnTo>
                <a:lnTo>
                  <a:pt x="4967478" y="467105"/>
                </a:lnTo>
                <a:lnTo>
                  <a:pt x="496747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1219200"/>
            <a:ext cx="6057900" cy="467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65"/>
              </a:spcBef>
            </a:pPr>
            <a:r>
              <a:rPr sz="2400" i="1" spc="-5" dirty="0">
                <a:latin typeface="Times New Roman"/>
                <a:cs typeface="Times New Roman"/>
              </a:rPr>
              <a:t>GrandChild(y,x)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¬</a:t>
            </a:r>
            <a:r>
              <a:rPr sz="2400" i="1" spc="-5" dirty="0">
                <a:latin typeface="Times New Roman"/>
                <a:cs typeface="Times New Roman"/>
              </a:rPr>
              <a:t>Father(x,z)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¬</a:t>
            </a:r>
            <a:r>
              <a:rPr sz="2400" i="1" spc="-5" dirty="0">
                <a:latin typeface="Times New Roman"/>
                <a:cs typeface="Times New Roman"/>
              </a:rPr>
              <a:t>Father(z,y))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6102" y="1662302"/>
            <a:ext cx="5429885" cy="2390775"/>
            <a:chOff x="1586102" y="1662302"/>
            <a:chExt cx="5429885" cy="2390775"/>
          </a:xfrm>
        </p:grpSpPr>
        <p:sp>
          <p:nvSpPr>
            <p:cNvPr id="7" name="object 7"/>
            <p:cNvSpPr/>
            <p:nvPr/>
          </p:nvSpPr>
          <p:spPr>
            <a:xfrm>
              <a:off x="1600199" y="1676399"/>
              <a:ext cx="5348605" cy="2362200"/>
            </a:xfrm>
            <a:custGeom>
              <a:avLst/>
              <a:gdLst/>
              <a:ahLst/>
              <a:cxnLst/>
              <a:rect l="l" t="t" r="r" b="b"/>
              <a:pathLst>
                <a:path w="5348605" h="2362200">
                  <a:moveTo>
                    <a:pt x="533400" y="1371600"/>
                  </a:moveTo>
                  <a:lnTo>
                    <a:pt x="2590800" y="2362200"/>
                  </a:lnTo>
                </a:path>
                <a:path w="5348605" h="2362200">
                  <a:moveTo>
                    <a:pt x="0" y="0"/>
                  </a:moveTo>
                  <a:lnTo>
                    <a:pt x="4953000" y="990599"/>
                  </a:lnTo>
                </a:path>
                <a:path w="5348605" h="2362200">
                  <a:moveTo>
                    <a:pt x="4953000" y="990599"/>
                  </a:moveTo>
                  <a:lnTo>
                    <a:pt x="5348478" y="131825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1622" y="1676399"/>
              <a:ext cx="134620" cy="165735"/>
            </a:xfrm>
            <a:custGeom>
              <a:avLst/>
              <a:gdLst/>
              <a:ahLst/>
              <a:cxnLst/>
              <a:rect l="l" t="t" r="r" b="b"/>
              <a:pathLst>
                <a:path w="134620" h="165735">
                  <a:moveTo>
                    <a:pt x="134111" y="165353"/>
                  </a:moveTo>
                  <a:lnTo>
                    <a:pt x="128777" y="0"/>
                  </a:lnTo>
                  <a:lnTo>
                    <a:pt x="0" y="103631"/>
                  </a:lnTo>
                  <a:lnTo>
                    <a:pt x="134111" y="1653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000" y="3176016"/>
              <a:ext cx="2302510" cy="862965"/>
            </a:xfrm>
            <a:custGeom>
              <a:avLst/>
              <a:gdLst/>
              <a:ahLst/>
              <a:cxnLst/>
              <a:rect l="l" t="t" r="r" b="b"/>
              <a:pathLst>
                <a:path w="2302510" h="862964">
                  <a:moveTo>
                    <a:pt x="0" y="862584"/>
                  </a:moveTo>
                  <a:lnTo>
                    <a:pt x="2302002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5569" y="3107436"/>
              <a:ext cx="163830" cy="138430"/>
            </a:xfrm>
            <a:custGeom>
              <a:avLst/>
              <a:gdLst/>
              <a:ahLst/>
              <a:cxnLst/>
              <a:rect l="l" t="t" r="r" b="b"/>
              <a:pathLst>
                <a:path w="163829" h="138430">
                  <a:moveTo>
                    <a:pt x="163829" y="16763"/>
                  </a:moveTo>
                  <a:lnTo>
                    <a:pt x="0" y="0"/>
                  </a:lnTo>
                  <a:lnTo>
                    <a:pt x="51815" y="137922"/>
                  </a:lnTo>
                  <a:lnTo>
                    <a:pt x="163829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1502" y="1851152"/>
            <a:ext cx="809879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Bob/y,Tom/</a:t>
            </a:r>
            <a:r>
              <a:rPr sz="2400" i="1" spc="-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17545" algn="l"/>
              </a:tabLst>
            </a:pPr>
            <a:r>
              <a:rPr sz="3600" i="1" baseline="2314" dirty="0">
                <a:latin typeface="Times New Roman"/>
                <a:cs typeface="Times New Roman"/>
              </a:rPr>
              <a:t>Father(Shannon,Tom)	</a:t>
            </a:r>
            <a:r>
              <a:rPr sz="2400" i="1" spc="-5" dirty="0">
                <a:latin typeface="Times New Roman"/>
                <a:cs typeface="Times New Roman"/>
              </a:rPr>
              <a:t>GrandChild(Bob,x)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¬</a:t>
            </a:r>
            <a:r>
              <a:rPr sz="2400" i="1" spc="-5" dirty="0">
                <a:latin typeface="Times New Roman"/>
                <a:cs typeface="Times New Roman"/>
              </a:rPr>
              <a:t>Father(x,Tom))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/>
              <a:cs typeface="Times New Roman"/>
            </a:endParaRPr>
          </a:p>
          <a:p>
            <a:pPr marL="4660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i="1" spc="-5" dirty="0">
                <a:latin typeface="Times New Roman"/>
                <a:cs typeface="Times New Roman"/>
              </a:rPr>
              <a:t>Shannon/x</a:t>
            </a:r>
            <a:r>
              <a:rPr sz="2400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89100">
              <a:lnSpc>
                <a:spcPct val="100000"/>
              </a:lnSpc>
              <a:spcBef>
                <a:spcPts val="1320"/>
              </a:spcBef>
            </a:pPr>
            <a:r>
              <a:rPr sz="2400" i="1" spc="-5" dirty="0">
                <a:latin typeface="Times New Roman"/>
                <a:cs typeface="Times New Roman"/>
              </a:rPr>
              <a:t>GrandChild(Bob,Shannon)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20" y="312674"/>
            <a:ext cx="1382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054099"/>
            <a:ext cx="7350759" cy="52070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8300" marR="837565" indent="-343535">
              <a:lnSpc>
                <a:spcPts val="3020"/>
              </a:lnSpc>
              <a:spcBef>
                <a:spcPts val="484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ROGOL</a:t>
            </a:r>
            <a:r>
              <a:rPr sz="2800" spc="-5" dirty="0">
                <a:latin typeface="Times New Roman"/>
                <a:cs typeface="Times New Roman"/>
              </a:rPr>
              <a:t>: Reduce combinatorial explosion by  generating the most specific acceptable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3030"/>
              </a:lnSpc>
              <a:spcBef>
                <a:spcPts val="670"/>
              </a:spcBef>
              <a:buAutoNum type="arabicPeriod"/>
              <a:tabLst>
                <a:tab pos="3810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User specifies </a:t>
            </a: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spc="-5" dirty="0">
                <a:latin typeface="Times New Roman"/>
                <a:cs typeface="Times New Roman"/>
              </a:rPr>
              <a:t>by stating predicates, functions,  and forms of arguments allowed 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endParaRPr sz="2800">
              <a:latin typeface="Times New Roman"/>
              <a:cs typeface="Times New Roman"/>
            </a:endParaRPr>
          </a:p>
          <a:p>
            <a:pPr marL="381635" indent="-35687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8227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ROGOL </a:t>
            </a:r>
            <a:r>
              <a:rPr sz="2800" spc="-5" dirty="0">
                <a:latin typeface="Times New Roman"/>
                <a:cs typeface="Times New Roman"/>
              </a:rPr>
              <a:t>uses sequential covering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algorithm.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&lt;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150" i="1" spc="-7" baseline="-21164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150" i="1" spc="-7" baseline="-21164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)&gt;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00"/>
              </a:spcBef>
              <a:tabLst>
                <a:tab pos="76771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specific hypothesis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i</a:t>
            </a:r>
            <a:r>
              <a:rPr sz="2400" i="1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s.t.</a:t>
            </a:r>
            <a:endParaRPr sz="24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325"/>
              </a:spcBef>
            </a:pP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20833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|–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Times New Roman"/>
                <a:cs typeface="Times New Roman"/>
              </a:rPr>
              <a:t>actually, only considers k-step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entailment</a:t>
            </a:r>
            <a:endParaRPr sz="2400">
              <a:latin typeface="Times New Roman"/>
              <a:cs typeface="Times New Roman"/>
            </a:endParaRPr>
          </a:p>
          <a:p>
            <a:pPr marL="368300" marR="139700" indent="-342900">
              <a:lnSpc>
                <a:spcPts val="3020"/>
              </a:lnSpc>
              <a:spcBef>
                <a:spcPts val="805"/>
              </a:spcBef>
              <a:buAutoNum type="arabicPeriod" startAt="3"/>
              <a:tabLst>
                <a:tab pos="3803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Conduct general-to-specific search bounded by  specific hypothesis 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50" i="1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 choosing hypothesis with  minimum description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926" y="312674"/>
            <a:ext cx="5247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 </a:t>
            </a:r>
            <a:r>
              <a:rPr spc="-5" dirty="0"/>
              <a:t>Rules</a:t>
            </a:r>
            <a:r>
              <a:rPr spc="-75" dirty="0"/>
              <a:t> </a:t>
            </a:r>
            <a:r>
              <a:rPr spc="-5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301" y="973527"/>
            <a:ext cx="5476240" cy="515239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8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Rules: easy 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understand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Sequential covering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3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generate one rule at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3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 to specific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antecedents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specific to general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delete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antecedents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Q: </a:t>
            </a:r>
            <a:r>
              <a:rPr sz="2400" spc="-5" dirty="0">
                <a:latin typeface="Times New Roman"/>
                <a:cs typeface="Times New Roman"/>
              </a:rPr>
              <a:t>how 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evaluate/stop?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First order logic 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covering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 to connect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43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FOIL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 Rules </a:t>
            </a:r>
            <a:r>
              <a:rPr spc="-5" dirty="0"/>
              <a:t>Summary</a:t>
            </a:r>
            <a:r>
              <a:rPr spc="-75" dirty="0"/>
              <a:t> </a:t>
            </a:r>
            <a:r>
              <a:rPr dirty="0"/>
              <a:t>(cont)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pPr marL="38100">
                <a:lnSpc>
                  <a:spcPts val="1625"/>
                </a:lnSpc>
              </a:pPr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5301" y="1227074"/>
            <a:ext cx="642620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Induction as inverted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deduction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177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background rule would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deduction?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714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resolution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72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inverting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resolution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72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and first order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1714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Cigol,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089" y="312674"/>
            <a:ext cx="6431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Sequential Covering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009904"/>
            <a:ext cx="7524750" cy="47059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58419" algn="r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imes New Roman"/>
                <a:cs typeface="Times New Roman"/>
              </a:rPr>
              <a:t>SEQUENTIAL-COVERING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Target_attr,Attrs,Examples,Thresh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{}</a:t>
            </a:r>
            <a:endParaRPr sz="2400">
              <a:latin typeface="Times New Roman"/>
              <a:cs typeface="Times New Roman"/>
            </a:endParaRPr>
          </a:p>
          <a:p>
            <a:pPr marL="469900" marR="292735">
              <a:lnSpc>
                <a:spcPct val="117900"/>
              </a:lnSpc>
              <a:spcBef>
                <a:spcPts val="55"/>
              </a:spcBef>
            </a:pPr>
            <a:r>
              <a:rPr sz="2400" i="1" spc="-5" dirty="0">
                <a:latin typeface="Times New Roman"/>
                <a:cs typeface="Times New Roman"/>
              </a:rPr>
              <a:t>Rule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LEARN-ONE-RULE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Target_attr,Attrs,Examples</a:t>
            </a:r>
            <a:r>
              <a:rPr sz="2400" spc="-5" dirty="0">
                <a:latin typeface="Times New Roman"/>
                <a:cs typeface="Times New Roman"/>
              </a:rPr>
              <a:t>)  while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Rule,Examples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i="1" dirty="0">
                <a:latin typeface="Times New Roman"/>
                <a:cs typeface="Times New Roman"/>
              </a:rPr>
              <a:t>Thresh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62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 marL="755650" marR="5080" indent="-285750">
              <a:lnSpc>
                <a:spcPts val="2820"/>
              </a:lnSpc>
              <a:spcBef>
                <a:spcPts val="71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i="1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{examples correctly classified 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Rule</a:t>
            </a:r>
            <a:r>
              <a:rPr sz="2400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285115" marR="6985" indent="-285115" algn="r">
              <a:lnSpc>
                <a:spcPct val="100000"/>
              </a:lnSpc>
              <a:spcBef>
                <a:spcPts val="540"/>
              </a:spcBef>
              <a:buFont typeface="Times New Roman"/>
              <a:buChar char="–"/>
              <a:tabLst>
                <a:tab pos="285115" algn="l"/>
                <a:tab pos="2857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Rule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LEARN-ONE-RULE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Target_attr,Attrs,Examples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50"/>
              </a:lnSpc>
              <a:spcBef>
                <a:spcPts val="570"/>
              </a:spcBef>
            </a:pP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 </a:t>
            </a: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755650">
              <a:lnSpc>
                <a:spcPts val="2850"/>
              </a:lnSpc>
            </a:pP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Learned_rules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3</a:t>
            </a:fld>
            <a:endParaRPr lang="en-IN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329" y="312674"/>
            <a:ext cx="3356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Learn-One-Rule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8502" y="1091438"/>
            <a:ext cx="246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4" y="2289296"/>
            <a:ext cx="246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Type = SUV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6102" y="3051296"/>
            <a:ext cx="246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Type = Car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902" y="4803894"/>
            <a:ext cx="2616200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Type = SUV</a:t>
            </a:r>
            <a:r>
              <a:rPr sz="2000" b="1" spc="-35" dirty="0">
                <a:solidFill>
                  <a:srgbClr val="0065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endParaRPr sz="2000">
              <a:latin typeface="Courier New"/>
              <a:cs typeface="Courier New"/>
            </a:endParaRPr>
          </a:p>
          <a:p>
            <a:pPr marL="12700" marR="157480" indent="457200">
              <a:lnSpc>
                <a:spcPts val="2440"/>
              </a:lnSpc>
              <a:spcBef>
                <a:spcPts val="5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Doors = 4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299" y="2213096"/>
            <a:ext cx="246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Doors = 4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505" y="4346694"/>
            <a:ext cx="2616200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Type = SUV</a:t>
            </a:r>
            <a:r>
              <a:rPr sz="2000" b="1" spc="-35" dirty="0">
                <a:solidFill>
                  <a:srgbClr val="0065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endParaRPr sz="2000">
              <a:latin typeface="Courier New"/>
              <a:cs typeface="Courier New"/>
            </a:endParaRPr>
          </a:p>
          <a:p>
            <a:pPr marL="12700" marR="157480" indent="457200">
              <a:lnSpc>
                <a:spcPts val="2440"/>
              </a:lnSpc>
              <a:spcBef>
                <a:spcPts val="5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Doors = 2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1699" y="4346694"/>
            <a:ext cx="2616200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IF </a:t>
            </a:r>
            <a:r>
              <a:rPr sz="2000" b="1" spc="-5" dirty="0">
                <a:solidFill>
                  <a:srgbClr val="0065FF"/>
                </a:solidFill>
                <a:latin typeface="Courier New"/>
                <a:cs typeface="Courier New"/>
              </a:rPr>
              <a:t>Type = SUV</a:t>
            </a:r>
            <a:r>
              <a:rPr sz="2000" b="1" spc="-35" dirty="0">
                <a:solidFill>
                  <a:srgbClr val="0065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endParaRPr sz="2000">
              <a:latin typeface="Courier New"/>
              <a:cs typeface="Courier New"/>
            </a:endParaRPr>
          </a:p>
          <a:p>
            <a:pPr marL="12700" marR="157480" indent="457200">
              <a:lnSpc>
                <a:spcPts val="2440"/>
              </a:lnSpc>
              <a:spcBef>
                <a:spcPts val="5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Color = Red  </a:t>
            </a:r>
            <a:r>
              <a:rPr sz="2000" b="1" spc="-5" dirty="0">
                <a:latin typeface="Courier New"/>
                <a:cs typeface="Courier New"/>
              </a:rPr>
              <a:t>THEN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CoolCar=Yes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6400" y="1738502"/>
            <a:ext cx="5715000" cy="1310005"/>
            <a:chOff x="1676400" y="1738502"/>
            <a:chExt cx="5715000" cy="1310005"/>
          </a:xfrm>
        </p:grpSpPr>
        <p:sp>
          <p:nvSpPr>
            <p:cNvPr id="11" name="object 11"/>
            <p:cNvSpPr/>
            <p:nvPr/>
          </p:nvSpPr>
          <p:spPr>
            <a:xfrm>
              <a:off x="4572000" y="1752599"/>
              <a:ext cx="0" cy="1078230"/>
            </a:xfrm>
            <a:custGeom>
              <a:avLst/>
              <a:gdLst/>
              <a:ahLst/>
              <a:cxnLst/>
              <a:rect l="l" t="t" r="r" b="b"/>
              <a:pathLst>
                <a:path h="1078230">
                  <a:moveTo>
                    <a:pt x="0" y="0"/>
                  </a:moveTo>
                  <a:lnTo>
                    <a:pt x="0" y="1078229"/>
                  </a:lnTo>
                </a:path>
              </a:pathLst>
            </a:custGeom>
            <a:ln w="57150">
              <a:solidFill>
                <a:srgbClr val="009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033" y="2829305"/>
              <a:ext cx="219075" cy="219075"/>
            </a:xfrm>
            <a:custGeom>
              <a:avLst/>
              <a:gdLst/>
              <a:ahLst/>
              <a:cxnLst/>
              <a:rect l="l" t="t" r="r" b="b"/>
              <a:pathLst>
                <a:path w="219075" h="219075">
                  <a:moveTo>
                    <a:pt x="218693" y="0"/>
                  </a:moveTo>
                  <a:lnTo>
                    <a:pt x="0" y="0"/>
                  </a:lnTo>
                  <a:lnTo>
                    <a:pt x="108965" y="218694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6560" y="1752599"/>
              <a:ext cx="1615440" cy="561975"/>
            </a:xfrm>
            <a:custGeom>
              <a:avLst/>
              <a:gdLst/>
              <a:ahLst/>
              <a:cxnLst/>
              <a:rect l="l" t="t" r="r" b="b"/>
              <a:pathLst>
                <a:path w="1615439" h="561975">
                  <a:moveTo>
                    <a:pt x="1615439" y="0"/>
                  </a:moveTo>
                  <a:lnTo>
                    <a:pt x="0" y="561593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9400" y="2244851"/>
              <a:ext cx="163830" cy="139700"/>
            </a:xfrm>
            <a:custGeom>
              <a:avLst/>
              <a:gdLst/>
              <a:ahLst/>
              <a:cxnLst/>
              <a:rect l="l" t="t" r="r" b="b"/>
              <a:pathLst>
                <a:path w="163830" h="139700">
                  <a:moveTo>
                    <a:pt x="163829" y="139445"/>
                  </a:moveTo>
                  <a:lnTo>
                    <a:pt x="115824" y="0"/>
                  </a:lnTo>
                  <a:lnTo>
                    <a:pt x="0" y="117347"/>
                  </a:lnTo>
                  <a:lnTo>
                    <a:pt x="163829" y="13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1752599"/>
              <a:ext cx="1386840" cy="485140"/>
            </a:xfrm>
            <a:custGeom>
              <a:avLst/>
              <a:gdLst/>
              <a:ahLst/>
              <a:cxnLst/>
              <a:rect l="l" t="t" r="r" b="b"/>
              <a:pathLst>
                <a:path w="1386839" h="485139">
                  <a:moveTo>
                    <a:pt x="0" y="0"/>
                  </a:moveTo>
                  <a:lnTo>
                    <a:pt x="1386839" y="484631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2932" y="2167890"/>
              <a:ext cx="163195" cy="139700"/>
            </a:xfrm>
            <a:custGeom>
              <a:avLst/>
              <a:gdLst/>
              <a:ahLst/>
              <a:cxnLst/>
              <a:rect l="l" t="t" r="r" b="b"/>
              <a:pathLst>
                <a:path w="163195" h="139700">
                  <a:moveTo>
                    <a:pt x="163067" y="118110"/>
                  </a:moveTo>
                  <a:lnTo>
                    <a:pt x="48767" y="0"/>
                  </a:lnTo>
                  <a:lnTo>
                    <a:pt x="0" y="139446"/>
                  </a:lnTo>
                  <a:lnTo>
                    <a:pt x="163067" y="118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1179" y="1752599"/>
              <a:ext cx="2750820" cy="289560"/>
            </a:xfrm>
            <a:custGeom>
              <a:avLst/>
              <a:gdLst/>
              <a:ahLst/>
              <a:cxnLst/>
              <a:rect l="l" t="t" r="r" b="b"/>
              <a:pathLst>
                <a:path w="2750820" h="289560">
                  <a:moveTo>
                    <a:pt x="2750820" y="0"/>
                  </a:moveTo>
                  <a:lnTo>
                    <a:pt x="0" y="28956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400" y="1969007"/>
              <a:ext cx="154940" cy="147320"/>
            </a:xfrm>
            <a:custGeom>
              <a:avLst/>
              <a:gdLst/>
              <a:ahLst/>
              <a:cxnLst/>
              <a:rect l="l" t="t" r="r" b="b"/>
              <a:pathLst>
                <a:path w="154939" h="147319">
                  <a:moveTo>
                    <a:pt x="154686" y="147066"/>
                  </a:moveTo>
                  <a:lnTo>
                    <a:pt x="139445" y="0"/>
                  </a:lnTo>
                  <a:lnTo>
                    <a:pt x="0" y="88392"/>
                  </a:lnTo>
                  <a:lnTo>
                    <a:pt x="154686" y="147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0" y="1752599"/>
              <a:ext cx="2674620" cy="216535"/>
            </a:xfrm>
            <a:custGeom>
              <a:avLst/>
              <a:gdLst/>
              <a:ahLst/>
              <a:cxnLst/>
              <a:rect l="l" t="t" r="r" b="b"/>
              <a:pathLst>
                <a:path w="2674620" h="216535">
                  <a:moveTo>
                    <a:pt x="0" y="0"/>
                  </a:moveTo>
                  <a:lnTo>
                    <a:pt x="2674620" y="216407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8238" y="1895855"/>
              <a:ext cx="153670" cy="147320"/>
            </a:xfrm>
            <a:custGeom>
              <a:avLst/>
              <a:gdLst/>
              <a:ahLst/>
              <a:cxnLst/>
              <a:rect l="l" t="t" r="r" b="b"/>
              <a:pathLst>
                <a:path w="153670" h="147319">
                  <a:moveTo>
                    <a:pt x="153161" y="85343"/>
                  </a:moveTo>
                  <a:lnTo>
                    <a:pt x="12191" y="0"/>
                  </a:lnTo>
                  <a:lnTo>
                    <a:pt x="0" y="147066"/>
                  </a:lnTo>
                  <a:lnTo>
                    <a:pt x="153161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676400" y="3705225"/>
            <a:ext cx="5715000" cy="1095375"/>
            <a:chOff x="1676400" y="3705225"/>
            <a:chExt cx="5715000" cy="1095375"/>
          </a:xfrm>
        </p:grpSpPr>
        <p:sp>
          <p:nvSpPr>
            <p:cNvPr id="22" name="object 22"/>
            <p:cNvSpPr/>
            <p:nvPr/>
          </p:nvSpPr>
          <p:spPr>
            <a:xfrm>
              <a:off x="4572000" y="3733800"/>
              <a:ext cx="1615440" cy="561975"/>
            </a:xfrm>
            <a:custGeom>
              <a:avLst/>
              <a:gdLst/>
              <a:ahLst/>
              <a:cxnLst/>
              <a:rect l="l" t="t" r="r" b="b"/>
              <a:pathLst>
                <a:path w="1615439" h="561975">
                  <a:moveTo>
                    <a:pt x="0" y="0"/>
                  </a:moveTo>
                  <a:lnTo>
                    <a:pt x="1615440" y="561593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1532" y="4226051"/>
              <a:ext cx="163195" cy="139700"/>
            </a:xfrm>
            <a:custGeom>
              <a:avLst/>
              <a:gdLst/>
              <a:ahLst/>
              <a:cxnLst/>
              <a:rect l="l" t="t" r="r" b="b"/>
              <a:pathLst>
                <a:path w="163195" h="139700">
                  <a:moveTo>
                    <a:pt x="163068" y="117348"/>
                  </a:moveTo>
                  <a:lnTo>
                    <a:pt x="48006" y="0"/>
                  </a:lnTo>
                  <a:lnTo>
                    <a:pt x="0" y="139446"/>
                  </a:lnTo>
                  <a:lnTo>
                    <a:pt x="163068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000" y="3733800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0"/>
                  </a:moveTo>
                  <a:lnTo>
                    <a:pt x="0" y="921258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8848" y="4653533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147065" y="0"/>
                  </a:moveTo>
                  <a:lnTo>
                    <a:pt x="0" y="0"/>
                  </a:lnTo>
                  <a:lnTo>
                    <a:pt x="73151" y="147065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4605" y="3733800"/>
              <a:ext cx="1247775" cy="525145"/>
            </a:xfrm>
            <a:custGeom>
              <a:avLst/>
              <a:gdLst/>
              <a:ahLst/>
              <a:cxnLst/>
              <a:rect l="l" t="t" r="r" b="b"/>
              <a:pathLst>
                <a:path w="1247775" h="525145">
                  <a:moveTo>
                    <a:pt x="1247394" y="0"/>
                  </a:moveTo>
                  <a:lnTo>
                    <a:pt x="0" y="525017"/>
                  </a:lnTo>
                </a:path>
              </a:pathLst>
            </a:custGeom>
            <a:ln w="57150">
              <a:solidFill>
                <a:srgbClr val="009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4200" y="4158233"/>
              <a:ext cx="245110" cy="201930"/>
            </a:xfrm>
            <a:custGeom>
              <a:avLst/>
              <a:gdLst/>
              <a:ahLst/>
              <a:cxnLst/>
              <a:rect l="l" t="t" r="r" b="b"/>
              <a:pathLst>
                <a:path w="245110" h="201929">
                  <a:moveTo>
                    <a:pt x="244601" y="201929"/>
                  </a:moveTo>
                  <a:lnTo>
                    <a:pt x="160020" y="0"/>
                  </a:lnTo>
                  <a:lnTo>
                    <a:pt x="0" y="185165"/>
                  </a:lnTo>
                  <a:lnTo>
                    <a:pt x="244601" y="201929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2000" y="3733800"/>
              <a:ext cx="2674620" cy="216535"/>
            </a:xfrm>
            <a:custGeom>
              <a:avLst/>
              <a:gdLst/>
              <a:ahLst/>
              <a:cxnLst/>
              <a:rect l="l" t="t" r="r" b="b"/>
              <a:pathLst>
                <a:path w="2674620" h="216535">
                  <a:moveTo>
                    <a:pt x="0" y="0"/>
                  </a:moveTo>
                  <a:lnTo>
                    <a:pt x="2674620" y="216407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38238" y="3877055"/>
              <a:ext cx="153670" cy="147320"/>
            </a:xfrm>
            <a:custGeom>
              <a:avLst/>
              <a:gdLst/>
              <a:ahLst/>
              <a:cxnLst/>
              <a:rect l="l" t="t" r="r" b="b"/>
              <a:pathLst>
                <a:path w="153670" h="147320">
                  <a:moveTo>
                    <a:pt x="153161" y="85344"/>
                  </a:moveTo>
                  <a:lnTo>
                    <a:pt x="12191" y="0"/>
                  </a:lnTo>
                  <a:lnTo>
                    <a:pt x="0" y="147066"/>
                  </a:lnTo>
                  <a:lnTo>
                    <a:pt x="153161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1179" y="3733800"/>
              <a:ext cx="2750820" cy="217170"/>
            </a:xfrm>
            <a:custGeom>
              <a:avLst/>
              <a:gdLst/>
              <a:ahLst/>
              <a:cxnLst/>
              <a:rect l="l" t="t" r="r" b="b"/>
              <a:pathLst>
                <a:path w="2750820" h="217170">
                  <a:moveTo>
                    <a:pt x="2750819" y="0"/>
                  </a:moveTo>
                  <a:lnTo>
                    <a:pt x="0" y="21717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6400" y="3877818"/>
              <a:ext cx="153670" cy="147320"/>
            </a:xfrm>
            <a:custGeom>
              <a:avLst/>
              <a:gdLst/>
              <a:ahLst/>
              <a:cxnLst/>
              <a:rect l="l" t="t" r="r" b="b"/>
              <a:pathLst>
                <a:path w="153669" h="147320">
                  <a:moveTo>
                    <a:pt x="153162" y="147066"/>
                  </a:moveTo>
                  <a:lnTo>
                    <a:pt x="141731" y="0"/>
                  </a:lnTo>
                  <a:lnTo>
                    <a:pt x="0" y="84582"/>
                  </a:lnTo>
                  <a:lnTo>
                    <a:pt x="153162" y="147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4</a:t>
            </a:fld>
            <a:endParaRPr lang="en-IN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292" y="312674"/>
            <a:ext cx="3200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Covering</a:t>
            </a:r>
            <a:r>
              <a:rPr spc="-80" dirty="0"/>
              <a:t> </a:t>
            </a:r>
            <a:r>
              <a:rPr spc="-5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005332"/>
            <a:ext cx="7529830" cy="5264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" marR="4260850">
              <a:lnSpc>
                <a:spcPts val="2590"/>
              </a:lnSpc>
              <a:spcBef>
                <a:spcPts val="425"/>
              </a:spcBef>
            </a:pP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 </a:t>
            </a:r>
            <a:r>
              <a:rPr sz="2400" i="1" dirty="0">
                <a:latin typeface="Times New Roman"/>
                <a:cs typeface="Times New Roman"/>
              </a:rPr>
              <a:t>Examples  Neg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Learn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New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Rule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30"/>
              </a:spcBef>
            </a:pPr>
            <a:r>
              <a:rPr sz="2400" i="1" spc="-5" dirty="0">
                <a:latin typeface="Times New Roman"/>
                <a:cs typeface="Times New Roman"/>
              </a:rPr>
              <a:t>NewRule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most </a:t>
            </a:r>
            <a:r>
              <a:rPr sz="2400" spc="-5" dirty="0">
                <a:latin typeface="Times New Roman"/>
                <a:cs typeface="Times New Roman"/>
              </a:rPr>
              <a:t>general rule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  <a:p>
            <a:pPr marL="481965">
              <a:lnSpc>
                <a:spcPts val="2860"/>
              </a:lnSpc>
            </a:pPr>
            <a:r>
              <a:rPr sz="2400" i="1" spc="-5" dirty="0">
                <a:latin typeface="Times New Roman"/>
                <a:cs typeface="Times New Roman"/>
              </a:rPr>
              <a:t>NegExamplesCovered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Neg</a:t>
            </a:r>
            <a:endParaRPr sz="2400">
              <a:latin typeface="Times New Roman"/>
              <a:cs typeface="Times New Roman"/>
            </a:endParaRPr>
          </a:p>
          <a:p>
            <a:pPr marL="481965">
              <a:lnSpc>
                <a:spcPts val="285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spc="-5" dirty="0">
                <a:latin typeface="Times New Roman"/>
                <a:cs typeface="Times New Roman"/>
              </a:rPr>
              <a:t>NegExamplesCovered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9398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Add a new literal to </a:t>
            </a:r>
            <a:r>
              <a:rPr sz="2000" spc="-10" dirty="0">
                <a:latin typeface="Times New Roman"/>
                <a:cs typeface="Times New Roman"/>
              </a:rPr>
              <a:t>specialize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endParaRPr sz="2000">
              <a:latin typeface="Times New Roman"/>
              <a:cs typeface="Times New Roman"/>
            </a:endParaRPr>
          </a:p>
          <a:p>
            <a:pPr marL="1193165" indent="-254000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11938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Candidate_literals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generate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candidates</a:t>
            </a:r>
            <a:endParaRPr sz="2000">
              <a:latin typeface="Times New Roman"/>
              <a:cs typeface="Times New Roman"/>
            </a:endParaRPr>
          </a:p>
          <a:p>
            <a:pPr marL="1193800" indent="-255270">
              <a:lnSpc>
                <a:spcPts val="2380"/>
              </a:lnSpc>
              <a:buFont typeface="Times New Roman"/>
              <a:buAutoNum type="arabicPeriod"/>
              <a:tabLst>
                <a:tab pos="1194435" algn="l"/>
              </a:tabLst>
            </a:pPr>
            <a:r>
              <a:rPr sz="2000" i="1" spc="-10" dirty="0">
                <a:latin typeface="Times New Roman"/>
                <a:cs typeface="Times New Roman"/>
              </a:rPr>
              <a:t>Best_literal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argmax</a:t>
            </a:r>
            <a:r>
              <a:rPr sz="1950" i="1" spc="-7" baseline="-21367" dirty="0">
                <a:latin typeface="Times New Roman"/>
                <a:cs typeface="Times New Roman"/>
              </a:rPr>
              <a:t>L</a:t>
            </a:r>
            <a:r>
              <a:rPr sz="1950" spc="-7" baseline="-21367" dirty="0">
                <a:latin typeface="Symbol"/>
                <a:cs typeface="Symbol"/>
              </a:rPr>
              <a:t></a:t>
            </a:r>
            <a:r>
              <a:rPr sz="1950" spc="7" baseline="-21367" dirty="0">
                <a:latin typeface="Times New Roman"/>
                <a:cs typeface="Times New Roman"/>
              </a:rPr>
              <a:t> </a:t>
            </a:r>
            <a:r>
              <a:rPr sz="1950" i="1" spc="-7" baseline="-21367" dirty="0">
                <a:latin typeface="Times New Roman"/>
                <a:cs typeface="Times New Roman"/>
              </a:rPr>
              <a:t>candidate_literals</a:t>
            </a:r>
            <a:endParaRPr sz="1950" baseline="-21367">
              <a:latin typeface="Times New Roman"/>
              <a:cs typeface="Times New Roman"/>
            </a:endParaRPr>
          </a:p>
          <a:p>
            <a:pPr marR="372745" algn="ctr">
              <a:lnSpc>
                <a:spcPts val="2380"/>
              </a:lnSpc>
            </a:pP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Times New Roman"/>
                <a:cs typeface="Times New Roman"/>
              </a:rPr>
              <a:t>SPECIALIZE-RULE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NewRule,L</a:t>
            </a:r>
            <a:r>
              <a:rPr sz="2000" spc="-5" dirty="0">
                <a:latin typeface="Times New Roman"/>
                <a:cs typeface="Times New Roman"/>
              </a:rPr>
              <a:t>))</a:t>
            </a:r>
            <a:endParaRPr sz="2000">
              <a:latin typeface="Times New Roman"/>
              <a:cs typeface="Times New Roman"/>
            </a:endParaRPr>
          </a:p>
          <a:p>
            <a:pPr marL="1194435" indent="-255904">
              <a:lnSpc>
                <a:spcPct val="100000"/>
              </a:lnSpc>
              <a:buAutoNum type="arabicPeriod" startAt="3"/>
              <a:tabLst>
                <a:tab pos="1195070" algn="l"/>
              </a:tabLst>
            </a:pPr>
            <a:r>
              <a:rPr sz="2000" spc="-5" dirty="0">
                <a:latin typeface="Times New Roman"/>
                <a:cs typeface="Times New Roman"/>
              </a:rPr>
              <a:t>Add </a:t>
            </a:r>
            <a:r>
              <a:rPr sz="2000" i="1" spc="-10" dirty="0">
                <a:latin typeface="Times New Roman"/>
                <a:cs typeface="Times New Roman"/>
              </a:rPr>
              <a:t>Best_literal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preconditions</a:t>
            </a:r>
            <a:endParaRPr sz="2000">
              <a:latin typeface="Times New Roman"/>
              <a:cs typeface="Times New Roman"/>
            </a:endParaRPr>
          </a:p>
          <a:p>
            <a:pPr marL="1167765" marR="17780" indent="-228600">
              <a:lnSpc>
                <a:spcPct val="78500"/>
              </a:lnSpc>
              <a:spcBef>
                <a:spcPts val="555"/>
              </a:spcBef>
              <a:buFont typeface="Times New Roman"/>
              <a:buAutoNum type="arabicPeriod" startAt="3"/>
              <a:tabLst>
                <a:tab pos="11938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NegExamplesCovered </a:t>
            </a:r>
            <a:r>
              <a:rPr sz="2000" spc="-5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subset of </a:t>
            </a:r>
            <a:r>
              <a:rPr sz="2000" i="1" spc="-5" dirty="0">
                <a:latin typeface="Times New Roman"/>
                <a:cs typeface="Times New Roman"/>
              </a:rPr>
              <a:t>NegExamplesCovered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spc="-10" dirty="0">
                <a:latin typeface="Times New Roman"/>
                <a:cs typeface="Times New Roman"/>
              </a:rPr>
              <a:t>satistifies </a:t>
            </a:r>
            <a:r>
              <a:rPr sz="2000" i="1" spc="-5" dirty="0">
                <a:latin typeface="Times New Roman"/>
                <a:cs typeface="Times New Roman"/>
              </a:rPr>
              <a:t>NewRule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preconditions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ts val="2550"/>
              </a:lnSpc>
            </a:pP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Learned_rules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NewRule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ts val="2685"/>
              </a:lnSpc>
            </a:pP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- {members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Pos </a:t>
            </a:r>
            <a:r>
              <a:rPr sz="2400" dirty="0">
                <a:latin typeface="Times New Roman"/>
                <a:cs typeface="Times New Roman"/>
              </a:rPr>
              <a:t>covered by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NewRule</a:t>
            </a: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2830"/>
              </a:lnSpc>
            </a:pP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Learned_rules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5</a:t>
            </a:fld>
            <a:endParaRPr lang="en-IN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7" y="312674"/>
            <a:ext cx="61906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Subtleties: </a:t>
            </a:r>
            <a:r>
              <a:rPr dirty="0"/>
              <a:t>Learning </a:t>
            </a:r>
            <a:r>
              <a:rPr spc="-5" dirty="0"/>
              <a:t>One</a:t>
            </a:r>
            <a:r>
              <a:rPr spc="-7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003355"/>
            <a:ext cx="7395845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May use </a:t>
            </a:r>
            <a:r>
              <a:rPr sz="2800" i="1" spc="-5" dirty="0">
                <a:latin typeface="Times New Roman"/>
                <a:cs typeface="Times New Roman"/>
              </a:rPr>
              <a:t>beam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Easily generalize to multi-valued target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367030" indent="-3549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67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Choose evaluation function to guide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Entropy (i.e., information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gain)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3" y="3140436"/>
            <a:ext cx="2825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Sample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accuracy: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22" y="5190988"/>
            <a:ext cx="1956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 m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2073" y="374827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3704" y="3746614"/>
            <a:ext cx="4437380" cy="1384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08455" algn="ctr">
              <a:lnSpc>
                <a:spcPts val="3279"/>
              </a:lnSpc>
              <a:spcBef>
                <a:spcPts val="135"/>
              </a:spcBef>
            </a:pPr>
            <a:r>
              <a:rPr sz="2750" i="1" spc="15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ts val="3340"/>
              </a:lnSpc>
            </a:pP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50" i="1" spc="-7" baseline="-20467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correct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predictions,</a:t>
            </a:r>
            <a:endParaRPr sz="2800">
              <a:latin typeface="Times New Roman"/>
              <a:cs typeface="Times New Roman"/>
            </a:endParaRPr>
          </a:p>
          <a:p>
            <a:pPr marL="169545" algn="ctr">
              <a:lnSpc>
                <a:spcPct val="100000"/>
              </a:lnSpc>
              <a:spcBef>
                <a:spcPts val="680"/>
              </a:spcBef>
            </a:pP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7605" y="3246749"/>
            <a:ext cx="34036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spc="-5" dirty="0">
                <a:latin typeface="Times New Roman"/>
                <a:cs typeface="Times New Roman"/>
              </a:rPr>
              <a:t>n</a:t>
            </a:r>
            <a:r>
              <a:rPr sz="2400" i="1" spc="-7" baseline="-24305" dirty="0">
                <a:latin typeface="Times New Roman"/>
                <a:cs typeface="Times New Roman"/>
              </a:rPr>
              <a:t>c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1661" y="5729478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138" y="0"/>
                </a:lnTo>
              </a:path>
            </a:pathLst>
          </a:custGeom>
          <a:ln w="14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6513" y="5727814"/>
            <a:ext cx="77978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15" dirty="0">
                <a:latin typeface="Times New Roman"/>
                <a:cs typeface="Times New Roman"/>
              </a:rPr>
              <a:t>n </a:t>
            </a:r>
            <a:r>
              <a:rPr sz="2750" spc="20" dirty="0">
                <a:latin typeface="Symbol"/>
                <a:cs typeface="Symbol"/>
              </a:rPr>
              <a:t></a:t>
            </a:r>
            <a:r>
              <a:rPr sz="2750" spc="-480" dirty="0">
                <a:latin typeface="Times New Roman"/>
                <a:cs typeface="Times New Roman"/>
              </a:rPr>
              <a:t> </a:t>
            </a:r>
            <a:r>
              <a:rPr sz="2750" i="1" spc="25" dirty="0"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7175" y="5227949"/>
            <a:ext cx="113411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spc="-5" dirty="0">
                <a:latin typeface="Times New Roman"/>
                <a:cs typeface="Times New Roman"/>
              </a:rPr>
              <a:t>n</a:t>
            </a:r>
            <a:r>
              <a:rPr sz="2400" i="1" spc="-7" baseline="-24305" dirty="0">
                <a:latin typeface="Times New Roman"/>
                <a:cs typeface="Times New Roman"/>
              </a:rPr>
              <a:t>c </a:t>
            </a:r>
            <a:r>
              <a:rPr sz="2750" spc="20" dirty="0">
                <a:latin typeface="Symbol"/>
                <a:cs typeface="Symbol"/>
              </a:rPr>
              <a:t>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mp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6</a:t>
            </a:fld>
            <a:endParaRPr lang="en-IN"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13" y="312674"/>
            <a:ext cx="7420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Variants </a:t>
            </a:r>
            <a:r>
              <a:rPr dirty="0"/>
              <a:t>of Rule Learning</a:t>
            </a:r>
            <a:r>
              <a:rPr spc="-75" dirty="0"/>
              <a:t> </a:t>
            </a:r>
            <a:r>
              <a:rPr spc="-5" dirty="0"/>
              <a:t>Programs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969826"/>
            <a:ext cx="6770370" cy="323977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Sequential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i="1" spc="-5" dirty="0">
                <a:latin typeface="Times New Roman"/>
                <a:cs typeface="Times New Roman"/>
              </a:rPr>
              <a:t>simultaneous </a:t>
            </a:r>
            <a:r>
              <a:rPr sz="2800" spc="-5" dirty="0">
                <a:latin typeface="Times New Roman"/>
                <a:cs typeface="Times New Roman"/>
              </a:rPr>
              <a:t>covering 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General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specific, or specific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general?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Generate-and-test, 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example-driven?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Whether and how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post-prune?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statistical evaluation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7</a:t>
            </a:fld>
            <a:endParaRPr lang="en-IN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051" y="312674"/>
            <a:ext cx="5515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 </a:t>
            </a:r>
            <a:r>
              <a:rPr spc="-5" dirty="0"/>
              <a:t>First Order</a:t>
            </a:r>
            <a:r>
              <a:rPr spc="-65" dirty="0"/>
              <a:t> </a:t>
            </a:r>
            <a:r>
              <a:rPr spc="-5" dirty="0"/>
              <a:t>Rules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978189"/>
            <a:ext cx="6780530" cy="38728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spc="-5" dirty="0">
                <a:latin typeface="Times New Roman"/>
                <a:cs typeface="Times New Roman"/>
              </a:rPr>
              <a:t>Why do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that?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Can learn sets of rules such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60"/>
              </a:spcBef>
            </a:pPr>
            <a:r>
              <a:rPr sz="2800" i="1" spc="-5" dirty="0">
                <a:latin typeface="Times New Roman"/>
                <a:cs typeface="Times New Roman"/>
              </a:rPr>
              <a:t>Ancestor(x,y) </a:t>
            </a:r>
            <a:r>
              <a:rPr sz="2800" dirty="0">
                <a:latin typeface="Symbol"/>
                <a:cs typeface="Symbol"/>
              </a:rPr>
              <a:t>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Parent(x,y)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89"/>
              </a:spcBef>
            </a:pPr>
            <a:r>
              <a:rPr sz="2800" i="1" spc="-5" dirty="0">
                <a:latin typeface="Times New Roman"/>
                <a:cs typeface="Times New Roman"/>
              </a:rPr>
              <a:t>Ancestor(x,y) </a:t>
            </a:r>
            <a:r>
              <a:rPr sz="2800" dirty="0">
                <a:latin typeface="Symbol"/>
                <a:cs typeface="Symbol"/>
              </a:rPr>
              <a:t>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Parent(x,z)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Ancestor(z,y)</a:t>
            </a:r>
            <a:endParaRPr sz="2800">
              <a:latin typeface="Times New Roman"/>
              <a:cs typeface="Times New Roman"/>
            </a:endParaRPr>
          </a:p>
          <a:p>
            <a:pPr marL="354965" marR="301625" indent="-354965">
              <a:lnSpc>
                <a:spcPts val="505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General purpose programming language  PROLOG: programs are sets of such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8</a:t>
            </a:fld>
            <a:endParaRPr lang="en-IN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283" y="376682"/>
            <a:ext cx="7136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First Order Rule for Classifying Web</a:t>
            </a:r>
            <a:r>
              <a:rPr sz="3200" spc="45" dirty="0"/>
              <a:t> </a:t>
            </a:r>
            <a:r>
              <a:rPr sz="3200" spc="-5" dirty="0"/>
              <a:t>Pages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38184" y="6295418"/>
            <a:ext cx="1651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pPr marL="38100">
                <a:lnSpc>
                  <a:spcPts val="1625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089151"/>
            <a:ext cx="405574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From (Slattery,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1997)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course(A)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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Times New Roman"/>
                <a:cs typeface="Times New Roman"/>
              </a:rPr>
              <a:t>has-word(A,instructor),</a:t>
            </a:r>
            <a:endParaRPr sz="2800">
              <a:latin typeface="Times New Roman"/>
              <a:cs typeface="Times New Roman"/>
            </a:endParaRPr>
          </a:p>
          <a:p>
            <a:pPr marL="469900" marR="4826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has-word(A,good),  </a:t>
            </a:r>
            <a:r>
              <a:rPr sz="2800" spc="-5" dirty="0">
                <a:latin typeface="Times New Roman"/>
                <a:cs typeface="Times New Roman"/>
              </a:rPr>
              <a:t>link-from(A,B)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20200"/>
              </a:lnSpc>
            </a:pPr>
            <a:r>
              <a:rPr sz="2800" spc="-5" dirty="0">
                <a:latin typeface="Times New Roman"/>
                <a:cs typeface="Times New Roman"/>
              </a:rPr>
              <a:t>has-word(B,assignment),  NOT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link-from(B,C)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Train: 31/31, Test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31/34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IN" spc="-5" smtClean="0"/>
              <a:pPr marL="38100">
                <a:lnSpc>
                  <a:spcPts val="1625"/>
                </a:lnSpc>
              </a:pPr>
              <a:t>9</a:t>
            </a:fld>
            <a:endParaRPr lang="en-IN"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1235</Words>
  <Application>Microsoft Office PowerPoint</Application>
  <PresentationFormat>On-screen Show (4:3)</PresentationFormat>
  <Paragraphs>259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 Unit 4 Part  B Learning Sets of Rules</vt:lpstr>
      <vt:lpstr>Learning Disjunctive Sets of Rules</vt:lpstr>
      <vt:lpstr>Sequential Covering Algorithm</vt:lpstr>
      <vt:lpstr>Learn-One-Rule</vt:lpstr>
      <vt:lpstr>Covering Rules</vt:lpstr>
      <vt:lpstr>Subtleties: Learning One Rule</vt:lpstr>
      <vt:lpstr>Variants of Rule Learning Programs</vt:lpstr>
      <vt:lpstr>Learning First Order Rules</vt:lpstr>
      <vt:lpstr>First Order Rule for Classifying Web Pages</vt:lpstr>
      <vt:lpstr>FOIL</vt:lpstr>
      <vt:lpstr>Specializing Rules in FOIL</vt:lpstr>
      <vt:lpstr>Information Gain in FOIL</vt:lpstr>
      <vt:lpstr>Induction as Inverted Deduction</vt:lpstr>
      <vt:lpstr>Induction as Inverted Deduction</vt:lpstr>
      <vt:lpstr>Induction and Deduction</vt:lpstr>
      <vt:lpstr>Induction as Inverted Deduction</vt:lpstr>
      <vt:lpstr>Induction as Inverted Deduction</vt:lpstr>
      <vt:lpstr>Deduction: Resolution Rule</vt:lpstr>
      <vt:lpstr>Inverting Resolution</vt:lpstr>
      <vt:lpstr>Inverted Resolution (Propositional)</vt:lpstr>
      <vt:lpstr>First Order Resolution</vt:lpstr>
      <vt:lpstr>Cigol</vt:lpstr>
      <vt:lpstr>Progol</vt:lpstr>
      <vt:lpstr>Learning Rules Summary</vt:lpstr>
      <vt:lpstr>Learning Rules Summary (cont)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Unit 4 Part  B Learning Sets of Rules</dc:title>
  <cp:lastModifiedBy>kamli</cp:lastModifiedBy>
  <cp:revision>1</cp:revision>
  <dcterms:created xsi:type="dcterms:W3CDTF">2021-05-18T11:55:38Z</dcterms:created>
  <dcterms:modified xsi:type="dcterms:W3CDTF">2021-05-24T08:55:45Z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2001-07-19T00:00:00Z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2021-05-18T00:00:00Z</vt:filetime>
  </property>
</Properties>
</file>