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1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833DC-7098-42A3-AA1A-6BF7AD1C2101}" type="datetimeFigureOut">
              <a:rPr lang="en-US" smtClean="0"/>
              <a:pPr/>
              <a:t>5/24/2021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4690F-BF99-4AB9-A89D-52EA640225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12674"/>
            <a:ext cx="5628767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 Unit 4 Part C </a:t>
            </a:r>
            <a:r>
              <a:rPr smtClean="0"/>
              <a:t>Reinforcement</a:t>
            </a:r>
            <a:r>
              <a:rPr spc="-80" smtClean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2209800"/>
            <a:ext cx="6513830" cy="242062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4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Control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Control polices that choose optimal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actions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Times New Roman"/>
                <a:cs typeface="Times New Roman"/>
              </a:rPr>
              <a:t> learning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Convergence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679" y="312674"/>
            <a:ext cx="2326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Q</a:t>
            </a:r>
            <a:r>
              <a:rPr i="1" spc="-85" dirty="0">
                <a:latin typeface="Times New Roman"/>
                <a:cs typeface="Times New Roman"/>
              </a:rPr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910533"/>
            <a:ext cx="7327265" cy="464756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800" spc="-5" dirty="0">
                <a:latin typeface="Times New Roman"/>
                <a:cs typeface="Times New Roman"/>
              </a:rPr>
              <a:t>Define new function very similar 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V*</a:t>
            </a:r>
            <a:endParaRPr sz="2800">
              <a:latin typeface="Times New Roman"/>
              <a:cs typeface="Times New Roman"/>
            </a:endParaRPr>
          </a:p>
          <a:p>
            <a:pPr marL="728980">
              <a:lnSpc>
                <a:spcPct val="100000"/>
              </a:lnSpc>
              <a:spcBef>
                <a:spcPts val="1525"/>
              </a:spcBef>
            </a:pPr>
            <a:r>
              <a:rPr sz="3000" i="1" spc="75" dirty="0">
                <a:latin typeface="Times New Roman"/>
                <a:cs typeface="Times New Roman"/>
              </a:rPr>
              <a:t>Q</a:t>
            </a:r>
            <a:r>
              <a:rPr sz="3000" spc="75" dirty="0">
                <a:latin typeface="Times New Roman"/>
                <a:cs typeface="Times New Roman"/>
              </a:rPr>
              <a:t>(</a:t>
            </a:r>
            <a:r>
              <a:rPr sz="3000" i="1" spc="75" dirty="0">
                <a:latin typeface="Times New Roman"/>
                <a:cs typeface="Times New Roman"/>
              </a:rPr>
              <a:t>s</a:t>
            </a:r>
            <a:r>
              <a:rPr sz="3000" spc="75" dirty="0">
                <a:latin typeface="Times New Roman"/>
                <a:cs typeface="Times New Roman"/>
              </a:rPr>
              <a:t>, </a:t>
            </a:r>
            <a:r>
              <a:rPr sz="3000" i="1" spc="55" dirty="0">
                <a:latin typeface="Times New Roman"/>
                <a:cs typeface="Times New Roman"/>
              </a:rPr>
              <a:t>a</a:t>
            </a:r>
            <a:r>
              <a:rPr sz="3000" spc="55" dirty="0">
                <a:latin typeface="Times New Roman"/>
                <a:cs typeface="Times New Roman"/>
              </a:rPr>
              <a:t>) </a:t>
            </a:r>
            <a:r>
              <a:rPr sz="3000" spc="5" dirty="0">
                <a:latin typeface="Symbol"/>
                <a:cs typeface="Symbol"/>
              </a:rPr>
              <a:t>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r(s,a)</a:t>
            </a:r>
            <a:r>
              <a:rPr sz="3000" i="1" spc="-555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Symbol"/>
                <a:cs typeface="Symbol"/>
              </a:rPr>
              <a:t></a:t>
            </a:r>
            <a:r>
              <a:rPr sz="3000" spc="105" dirty="0">
                <a:latin typeface="Times New Roman"/>
                <a:cs typeface="Times New Roman"/>
              </a:rPr>
              <a:t>γ </a:t>
            </a:r>
            <a:r>
              <a:rPr sz="3000" i="1" spc="5" dirty="0">
                <a:latin typeface="Times New Roman"/>
                <a:cs typeface="Times New Roman"/>
              </a:rPr>
              <a:t>V*(</a:t>
            </a:r>
            <a:r>
              <a:rPr sz="3000" spc="5" dirty="0">
                <a:latin typeface="Times New Roman"/>
                <a:cs typeface="Times New Roman"/>
              </a:rPr>
              <a:t>δ </a:t>
            </a:r>
            <a:r>
              <a:rPr sz="3000" i="1" dirty="0">
                <a:latin typeface="Times New Roman"/>
                <a:cs typeface="Times New Roman"/>
              </a:rPr>
              <a:t>(s,a))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If agent learns Q, it can choose optimal action even  without knowing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d!</a:t>
            </a:r>
            <a:endParaRPr sz="2800">
              <a:latin typeface="Times New Roman"/>
              <a:cs typeface="Times New Roman"/>
            </a:endParaRPr>
          </a:p>
          <a:p>
            <a:pPr marL="844550">
              <a:lnSpc>
                <a:spcPts val="4290"/>
              </a:lnSpc>
            </a:pPr>
            <a:r>
              <a:rPr sz="3000" spc="10" dirty="0">
                <a:latin typeface="Times New Roman"/>
                <a:cs typeface="Times New Roman"/>
              </a:rPr>
              <a:t>π* </a:t>
            </a:r>
            <a:r>
              <a:rPr sz="3000" i="1" spc="10" dirty="0">
                <a:latin typeface="Times New Roman"/>
                <a:cs typeface="Times New Roman"/>
              </a:rPr>
              <a:t>(s) </a:t>
            </a:r>
            <a:r>
              <a:rPr sz="3000" spc="15" dirty="0">
                <a:latin typeface="Symbol"/>
                <a:cs typeface="Symbol"/>
              </a:rPr>
              <a:t>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argmax</a:t>
            </a:r>
            <a:r>
              <a:rPr sz="4150" spc="-35" dirty="0">
                <a:latin typeface="Symbol"/>
                <a:cs typeface="Symbol"/>
              </a:rPr>
              <a:t></a:t>
            </a:r>
            <a:r>
              <a:rPr sz="3000" i="1" spc="-35" dirty="0">
                <a:latin typeface="Times New Roman"/>
                <a:cs typeface="Times New Roman"/>
              </a:rPr>
              <a:t>r(s,a) </a:t>
            </a:r>
            <a:r>
              <a:rPr sz="3000" spc="105" dirty="0">
                <a:latin typeface="Symbol"/>
                <a:cs typeface="Symbol"/>
              </a:rPr>
              <a:t></a:t>
            </a:r>
            <a:r>
              <a:rPr sz="3000" spc="105" dirty="0">
                <a:latin typeface="Times New Roman"/>
                <a:cs typeface="Times New Roman"/>
              </a:rPr>
              <a:t>γ </a:t>
            </a:r>
            <a:r>
              <a:rPr sz="3000" i="1" spc="10" dirty="0">
                <a:latin typeface="Times New Roman"/>
                <a:cs typeface="Times New Roman"/>
              </a:rPr>
              <a:t>V*(</a:t>
            </a:r>
            <a:r>
              <a:rPr sz="3000" spc="10" dirty="0">
                <a:latin typeface="Times New Roman"/>
                <a:cs typeface="Times New Roman"/>
              </a:rPr>
              <a:t>δ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i="1" spc="-65" dirty="0">
                <a:latin typeface="Times New Roman"/>
                <a:cs typeface="Times New Roman"/>
              </a:rPr>
              <a:t>(s,a))</a:t>
            </a:r>
            <a:r>
              <a:rPr sz="4150" spc="-65" dirty="0">
                <a:latin typeface="Symbol"/>
                <a:cs typeface="Symbol"/>
              </a:rPr>
              <a:t></a:t>
            </a:r>
            <a:endParaRPr sz="4150">
              <a:latin typeface="Symbol"/>
              <a:cs typeface="Symbol"/>
            </a:endParaRPr>
          </a:p>
          <a:p>
            <a:pPr marR="1916430" algn="ctr">
              <a:lnSpc>
                <a:spcPts val="2020"/>
              </a:lnSpc>
            </a:pPr>
            <a:r>
              <a:rPr sz="1750" spc="5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  <a:p>
            <a:pPr marL="844550">
              <a:lnSpc>
                <a:spcPct val="100000"/>
              </a:lnSpc>
              <a:spcBef>
                <a:spcPts val="505"/>
              </a:spcBef>
            </a:pPr>
            <a:r>
              <a:rPr sz="3000" spc="10" dirty="0">
                <a:latin typeface="Times New Roman"/>
                <a:cs typeface="Times New Roman"/>
              </a:rPr>
              <a:t>π*</a:t>
            </a:r>
            <a:r>
              <a:rPr sz="3000" spc="229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(s)</a:t>
            </a:r>
            <a:r>
              <a:rPr sz="3000" i="1" spc="-204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Symbol"/>
                <a:cs typeface="Symbol"/>
              </a:rPr>
              <a:t>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argmax</a:t>
            </a:r>
            <a:r>
              <a:rPr sz="3000" spc="-400" dirty="0">
                <a:latin typeface="Times New Roman"/>
                <a:cs typeface="Times New Roman"/>
              </a:rPr>
              <a:t> </a:t>
            </a:r>
            <a:r>
              <a:rPr sz="3000" i="1" spc="75" dirty="0">
                <a:latin typeface="Times New Roman"/>
                <a:cs typeface="Times New Roman"/>
              </a:rPr>
              <a:t>Q</a:t>
            </a:r>
            <a:r>
              <a:rPr sz="3000" spc="75" dirty="0">
                <a:latin typeface="Times New Roman"/>
                <a:cs typeface="Times New Roman"/>
              </a:rPr>
              <a:t>(</a:t>
            </a:r>
            <a:r>
              <a:rPr sz="3000" i="1" spc="75" dirty="0">
                <a:latin typeface="Times New Roman"/>
                <a:cs typeface="Times New Roman"/>
              </a:rPr>
              <a:t>s</a:t>
            </a:r>
            <a:r>
              <a:rPr sz="3000" spc="75" dirty="0">
                <a:latin typeface="Times New Roman"/>
                <a:cs typeface="Times New Roman"/>
              </a:rPr>
              <a:t>,</a:t>
            </a:r>
            <a:r>
              <a:rPr sz="3000" spc="-370" dirty="0">
                <a:latin typeface="Times New Roman"/>
                <a:cs typeface="Times New Roman"/>
              </a:rPr>
              <a:t> </a:t>
            </a:r>
            <a:r>
              <a:rPr sz="3000" i="1" spc="55" dirty="0">
                <a:latin typeface="Times New Roman"/>
                <a:cs typeface="Times New Roman"/>
              </a:rPr>
              <a:t>a</a:t>
            </a:r>
            <a:r>
              <a:rPr sz="3000" spc="5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R="1916430" algn="ctr">
              <a:lnSpc>
                <a:spcPct val="100000"/>
              </a:lnSpc>
              <a:spcBef>
                <a:spcPts val="80"/>
              </a:spcBef>
            </a:pPr>
            <a:r>
              <a:rPr sz="1750" spc="5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800" dirty="0"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is the evaluation </a:t>
            </a:r>
            <a:r>
              <a:rPr sz="2800" spc="-10" dirty="0">
                <a:latin typeface="Times New Roman"/>
                <a:cs typeface="Times New Roman"/>
              </a:rPr>
              <a:t>function </a:t>
            </a:r>
            <a:r>
              <a:rPr sz="2800" spc="-5" dirty="0">
                <a:latin typeface="Times New Roman"/>
                <a:cs typeface="Times New Roman"/>
              </a:rPr>
              <a:t>the agent will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644" y="312674"/>
            <a:ext cx="51885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 </a:t>
            </a:r>
            <a:r>
              <a:rPr spc="-5" dirty="0"/>
              <a:t>Rule </a:t>
            </a:r>
            <a:r>
              <a:rPr dirty="0"/>
              <a:t>to Learn</a:t>
            </a:r>
            <a:r>
              <a:rPr spc="-100" dirty="0"/>
              <a:t> </a:t>
            </a:r>
            <a:r>
              <a:rPr i="1" dirty="0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1934" y="3652510"/>
            <a:ext cx="6359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denote learner’s current approximation 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1022814"/>
            <a:ext cx="4395470" cy="10521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Times New Roman"/>
                <a:cs typeface="Times New Roman"/>
              </a:rPr>
              <a:t>Note </a:t>
            </a:r>
            <a:r>
              <a:rPr sz="2800" i="1" dirty="0">
                <a:latin typeface="Times New Roman"/>
                <a:cs typeface="Times New Roman"/>
              </a:rPr>
              <a:t>Q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* closely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related:</a:t>
            </a:r>
            <a:endParaRPr sz="2800">
              <a:latin typeface="Times New Roman"/>
              <a:cs typeface="Times New Roman"/>
            </a:endParaRPr>
          </a:p>
          <a:p>
            <a:pPr marL="958215" algn="ctr">
              <a:lnSpc>
                <a:spcPct val="100000"/>
              </a:lnSpc>
              <a:spcBef>
                <a:spcPts val="590"/>
              </a:spcBef>
            </a:pPr>
            <a:r>
              <a:rPr sz="3000" i="1" spc="15" dirty="0">
                <a:latin typeface="Times New Roman"/>
                <a:cs typeface="Times New Roman"/>
              </a:rPr>
              <a:t>V</a:t>
            </a:r>
            <a:r>
              <a:rPr sz="3000" i="1" spc="-10" dirty="0">
                <a:latin typeface="Times New Roman"/>
                <a:cs typeface="Times New Roman"/>
              </a:rPr>
              <a:t> </a:t>
            </a:r>
            <a:r>
              <a:rPr sz="3000" spc="45" dirty="0">
                <a:latin typeface="Times New Roman"/>
                <a:cs typeface="Times New Roman"/>
              </a:rPr>
              <a:t>*</a:t>
            </a:r>
            <a:r>
              <a:rPr sz="3000" i="1" spc="45" dirty="0">
                <a:latin typeface="Times New Roman"/>
                <a:cs typeface="Times New Roman"/>
              </a:rPr>
              <a:t>(s)</a:t>
            </a:r>
            <a:r>
              <a:rPr sz="3000" i="1" spc="-204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max</a:t>
            </a:r>
            <a:r>
              <a:rPr sz="3000" spc="-375" dirty="0">
                <a:latin typeface="Times New Roman"/>
                <a:cs typeface="Times New Roman"/>
              </a:rPr>
              <a:t> </a:t>
            </a:r>
            <a:r>
              <a:rPr sz="3000" i="1" spc="75" dirty="0">
                <a:latin typeface="Times New Roman"/>
                <a:cs typeface="Times New Roman"/>
              </a:rPr>
              <a:t>Q</a:t>
            </a:r>
            <a:r>
              <a:rPr sz="3000" spc="75" dirty="0">
                <a:latin typeface="Times New Roman"/>
                <a:cs typeface="Times New Roman"/>
              </a:rPr>
              <a:t>(</a:t>
            </a:r>
            <a:r>
              <a:rPr sz="3000" i="1" spc="75" dirty="0">
                <a:latin typeface="Times New Roman"/>
                <a:cs typeface="Times New Roman"/>
              </a:rPr>
              <a:t>s</a:t>
            </a:r>
            <a:r>
              <a:rPr sz="3000" spc="75" dirty="0">
                <a:latin typeface="Times New Roman"/>
                <a:cs typeface="Times New Roman"/>
              </a:rPr>
              <a:t>,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i="1" spc="-740" dirty="0">
                <a:latin typeface="Times New Roman"/>
                <a:cs typeface="Times New Roman"/>
              </a:rPr>
              <a:t>a</a:t>
            </a:r>
            <a:r>
              <a:rPr sz="4500" spc="-1110" baseline="2777" dirty="0">
                <a:latin typeface="Symbol"/>
                <a:cs typeface="Symbol"/>
              </a:rPr>
              <a:t></a:t>
            </a:r>
            <a:r>
              <a:rPr sz="3000" spc="-74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7917" y="1965210"/>
            <a:ext cx="19304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25" spc="150" baseline="-3174" dirty="0">
                <a:latin typeface="Times New Roman"/>
                <a:cs typeface="Times New Roman"/>
              </a:rPr>
              <a:t>a</a:t>
            </a:r>
            <a:r>
              <a:rPr sz="1750" spc="-1315" dirty="0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937" y="2086540"/>
            <a:ext cx="6309995" cy="9740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Times New Roman"/>
                <a:cs typeface="Times New Roman"/>
              </a:rPr>
              <a:t>Which allows us to write </a:t>
            </a:r>
            <a:r>
              <a:rPr sz="2800" i="1" dirty="0"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recursively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1021080" algn="ctr">
              <a:lnSpc>
                <a:spcPct val="100000"/>
              </a:lnSpc>
              <a:spcBef>
                <a:spcPts val="270"/>
              </a:spcBef>
            </a:pPr>
            <a:r>
              <a:rPr sz="3000" i="1" spc="60" dirty="0">
                <a:latin typeface="Times New Roman"/>
                <a:cs typeface="Times New Roman"/>
              </a:rPr>
              <a:t>Q</a:t>
            </a:r>
            <a:r>
              <a:rPr sz="3000" spc="60" dirty="0">
                <a:latin typeface="Times New Roman"/>
                <a:cs typeface="Times New Roman"/>
              </a:rPr>
              <a:t>(</a:t>
            </a:r>
            <a:r>
              <a:rPr sz="3000" i="1" spc="60" dirty="0">
                <a:latin typeface="Times New Roman"/>
                <a:cs typeface="Times New Roman"/>
              </a:rPr>
              <a:t>s</a:t>
            </a:r>
            <a:r>
              <a:rPr sz="2625" i="1" spc="89" baseline="-23809" dirty="0">
                <a:latin typeface="Times New Roman"/>
                <a:cs typeface="Times New Roman"/>
              </a:rPr>
              <a:t>t </a:t>
            </a:r>
            <a:r>
              <a:rPr sz="3000" i="1" spc="5" dirty="0">
                <a:latin typeface="Times New Roman"/>
                <a:cs typeface="Times New Roman"/>
              </a:rPr>
              <a:t>,a</a:t>
            </a:r>
            <a:r>
              <a:rPr sz="2625" i="1" spc="7" baseline="-23809" dirty="0">
                <a:latin typeface="Times New Roman"/>
                <a:cs typeface="Times New Roman"/>
              </a:rPr>
              <a:t>t </a:t>
            </a:r>
            <a:r>
              <a:rPr sz="3000" spc="10" dirty="0">
                <a:latin typeface="Times New Roman"/>
                <a:cs typeface="Times New Roman"/>
              </a:rPr>
              <a:t>) </a:t>
            </a: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r(s</a:t>
            </a:r>
            <a:r>
              <a:rPr sz="2625" i="1" baseline="-23809" dirty="0">
                <a:latin typeface="Times New Roman"/>
                <a:cs typeface="Times New Roman"/>
              </a:rPr>
              <a:t>t </a:t>
            </a:r>
            <a:r>
              <a:rPr sz="3000" i="1" spc="5" dirty="0">
                <a:latin typeface="Times New Roman"/>
                <a:cs typeface="Times New Roman"/>
              </a:rPr>
              <a:t>,a</a:t>
            </a:r>
            <a:r>
              <a:rPr sz="2625" i="1" spc="7" baseline="-23809" dirty="0">
                <a:latin typeface="Times New Roman"/>
                <a:cs typeface="Times New Roman"/>
              </a:rPr>
              <a:t>t </a:t>
            </a:r>
            <a:r>
              <a:rPr sz="3000" i="1" spc="10" dirty="0">
                <a:latin typeface="Times New Roman"/>
                <a:cs typeface="Times New Roman"/>
              </a:rPr>
              <a:t>) </a:t>
            </a:r>
            <a:r>
              <a:rPr sz="3000" spc="105" dirty="0">
                <a:latin typeface="Symbol"/>
                <a:cs typeface="Symbol"/>
              </a:rPr>
              <a:t></a:t>
            </a:r>
            <a:r>
              <a:rPr sz="3000" spc="105" dirty="0">
                <a:latin typeface="Times New Roman"/>
                <a:cs typeface="Times New Roman"/>
              </a:rPr>
              <a:t>γ </a:t>
            </a:r>
            <a:r>
              <a:rPr sz="3000" i="1" spc="10" dirty="0">
                <a:latin typeface="Times New Roman"/>
                <a:cs typeface="Times New Roman"/>
              </a:rPr>
              <a:t>V*(</a:t>
            </a:r>
            <a:r>
              <a:rPr sz="3000" spc="10" dirty="0">
                <a:latin typeface="Times New Roman"/>
                <a:cs typeface="Times New Roman"/>
              </a:rPr>
              <a:t>δ </a:t>
            </a:r>
            <a:r>
              <a:rPr sz="3000" i="1" dirty="0">
                <a:latin typeface="Times New Roman"/>
                <a:cs typeface="Times New Roman"/>
              </a:rPr>
              <a:t>(s</a:t>
            </a:r>
            <a:r>
              <a:rPr sz="2625" i="1" baseline="-23809" dirty="0">
                <a:latin typeface="Times New Roman"/>
                <a:cs typeface="Times New Roman"/>
              </a:rPr>
              <a:t>t </a:t>
            </a:r>
            <a:r>
              <a:rPr sz="3000" i="1" dirty="0">
                <a:latin typeface="Times New Roman"/>
                <a:cs typeface="Times New Roman"/>
              </a:rPr>
              <a:t>,a</a:t>
            </a:r>
            <a:r>
              <a:rPr sz="2625" i="1" baseline="-23809" dirty="0">
                <a:latin typeface="Times New Roman"/>
                <a:cs typeface="Times New Roman"/>
              </a:rPr>
              <a:t>t</a:t>
            </a:r>
            <a:r>
              <a:rPr sz="2625" i="1" spc="-202" baseline="-23809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5144" y="3159136"/>
            <a:ext cx="421957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051685" algn="l"/>
              </a:tabLst>
            </a:pP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r(s</a:t>
            </a:r>
            <a:r>
              <a:rPr sz="2625" i="1" baseline="-23809" dirty="0">
                <a:latin typeface="Times New Roman"/>
                <a:cs typeface="Times New Roman"/>
              </a:rPr>
              <a:t>t </a:t>
            </a:r>
            <a:r>
              <a:rPr sz="3000" i="1" spc="5" dirty="0">
                <a:latin typeface="Times New Roman"/>
                <a:cs typeface="Times New Roman"/>
              </a:rPr>
              <a:t>,a</a:t>
            </a:r>
            <a:r>
              <a:rPr sz="2625" i="1" spc="7" baseline="-23809" dirty="0">
                <a:latin typeface="Times New Roman"/>
                <a:cs typeface="Times New Roman"/>
              </a:rPr>
              <a:t>t</a:t>
            </a:r>
            <a:r>
              <a:rPr sz="2625" i="1" spc="120" baseline="-23809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)</a:t>
            </a:r>
            <a:r>
              <a:rPr sz="3000" i="1" spc="-390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Symbol"/>
                <a:cs typeface="Symbol"/>
              </a:rPr>
              <a:t></a:t>
            </a:r>
            <a:r>
              <a:rPr sz="3000" spc="105" dirty="0">
                <a:latin typeface="Times New Roman"/>
                <a:cs typeface="Times New Roman"/>
              </a:rPr>
              <a:t>γ	</a:t>
            </a:r>
            <a:r>
              <a:rPr sz="3000" spc="15" dirty="0">
                <a:latin typeface="Times New Roman"/>
                <a:cs typeface="Times New Roman"/>
              </a:rPr>
              <a:t>max</a:t>
            </a:r>
            <a:r>
              <a:rPr sz="3000" spc="-409" dirty="0">
                <a:latin typeface="Times New Roman"/>
                <a:cs typeface="Times New Roman"/>
              </a:rPr>
              <a:t> </a:t>
            </a:r>
            <a:r>
              <a:rPr sz="3000" i="1" spc="60" dirty="0">
                <a:latin typeface="Times New Roman"/>
                <a:cs typeface="Times New Roman"/>
              </a:rPr>
              <a:t>Q</a:t>
            </a:r>
            <a:r>
              <a:rPr sz="3000" spc="60" dirty="0">
                <a:latin typeface="Times New Roman"/>
                <a:cs typeface="Times New Roman"/>
              </a:rPr>
              <a:t>(</a:t>
            </a:r>
            <a:r>
              <a:rPr sz="3000" i="1" spc="60" dirty="0">
                <a:latin typeface="Times New Roman"/>
                <a:cs typeface="Times New Roman"/>
              </a:rPr>
              <a:t>s</a:t>
            </a:r>
            <a:r>
              <a:rPr sz="2625" i="1" spc="89" baseline="-23809" dirty="0">
                <a:latin typeface="Times New Roman"/>
                <a:cs typeface="Times New Roman"/>
              </a:rPr>
              <a:t>t</a:t>
            </a:r>
            <a:r>
              <a:rPr sz="2625" i="1" spc="-382" baseline="-23809" dirty="0">
                <a:latin typeface="Times New Roman"/>
                <a:cs typeface="Times New Roman"/>
              </a:rPr>
              <a:t> </a:t>
            </a:r>
            <a:r>
              <a:rPr sz="2625" spc="-555" baseline="-23809" dirty="0">
                <a:latin typeface="Symbol"/>
                <a:cs typeface="Symbol"/>
              </a:rPr>
              <a:t></a:t>
            </a:r>
            <a:r>
              <a:rPr sz="2625" spc="-555" baseline="-23809" dirty="0">
                <a:latin typeface="Times New Roman"/>
                <a:cs typeface="Times New Roman"/>
              </a:rPr>
              <a:t>1</a:t>
            </a:r>
            <a:r>
              <a:rPr sz="3000" i="1" spc="-370" dirty="0">
                <a:latin typeface="Times New Roman"/>
                <a:cs typeface="Times New Roman"/>
              </a:rPr>
              <a:t>,a</a:t>
            </a:r>
            <a:r>
              <a:rPr sz="4500" spc="-555" baseline="2777" dirty="0">
                <a:latin typeface="Symbol"/>
                <a:cs typeface="Symbol"/>
              </a:rPr>
              <a:t></a:t>
            </a:r>
            <a:r>
              <a:rPr sz="3000" spc="-37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431" y="3536788"/>
            <a:ext cx="19939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25" i="1" spc="75" baseline="-3174" dirty="0">
                <a:latin typeface="Times New Roman"/>
                <a:cs typeface="Times New Roman"/>
              </a:rPr>
              <a:t>a</a:t>
            </a:r>
            <a:r>
              <a:rPr sz="1750" spc="-1315" dirty="0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637" y="4042781"/>
            <a:ext cx="7463155" cy="194246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Consider training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rule</a:t>
            </a:r>
            <a:endParaRPr sz="2800">
              <a:latin typeface="Times New Roman"/>
              <a:cs typeface="Times New Roman"/>
            </a:endParaRPr>
          </a:p>
          <a:p>
            <a:pPr marL="1045844">
              <a:lnSpc>
                <a:spcPts val="3275"/>
              </a:lnSpc>
              <a:spcBef>
                <a:spcPts val="334"/>
              </a:spcBef>
              <a:tabLst>
                <a:tab pos="3411854" algn="l"/>
              </a:tabLst>
            </a:pPr>
            <a:r>
              <a:rPr sz="3000" i="1" spc="-90" dirty="0">
                <a:latin typeface="Times New Roman"/>
                <a:cs typeface="Times New Roman"/>
              </a:rPr>
              <a:t>Q</a:t>
            </a:r>
            <a:r>
              <a:rPr sz="4500" spc="-135" baseline="15740" dirty="0">
                <a:latin typeface="Times New Roman"/>
                <a:cs typeface="Times New Roman"/>
              </a:rPr>
              <a:t>ˆ</a:t>
            </a:r>
            <a:r>
              <a:rPr sz="3000" spc="-90" dirty="0">
                <a:latin typeface="Times New Roman"/>
                <a:cs typeface="Times New Roman"/>
              </a:rPr>
              <a:t>(</a:t>
            </a:r>
            <a:r>
              <a:rPr sz="3000" i="1" spc="-90" dirty="0">
                <a:latin typeface="Times New Roman"/>
                <a:cs typeface="Times New Roman"/>
              </a:rPr>
              <a:t>s,a</a:t>
            </a:r>
            <a:r>
              <a:rPr sz="3000" spc="-90" dirty="0">
                <a:latin typeface="Times New Roman"/>
                <a:cs typeface="Times New Roman"/>
              </a:rPr>
              <a:t>) </a:t>
            </a:r>
            <a:r>
              <a:rPr sz="3000" spc="15" dirty="0">
                <a:latin typeface="Symbol"/>
                <a:cs typeface="Symbol"/>
              </a:rPr>
              <a:t>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i="1" spc="5" dirty="0">
                <a:latin typeface="Times New Roman"/>
                <a:cs typeface="Times New Roman"/>
              </a:rPr>
              <a:t>r</a:t>
            </a:r>
            <a:r>
              <a:rPr sz="3000" i="1" spc="-80" dirty="0">
                <a:latin typeface="Times New Roman"/>
                <a:cs typeface="Times New Roman"/>
              </a:rPr>
              <a:t> </a:t>
            </a:r>
            <a:r>
              <a:rPr sz="3000" spc="100" dirty="0">
                <a:latin typeface="Symbol"/>
                <a:cs typeface="Symbol"/>
              </a:rPr>
              <a:t></a:t>
            </a:r>
            <a:r>
              <a:rPr sz="3000" spc="100" dirty="0">
                <a:latin typeface="Times New Roman"/>
                <a:cs typeface="Times New Roman"/>
              </a:rPr>
              <a:t>γ	</a:t>
            </a:r>
            <a:r>
              <a:rPr sz="3000" spc="10" dirty="0">
                <a:latin typeface="Times New Roman"/>
                <a:cs typeface="Times New Roman"/>
              </a:rPr>
              <a:t>max</a:t>
            </a:r>
            <a:r>
              <a:rPr sz="3000" spc="-355" dirty="0">
                <a:latin typeface="Times New Roman"/>
                <a:cs typeface="Times New Roman"/>
              </a:rPr>
              <a:t> </a:t>
            </a:r>
            <a:r>
              <a:rPr sz="3000" i="1" spc="-590" dirty="0">
                <a:latin typeface="Times New Roman"/>
                <a:cs typeface="Times New Roman"/>
              </a:rPr>
              <a:t>Q</a:t>
            </a:r>
            <a:r>
              <a:rPr sz="4500" spc="-885" baseline="15740" dirty="0">
                <a:latin typeface="Times New Roman"/>
                <a:cs typeface="Times New Roman"/>
              </a:rPr>
              <a:t>ˆ</a:t>
            </a:r>
            <a:r>
              <a:rPr sz="3000" spc="-590" dirty="0">
                <a:latin typeface="Times New Roman"/>
                <a:cs typeface="Times New Roman"/>
              </a:rPr>
              <a:t>(</a:t>
            </a:r>
            <a:r>
              <a:rPr sz="3000" i="1" spc="-590" dirty="0">
                <a:latin typeface="Times New Roman"/>
                <a:cs typeface="Times New Roman"/>
              </a:rPr>
              <a:t>s</a:t>
            </a:r>
            <a:r>
              <a:rPr sz="4500" spc="-885" baseline="2777" dirty="0">
                <a:latin typeface="Symbol"/>
                <a:cs typeface="Symbol"/>
              </a:rPr>
              <a:t></a:t>
            </a:r>
            <a:r>
              <a:rPr sz="3000" i="1" spc="-590" dirty="0">
                <a:latin typeface="Times New Roman"/>
                <a:cs typeface="Times New Roman"/>
              </a:rPr>
              <a:t>,a</a:t>
            </a:r>
            <a:r>
              <a:rPr sz="4500" spc="-885" baseline="2777" dirty="0">
                <a:latin typeface="Symbol"/>
                <a:cs typeface="Symbol"/>
              </a:rPr>
              <a:t></a:t>
            </a:r>
            <a:r>
              <a:rPr sz="3000" spc="-59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34925" algn="ctr">
              <a:lnSpc>
                <a:spcPts val="1440"/>
              </a:lnSpc>
            </a:pPr>
            <a:r>
              <a:rPr sz="2625" i="1" spc="-952" baseline="-3174" dirty="0">
                <a:latin typeface="Times New Roman"/>
                <a:cs typeface="Times New Roman"/>
              </a:rPr>
              <a:t>a</a:t>
            </a:r>
            <a:r>
              <a:rPr sz="1750" spc="-635" dirty="0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  <a:p>
            <a:pPr algn="ctr">
              <a:lnSpc>
                <a:spcPts val="3025"/>
              </a:lnSpc>
            </a:pPr>
            <a:r>
              <a:rPr sz="2800" spc="-5" dirty="0">
                <a:latin typeface="Times New Roman"/>
                <a:cs typeface="Times New Roman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' </a:t>
            </a:r>
            <a:r>
              <a:rPr sz="2800" spc="-5" dirty="0">
                <a:latin typeface="Times New Roman"/>
                <a:cs typeface="Times New Roman"/>
              </a:rPr>
              <a:t>is the state resulting from applying action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in state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937" y="3632911"/>
            <a:ext cx="880110" cy="485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00" spc="-5" dirty="0">
                <a:latin typeface="Times New Roman"/>
                <a:cs typeface="Times New Roman"/>
              </a:rPr>
              <a:t>Let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3000" i="1" spc="-640" dirty="0">
                <a:latin typeface="Times New Roman"/>
                <a:cs typeface="Times New Roman"/>
              </a:rPr>
              <a:t>Q</a:t>
            </a:r>
            <a:r>
              <a:rPr sz="4500" spc="-960" baseline="15740" dirty="0">
                <a:latin typeface="Times New Roman"/>
                <a:cs typeface="Times New Roman"/>
              </a:rPr>
              <a:t>ˆ</a:t>
            </a:r>
            <a:endParaRPr sz="4500" baseline="1574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208" y="312674"/>
            <a:ext cx="75907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Q </a:t>
            </a:r>
            <a:r>
              <a:rPr dirty="0"/>
              <a:t>Learning </a:t>
            </a:r>
            <a:r>
              <a:rPr spc="-5" dirty="0"/>
              <a:t>for Deterministic</a:t>
            </a:r>
            <a:r>
              <a:rPr spc="-60" dirty="0"/>
              <a:t> </a:t>
            </a:r>
            <a:r>
              <a:rPr dirty="0"/>
              <a:t>Worlds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5709916"/>
            <a:ext cx="1238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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'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2328" y="5151821"/>
            <a:ext cx="19875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25" i="1" spc="75" baseline="-3174" dirty="0">
                <a:latin typeface="Times New Roman"/>
                <a:cs typeface="Times New Roman"/>
              </a:rPr>
              <a:t>a</a:t>
            </a:r>
            <a:r>
              <a:rPr sz="1750" spc="-1315" dirty="0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01" y="975424"/>
            <a:ext cx="6955790" cy="42862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5"/>
              </a:spcBef>
              <a:tabLst>
                <a:tab pos="486854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each </a:t>
            </a:r>
            <a:r>
              <a:rPr sz="2800" i="1" spc="-5" dirty="0">
                <a:latin typeface="Times New Roman"/>
                <a:cs typeface="Times New Roman"/>
              </a:rPr>
              <a:t>s,a </a:t>
            </a:r>
            <a:r>
              <a:rPr sz="2800" spc="-5" dirty="0">
                <a:latin typeface="Times New Roman"/>
                <a:cs typeface="Times New Roman"/>
              </a:rPr>
              <a:t>initialize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table entry	</a:t>
            </a:r>
            <a:r>
              <a:rPr sz="4500" i="1" spc="-142" baseline="2777" dirty="0">
                <a:latin typeface="Times New Roman"/>
                <a:cs typeface="Times New Roman"/>
              </a:rPr>
              <a:t>Q</a:t>
            </a:r>
            <a:r>
              <a:rPr sz="4500" spc="-142" baseline="18518" dirty="0">
                <a:latin typeface="Times New Roman"/>
                <a:cs typeface="Times New Roman"/>
              </a:rPr>
              <a:t>ˆ</a:t>
            </a:r>
            <a:r>
              <a:rPr sz="4500" spc="-142" baseline="2777" dirty="0">
                <a:latin typeface="Times New Roman"/>
                <a:cs typeface="Times New Roman"/>
              </a:rPr>
              <a:t>(</a:t>
            </a:r>
            <a:r>
              <a:rPr sz="4500" i="1" spc="-142" baseline="2777" dirty="0">
                <a:latin typeface="Times New Roman"/>
                <a:cs typeface="Times New Roman"/>
              </a:rPr>
              <a:t>s,a</a:t>
            </a:r>
            <a:r>
              <a:rPr sz="4500" spc="-142" baseline="2777" dirty="0">
                <a:latin typeface="Times New Roman"/>
                <a:cs typeface="Times New Roman"/>
              </a:rPr>
              <a:t>) </a:t>
            </a:r>
            <a:r>
              <a:rPr sz="4500" spc="22" baseline="2777" dirty="0">
                <a:latin typeface="Symbol"/>
                <a:cs typeface="Symbol"/>
              </a:rPr>
              <a:t></a:t>
            </a:r>
            <a:r>
              <a:rPr sz="4500" spc="-225" baseline="2777" dirty="0">
                <a:latin typeface="Times New Roman"/>
                <a:cs typeface="Times New Roman"/>
              </a:rPr>
              <a:t> </a:t>
            </a:r>
            <a:r>
              <a:rPr sz="4500" spc="7" baseline="2777" dirty="0">
                <a:latin typeface="Times New Roman"/>
                <a:cs typeface="Times New Roman"/>
              </a:rPr>
              <a:t>0</a:t>
            </a:r>
            <a:endParaRPr sz="4500" baseline="277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Times New Roman"/>
                <a:cs typeface="Times New Roman"/>
              </a:rPr>
              <a:t>Observe current state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Do </a:t>
            </a:r>
            <a:r>
              <a:rPr sz="2800" dirty="0">
                <a:latin typeface="Times New Roman"/>
                <a:cs typeface="Times New Roman"/>
              </a:rPr>
              <a:t>forever:</a:t>
            </a:r>
            <a:endParaRPr sz="280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Select an action </a:t>
            </a:r>
            <a:r>
              <a:rPr sz="2800" i="1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and execute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Receive immediate reward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Observe the new state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'</a:t>
            </a:r>
            <a:endParaRPr sz="280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80365" algn="l"/>
                <a:tab pos="381000" algn="l"/>
                <a:tab pos="4182110" algn="l"/>
                <a:tab pos="536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Update the table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	</a:t>
            </a:r>
            <a:r>
              <a:rPr sz="4500" i="1" spc="-142" baseline="7407" dirty="0">
                <a:latin typeface="Times New Roman"/>
                <a:cs typeface="Times New Roman"/>
              </a:rPr>
              <a:t>Q</a:t>
            </a:r>
            <a:r>
              <a:rPr sz="4500" spc="-142" baseline="23148" dirty="0">
                <a:latin typeface="Times New Roman"/>
                <a:cs typeface="Times New Roman"/>
              </a:rPr>
              <a:t>ˆ</a:t>
            </a:r>
            <a:r>
              <a:rPr sz="4500" spc="-142" baseline="7407" dirty="0">
                <a:latin typeface="Times New Roman"/>
                <a:cs typeface="Times New Roman"/>
              </a:rPr>
              <a:t>(</a:t>
            </a:r>
            <a:r>
              <a:rPr sz="4500" i="1" spc="-142" baseline="7407" dirty="0">
                <a:latin typeface="Times New Roman"/>
                <a:cs typeface="Times New Roman"/>
              </a:rPr>
              <a:t>s,a</a:t>
            </a:r>
            <a:r>
              <a:rPr sz="4500" spc="-142" baseline="7407" dirty="0">
                <a:latin typeface="Times New Roman"/>
                <a:cs typeface="Times New Roman"/>
              </a:rPr>
              <a:t>)	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  <a:p>
            <a:pPr marL="1058545">
              <a:lnSpc>
                <a:spcPct val="100000"/>
              </a:lnSpc>
              <a:spcBef>
                <a:spcPts val="1420"/>
              </a:spcBef>
              <a:tabLst>
                <a:tab pos="3424554" algn="l"/>
              </a:tabLst>
            </a:pPr>
            <a:r>
              <a:rPr sz="3000" i="1" spc="-90" dirty="0">
                <a:latin typeface="Times New Roman"/>
                <a:cs typeface="Times New Roman"/>
              </a:rPr>
              <a:t>Q</a:t>
            </a:r>
            <a:r>
              <a:rPr sz="4500" spc="-135" baseline="15740" dirty="0">
                <a:latin typeface="Times New Roman"/>
                <a:cs typeface="Times New Roman"/>
              </a:rPr>
              <a:t>ˆ</a:t>
            </a:r>
            <a:r>
              <a:rPr sz="3000" spc="-90" dirty="0">
                <a:latin typeface="Times New Roman"/>
                <a:cs typeface="Times New Roman"/>
              </a:rPr>
              <a:t>(</a:t>
            </a:r>
            <a:r>
              <a:rPr sz="3000" i="1" spc="-90" dirty="0">
                <a:latin typeface="Times New Roman"/>
                <a:cs typeface="Times New Roman"/>
              </a:rPr>
              <a:t>s,a</a:t>
            </a:r>
            <a:r>
              <a:rPr sz="3000" spc="-90" dirty="0">
                <a:latin typeface="Times New Roman"/>
                <a:cs typeface="Times New Roman"/>
              </a:rPr>
              <a:t>) </a:t>
            </a:r>
            <a:r>
              <a:rPr sz="3000" spc="15" dirty="0">
                <a:latin typeface="Symbol"/>
                <a:cs typeface="Symbol"/>
              </a:rPr>
              <a:t>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i="1" spc="5" dirty="0">
                <a:latin typeface="Times New Roman"/>
                <a:cs typeface="Times New Roman"/>
              </a:rPr>
              <a:t>r</a:t>
            </a:r>
            <a:r>
              <a:rPr sz="3000" i="1" spc="-80" dirty="0">
                <a:latin typeface="Times New Roman"/>
                <a:cs typeface="Times New Roman"/>
              </a:rPr>
              <a:t> </a:t>
            </a:r>
            <a:r>
              <a:rPr sz="3000" spc="100" dirty="0">
                <a:latin typeface="Symbol"/>
                <a:cs typeface="Symbol"/>
              </a:rPr>
              <a:t></a:t>
            </a:r>
            <a:r>
              <a:rPr sz="3000" spc="100" dirty="0">
                <a:latin typeface="Times New Roman"/>
                <a:cs typeface="Times New Roman"/>
              </a:rPr>
              <a:t>γ	</a:t>
            </a:r>
            <a:r>
              <a:rPr sz="3000" spc="10" dirty="0">
                <a:latin typeface="Times New Roman"/>
                <a:cs typeface="Times New Roman"/>
              </a:rPr>
              <a:t>max</a:t>
            </a:r>
            <a:r>
              <a:rPr sz="3000" spc="-355" dirty="0">
                <a:latin typeface="Times New Roman"/>
                <a:cs typeface="Times New Roman"/>
              </a:rPr>
              <a:t> </a:t>
            </a:r>
            <a:r>
              <a:rPr sz="3000" i="1" spc="-590" dirty="0">
                <a:latin typeface="Times New Roman"/>
                <a:cs typeface="Times New Roman"/>
              </a:rPr>
              <a:t>Q</a:t>
            </a:r>
            <a:r>
              <a:rPr sz="4500" spc="-885" baseline="15740" dirty="0">
                <a:latin typeface="Times New Roman"/>
                <a:cs typeface="Times New Roman"/>
              </a:rPr>
              <a:t>ˆ</a:t>
            </a:r>
            <a:r>
              <a:rPr sz="3000" spc="-590" dirty="0">
                <a:latin typeface="Times New Roman"/>
                <a:cs typeface="Times New Roman"/>
              </a:rPr>
              <a:t>(</a:t>
            </a:r>
            <a:r>
              <a:rPr sz="3000" i="1" spc="-590" dirty="0">
                <a:latin typeface="Times New Roman"/>
                <a:cs typeface="Times New Roman"/>
              </a:rPr>
              <a:t>s</a:t>
            </a:r>
            <a:r>
              <a:rPr sz="4500" spc="-885" baseline="2777" dirty="0">
                <a:latin typeface="Symbol"/>
                <a:cs typeface="Symbol"/>
              </a:rPr>
              <a:t></a:t>
            </a:r>
            <a:r>
              <a:rPr sz="3000" i="1" spc="-590" dirty="0">
                <a:latin typeface="Times New Roman"/>
                <a:cs typeface="Times New Roman"/>
              </a:rPr>
              <a:t>,a</a:t>
            </a:r>
            <a:r>
              <a:rPr sz="4500" spc="-885" baseline="2777" dirty="0">
                <a:latin typeface="Symbol"/>
                <a:cs typeface="Symbol"/>
              </a:rPr>
              <a:t></a:t>
            </a:r>
            <a:r>
              <a:rPr sz="3000" spc="-59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896" y="312674"/>
            <a:ext cx="19164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Updating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3475" y="904875"/>
            <a:ext cx="2533650" cy="1847850"/>
            <a:chOff x="1133475" y="904875"/>
            <a:chExt cx="2533650" cy="1847850"/>
          </a:xfrm>
        </p:grpSpPr>
        <p:sp>
          <p:nvSpPr>
            <p:cNvPr id="4" name="object 4"/>
            <p:cNvSpPr/>
            <p:nvPr/>
          </p:nvSpPr>
          <p:spPr>
            <a:xfrm>
              <a:off x="1143000" y="18288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400"/>
                  </a:lnTo>
                  <a:lnTo>
                    <a:pt x="838200" y="914400"/>
                  </a:lnTo>
                  <a:lnTo>
                    <a:pt x="838199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400" y="0"/>
                  </a:moveTo>
                  <a:lnTo>
                    <a:pt x="1676400" y="914399"/>
                  </a:lnTo>
                  <a:lnTo>
                    <a:pt x="2514600" y="914399"/>
                  </a:lnTo>
                  <a:lnTo>
                    <a:pt x="2514600" y="0"/>
                  </a:lnTo>
                  <a:lnTo>
                    <a:pt x="1676400" y="0"/>
                  </a:lnTo>
                  <a:close/>
                </a:path>
                <a:path w="2514600" h="914400">
                  <a:moveTo>
                    <a:pt x="838199" y="0"/>
                  </a:moveTo>
                  <a:lnTo>
                    <a:pt x="838200" y="914400"/>
                  </a:lnTo>
                  <a:lnTo>
                    <a:pt x="1676400" y="914399"/>
                  </a:lnTo>
                  <a:lnTo>
                    <a:pt x="1676400" y="0"/>
                  </a:lnTo>
                  <a:lnTo>
                    <a:pt x="838199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6375" y="1636776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3224" y="187071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065" y="0"/>
                  </a:moveTo>
                  <a:lnTo>
                    <a:pt x="0" y="0"/>
                  </a:lnTo>
                  <a:lnTo>
                    <a:pt x="73151" y="147065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0" y="9144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400" y="0"/>
                  </a:moveTo>
                  <a:lnTo>
                    <a:pt x="1676400" y="914399"/>
                  </a:lnTo>
                  <a:lnTo>
                    <a:pt x="2514600" y="914399"/>
                  </a:lnTo>
                  <a:lnTo>
                    <a:pt x="2514600" y="0"/>
                  </a:lnTo>
                  <a:lnTo>
                    <a:pt x="1676400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400"/>
                  </a:lnTo>
                  <a:lnTo>
                    <a:pt x="1676400" y="914399"/>
                  </a:lnTo>
                  <a:lnTo>
                    <a:pt x="1676400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0700" y="1524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4633" y="14508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6241" y="12192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0700" y="11460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5" h="147319">
                  <a:moveTo>
                    <a:pt x="147827" y="147065"/>
                  </a:moveTo>
                  <a:lnTo>
                    <a:pt x="147827" y="0"/>
                  </a:lnTo>
                  <a:lnTo>
                    <a:pt x="0" y="73151"/>
                  </a:lnTo>
                  <a:lnTo>
                    <a:pt x="147827" y="147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8900" y="1524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8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2833" y="14508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065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5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41701" y="1244600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0725" y="939807"/>
            <a:ext cx="819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63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4301" y="1473200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72</a:t>
            </a:r>
            <a:r>
              <a:rPr sz="1800" spc="7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700" baseline="-18518" dirty="0">
                <a:solidFill>
                  <a:srgbClr val="009A00"/>
                </a:solidFill>
                <a:latin typeface="Times New Roman"/>
                <a:cs typeface="Times New Roman"/>
              </a:rPr>
              <a:t>81</a:t>
            </a:r>
            <a:endParaRPr sz="2700" baseline="-1851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902" y="1089151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65FF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53075" y="904875"/>
            <a:ext cx="2533650" cy="1847850"/>
            <a:chOff x="5553075" y="904875"/>
            <a:chExt cx="2533650" cy="1847850"/>
          </a:xfrm>
        </p:grpSpPr>
        <p:sp>
          <p:nvSpPr>
            <p:cNvPr id="19" name="object 19"/>
            <p:cNvSpPr/>
            <p:nvPr/>
          </p:nvSpPr>
          <p:spPr>
            <a:xfrm>
              <a:off x="5562600" y="18288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399"/>
                  </a:lnTo>
                  <a:lnTo>
                    <a:pt x="838200" y="914399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400" y="0"/>
                  </a:moveTo>
                  <a:lnTo>
                    <a:pt x="1676400" y="914399"/>
                  </a:lnTo>
                  <a:lnTo>
                    <a:pt x="2514600" y="914399"/>
                  </a:lnTo>
                  <a:lnTo>
                    <a:pt x="2514600" y="0"/>
                  </a:lnTo>
                  <a:lnTo>
                    <a:pt x="1676400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399"/>
                  </a:lnTo>
                  <a:lnTo>
                    <a:pt x="1676400" y="914399"/>
                  </a:lnTo>
                  <a:lnTo>
                    <a:pt x="1676400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65975" y="1636776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92824" y="187071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6" y="0"/>
                  </a:moveTo>
                  <a:lnTo>
                    <a:pt x="0" y="0"/>
                  </a:lnTo>
                  <a:lnTo>
                    <a:pt x="73151" y="147066"/>
                  </a:lnTo>
                  <a:lnTo>
                    <a:pt x="1470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9144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400" y="0"/>
                  </a:moveTo>
                  <a:lnTo>
                    <a:pt x="1676400" y="914400"/>
                  </a:lnTo>
                  <a:lnTo>
                    <a:pt x="2514600" y="914400"/>
                  </a:lnTo>
                  <a:lnTo>
                    <a:pt x="2514600" y="0"/>
                  </a:lnTo>
                  <a:lnTo>
                    <a:pt x="1676400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400"/>
                  </a:lnTo>
                  <a:lnTo>
                    <a:pt x="1676400" y="914400"/>
                  </a:lnTo>
                  <a:lnTo>
                    <a:pt x="1676400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0300" y="1524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44233" y="14508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5841" y="12192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4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10300" y="11460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4" h="147319">
                  <a:moveTo>
                    <a:pt x="147827" y="147066"/>
                  </a:moveTo>
                  <a:lnTo>
                    <a:pt x="147827" y="0"/>
                  </a:lnTo>
                  <a:lnTo>
                    <a:pt x="0" y="73152"/>
                  </a:lnTo>
                  <a:lnTo>
                    <a:pt x="147827" y="1470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48500" y="1524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4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2433" y="14508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61302" y="1244600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10325" y="939807"/>
            <a:ext cx="819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63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73902" y="1473200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9A00"/>
                </a:solidFill>
                <a:latin typeface="Times New Roman"/>
                <a:cs typeface="Times New Roman"/>
              </a:rPr>
              <a:t>90</a:t>
            </a:r>
            <a:r>
              <a:rPr sz="1800" b="1" spc="7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700" baseline="-18518" dirty="0">
                <a:solidFill>
                  <a:srgbClr val="009A00"/>
                </a:solidFill>
                <a:latin typeface="Times New Roman"/>
                <a:cs typeface="Times New Roman"/>
              </a:rPr>
              <a:t>81</a:t>
            </a:r>
            <a:endParaRPr sz="2700" baseline="-185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94502" y="1089151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65FF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9742" y="1968500"/>
            <a:ext cx="6543040" cy="4297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0" algn="ctr">
              <a:lnSpc>
                <a:spcPct val="100000"/>
              </a:lnSpc>
              <a:spcBef>
                <a:spcPts val="95"/>
              </a:spcBef>
            </a:pPr>
            <a:r>
              <a:rPr sz="3000" i="1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789940" algn="ctr">
              <a:lnSpc>
                <a:spcPct val="100000"/>
              </a:lnSpc>
              <a:spcBef>
                <a:spcPts val="1630"/>
              </a:spcBef>
              <a:tabLst>
                <a:tab pos="5208905" algn="l"/>
              </a:tabLst>
            </a:pPr>
            <a:r>
              <a:rPr sz="1800" dirty="0">
                <a:latin typeface="Times New Roman"/>
                <a:cs typeface="Times New Roman"/>
              </a:rPr>
              <a:t>initial </a:t>
            </a:r>
            <a:r>
              <a:rPr sz="1800" spc="-5" dirty="0">
                <a:latin typeface="Times New Roman"/>
                <a:cs typeface="Times New Roman"/>
              </a:rPr>
              <a:t>state: </a:t>
            </a: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800" i="1" baseline="-23148" dirty="0">
                <a:latin typeface="Times New Roman"/>
                <a:cs typeface="Times New Roman"/>
              </a:rPr>
              <a:t>1	</a:t>
            </a:r>
            <a:r>
              <a:rPr sz="1800" spc="-5" dirty="0">
                <a:latin typeface="Times New Roman"/>
                <a:cs typeface="Times New Roman"/>
              </a:rPr>
              <a:t>next state: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800" i="1" baseline="-23148" dirty="0">
                <a:latin typeface="Times New Roman"/>
                <a:cs typeface="Times New Roman"/>
              </a:rPr>
              <a:t>2</a:t>
            </a:r>
            <a:endParaRPr sz="1800" baseline="-23148">
              <a:latin typeface="Times New Roman"/>
              <a:cs typeface="Times New Roman"/>
            </a:endParaRPr>
          </a:p>
          <a:p>
            <a:pPr marL="63500">
              <a:lnSpc>
                <a:spcPts val="2785"/>
              </a:lnSpc>
              <a:spcBef>
                <a:spcPts val="470"/>
              </a:spcBef>
            </a:pPr>
            <a:r>
              <a:rPr sz="2500" i="1" spc="-150" dirty="0">
                <a:latin typeface="Times New Roman"/>
                <a:cs typeface="Times New Roman"/>
              </a:rPr>
              <a:t>Q</a:t>
            </a:r>
            <a:r>
              <a:rPr sz="3750" spc="-225" baseline="15555" dirty="0">
                <a:latin typeface="Times New Roman"/>
                <a:cs typeface="Times New Roman"/>
              </a:rPr>
              <a:t>ˆ</a:t>
            </a:r>
            <a:r>
              <a:rPr sz="2500" spc="-150" dirty="0">
                <a:latin typeface="Times New Roman"/>
                <a:cs typeface="Times New Roman"/>
              </a:rPr>
              <a:t>(</a:t>
            </a:r>
            <a:r>
              <a:rPr sz="2500" i="1" spc="-150" dirty="0">
                <a:latin typeface="Times New Roman"/>
                <a:cs typeface="Times New Roman"/>
              </a:rPr>
              <a:t>s</a:t>
            </a:r>
            <a:r>
              <a:rPr sz="2175" spc="-225" baseline="-24904" dirty="0">
                <a:latin typeface="Times New Roman"/>
                <a:cs typeface="Times New Roman"/>
              </a:rPr>
              <a:t>1</a:t>
            </a:r>
            <a:r>
              <a:rPr sz="2175" spc="-352" baseline="-2490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a</a:t>
            </a:r>
            <a:r>
              <a:rPr sz="2175" i="1" spc="15" baseline="-24904" dirty="0">
                <a:latin typeface="Times New Roman"/>
                <a:cs typeface="Times New Roman"/>
              </a:rPr>
              <a:t>right</a:t>
            </a:r>
            <a:r>
              <a:rPr sz="2175" i="1" spc="37" baseline="-24904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)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Symbol"/>
                <a:cs typeface="Symbol"/>
              </a:rPr>
              <a:t>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r</a:t>
            </a:r>
            <a:r>
              <a:rPr sz="2500" i="1" spc="-7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Symbol"/>
                <a:cs typeface="Symbol"/>
              </a:rPr>
              <a:t></a:t>
            </a:r>
            <a:r>
              <a:rPr sz="2500" spc="90" dirty="0">
                <a:latin typeface="Times New Roman"/>
                <a:cs typeface="Times New Roman"/>
              </a:rPr>
              <a:t>γ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max</a:t>
            </a:r>
            <a:r>
              <a:rPr sz="2500" spc="-285" dirty="0">
                <a:latin typeface="Times New Roman"/>
                <a:cs typeface="Times New Roman"/>
              </a:rPr>
              <a:t> </a:t>
            </a:r>
            <a:r>
              <a:rPr sz="2500" spc="-655" dirty="0">
                <a:latin typeface="Times New Roman"/>
                <a:cs typeface="Times New Roman"/>
              </a:rPr>
              <a:t>Q</a:t>
            </a:r>
            <a:r>
              <a:rPr sz="3750" spc="-982" baseline="15555" dirty="0">
                <a:latin typeface="Times New Roman"/>
                <a:cs typeface="Times New Roman"/>
              </a:rPr>
              <a:t>ˆ</a:t>
            </a:r>
            <a:r>
              <a:rPr sz="3750" spc="-217" baseline="1555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s</a:t>
            </a:r>
            <a:r>
              <a:rPr sz="2175" spc="82" baseline="-24904" dirty="0">
                <a:latin typeface="Times New Roman"/>
                <a:cs typeface="Times New Roman"/>
              </a:rPr>
              <a:t>2</a:t>
            </a:r>
            <a:r>
              <a:rPr sz="2175" spc="-307" baseline="-24904" dirty="0">
                <a:latin typeface="Times New Roman"/>
                <a:cs typeface="Times New Roman"/>
              </a:rPr>
              <a:t> </a:t>
            </a:r>
            <a:r>
              <a:rPr sz="2500" i="1" spc="-465" dirty="0">
                <a:latin typeface="Times New Roman"/>
                <a:cs typeface="Times New Roman"/>
              </a:rPr>
              <a:t>,a</a:t>
            </a:r>
            <a:r>
              <a:rPr sz="3750" spc="-697" baseline="3333" dirty="0">
                <a:latin typeface="Symbol"/>
                <a:cs typeface="Symbol"/>
              </a:rPr>
              <a:t></a:t>
            </a:r>
            <a:r>
              <a:rPr sz="2500" spc="-46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R="861060" algn="ctr">
              <a:lnSpc>
                <a:spcPts val="1525"/>
              </a:lnSpc>
            </a:pPr>
            <a:r>
              <a:rPr sz="1450" spc="-500" dirty="0">
                <a:latin typeface="Times New Roman"/>
                <a:cs typeface="Times New Roman"/>
              </a:rPr>
              <a:t>a</a:t>
            </a:r>
            <a:r>
              <a:rPr sz="2175" spc="-750" baseline="3831" dirty="0">
                <a:latin typeface="Symbol"/>
                <a:cs typeface="Symbol"/>
              </a:rPr>
              <a:t></a:t>
            </a:r>
            <a:endParaRPr sz="2175" baseline="3831">
              <a:latin typeface="Symbol"/>
              <a:cs typeface="Symbol"/>
            </a:endParaRPr>
          </a:p>
          <a:p>
            <a:pPr marL="368300" algn="ctr">
              <a:lnSpc>
                <a:spcPct val="100000"/>
              </a:lnSpc>
              <a:spcBef>
                <a:spcPts val="430"/>
              </a:spcBef>
            </a:pPr>
            <a:r>
              <a:rPr sz="2500" spc="30" dirty="0">
                <a:latin typeface="Symbol"/>
                <a:cs typeface="Symbol"/>
              </a:rPr>
              <a:t>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0</a:t>
            </a:r>
            <a:r>
              <a:rPr sz="2500" spc="-229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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0.9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Times New Roman"/>
                <a:cs typeface="Times New Roman"/>
              </a:rPr>
              <a:t>max{63,81,100}</a:t>
            </a:r>
            <a:r>
              <a:rPr sz="2500" spc="-30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90</a:t>
            </a:r>
            <a:endParaRPr sz="25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800"/>
              </a:spcBef>
            </a:pPr>
            <a:r>
              <a:rPr sz="2500" spc="10" dirty="0">
                <a:latin typeface="Times New Roman"/>
                <a:cs typeface="Times New Roman"/>
              </a:rPr>
              <a:t>notice</a:t>
            </a:r>
            <a:r>
              <a:rPr sz="2500" spc="-2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if</a:t>
            </a:r>
            <a:r>
              <a:rPr sz="2500" spc="24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rewards</a:t>
            </a:r>
            <a:r>
              <a:rPr sz="2500" spc="-1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non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-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negative,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then</a:t>
            </a:r>
            <a:endParaRPr sz="250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  <a:spcBef>
                <a:spcPts val="1350"/>
              </a:spcBef>
            </a:pPr>
            <a:r>
              <a:rPr sz="2500" spc="10" dirty="0">
                <a:latin typeface="Times New Roman"/>
                <a:cs typeface="Times New Roman"/>
              </a:rPr>
              <a:t>(</a:t>
            </a:r>
            <a:r>
              <a:rPr sz="2500" spc="10" dirty="0">
                <a:latin typeface="Symbol"/>
                <a:cs typeface="Symbol"/>
              </a:rPr>
              <a:t></a:t>
            </a:r>
            <a:r>
              <a:rPr sz="2500" i="1" spc="10" dirty="0">
                <a:latin typeface="Times New Roman"/>
                <a:cs typeface="Times New Roman"/>
              </a:rPr>
              <a:t>s</a:t>
            </a:r>
            <a:r>
              <a:rPr sz="2500" spc="10" dirty="0">
                <a:latin typeface="Times New Roman"/>
                <a:cs typeface="Times New Roman"/>
              </a:rPr>
              <a:t>,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a</a:t>
            </a:r>
            <a:r>
              <a:rPr sz="2500" spc="30" dirty="0">
                <a:latin typeface="Times New Roman"/>
                <a:cs typeface="Times New Roman"/>
              </a:rPr>
              <a:t>,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spc="30" dirty="0">
                <a:latin typeface="Times New Roman"/>
                <a:cs typeface="Times New Roman"/>
              </a:rPr>
              <a:t>)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i="1" spc="-160" dirty="0">
                <a:latin typeface="Times New Roman"/>
                <a:cs typeface="Times New Roman"/>
              </a:rPr>
              <a:t>Q</a:t>
            </a:r>
            <a:r>
              <a:rPr sz="3750" spc="-240" baseline="15555" dirty="0">
                <a:latin typeface="Times New Roman"/>
                <a:cs typeface="Times New Roman"/>
              </a:rPr>
              <a:t>ˆ</a:t>
            </a:r>
            <a:r>
              <a:rPr sz="2175" i="1" spc="-240" baseline="-24904" dirty="0">
                <a:latin typeface="Times New Roman"/>
                <a:cs typeface="Times New Roman"/>
              </a:rPr>
              <a:t>n</a:t>
            </a:r>
            <a:r>
              <a:rPr sz="2175" spc="-240" baseline="-24904" dirty="0">
                <a:latin typeface="Symbol"/>
                <a:cs typeface="Symbol"/>
              </a:rPr>
              <a:t></a:t>
            </a:r>
            <a:r>
              <a:rPr sz="2175" spc="-240" baseline="-24904" dirty="0">
                <a:latin typeface="Times New Roman"/>
                <a:cs typeface="Times New Roman"/>
              </a:rPr>
              <a:t>1</a:t>
            </a:r>
            <a:r>
              <a:rPr sz="2175" spc="-292" baseline="-24904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s</a:t>
            </a:r>
            <a:r>
              <a:rPr sz="2500" spc="55" dirty="0">
                <a:latin typeface="Times New Roman"/>
                <a:cs typeface="Times New Roman"/>
              </a:rPr>
              <a:t>,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i="1" spc="50" dirty="0">
                <a:latin typeface="Times New Roman"/>
                <a:cs typeface="Times New Roman"/>
              </a:rPr>
              <a:t>a</a:t>
            </a:r>
            <a:r>
              <a:rPr sz="2500" spc="50" dirty="0">
                <a:latin typeface="Times New Roman"/>
                <a:cs typeface="Times New Roman"/>
              </a:rPr>
              <a:t>)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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i="1" spc="-285" dirty="0">
                <a:latin typeface="Times New Roman"/>
                <a:cs typeface="Times New Roman"/>
              </a:rPr>
              <a:t>Q</a:t>
            </a:r>
            <a:r>
              <a:rPr sz="3750" spc="-427" baseline="15555" dirty="0">
                <a:latin typeface="Times New Roman"/>
                <a:cs typeface="Times New Roman"/>
              </a:rPr>
              <a:t>ˆ</a:t>
            </a:r>
            <a:r>
              <a:rPr sz="2175" i="1" spc="-427" baseline="-24904" dirty="0">
                <a:latin typeface="Times New Roman"/>
                <a:cs typeface="Times New Roman"/>
              </a:rPr>
              <a:t>n</a:t>
            </a:r>
            <a:r>
              <a:rPr sz="2175" i="1" spc="-330" baseline="-24904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s</a:t>
            </a:r>
            <a:r>
              <a:rPr sz="2500" spc="55" dirty="0">
                <a:latin typeface="Times New Roman"/>
                <a:cs typeface="Times New Roman"/>
              </a:rPr>
              <a:t>,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i="1" spc="50" dirty="0">
                <a:latin typeface="Times New Roman"/>
                <a:cs typeface="Times New Roman"/>
              </a:rPr>
              <a:t>a</a:t>
            </a:r>
            <a:r>
              <a:rPr sz="2500" spc="5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855"/>
              </a:spcBef>
            </a:pPr>
            <a:r>
              <a:rPr sz="2500" spc="15" dirty="0">
                <a:latin typeface="Times New Roman"/>
                <a:cs typeface="Times New Roman"/>
              </a:rPr>
              <a:t>and</a:t>
            </a:r>
            <a:endParaRPr sz="250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  <a:spcBef>
                <a:spcPts val="1350"/>
              </a:spcBef>
            </a:pPr>
            <a:r>
              <a:rPr sz="2500" spc="10" dirty="0">
                <a:latin typeface="Times New Roman"/>
                <a:cs typeface="Times New Roman"/>
              </a:rPr>
              <a:t>(</a:t>
            </a:r>
            <a:r>
              <a:rPr sz="2500" spc="10" dirty="0">
                <a:latin typeface="Symbol"/>
                <a:cs typeface="Symbol"/>
              </a:rPr>
              <a:t></a:t>
            </a:r>
            <a:r>
              <a:rPr sz="2500" i="1" spc="10" dirty="0">
                <a:latin typeface="Times New Roman"/>
                <a:cs typeface="Times New Roman"/>
              </a:rPr>
              <a:t>s</a:t>
            </a:r>
            <a:r>
              <a:rPr sz="2500" spc="10" dirty="0">
                <a:latin typeface="Times New Roman"/>
                <a:cs typeface="Times New Roman"/>
              </a:rPr>
              <a:t>,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a</a:t>
            </a:r>
            <a:r>
              <a:rPr sz="2500" spc="30" dirty="0">
                <a:latin typeface="Times New Roman"/>
                <a:cs typeface="Times New Roman"/>
              </a:rPr>
              <a:t>,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spc="30" dirty="0">
                <a:latin typeface="Times New Roman"/>
                <a:cs typeface="Times New Roman"/>
              </a:rPr>
              <a:t>)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0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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i="1" spc="-285" dirty="0">
                <a:latin typeface="Times New Roman"/>
                <a:cs typeface="Times New Roman"/>
              </a:rPr>
              <a:t>Q</a:t>
            </a:r>
            <a:r>
              <a:rPr sz="3750" spc="-427" baseline="15555" dirty="0">
                <a:latin typeface="Times New Roman"/>
                <a:cs typeface="Times New Roman"/>
              </a:rPr>
              <a:t>ˆ</a:t>
            </a:r>
            <a:r>
              <a:rPr sz="2175" i="1" spc="-427" baseline="-24904" dirty="0">
                <a:latin typeface="Times New Roman"/>
                <a:cs typeface="Times New Roman"/>
              </a:rPr>
              <a:t>n  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s</a:t>
            </a:r>
            <a:r>
              <a:rPr sz="2500" spc="55" dirty="0">
                <a:latin typeface="Times New Roman"/>
                <a:cs typeface="Times New Roman"/>
              </a:rPr>
              <a:t>,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i="1" spc="50" dirty="0">
                <a:latin typeface="Times New Roman"/>
                <a:cs typeface="Times New Roman"/>
              </a:rPr>
              <a:t>a</a:t>
            </a:r>
            <a:r>
              <a:rPr sz="2500" spc="50" dirty="0">
                <a:latin typeface="Times New Roman"/>
                <a:cs typeface="Times New Roman"/>
              </a:rPr>
              <a:t>)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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i="1" spc="60" dirty="0">
                <a:latin typeface="Times New Roman"/>
                <a:cs typeface="Times New Roman"/>
              </a:rPr>
              <a:t>Q</a:t>
            </a:r>
            <a:r>
              <a:rPr sz="2500" spc="60" dirty="0">
                <a:latin typeface="Times New Roman"/>
                <a:cs typeface="Times New Roman"/>
              </a:rPr>
              <a:t>(</a:t>
            </a:r>
            <a:r>
              <a:rPr sz="2500" i="1" spc="60" dirty="0">
                <a:latin typeface="Times New Roman"/>
                <a:cs typeface="Times New Roman"/>
              </a:rPr>
              <a:t>s</a:t>
            </a:r>
            <a:r>
              <a:rPr sz="2500" spc="60" dirty="0">
                <a:latin typeface="Times New Roman"/>
                <a:cs typeface="Times New Roman"/>
              </a:rPr>
              <a:t>,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i="1" spc="50" dirty="0">
                <a:latin typeface="Times New Roman"/>
                <a:cs typeface="Times New Roman"/>
              </a:rPr>
              <a:t>a</a:t>
            </a:r>
            <a:r>
              <a:rPr sz="2500" spc="5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38600" y="1755648"/>
            <a:ext cx="1143000" cy="147320"/>
            <a:chOff x="4038600" y="1755648"/>
            <a:chExt cx="1143000" cy="147320"/>
          </a:xfrm>
        </p:grpSpPr>
        <p:sp>
          <p:nvSpPr>
            <p:cNvPr id="35" name="object 35"/>
            <p:cNvSpPr/>
            <p:nvPr/>
          </p:nvSpPr>
          <p:spPr>
            <a:xfrm>
              <a:off x="4038600" y="1828800"/>
              <a:ext cx="997585" cy="0"/>
            </a:xfrm>
            <a:custGeom>
              <a:avLst/>
              <a:gdLst/>
              <a:ahLst/>
              <a:cxnLst/>
              <a:rect l="l" t="t" r="r" b="b"/>
              <a:pathLst>
                <a:path w="997585">
                  <a:moveTo>
                    <a:pt x="0" y="0"/>
                  </a:moveTo>
                  <a:lnTo>
                    <a:pt x="997458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34533" y="17556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5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5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202" y="1054099"/>
            <a:ext cx="669607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49800"/>
              </a:lnSpc>
              <a:spcBef>
                <a:spcPts val="100"/>
              </a:spcBef>
              <a:tabLst>
                <a:tab pos="2199005" algn="l"/>
              </a:tabLst>
            </a:pPr>
            <a:r>
              <a:rPr sz="2400" dirty="0">
                <a:latin typeface="Times New Roman"/>
                <a:cs typeface="Times New Roman"/>
              </a:rPr>
              <a:t>converges 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5" dirty="0">
                <a:latin typeface="Times New Roman"/>
                <a:cs typeface="Times New Roman"/>
              </a:rPr>
              <a:t>Consider </a:t>
            </a:r>
            <a:r>
              <a:rPr sz="2400" dirty="0">
                <a:latin typeface="Times New Roman"/>
                <a:cs typeface="Times New Roman"/>
              </a:rPr>
              <a:t>case </a:t>
            </a:r>
            <a:r>
              <a:rPr sz="2400" spc="-5" dirty="0">
                <a:latin typeface="Times New Roman"/>
                <a:cs typeface="Times New Roman"/>
              </a:rPr>
              <a:t>of deterministic world  where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i="1" spc="-5" dirty="0">
                <a:latin typeface="Times New Roman"/>
                <a:cs typeface="Times New Roman"/>
              </a:rPr>
              <a:t>s,a</a:t>
            </a:r>
            <a:r>
              <a:rPr sz="2400" spc="-5" dirty="0">
                <a:latin typeface="Times New Roman"/>
                <a:cs typeface="Times New Roman"/>
              </a:rPr>
              <a:t>&gt; visited infinitely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often.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2223770"/>
            <a:ext cx="74256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49600"/>
              </a:lnSpc>
              <a:spcBef>
                <a:spcPts val="100"/>
              </a:spcBef>
              <a:tabLst>
                <a:tab pos="3074035" algn="l"/>
              </a:tabLst>
            </a:pPr>
            <a:r>
              <a:rPr sz="2400" spc="-5" dirty="0">
                <a:latin typeface="Times New Roman"/>
                <a:cs typeface="Times New Roman"/>
              </a:rPr>
              <a:t>Proof: define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full interval to be an interval during which  each &lt;</a:t>
            </a:r>
            <a:r>
              <a:rPr sz="2400" i="1" spc="-5" dirty="0">
                <a:latin typeface="Times New Roman"/>
                <a:cs typeface="Times New Roman"/>
              </a:rPr>
              <a:t>s,a</a:t>
            </a:r>
            <a:r>
              <a:rPr sz="2400" spc="-5" dirty="0">
                <a:latin typeface="Times New Roman"/>
                <a:cs typeface="Times New Roman"/>
              </a:rPr>
              <a:t>&gt;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visited.	During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full </a:t>
            </a:r>
            <a:r>
              <a:rPr sz="2400" dirty="0">
                <a:latin typeface="Times New Roman"/>
                <a:cs typeface="Times New Roman"/>
              </a:rPr>
              <a:t>interval 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802" y="3477944"/>
            <a:ext cx="134048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90930" algn="l"/>
              </a:tabLst>
            </a:pP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	</a:t>
            </a:r>
            <a:r>
              <a:rPr sz="3975" i="1" spc="-855" baseline="1048" dirty="0">
                <a:latin typeface="Times New Roman"/>
                <a:cs typeface="Times New Roman"/>
              </a:rPr>
              <a:t>Q</a:t>
            </a:r>
            <a:r>
              <a:rPr sz="3975" spc="-855" baseline="16771" dirty="0">
                <a:latin typeface="Times New Roman"/>
                <a:cs typeface="Times New Roman"/>
              </a:rPr>
              <a:t>ˆ</a:t>
            </a:r>
            <a:endParaRPr sz="3975" baseline="1677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3027" y="3510026"/>
            <a:ext cx="3634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table is </a:t>
            </a:r>
            <a:r>
              <a:rPr sz="2400" spc="-5" dirty="0">
                <a:latin typeface="Times New Roman"/>
                <a:cs typeface="Times New Roman"/>
              </a:rPr>
              <a:t>reduced by factor of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86" y="1091373"/>
            <a:ext cx="28765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975" i="1" spc="-855" baseline="-15723" dirty="0">
                <a:latin typeface="Times New Roman"/>
                <a:cs typeface="Times New Roman"/>
              </a:rPr>
              <a:t>Q</a:t>
            </a:r>
            <a:r>
              <a:rPr sz="2650" spc="-570" dirty="0">
                <a:latin typeface="Times New Roman"/>
                <a:cs typeface="Times New Roman"/>
              </a:rPr>
              <a:t>ˆ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7570" y="5246370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0"/>
                </a:moveTo>
                <a:lnTo>
                  <a:pt x="0" y="580643"/>
                </a:lnTo>
              </a:path>
            </a:pathLst>
          </a:custGeom>
          <a:ln w="1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5114" y="5246370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0"/>
                </a:moveTo>
                <a:lnTo>
                  <a:pt x="0" y="580643"/>
                </a:lnTo>
              </a:path>
            </a:pathLst>
          </a:custGeom>
          <a:ln w="1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1558" y="5618531"/>
            <a:ext cx="28638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130" dirty="0">
                <a:latin typeface="Times New Roman"/>
                <a:cs typeface="Times New Roman"/>
              </a:rPr>
              <a:t>s</a:t>
            </a:r>
            <a:r>
              <a:rPr sz="1600" spc="75" dirty="0">
                <a:latin typeface="Times New Roman"/>
                <a:cs typeface="Times New Roman"/>
              </a:rPr>
              <a:t>,</a:t>
            </a:r>
            <a:r>
              <a:rPr sz="1600" i="1" spc="1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201" y="3966128"/>
            <a:ext cx="7610475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33000"/>
              </a:lnSpc>
              <a:spcBef>
                <a:spcPts val="100"/>
              </a:spcBef>
              <a:tabLst>
                <a:tab pos="760730" algn="l"/>
              </a:tabLst>
            </a:pPr>
            <a:r>
              <a:rPr sz="2400" dirty="0">
                <a:latin typeface="Times New Roman"/>
                <a:cs typeface="Times New Roman"/>
              </a:rPr>
              <a:t>Let </a:t>
            </a:r>
            <a:r>
              <a:rPr sz="3975" i="1" spc="-472" baseline="3144" dirty="0">
                <a:latin typeface="Times New Roman"/>
                <a:cs typeface="Times New Roman"/>
              </a:rPr>
              <a:t>Q</a:t>
            </a:r>
            <a:r>
              <a:rPr sz="3975" spc="-472" baseline="18867" dirty="0">
                <a:latin typeface="Times New Roman"/>
                <a:cs typeface="Times New Roman"/>
              </a:rPr>
              <a:t>ˆ</a:t>
            </a:r>
            <a:r>
              <a:rPr sz="2325" i="1" spc="-472" baseline="-19713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table after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updates,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Symbol"/>
                <a:cs typeface="Symbol"/>
              </a:rPr>
              <a:t></a:t>
            </a:r>
            <a:r>
              <a:rPr sz="2400" i="1" spc="-7" baseline="-20833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be the maximum error  in	</a:t>
            </a:r>
            <a:r>
              <a:rPr sz="3975" i="1" spc="-472" baseline="3144" dirty="0">
                <a:latin typeface="Times New Roman"/>
                <a:cs typeface="Times New Roman"/>
              </a:rPr>
              <a:t>Q</a:t>
            </a:r>
            <a:r>
              <a:rPr sz="3975" spc="-472" baseline="18867" dirty="0">
                <a:latin typeface="Times New Roman"/>
                <a:cs typeface="Times New Roman"/>
              </a:rPr>
              <a:t>ˆ</a:t>
            </a:r>
            <a:r>
              <a:rPr sz="2325" i="1" spc="-472" baseline="-1792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;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1306830">
              <a:lnSpc>
                <a:spcPct val="100000"/>
              </a:lnSpc>
              <a:spcBef>
                <a:spcPts val="1710"/>
              </a:spcBef>
            </a:pPr>
            <a:r>
              <a:rPr sz="2800" spc="100" dirty="0">
                <a:latin typeface="Symbol"/>
                <a:cs typeface="Symbol"/>
              </a:rPr>
              <a:t></a:t>
            </a:r>
            <a:r>
              <a:rPr sz="2400" i="1" spc="150" baseline="-24305" dirty="0">
                <a:latin typeface="Times New Roman"/>
                <a:cs typeface="Times New Roman"/>
              </a:rPr>
              <a:t>n</a:t>
            </a:r>
            <a:r>
              <a:rPr sz="2400" i="1" spc="817" baseline="-24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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max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i="1" spc="-330" dirty="0">
                <a:latin typeface="Times New Roman"/>
                <a:cs typeface="Times New Roman"/>
              </a:rPr>
              <a:t>Q</a:t>
            </a:r>
            <a:r>
              <a:rPr sz="4200" spc="-494" baseline="15873" dirty="0">
                <a:latin typeface="Times New Roman"/>
                <a:cs typeface="Times New Roman"/>
              </a:rPr>
              <a:t>ˆ</a:t>
            </a:r>
            <a:r>
              <a:rPr sz="2400" i="1" spc="-494" baseline="-24305" dirty="0">
                <a:latin typeface="Times New Roman"/>
                <a:cs typeface="Times New Roman"/>
              </a:rPr>
              <a:t>n</a:t>
            </a:r>
            <a:r>
              <a:rPr sz="2400" i="1" spc="-412" baseline="-2430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(</a:t>
            </a:r>
            <a:r>
              <a:rPr sz="2800" i="1" spc="50" dirty="0">
                <a:latin typeface="Times New Roman"/>
                <a:cs typeface="Times New Roman"/>
              </a:rPr>
              <a:t>s</a:t>
            </a:r>
            <a:r>
              <a:rPr sz="2800" spc="50" dirty="0">
                <a:latin typeface="Times New Roman"/>
                <a:cs typeface="Times New Roman"/>
              </a:rPr>
              <a:t>,</a:t>
            </a:r>
            <a:r>
              <a:rPr sz="2800" spc="-360" dirty="0">
                <a:latin typeface="Times New Roman"/>
                <a:cs typeface="Times New Roman"/>
              </a:rPr>
              <a:t> </a:t>
            </a:r>
            <a:r>
              <a:rPr sz="2800" i="1" spc="40" dirty="0">
                <a:latin typeface="Times New Roman"/>
                <a:cs typeface="Times New Roman"/>
              </a:rPr>
              <a:t>a</a:t>
            </a:r>
            <a:r>
              <a:rPr sz="2800" spc="40" dirty="0">
                <a:latin typeface="Times New Roman"/>
                <a:cs typeface="Times New Roman"/>
              </a:rPr>
              <a:t>)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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i="1" spc="55" dirty="0">
                <a:latin typeface="Times New Roman"/>
                <a:cs typeface="Times New Roman"/>
              </a:rPr>
              <a:t>Q</a:t>
            </a:r>
            <a:r>
              <a:rPr sz="2800" spc="55" dirty="0">
                <a:latin typeface="Times New Roman"/>
                <a:cs typeface="Times New Roman"/>
              </a:rPr>
              <a:t>(</a:t>
            </a:r>
            <a:r>
              <a:rPr sz="2800" i="1" spc="55" dirty="0">
                <a:latin typeface="Times New Roman"/>
                <a:cs typeface="Times New Roman"/>
              </a:rPr>
              <a:t>s</a:t>
            </a:r>
            <a:r>
              <a:rPr sz="2800" spc="55" dirty="0">
                <a:latin typeface="Times New Roman"/>
                <a:cs typeface="Times New Roman"/>
              </a:rPr>
              <a:t>,</a:t>
            </a:r>
            <a:r>
              <a:rPr sz="2800" spc="-360" dirty="0">
                <a:latin typeface="Times New Roman"/>
                <a:cs typeface="Times New Roman"/>
              </a:rPr>
              <a:t> </a:t>
            </a:r>
            <a:r>
              <a:rPr sz="2800" i="1" spc="40" dirty="0">
                <a:latin typeface="Times New Roman"/>
                <a:cs typeface="Times New Roman"/>
              </a:rPr>
              <a:t>a</a:t>
            </a:r>
            <a:r>
              <a:rPr sz="2800" spc="4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382" y="312674"/>
            <a:ext cx="40462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Convergence</a:t>
            </a:r>
            <a:r>
              <a:rPr spc="-70" dirty="0"/>
              <a:t> </a:t>
            </a:r>
            <a:r>
              <a:rPr spc="-5" dirty="0"/>
              <a:t>(cont)</a:t>
            </a:r>
          </a:p>
        </p:txBody>
      </p:sp>
      <p:sp>
        <p:nvSpPr>
          <p:cNvPr id="3" name="object 3"/>
          <p:cNvSpPr/>
          <p:nvPr/>
        </p:nvSpPr>
        <p:spPr>
          <a:xfrm>
            <a:off x="893825" y="1937766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583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5244" y="1937766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583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6714" y="1901951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5">
                <a:moveTo>
                  <a:pt x="0" y="0"/>
                </a:moveTo>
                <a:lnTo>
                  <a:pt x="0" y="553973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66354" y="1901951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5">
                <a:moveTo>
                  <a:pt x="0" y="0"/>
                </a:moveTo>
                <a:lnTo>
                  <a:pt x="0" y="553973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7590" y="2602992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5">
                <a:moveTo>
                  <a:pt x="0" y="0"/>
                </a:moveTo>
                <a:lnTo>
                  <a:pt x="0" y="553974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1131" y="2602992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5">
                <a:moveTo>
                  <a:pt x="0" y="0"/>
                </a:moveTo>
                <a:lnTo>
                  <a:pt x="0" y="553973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5467" y="3304794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583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3347" y="3304794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583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5467" y="3944873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346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7261" y="3944873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346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3825" y="4613147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584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5244" y="4613147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584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4805" y="5683758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4">
                <a:moveTo>
                  <a:pt x="0" y="0"/>
                </a:moveTo>
                <a:lnTo>
                  <a:pt x="0" y="553973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2829" y="5683758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4">
                <a:moveTo>
                  <a:pt x="0" y="0"/>
                </a:moveTo>
                <a:lnTo>
                  <a:pt x="0" y="553973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0173" y="5784341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628" y="5784341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6865" y="5159994"/>
            <a:ext cx="4979670" cy="1098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300" spc="5" dirty="0">
                <a:latin typeface="Times New Roman"/>
                <a:cs typeface="Times New Roman"/>
              </a:rPr>
              <a:t>Note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we</a:t>
            </a:r>
            <a:r>
              <a:rPr sz="2300" spc="-1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used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general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fact that</a:t>
            </a:r>
            <a:endParaRPr sz="2300">
              <a:latin typeface="Times New Roman"/>
              <a:cs typeface="Times New Roman"/>
            </a:endParaRPr>
          </a:p>
          <a:p>
            <a:pPr marL="278130">
              <a:lnSpc>
                <a:spcPts val="2550"/>
              </a:lnSpc>
              <a:spcBef>
                <a:spcPts val="1710"/>
              </a:spcBef>
            </a:pPr>
            <a:r>
              <a:rPr sz="2300" spc="10" dirty="0">
                <a:latin typeface="Times New Roman"/>
                <a:cs typeface="Times New Roman"/>
              </a:rPr>
              <a:t>max </a:t>
            </a:r>
            <a:r>
              <a:rPr sz="2300" i="1" spc="-25" dirty="0">
                <a:latin typeface="Times New Roman"/>
                <a:cs typeface="Times New Roman"/>
              </a:rPr>
              <a:t>f</a:t>
            </a:r>
            <a:r>
              <a:rPr sz="2025" spc="-37" baseline="-24691" dirty="0">
                <a:latin typeface="Times New Roman"/>
                <a:cs typeface="Times New Roman"/>
              </a:rPr>
              <a:t>1</a:t>
            </a:r>
            <a:r>
              <a:rPr sz="2300" i="1" spc="-25" dirty="0">
                <a:latin typeface="Times New Roman"/>
                <a:cs typeface="Times New Roman"/>
              </a:rPr>
              <a:t>(a) </a:t>
            </a:r>
            <a:r>
              <a:rPr sz="2300" spc="5" dirty="0">
                <a:latin typeface="Times New Roman"/>
                <a:cs typeface="Times New Roman"/>
              </a:rPr>
              <a:t>- </a:t>
            </a:r>
            <a:r>
              <a:rPr sz="2300" spc="10" dirty="0">
                <a:latin typeface="Times New Roman"/>
                <a:cs typeface="Times New Roman"/>
              </a:rPr>
              <a:t>max </a:t>
            </a:r>
            <a:r>
              <a:rPr sz="2300" i="1" spc="25" dirty="0">
                <a:latin typeface="Times New Roman"/>
                <a:cs typeface="Times New Roman"/>
              </a:rPr>
              <a:t>f</a:t>
            </a:r>
            <a:r>
              <a:rPr sz="2025" spc="37" baseline="-24691" dirty="0">
                <a:latin typeface="Times New Roman"/>
                <a:cs typeface="Times New Roman"/>
              </a:rPr>
              <a:t>2</a:t>
            </a:r>
            <a:r>
              <a:rPr sz="2300" i="1" spc="25" dirty="0">
                <a:latin typeface="Times New Roman"/>
                <a:cs typeface="Times New Roman"/>
              </a:rPr>
              <a:t>(a) </a:t>
            </a:r>
            <a:r>
              <a:rPr sz="2300" spc="10" dirty="0">
                <a:latin typeface="Symbol"/>
                <a:cs typeface="Symbol"/>
              </a:rPr>
              <a:t></a:t>
            </a:r>
            <a:r>
              <a:rPr sz="2300" spc="10" dirty="0">
                <a:latin typeface="Times New Roman"/>
                <a:cs typeface="Times New Roman"/>
              </a:rPr>
              <a:t> max </a:t>
            </a:r>
            <a:r>
              <a:rPr sz="2300" i="1" spc="-25" dirty="0">
                <a:latin typeface="Times New Roman"/>
                <a:cs typeface="Times New Roman"/>
              </a:rPr>
              <a:t>f</a:t>
            </a:r>
            <a:r>
              <a:rPr sz="2025" spc="-37" baseline="-24691" dirty="0">
                <a:latin typeface="Times New Roman"/>
                <a:cs typeface="Times New Roman"/>
              </a:rPr>
              <a:t>1</a:t>
            </a:r>
            <a:r>
              <a:rPr sz="2300" i="1" spc="-25" dirty="0">
                <a:latin typeface="Times New Roman"/>
                <a:cs typeface="Times New Roman"/>
              </a:rPr>
              <a:t>(a) </a:t>
            </a:r>
            <a:r>
              <a:rPr sz="2300" spc="5" dirty="0">
                <a:latin typeface="Times New Roman"/>
                <a:cs typeface="Times New Roman"/>
              </a:rPr>
              <a:t>-</a:t>
            </a:r>
            <a:r>
              <a:rPr sz="2300" spc="409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Times New Roman"/>
                <a:cs typeface="Times New Roman"/>
              </a:rPr>
              <a:t>f</a:t>
            </a:r>
            <a:r>
              <a:rPr sz="2025" spc="37" baseline="-24691" dirty="0">
                <a:latin typeface="Times New Roman"/>
                <a:cs typeface="Times New Roman"/>
              </a:rPr>
              <a:t>2</a:t>
            </a:r>
            <a:r>
              <a:rPr sz="2300" i="1" spc="25" dirty="0">
                <a:latin typeface="Times New Roman"/>
                <a:cs typeface="Times New Roman"/>
              </a:rPr>
              <a:t>(a)</a:t>
            </a:r>
            <a:endParaRPr sz="2300">
              <a:latin typeface="Times New Roman"/>
              <a:cs typeface="Times New Roman"/>
            </a:endParaRPr>
          </a:p>
          <a:p>
            <a:pPr marL="488950">
              <a:lnSpc>
                <a:spcPts val="1410"/>
              </a:lnSpc>
              <a:tabLst>
                <a:tab pos="1781175" algn="l"/>
                <a:tab pos="3253104" algn="l"/>
              </a:tabLst>
            </a:pPr>
            <a:r>
              <a:rPr sz="1350" i="1" dirty="0">
                <a:latin typeface="Times New Roman"/>
                <a:cs typeface="Times New Roman"/>
              </a:rPr>
              <a:t>a	a	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3403" y="3952209"/>
            <a:ext cx="319722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00" spc="135" dirty="0">
                <a:latin typeface="Symbol"/>
                <a:cs typeface="Symbol"/>
              </a:rPr>
              <a:t></a:t>
            </a:r>
            <a:r>
              <a:rPr sz="2300" spc="135" dirty="0">
                <a:latin typeface="Times New Roman"/>
                <a:cs typeface="Times New Roman"/>
              </a:rPr>
              <a:t>γ </a:t>
            </a:r>
            <a:r>
              <a:rPr sz="2300" spc="10" dirty="0">
                <a:latin typeface="Times New Roman"/>
                <a:cs typeface="Times New Roman"/>
              </a:rPr>
              <a:t>max </a:t>
            </a:r>
            <a:r>
              <a:rPr sz="2300" i="1" spc="-409" dirty="0">
                <a:latin typeface="Times New Roman"/>
                <a:cs typeface="Times New Roman"/>
              </a:rPr>
              <a:t>Q</a:t>
            </a:r>
            <a:r>
              <a:rPr sz="3450" spc="-615" baseline="15700" dirty="0">
                <a:latin typeface="Times New Roman"/>
                <a:cs typeface="Times New Roman"/>
              </a:rPr>
              <a:t>ˆ</a:t>
            </a:r>
            <a:r>
              <a:rPr sz="2025" i="1" spc="-615" baseline="-24691" dirty="0">
                <a:latin typeface="Times New Roman"/>
                <a:cs typeface="Times New Roman"/>
              </a:rPr>
              <a:t>n</a:t>
            </a:r>
            <a:r>
              <a:rPr sz="2300" i="1" spc="-409" dirty="0">
                <a:latin typeface="Times New Roman"/>
                <a:cs typeface="Times New Roman"/>
              </a:rPr>
              <a:t>(s</a:t>
            </a:r>
            <a:r>
              <a:rPr sz="3450" b="1" spc="-615" baseline="3623" dirty="0">
                <a:latin typeface="Symbol"/>
                <a:cs typeface="Symbol"/>
              </a:rPr>
              <a:t></a:t>
            </a:r>
            <a:r>
              <a:rPr sz="2300" i="1" spc="-409" dirty="0">
                <a:latin typeface="Times New Roman"/>
                <a:cs typeface="Times New Roman"/>
              </a:rPr>
              <a:t>,a</a:t>
            </a:r>
            <a:r>
              <a:rPr sz="3450" spc="-615" baseline="3623" dirty="0">
                <a:latin typeface="Symbol"/>
                <a:cs typeface="Symbol"/>
              </a:rPr>
              <a:t></a:t>
            </a:r>
            <a:r>
              <a:rPr sz="2300" i="1" spc="-409" dirty="0">
                <a:latin typeface="Times New Roman"/>
                <a:cs typeface="Times New Roman"/>
              </a:rPr>
              <a:t>)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434" dirty="0">
                <a:latin typeface="Times New Roman"/>
                <a:cs typeface="Times New Roman"/>
              </a:rPr>
              <a:t> </a:t>
            </a:r>
            <a:r>
              <a:rPr sz="2300" i="1" spc="-415" dirty="0">
                <a:latin typeface="Times New Roman"/>
                <a:cs typeface="Times New Roman"/>
              </a:rPr>
              <a:t>Q(s</a:t>
            </a:r>
            <a:r>
              <a:rPr sz="3450" b="1" spc="-622" baseline="3623" dirty="0">
                <a:latin typeface="Symbol"/>
                <a:cs typeface="Symbol"/>
              </a:rPr>
              <a:t></a:t>
            </a:r>
            <a:r>
              <a:rPr sz="2300" i="1" spc="-415" dirty="0">
                <a:latin typeface="Times New Roman"/>
                <a:cs typeface="Times New Roman"/>
              </a:rPr>
              <a:t>,a</a:t>
            </a:r>
            <a:r>
              <a:rPr sz="3450" spc="-622" baseline="3623" dirty="0">
                <a:latin typeface="Symbol"/>
                <a:cs typeface="Symbol"/>
              </a:rPr>
              <a:t></a:t>
            </a:r>
            <a:r>
              <a:rPr sz="2300" i="1" spc="-41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7078" y="4157493"/>
            <a:ext cx="3176905" cy="84137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844"/>
              </a:spcBef>
            </a:pPr>
            <a:r>
              <a:rPr sz="1350" i="1" spc="-490" dirty="0">
                <a:latin typeface="Times New Roman"/>
                <a:cs typeface="Times New Roman"/>
              </a:rPr>
              <a:t>s</a:t>
            </a:r>
            <a:r>
              <a:rPr sz="2025" b="1" spc="-735" baseline="4115" dirty="0">
                <a:latin typeface="Symbol"/>
                <a:cs typeface="Symbol"/>
              </a:rPr>
              <a:t></a:t>
            </a:r>
            <a:r>
              <a:rPr sz="2025" b="1" spc="-330" baseline="4115" dirty="0">
                <a:latin typeface="Times New Roman"/>
                <a:cs typeface="Times New Roman"/>
              </a:rPr>
              <a:t> </a:t>
            </a:r>
            <a:r>
              <a:rPr sz="1350" spc="-310" dirty="0">
                <a:latin typeface="Times New Roman"/>
                <a:cs typeface="Times New Roman"/>
              </a:rPr>
              <a:t>,</a:t>
            </a:r>
            <a:r>
              <a:rPr sz="1350" i="1" spc="-310" dirty="0">
                <a:latin typeface="Times New Roman"/>
                <a:cs typeface="Times New Roman"/>
              </a:rPr>
              <a:t>a</a:t>
            </a:r>
            <a:r>
              <a:rPr sz="2025" spc="-465" baseline="4115" dirty="0">
                <a:latin typeface="Symbol"/>
                <a:cs typeface="Symbol"/>
              </a:rPr>
              <a:t></a:t>
            </a:r>
            <a:endParaRPr sz="2025" baseline="4115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sz="2300" i="1" spc="-155" dirty="0">
                <a:latin typeface="Times New Roman"/>
                <a:cs typeface="Times New Roman"/>
              </a:rPr>
              <a:t>Q</a:t>
            </a:r>
            <a:r>
              <a:rPr sz="3450" spc="-232" baseline="15700" dirty="0">
                <a:latin typeface="Times New Roman"/>
                <a:cs typeface="Times New Roman"/>
              </a:rPr>
              <a:t>ˆ</a:t>
            </a:r>
            <a:r>
              <a:rPr sz="2025" i="1" spc="-232" baseline="-24691" dirty="0">
                <a:latin typeface="Times New Roman"/>
                <a:cs typeface="Times New Roman"/>
              </a:rPr>
              <a:t>n</a:t>
            </a:r>
            <a:r>
              <a:rPr sz="2025" spc="-232" baseline="-24691" dirty="0">
                <a:latin typeface="Symbol"/>
                <a:cs typeface="Symbol"/>
              </a:rPr>
              <a:t></a:t>
            </a:r>
            <a:r>
              <a:rPr sz="2025" spc="-232" baseline="-24691" dirty="0">
                <a:latin typeface="Times New Roman"/>
                <a:cs typeface="Times New Roman"/>
              </a:rPr>
              <a:t>1</a:t>
            </a:r>
            <a:r>
              <a:rPr sz="2025" spc="-284" baseline="-24691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i="1" spc="45" dirty="0">
                <a:latin typeface="Times New Roman"/>
                <a:cs typeface="Times New Roman"/>
              </a:rPr>
              <a:t>s</a:t>
            </a:r>
            <a:r>
              <a:rPr sz="2300" spc="45" dirty="0">
                <a:latin typeface="Times New Roman"/>
                <a:cs typeface="Times New Roman"/>
              </a:rPr>
              <a:t>,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i="1" spc="45" dirty="0">
                <a:latin typeface="Times New Roman"/>
                <a:cs typeface="Times New Roman"/>
              </a:rPr>
              <a:t>a</a:t>
            </a:r>
            <a:r>
              <a:rPr sz="2300" spc="45" dirty="0">
                <a:latin typeface="Times New Roman"/>
                <a:cs typeface="Times New Roman"/>
              </a:rPr>
              <a:t>)</a:t>
            </a:r>
            <a:r>
              <a:rPr sz="2300" spc="-19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i="1" spc="55" dirty="0">
                <a:latin typeface="Times New Roman"/>
                <a:cs typeface="Times New Roman"/>
              </a:rPr>
              <a:t>Q</a:t>
            </a:r>
            <a:r>
              <a:rPr sz="2300" spc="55" dirty="0">
                <a:latin typeface="Times New Roman"/>
                <a:cs typeface="Times New Roman"/>
              </a:rPr>
              <a:t>(</a:t>
            </a:r>
            <a:r>
              <a:rPr sz="2300" i="1" spc="55" dirty="0">
                <a:latin typeface="Times New Roman"/>
                <a:cs typeface="Times New Roman"/>
              </a:rPr>
              <a:t>s</a:t>
            </a:r>
            <a:r>
              <a:rPr sz="2300" spc="55" dirty="0">
                <a:latin typeface="Times New Roman"/>
                <a:cs typeface="Times New Roman"/>
              </a:rPr>
              <a:t>,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i="1" spc="45" dirty="0">
                <a:latin typeface="Times New Roman"/>
                <a:cs typeface="Times New Roman"/>
              </a:rPr>
              <a:t>a</a:t>
            </a:r>
            <a:r>
              <a:rPr sz="2300" spc="45" dirty="0">
                <a:latin typeface="Times New Roman"/>
                <a:cs typeface="Times New Roman"/>
              </a:rPr>
              <a:t>)</a:t>
            </a:r>
            <a:r>
              <a:rPr sz="2300" spc="160" dirty="0">
                <a:latin typeface="Times New Roman"/>
                <a:cs typeface="Times New Roman"/>
              </a:rPr>
              <a:t> </a:t>
            </a:r>
            <a:r>
              <a:rPr sz="2300" spc="130" dirty="0">
                <a:latin typeface="Symbol"/>
                <a:cs typeface="Symbol"/>
              </a:rPr>
              <a:t></a:t>
            </a:r>
            <a:r>
              <a:rPr sz="2300" spc="130" dirty="0">
                <a:latin typeface="Times New Roman"/>
                <a:cs typeface="Times New Roman"/>
              </a:rPr>
              <a:t>γ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2300" spc="80" dirty="0">
                <a:latin typeface="Symbol"/>
                <a:cs typeface="Symbol"/>
              </a:rPr>
              <a:t></a:t>
            </a:r>
            <a:r>
              <a:rPr sz="2025" i="1" spc="120" baseline="-24691" dirty="0">
                <a:latin typeface="Times New Roman"/>
                <a:cs typeface="Times New Roman"/>
              </a:rPr>
              <a:t>n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2925" y="3610966"/>
            <a:ext cx="1587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35" dirty="0">
                <a:latin typeface="Times New Roman"/>
                <a:cs typeface="Times New Roman"/>
              </a:rPr>
              <a:t>a</a:t>
            </a:r>
            <a:r>
              <a:rPr sz="2025" spc="-1530" baseline="4115" dirty="0">
                <a:latin typeface="Symbol"/>
                <a:cs typeface="Symbol"/>
              </a:rPr>
              <a:t></a:t>
            </a:r>
            <a:endParaRPr sz="2025" baseline="4115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1801" y="1056541"/>
            <a:ext cx="7551420" cy="26339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418465" marR="240029" indent="-342900">
              <a:lnSpc>
                <a:spcPct val="103000"/>
              </a:lnSpc>
              <a:spcBef>
                <a:spcPts val="10"/>
              </a:spcBef>
              <a:tabLst>
                <a:tab pos="2538730" algn="l"/>
                <a:tab pos="375666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entry	</a:t>
            </a:r>
            <a:r>
              <a:rPr sz="3975" i="1" spc="-465" baseline="3144" dirty="0">
                <a:latin typeface="Times New Roman"/>
                <a:cs typeface="Times New Roman"/>
              </a:rPr>
              <a:t>Q</a:t>
            </a:r>
            <a:r>
              <a:rPr sz="3975" spc="-465" baseline="18867" dirty="0">
                <a:latin typeface="Times New Roman"/>
                <a:cs typeface="Times New Roman"/>
              </a:rPr>
              <a:t>ˆ</a:t>
            </a:r>
            <a:r>
              <a:rPr sz="2325" i="1" spc="-465" baseline="-17921" dirty="0">
                <a:latin typeface="Times New Roman"/>
                <a:cs typeface="Times New Roman"/>
              </a:rPr>
              <a:t>n   </a:t>
            </a:r>
            <a:r>
              <a:rPr sz="2325" i="1" spc="-434" baseline="-17921" dirty="0">
                <a:latin typeface="Times New Roman"/>
                <a:cs typeface="Times New Roman"/>
              </a:rPr>
              <a:t> </a:t>
            </a:r>
            <a:r>
              <a:rPr sz="3975" spc="82" baseline="3144" dirty="0">
                <a:latin typeface="Times New Roman"/>
                <a:cs typeface="Times New Roman"/>
              </a:rPr>
              <a:t>(</a:t>
            </a:r>
            <a:r>
              <a:rPr sz="3975" i="1" spc="82" baseline="3144" dirty="0">
                <a:latin typeface="Times New Roman"/>
                <a:cs typeface="Times New Roman"/>
              </a:rPr>
              <a:t>s</a:t>
            </a:r>
            <a:r>
              <a:rPr sz="3975" spc="82" baseline="3144" dirty="0">
                <a:latin typeface="Times New Roman"/>
                <a:cs typeface="Times New Roman"/>
              </a:rPr>
              <a:t>,</a:t>
            </a:r>
            <a:r>
              <a:rPr sz="3975" spc="-487" baseline="3144" dirty="0">
                <a:latin typeface="Times New Roman"/>
                <a:cs typeface="Times New Roman"/>
              </a:rPr>
              <a:t> </a:t>
            </a:r>
            <a:r>
              <a:rPr sz="3975" i="1" spc="67" baseline="3144" dirty="0">
                <a:latin typeface="Times New Roman"/>
                <a:cs typeface="Times New Roman"/>
              </a:rPr>
              <a:t>a</a:t>
            </a:r>
            <a:r>
              <a:rPr sz="3975" spc="67" baseline="3144" dirty="0">
                <a:latin typeface="Times New Roman"/>
                <a:cs typeface="Times New Roman"/>
              </a:rPr>
              <a:t>)	</a:t>
            </a:r>
            <a:r>
              <a:rPr sz="2400" spc="-5" dirty="0">
                <a:latin typeface="Times New Roman"/>
                <a:cs typeface="Times New Roman"/>
              </a:rPr>
              <a:t>updated on </a:t>
            </a:r>
            <a:r>
              <a:rPr sz="2400" dirty="0">
                <a:latin typeface="Times New Roman"/>
                <a:cs typeface="Times New Roman"/>
              </a:rPr>
              <a:t>iteration </a:t>
            </a:r>
            <a:r>
              <a:rPr sz="2400" i="1" spc="-5" dirty="0">
                <a:latin typeface="Times New Roman"/>
                <a:cs typeface="Times New Roman"/>
              </a:rPr>
              <a:t>n+1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error in the </a:t>
            </a:r>
            <a:r>
              <a:rPr sz="2400" spc="-5" dirty="0">
                <a:latin typeface="Times New Roman"/>
                <a:cs typeface="Times New Roman"/>
              </a:rPr>
              <a:t>revised </a:t>
            </a:r>
            <a:r>
              <a:rPr sz="2400" dirty="0">
                <a:latin typeface="Times New Roman"/>
                <a:cs typeface="Times New Roman"/>
              </a:rPr>
              <a:t>estimate </a:t>
            </a:r>
            <a:r>
              <a:rPr sz="3975" i="1" spc="-465" baseline="9433" dirty="0">
                <a:latin typeface="Times New Roman"/>
                <a:cs typeface="Times New Roman"/>
              </a:rPr>
              <a:t>Q</a:t>
            </a:r>
            <a:r>
              <a:rPr sz="3975" spc="-465" baseline="25157" dirty="0">
                <a:latin typeface="Times New Roman"/>
                <a:cs typeface="Times New Roman"/>
              </a:rPr>
              <a:t>ˆ</a:t>
            </a:r>
            <a:r>
              <a:rPr sz="2325" i="1" spc="-465" baseline="-7168" dirty="0">
                <a:latin typeface="Times New Roman"/>
                <a:cs typeface="Times New Roman"/>
              </a:rPr>
              <a:t>n </a:t>
            </a:r>
            <a:r>
              <a:rPr sz="3975" spc="82" baseline="9433" dirty="0">
                <a:latin typeface="Times New Roman"/>
                <a:cs typeface="Times New Roman"/>
              </a:rPr>
              <a:t>(</a:t>
            </a:r>
            <a:r>
              <a:rPr sz="3975" i="1" spc="82" baseline="9433" dirty="0">
                <a:latin typeface="Times New Roman"/>
                <a:cs typeface="Times New Roman"/>
              </a:rPr>
              <a:t>s</a:t>
            </a:r>
            <a:r>
              <a:rPr sz="3975" spc="82" baseline="9433" dirty="0">
                <a:latin typeface="Times New Roman"/>
                <a:cs typeface="Times New Roman"/>
              </a:rPr>
              <a:t>, </a:t>
            </a:r>
            <a:r>
              <a:rPr sz="3975" i="1" spc="67" baseline="9433" dirty="0">
                <a:latin typeface="Times New Roman"/>
                <a:cs typeface="Times New Roman"/>
              </a:rPr>
              <a:t>a</a:t>
            </a:r>
            <a:r>
              <a:rPr sz="3975" spc="67" baseline="9433" dirty="0">
                <a:latin typeface="Times New Roman"/>
                <a:cs typeface="Times New Roman"/>
              </a:rPr>
              <a:t>)</a:t>
            </a:r>
            <a:r>
              <a:rPr sz="3975" spc="-652" baseline="94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213360">
              <a:lnSpc>
                <a:spcPts val="2550"/>
              </a:lnSpc>
              <a:spcBef>
                <a:spcPts val="555"/>
              </a:spcBef>
            </a:pPr>
            <a:r>
              <a:rPr sz="2300" i="1" spc="-155" dirty="0">
                <a:latin typeface="Times New Roman"/>
                <a:cs typeface="Times New Roman"/>
              </a:rPr>
              <a:t>Q</a:t>
            </a:r>
            <a:r>
              <a:rPr sz="3450" spc="-232" baseline="15700" dirty="0">
                <a:latin typeface="Times New Roman"/>
                <a:cs typeface="Times New Roman"/>
              </a:rPr>
              <a:t>ˆ</a:t>
            </a:r>
            <a:r>
              <a:rPr sz="2025" i="1" spc="-232" baseline="-24691" dirty="0">
                <a:latin typeface="Times New Roman"/>
                <a:cs typeface="Times New Roman"/>
              </a:rPr>
              <a:t>n</a:t>
            </a:r>
            <a:r>
              <a:rPr sz="2025" spc="-232" baseline="-24691" dirty="0">
                <a:latin typeface="Symbol"/>
                <a:cs typeface="Symbol"/>
              </a:rPr>
              <a:t></a:t>
            </a:r>
            <a:r>
              <a:rPr sz="2025" spc="-232" baseline="-24691" dirty="0">
                <a:latin typeface="Times New Roman"/>
                <a:cs typeface="Times New Roman"/>
              </a:rPr>
              <a:t>1</a:t>
            </a:r>
            <a:r>
              <a:rPr sz="2025" spc="-277" baseline="-24691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i="1" spc="45" dirty="0">
                <a:latin typeface="Times New Roman"/>
                <a:cs typeface="Times New Roman"/>
              </a:rPr>
              <a:t>s</a:t>
            </a:r>
            <a:r>
              <a:rPr sz="2300" spc="45" dirty="0">
                <a:latin typeface="Times New Roman"/>
                <a:cs typeface="Times New Roman"/>
              </a:rPr>
              <a:t>,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i="1" spc="45" dirty="0">
                <a:latin typeface="Times New Roman"/>
                <a:cs typeface="Times New Roman"/>
              </a:rPr>
              <a:t>a</a:t>
            </a:r>
            <a:r>
              <a:rPr sz="2300" spc="45" dirty="0">
                <a:latin typeface="Times New Roman"/>
                <a:cs typeface="Times New Roman"/>
              </a:rPr>
              <a:t>)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i="1" spc="55" dirty="0">
                <a:latin typeface="Times New Roman"/>
                <a:cs typeface="Times New Roman"/>
              </a:rPr>
              <a:t>Q</a:t>
            </a:r>
            <a:r>
              <a:rPr sz="2300" spc="55" dirty="0">
                <a:latin typeface="Times New Roman"/>
                <a:cs typeface="Times New Roman"/>
              </a:rPr>
              <a:t>(</a:t>
            </a:r>
            <a:r>
              <a:rPr sz="2300" i="1" spc="55" dirty="0">
                <a:latin typeface="Times New Roman"/>
                <a:cs typeface="Times New Roman"/>
              </a:rPr>
              <a:t>s</a:t>
            </a:r>
            <a:r>
              <a:rPr sz="2300" spc="55" dirty="0">
                <a:latin typeface="Times New Roman"/>
                <a:cs typeface="Times New Roman"/>
              </a:rPr>
              <a:t>,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i="1" spc="45" dirty="0">
                <a:latin typeface="Times New Roman"/>
                <a:cs typeface="Times New Roman"/>
              </a:rPr>
              <a:t>a</a:t>
            </a:r>
            <a:r>
              <a:rPr sz="2300" spc="45" dirty="0">
                <a:latin typeface="Times New Roman"/>
                <a:cs typeface="Times New Roman"/>
              </a:rPr>
              <a:t>)</a:t>
            </a:r>
            <a:r>
              <a:rPr sz="2300" spc="28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140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(r</a:t>
            </a:r>
            <a:r>
              <a:rPr sz="2300" i="1" spc="-80" dirty="0">
                <a:latin typeface="Times New Roman"/>
                <a:cs typeface="Times New Roman"/>
              </a:rPr>
              <a:t> </a:t>
            </a:r>
            <a:r>
              <a:rPr sz="2300" spc="80" dirty="0">
                <a:latin typeface="Symbol"/>
                <a:cs typeface="Symbol"/>
              </a:rPr>
              <a:t></a:t>
            </a:r>
            <a:r>
              <a:rPr sz="2300" spc="80" dirty="0">
                <a:latin typeface="Times New Roman"/>
                <a:cs typeface="Times New Roman"/>
              </a:rPr>
              <a:t>γ</a:t>
            </a:r>
            <a:r>
              <a:rPr sz="2300" spc="28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max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-400" dirty="0">
                <a:latin typeface="Times New Roman"/>
                <a:cs typeface="Times New Roman"/>
              </a:rPr>
              <a:t>Q</a:t>
            </a:r>
            <a:r>
              <a:rPr sz="3450" spc="-600" baseline="15700" dirty="0">
                <a:latin typeface="Times New Roman"/>
                <a:cs typeface="Times New Roman"/>
              </a:rPr>
              <a:t>ˆ</a:t>
            </a:r>
            <a:r>
              <a:rPr sz="2025" i="1" spc="-600" baseline="-24691" dirty="0">
                <a:latin typeface="Times New Roman"/>
                <a:cs typeface="Times New Roman"/>
              </a:rPr>
              <a:t>n</a:t>
            </a:r>
            <a:r>
              <a:rPr sz="2300" i="1" spc="-400" dirty="0">
                <a:latin typeface="Times New Roman"/>
                <a:cs typeface="Times New Roman"/>
              </a:rPr>
              <a:t>(s</a:t>
            </a:r>
            <a:r>
              <a:rPr sz="3450" spc="-600" baseline="3623" dirty="0">
                <a:latin typeface="Symbol"/>
                <a:cs typeface="Symbol"/>
              </a:rPr>
              <a:t></a:t>
            </a:r>
            <a:r>
              <a:rPr sz="2300" i="1" spc="-400" dirty="0">
                <a:latin typeface="Times New Roman"/>
                <a:cs typeface="Times New Roman"/>
              </a:rPr>
              <a:t>,a</a:t>
            </a:r>
            <a:r>
              <a:rPr sz="3450" spc="-600" baseline="3623" dirty="0">
                <a:latin typeface="Symbol"/>
                <a:cs typeface="Symbol"/>
              </a:rPr>
              <a:t></a:t>
            </a:r>
            <a:r>
              <a:rPr sz="2300" i="1" spc="-400" dirty="0">
                <a:latin typeface="Times New Roman"/>
                <a:cs typeface="Times New Roman"/>
              </a:rPr>
              <a:t>))</a:t>
            </a:r>
            <a:r>
              <a:rPr sz="2300" i="1" spc="-31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(r</a:t>
            </a:r>
            <a:r>
              <a:rPr sz="2300" i="1" spc="-75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Symbol"/>
                <a:cs typeface="Symbol"/>
              </a:rPr>
              <a:t></a:t>
            </a:r>
            <a:r>
              <a:rPr sz="2300" spc="75" dirty="0">
                <a:latin typeface="Times New Roman"/>
                <a:cs typeface="Times New Roman"/>
              </a:rPr>
              <a:t>γ</a:t>
            </a:r>
            <a:r>
              <a:rPr sz="2300" spc="29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max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-400" dirty="0">
                <a:latin typeface="Times New Roman"/>
                <a:cs typeface="Times New Roman"/>
              </a:rPr>
              <a:t>Q(s</a:t>
            </a:r>
            <a:r>
              <a:rPr sz="3450" spc="-600" baseline="3623" dirty="0">
                <a:latin typeface="Symbol"/>
                <a:cs typeface="Symbol"/>
              </a:rPr>
              <a:t></a:t>
            </a:r>
            <a:r>
              <a:rPr sz="2300" i="1" spc="-400" dirty="0">
                <a:latin typeface="Times New Roman"/>
                <a:cs typeface="Times New Roman"/>
              </a:rPr>
              <a:t>,a</a:t>
            </a:r>
            <a:r>
              <a:rPr sz="3450" spc="-600" baseline="3623" dirty="0">
                <a:latin typeface="Symbol"/>
                <a:cs typeface="Symbol"/>
              </a:rPr>
              <a:t></a:t>
            </a:r>
            <a:r>
              <a:rPr sz="2300" i="1" spc="-400" dirty="0">
                <a:latin typeface="Times New Roman"/>
                <a:cs typeface="Times New Roman"/>
              </a:rPr>
              <a:t>))</a:t>
            </a:r>
            <a:endParaRPr sz="2300">
              <a:latin typeface="Times New Roman"/>
              <a:cs typeface="Times New Roman"/>
            </a:endParaRPr>
          </a:p>
          <a:p>
            <a:pPr marL="3623310">
              <a:lnSpc>
                <a:spcPts val="1410"/>
              </a:lnSpc>
              <a:tabLst>
                <a:tab pos="6139180" algn="l"/>
              </a:tabLst>
            </a:pPr>
            <a:r>
              <a:rPr sz="1350" i="1" spc="-490" dirty="0">
                <a:latin typeface="Times New Roman"/>
                <a:cs typeface="Times New Roman"/>
              </a:rPr>
              <a:t>a</a:t>
            </a:r>
            <a:r>
              <a:rPr sz="2025" spc="-735" baseline="4115" dirty="0">
                <a:latin typeface="Symbol"/>
                <a:cs typeface="Symbol"/>
              </a:rPr>
              <a:t></a:t>
            </a:r>
            <a:r>
              <a:rPr sz="2025" spc="-735" baseline="4115" dirty="0">
                <a:latin typeface="Times New Roman"/>
                <a:cs typeface="Times New Roman"/>
              </a:rPr>
              <a:t>	</a:t>
            </a:r>
            <a:r>
              <a:rPr sz="1350" i="1" spc="-490" dirty="0">
                <a:latin typeface="Times New Roman"/>
                <a:cs typeface="Times New Roman"/>
              </a:rPr>
              <a:t>a</a:t>
            </a:r>
            <a:r>
              <a:rPr sz="2025" spc="-735" baseline="4115" dirty="0">
                <a:latin typeface="Symbol"/>
                <a:cs typeface="Symbol"/>
              </a:rPr>
              <a:t></a:t>
            </a:r>
            <a:endParaRPr sz="2025" baseline="4115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ymbol"/>
              <a:cs typeface="Symbol"/>
            </a:endParaRPr>
          </a:p>
          <a:p>
            <a:pPr marL="2463800">
              <a:lnSpc>
                <a:spcPts val="2550"/>
              </a:lnSpc>
            </a:pPr>
            <a:r>
              <a:rPr sz="2300" spc="135" dirty="0">
                <a:latin typeface="Symbol"/>
                <a:cs typeface="Symbol"/>
              </a:rPr>
              <a:t></a:t>
            </a:r>
            <a:r>
              <a:rPr sz="2300" spc="135" dirty="0">
                <a:latin typeface="Times New Roman"/>
                <a:cs typeface="Times New Roman"/>
              </a:rPr>
              <a:t>γ</a:t>
            </a:r>
            <a:r>
              <a:rPr sz="2300" spc="35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max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-440" dirty="0">
                <a:latin typeface="Times New Roman"/>
                <a:cs typeface="Times New Roman"/>
              </a:rPr>
              <a:t>Q</a:t>
            </a:r>
            <a:r>
              <a:rPr sz="3450" spc="-660" baseline="15700" dirty="0">
                <a:latin typeface="Times New Roman"/>
                <a:cs typeface="Times New Roman"/>
              </a:rPr>
              <a:t>ˆ</a:t>
            </a:r>
            <a:r>
              <a:rPr sz="2025" i="1" spc="-660" baseline="-24691" dirty="0">
                <a:latin typeface="Times New Roman"/>
                <a:cs typeface="Times New Roman"/>
              </a:rPr>
              <a:t>n</a:t>
            </a:r>
            <a:r>
              <a:rPr sz="2300" i="1" spc="-440" dirty="0">
                <a:latin typeface="Times New Roman"/>
                <a:cs typeface="Times New Roman"/>
              </a:rPr>
              <a:t>(s</a:t>
            </a:r>
            <a:r>
              <a:rPr sz="3450" spc="-660" baseline="3623" dirty="0">
                <a:latin typeface="Symbol"/>
                <a:cs typeface="Symbol"/>
              </a:rPr>
              <a:t></a:t>
            </a:r>
            <a:r>
              <a:rPr sz="2300" i="1" spc="-440" dirty="0">
                <a:latin typeface="Times New Roman"/>
                <a:cs typeface="Times New Roman"/>
              </a:rPr>
              <a:t>,a</a:t>
            </a:r>
            <a:r>
              <a:rPr sz="3450" spc="-660" baseline="3623" dirty="0">
                <a:latin typeface="Symbol"/>
                <a:cs typeface="Symbol"/>
              </a:rPr>
              <a:t></a:t>
            </a:r>
            <a:r>
              <a:rPr sz="2300" i="1" spc="-440" dirty="0">
                <a:latin typeface="Times New Roman"/>
                <a:cs typeface="Times New Roman"/>
              </a:rPr>
              <a:t>)</a:t>
            </a:r>
            <a:r>
              <a:rPr sz="2300" i="1" spc="-43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max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-450" dirty="0">
                <a:latin typeface="Times New Roman"/>
                <a:cs typeface="Times New Roman"/>
              </a:rPr>
              <a:t>Q(s</a:t>
            </a:r>
            <a:r>
              <a:rPr sz="3450" spc="-675" baseline="3623" dirty="0">
                <a:latin typeface="Symbol"/>
                <a:cs typeface="Symbol"/>
              </a:rPr>
              <a:t></a:t>
            </a:r>
            <a:r>
              <a:rPr sz="2300" i="1" spc="-450" dirty="0">
                <a:latin typeface="Times New Roman"/>
                <a:cs typeface="Times New Roman"/>
              </a:rPr>
              <a:t>,a</a:t>
            </a:r>
            <a:r>
              <a:rPr sz="3450" spc="-675" baseline="3623" dirty="0">
                <a:latin typeface="Symbol"/>
                <a:cs typeface="Symbol"/>
              </a:rPr>
              <a:t></a:t>
            </a:r>
            <a:r>
              <a:rPr sz="2300" i="1" spc="-45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519430" algn="ctr">
              <a:lnSpc>
                <a:spcPts val="1410"/>
              </a:lnSpc>
              <a:tabLst>
                <a:tab pos="2262505" algn="l"/>
              </a:tabLst>
            </a:pPr>
            <a:r>
              <a:rPr sz="1350" i="1" spc="-490" dirty="0">
                <a:latin typeface="Times New Roman"/>
                <a:cs typeface="Times New Roman"/>
              </a:rPr>
              <a:t>a</a:t>
            </a:r>
            <a:r>
              <a:rPr sz="2025" spc="-735" baseline="4115" dirty="0">
                <a:latin typeface="Symbol"/>
                <a:cs typeface="Symbol"/>
              </a:rPr>
              <a:t></a:t>
            </a:r>
            <a:r>
              <a:rPr sz="2025" spc="-735" baseline="4115" dirty="0">
                <a:latin typeface="Times New Roman"/>
                <a:cs typeface="Times New Roman"/>
              </a:rPr>
              <a:t>	</a:t>
            </a:r>
            <a:r>
              <a:rPr sz="1350" i="1" spc="-490" dirty="0">
                <a:latin typeface="Times New Roman"/>
                <a:cs typeface="Times New Roman"/>
              </a:rPr>
              <a:t>a</a:t>
            </a:r>
            <a:r>
              <a:rPr sz="2025" spc="-735" baseline="4115" dirty="0">
                <a:latin typeface="Symbol"/>
                <a:cs typeface="Symbol"/>
              </a:rPr>
              <a:t></a:t>
            </a:r>
            <a:endParaRPr sz="2025" baseline="4115">
              <a:latin typeface="Symbol"/>
              <a:cs typeface="Symbol"/>
            </a:endParaRPr>
          </a:p>
          <a:p>
            <a:pPr marL="2459355">
              <a:lnSpc>
                <a:spcPct val="100000"/>
              </a:lnSpc>
              <a:spcBef>
                <a:spcPts val="1275"/>
              </a:spcBef>
            </a:pPr>
            <a:r>
              <a:rPr sz="2300" spc="135" dirty="0">
                <a:latin typeface="Symbol"/>
                <a:cs typeface="Symbol"/>
              </a:rPr>
              <a:t></a:t>
            </a:r>
            <a:r>
              <a:rPr sz="2300" spc="135" dirty="0">
                <a:latin typeface="Times New Roman"/>
                <a:cs typeface="Times New Roman"/>
              </a:rPr>
              <a:t>γ </a:t>
            </a:r>
            <a:r>
              <a:rPr sz="2300" spc="10" dirty="0">
                <a:latin typeface="Times New Roman"/>
                <a:cs typeface="Times New Roman"/>
              </a:rPr>
              <a:t>max </a:t>
            </a:r>
            <a:r>
              <a:rPr sz="2300" i="1" spc="-440" dirty="0">
                <a:latin typeface="Times New Roman"/>
                <a:cs typeface="Times New Roman"/>
              </a:rPr>
              <a:t>Q</a:t>
            </a:r>
            <a:r>
              <a:rPr sz="3450" spc="-660" baseline="15700" dirty="0">
                <a:latin typeface="Times New Roman"/>
                <a:cs typeface="Times New Roman"/>
              </a:rPr>
              <a:t>ˆ</a:t>
            </a:r>
            <a:r>
              <a:rPr sz="2025" i="1" spc="-660" baseline="-24691" dirty="0">
                <a:latin typeface="Times New Roman"/>
                <a:cs typeface="Times New Roman"/>
              </a:rPr>
              <a:t>n</a:t>
            </a:r>
            <a:r>
              <a:rPr sz="2300" i="1" spc="-440" dirty="0">
                <a:latin typeface="Times New Roman"/>
                <a:cs typeface="Times New Roman"/>
              </a:rPr>
              <a:t>(s</a:t>
            </a:r>
            <a:r>
              <a:rPr sz="3450" spc="-660" baseline="3623" dirty="0">
                <a:latin typeface="Symbol"/>
                <a:cs typeface="Symbol"/>
              </a:rPr>
              <a:t></a:t>
            </a:r>
            <a:r>
              <a:rPr sz="2300" i="1" spc="-440" dirty="0">
                <a:latin typeface="Times New Roman"/>
                <a:cs typeface="Times New Roman"/>
              </a:rPr>
              <a:t>,a</a:t>
            </a:r>
            <a:r>
              <a:rPr sz="3450" spc="-660" baseline="3623" dirty="0">
                <a:latin typeface="Symbol"/>
                <a:cs typeface="Symbol"/>
              </a:rPr>
              <a:t></a:t>
            </a:r>
            <a:r>
              <a:rPr sz="2300" i="1" spc="-440" dirty="0">
                <a:latin typeface="Times New Roman"/>
                <a:cs typeface="Times New Roman"/>
              </a:rPr>
              <a:t>)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340" dirty="0">
                <a:latin typeface="Times New Roman"/>
                <a:cs typeface="Times New Roman"/>
              </a:rPr>
              <a:t> </a:t>
            </a:r>
            <a:r>
              <a:rPr sz="2300" i="1" spc="-450" dirty="0">
                <a:latin typeface="Times New Roman"/>
                <a:cs typeface="Times New Roman"/>
              </a:rPr>
              <a:t>Q(s</a:t>
            </a:r>
            <a:r>
              <a:rPr sz="3450" spc="-675" baseline="3623" dirty="0">
                <a:latin typeface="Symbol"/>
                <a:cs typeface="Symbol"/>
              </a:rPr>
              <a:t></a:t>
            </a:r>
            <a:r>
              <a:rPr sz="2300" i="1" spc="-450" dirty="0">
                <a:latin typeface="Times New Roman"/>
                <a:cs typeface="Times New Roman"/>
              </a:rPr>
              <a:t>,a</a:t>
            </a:r>
            <a:r>
              <a:rPr sz="3450" spc="-675" baseline="3623" dirty="0">
                <a:latin typeface="Symbol"/>
                <a:cs typeface="Symbol"/>
              </a:rPr>
              <a:t></a:t>
            </a:r>
            <a:r>
              <a:rPr sz="2300" i="1" spc="-45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74763"/>
            <a:ext cx="7490459" cy="197993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18745" algn="ctr">
              <a:lnSpc>
                <a:spcPct val="100000"/>
              </a:lnSpc>
              <a:spcBef>
                <a:spcPts val="1975"/>
              </a:spcBef>
            </a:pPr>
            <a:r>
              <a:rPr sz="4000" spc="-5" dirty="0">
                <a:solidFill>
                  <a:srgbClr val="CC009A"/>
                </a:solidFill>
                <a:latin typeface="Times New Roman"/>
                <a:cs typeface="Times New Roman"/>
              </a:rPr>
              <a:t>Nondeterministic</a:t>
            </a:r>
            <a:r>
              <a:rPr sz="4000" spc="-10" dirty="0">
                <a:solidFill>
                  <a:srgbClr val="CC009A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CC009A"/>
                </a:solidFill>
                <a:latin typeface="Times New Roman"/>
                <a:cs typeface="Times New Roman"/>
              </a:rPr>
              <a:t>Case</a:t>
            </a: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0200"/>
              </a:lnSpc>
              <a:spcBef>
                <a:spcPts val="635"/>
              </a:spcBef>
            </a:pPr>
            <a:r>
              <a:rPr sz="2800" spc="-5" dirty="0">
                <a:latin typeface="Times New Roman"/>
                <a:cs typeface="Times New Roman"/>
              </a:rPr>
              <a:t>What if reward and next state are non-deterministic?  We redefine </a:t>
            </a:r>
            <a:r>
              <a:rPr sz="2800" i="1" spc="-5" dirty="0">
                <a:latin typeface="Times New Roman"/>
                <a:cs typeface="Times New Roman"/>
              </a:rPr>
              <a:t>V,Q </a:t>
            </a:r>
            <a:r>
              <a:rPr sz="2800" spc="-5" dirty="0">
                <a:latin typeface="Times New Roman"/>
                <a:cs typeface="Times New Roman"/>
              </a:rPr>
              <a:t>by taking expected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3413" y="2729380"/>
            <a:ext cx="969644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812165" algn="l"/>
              </a:tabLst>
            </a:pPr>
            <a:r>
              <a:rPr sz="2850" spc="-5" dirty="0">
                <a:latin typeface="Times New Roman"/>
                <a:cs typeface="Times New Roman"/>
              </a:rPr>
              <a:t>γ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475" baseline="42087" dirty="0">
                <a:latin typeface="Times New Roman"/>
                <a:cs typeface="Times New Roman"/>
              </a:rPr>
              <a:t>i</a:t>
            </a:r>
            <a:r>
              <a:rPr sz="2475" spc="-359" baseline="42087" dirty="0">
                <a:latin typeface="Times New Roman"/>
                <a:cs typeface="Times New Roman"/>
              </a:rPr>
              <a:t> </a:t>
            </a:r>
            <a:r>
              <a:rPr sz="2850" i="1" spc="-5" dirty="0">
                <a:latin typeface="Times New Roman"/>
                <a:cs typeface="Times New Roman"/>
              </a:rPr>
              <a:t>r	</a:t>
            </a:r>
            <a:r>
              <a:rPr sz="5850" spc="-1015" dirty="0">
                <a:latin typeface="Symbol"/>
                <a:cs typeface="Symbol"/>
              </a:rPr>
              <a:t></a:t>
            </a:r>
            <a:endParaRPr sz="58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0618" y="2729380"/>
            <a:ext cx="643890" cy="921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-5" dirty="0">
                <a:latin typeface="Symbol"/>
                <a:cs typeface="Symbol"/>
              </a:rPr>
              <a:t></a:t>
            </a:r>
            <a:r>
              <a:rPr sz="2850" spc="-55" dirty="0">
                <a:latin typeface="Times New Roman"/>
                <a:cs typeface="Times New Roman"/>
              </a:rPr>
              <a:t> </a:t>
            </a:r>
            <a:r>
              <a:rPr sz="2850" spc="65" dirty="0">
                <a:latin typeface="Times New Roman"/>
                <a:cs typeface="Times New Roman"/>
              </a:rPr>
              <a:t>E</a:t>
            </a:r>
            <a:r>
              <a:rPr sz="5850" spc="-1395" dirty="0">
                <a:latin typeface="Symbol"/>
                <a:cs typeface="Symbol"/>
              </a:rPr>
              <a:t></a:t>
            </a:r>
            <a:endParaRPr sz="5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6135" y="4268745"/>
            <a:ext cx="497395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i="1" spc="55" dirty="0">
                <a:latin typeface="Times New Roman"/>
                <a:cs typeface="Times New Roman"/>
              </a:rPr>
              <a:t>Q</a:t>
            </a:r>
            <a:r>
              <a:rPr sz="2850" spc="55" dirty="0">
                <a:latin typeface="Times New Roman"/>
                <a:cs typeface="Times New Roman"/>
              </a:rPr>
              <a:t>(</a:t>
            </a:r>
            <a:r>
              <a:rPr sz="2850" i="1" spc="55" dirty="0">
                <a:latin typeface="Times New Roman"/>
                <a:cs typeface="Times New Roman"/>
              </a:rPr>
              <a:t>s</a:t>
            </a:r>
            <a:r>
              <a:rPr sz="2850" spc="55" dirty="0">
                <a:latin typeface="Times New Roman"/>
                <a:cs typeface="Times New Roman"/>
              </a:rPr>
              <a:t>,</a:t>
            </a:r>
            <a:r>
              <a:rPr sz="2850" spc="-365" dirty="0">
                <a:latin typeface="Times New Roman"/>
                <a:cs typeface="Times New Roman"/>
              </a:rPr>
              <a:t> </a:t>
            </a:r>
            <a:r>
              <a:rPr sz="2850" i="1" spc="40" dirty="0">
                <a:latin typeface="Times New Roman"/>
                <a:cs typeface="Times New Roman"/>
              </a:rPr>
              <a:t>a</a:t>
            </a:r>
            <a:r>
              <a:rPr sz="2850" spc="40" dirty="0">
                <a:latin typeface="Times New Roman"/>
                <a:cs typeface="Times New Roman"/>
              </a:rPr>
              <a:t>)</a:t>
            </a:r>
            <a:r>
              <a:rPr sz="2850" spc="-70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Symbol"/>
                <a:cs typeface="Symbol"/>
              </a:rPr>
              <a:t></a:t>
            </a:r>
            <a:r>
              <a:rPr sz="2850" spc="-6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Times New Roman"/>
                <a:cs typeface="Times New Roman"/>
              </a:rPr>
              <a:t>E[</a:t>
            </a:r>
            <a:r>
              <a:rPr sz="2850" i="1" spc="50" dirty="0">
                <a:latin typeface="Times New Roman"/>
                <a:cs typeface="Times New Roman"/>
              </a:rPr>
              <a:t>r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s</a:t>
            </a:r>
            <a:r>
              <a:rPr sz="2850" spc="50" dirty="0">
                <a:latin typeface="Times New Roman"/>
                <a:cs typeface="Times New Roman"/>
              </a:rPr>
              <a:t>,</a:t>
            </a:r>
            <a:r>
              <a:rPr sz="2850" spc="-365" dirty="0">
                <a:latin typeface="Times New Roman"/>
                <a:cs typeface="Times New Roman"/>
              </a:rPr>
              <a:t> </a:t>
            </a:r>
            <a:r>
              <a:rPr sz="2850" i="1" spc="40" dirty="0">
                <a:latin typeface="Times New Roman"/>
                <a:cs typeface="Times New Roman"/>
              </a:rPr>
              <a:t>a</a:t>
            </a:r>
            <a:r>
              <a:rPr sz="2850" spc="40" dirty="0">
                <a:latin typeface="Times New Roman"/>
                <a:cs typeface="Times New Roman"/>
              </a:rPr>
              <a:t>)</a:t>
            </a:r>
            <a:r>
              <a:rPr sz="2850" spc="-245" dirty="0">
                <a:latin typeface="Times New Roman"/>
                <a:cs typeface="Times New Roman"/>
              </a:rPr>
              <a:t> </a:t>
            </a:r>
            <a:r>
              <a:rPr sz="2850" spc="80" dirty="0">
                <a:latin typeface="Symbol"/>
                <a:cs typeface="Symbol"/>
              </a:rPr>
              <a:t></a:t>
            </a:r>
            <a:r>
              <a:rPr sz="2850" spc="80" dirty="0">
                <a:latin typeface="Times New Roman"/>
                <a:cs typeface="Times New Roman"/>
              </a:rPr>
              <a:t>γ</a:t>
            </a:r>
            <a:r>
              <a:rPr sz="2850" spc="245" dirty="0">
                <a:latin typeface="Times New Roman"/>
                <a:cs typeface="Times New Roman"/>
              </a:rPr>
              <a:t> </a:t>
            </a:r>
            <a:r>
              <a:rPr sz="2850" i="1" spc="-5" dirty="0">
                <a:latin typeface="Times New Roman"/>
                <a:cs typeface="Times New Roman"/>
              </a:rPr>
              <a:t>V</a:t>
            </a:r>
            <a:r>
              <a:rPr sz="2850" i="1" spc="-20" dirty="0">
                <a:latin typeface="Times New Roman"/>
                <a:cs typeface="Times New Roman"/>
              </a:rPr>
              <a:t> </a:t>
            </a:r>
            <a:r>
              <a:rPr sz="2850" spc="35" dirty="0">
                <a:latin typeface="Times New Roman"/>
                <a:cs typeface="Times New Roman"/>
              </a:rPr>
              <a:t>*</a:t>
            </a:r>
            <a:r>
              <a:rPr sz="2850" i="1" spc="35" dirty="0">
                <a:latin typeface="Times New Roman"/>
                <a:cs typeface="Times New Roman"/>
              </a:rPr>
              <a:t>(</a:t>
            </a:r>
            <a:r>
              <a:rPr sz="2850" spc="35" dirty="0">
                <a:latin typeface="Times New Roman"/>
                <a:cs typeface="Times New Roman"/>
              </a:rPr>
              <a:t>δ</a:t>
            </a:r>
            <a:r>
              <a:rPr sz="2850" spc="160" dirty="0">
                <a:latin typeface="Times New Roman"/>
                <a:cs typeface="Times New Roman"/>
              </a:rPr>
              <a:t> </a:t>
            </a:r>
            <a:r>
              <a:rPr sz="2850" i="1" spc="-20" dirty="0">
                <a:latin typeface="Times New Roman"/>
                <a:cs typeface="Times New Roman"/>
              </a:rPr>
              <a:t>(s,a))</a:t>
            </a:r>
            <a:r>
              <a:rPr sz="2850" spc="-20" dirty="0">
                <a:latin typeface="Times New Roman"/>
                <a:cs typeface="Times New Roman"/>
              </a:rPr>
              <a:t>]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3466" y="2453692"/>
            <a:ext cx="65976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latin typeface="Symbol"/>
                <a:cs typeface="Symbol"/>
              </a:rPr>
              <a:t></a:t>
            </a:r>
            <a:r>
              <a:rPr sz="2850" spc="-434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...]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5229" y="2453692"/>
            <a:ext cx="359092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792730" algn="l"/>
              </a:tabLst>
            </a:pPr>
            <a:r>
              <a:rPr sz="2850" i="1" spc="-5" dirty="0">
                <a:latin typeface="Times New Roman"/>
                <a:cs typeface="Times New Roman"/>
              </a:rPr>
              <a:t>V </a:t>
            </a:r>
            <a:r>
              <a:rPr sz="2475" spc="7" baseline="42087" dirty="0">
                <a:latin typeface="Times New Roman"/>
                <a:cs typeface="Times New Roman"/>
              </a:rPr>
              <a:t>π </a:t>
            </a:r>
            <a:r>
              <a:rPr sz="2850" i="1" spc="-5" dirty="0">
                <a:latin typeface="Times New Roman"/>
                <a:cs typeface="Times New Roman"/>
              </a:rPr>
              <a:t>(s) </a:t>
            </a:r>
            <a:r>
              <a:rPr sz="2850" spc="-5" dirty="0">
                <a:latin typeface="Symbol"/>
                <a:cs typeface="Symbol"/>
              </a:rPr>
              <a:t></a:t>
            </a:r>
            <a:r>
              <a:rPr sz="2850" spc="-445" dirty="0">
                <a:latin typeface="Times New Roman"/>
                <a:cs typeface="Times New Roman"/>
              </a:rPr>
              <a:t> </a:t>
            </a:r>
            <a:r>
              <a:rPr sz="2850" spc="20" dirty="0">
                <a:latin typeface="Times New Roman"/>
                <a:cs typeface="Times New Roman"/>
              </a:rPr>
              <a:t>E[</a:t>
            </a:r>
            <a:r>
              <a:rPr sz="2850" i="1" spc="20" dirty="0">
                <a:latin typeface="Times New Roman"/>
                <a:cs typeface="Times New Roman"/>
              </a:rPr>
              <a:t>r </a:t>
            </a:r>
            <a:r>
              <a:rPr sz="2850" spc="80" dirty="0">
                <a:latin typeface="Symbol"/>
                <a:cs typeface="Symbol"/>
              </a:rPr>
              <a:t></a:t>
            </a:r>
            <a:r>
              <a:rPr sz="2850" spc="80" dirty="0">
                <a:latin typeface="Times New Roman"/>
                <a:cs typeface="Times New Roman"/>
              </a:rPr>
              <a:t>γ</a:t>
            </a:r>
            <a:r>
              <a:rPr sz="2850" spc="265" dirty="0">
                <a:latin typeface="Times New Roman"/>
                <a:cs typeface="Times New Roman"/>
              </a:rPr>
              <a:t> </a:t>
            </a:r>
            <a:r>
              <a:rPr sz="2850" i="1" spc="-5" dirty="0">
                <a:latin typeface="Times New Roman"/>
                <a:cs typeface="Times New Roman"/>
              </a:rPr>
              <a:t>r	</a:t>
            </a:r>
            <a:r>
              <a:rPr sz="2850" spc="80" dirty="0">
                <a:latin typeface="Symbol"/>
                <a:cs typeface="Symbol"/>
              </a:rPr>
              <a:t></a:t>
            </a:r>
            <a:r>
              <a:rPr sz="2850" spc="80" dirty="0">
                <a:latin typeface="Times New Roman"/>
                <a:cs typeface="Times New Roman"/>
              </a:rPr>
              <a:t>γ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475" spc="97" baseline="42087" dirty="0">
                <a:latin typeface="Times New Roman"/>
                <a:cs typeface="Times New Roman"/>
              </a:rPr>
              <a:t>2</a:t>
            </a:r>
            <a:r>
              <a:rPr sz="2850" i="1" spc="65" dirty="0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3548" y="3017422"/>
            <a:ext cx="41211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spc="10" dirty="0">
                <a:latin typeface="Symbol"/>
                <a:cs typeface="Symbol"/>
              </a:rPr>
              <a:t>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2929" y="3039356"/>
            <a:ext cx="17589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5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9882" y="3416546"/>
            <a:ext cx="33083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130" dirty="0">
                <a:latin typeface="Times New Roman"/>
                <a:cs typeface="Times New Roman"/>
              </a:rPr>
              <a:t>i</a:t>
            </a:r>
            <a:r>
              <a:rPr sz="1650" spc="70" dirty="0">
                <a:latin typeface="Symbol"/>
                <a:cs typeface="Symbol"/>
              </a:rPr>
              <a:t></a:t>
            </a:r>
            <a:r>
              <a:rPr sz="1650" spc="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3506" y="3355596"/>
            <a:ext cx="29146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dirty="0">
                <a:latin typeface="Times New Roman"/>
                <a:cs typeface="Times New Roman"/>
              </a:rPr>
              <a:t>t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35" dirty="0">
                <a:latin typeface="Symbol"/>
                <a:cs typeface="Symbol"/>
              </a:rPr>
              <a:t></a:t>
            </a:r>
            <a:r>
              <a:rPr sz="1650" i="1" spc="35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7422" y="2694946"/>
            <a:ext cx="34417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dirty="0">
                <a:latin typeface="Times New Roman"/>
                <a:cs typeface="Times New Roman"/>
              </a:rPr>
              <a:t>t</a:t>
            </a:r>
            <a:r>
              <a:rPr sz="1650" i="1" spc="-29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Symbol"/>
                <a:cs typeface="Symbol"/>
              </a:rPr>
              <a:t></a:t>
            </a:r>
            <a:r>
              <a:rPr sz="1650" spc="6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2040" y="2694946"/>
            <a:ext cx="109855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9305" algn="l"/>
              </a:tabLst>
            </a:pPr>
            <a:r>
              <a:rPr sz="1650" i="1" dirty="0">
                <a:latin typeface="Times New Roman"/>
                <a:cs typeface="Times New Roman"/>
              </a:rPr>
              <a:t>t	t</a:t>
            </a:r>
            <a:r>
              <a:rPr sz="1650" i="1" spc="-295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Symbol"/>
                <a:cs typeface="Symbol"/>
              </a:rPr>
              <a:t></a:t>
            </a:r>
            <a:r>
              <a:rPr sz="1650" spc="-2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723" y="312674"/>
            <a:ext cx="4667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Nondeterministic</a:t>
            </a:r>
            <a:r>
              <a:rPr spc="-70" dirty="0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3140436"/>
            <a:ext cx="8940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where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5654" y="4678153"/>
            <a:ext cx="26409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i="1" dirty="0"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[Watkins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1982" y="2601780"/>
            <a:ext cx="1809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i="1" spc="55" dirty="0">
                <a:latin typeface="Times New Roman"/>
                <a:cs typeface="Times New Roman"/>
              </a:rPr>
              <a:t>a</a:t>
            </a:r>
            <a:r>
              <a:rPr sz="2325" spc="-1747" baseline="3584" dirty="0">
                <a:latin typeface="Symbol"/>
                <a:cs typeface="Symbol"/>
              </a:rPr>
              <a:t></a:t>
            </a:r>
            <a:endParaRPr sz="2325" baseline="358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601" y="1003355"/>
            <a:ext cx="7482205" cy="1687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56235">
              <a:lnSpc>
                <a:spcPct val="120200"/>
              </a:lnSpc>
              <a:spcBef>
                <a:spcPts val="95"/>
              </a:spcBef>
            </a:pPr>
            <a:r>
              <a:rPr sz="2800" i="1" dirty="0"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learning generalizes to nondeterministic worlds  Alter training rule to</a:t>
            </a:r>
            <a:endParaRPr sz="280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  <a:spcBef>
                <a:spcPts val="1770"/>
              </a:spcBef>
            </a:pPr>
            <a:r>
              <a:rPr sz="2700" i="1" spc="-315" dirty="0">
                <a:latin typeface="Times New Roman"/>
                <a:cs typeface="Times New Roman"/>
              </a:rPr>
              <a:t>Q</a:t>
            </a:r>
            <a:r>
              <a:rPr sz="4050" spc="-472" baseline="15432" dirty="0">
                <a:latin typeface="Times New Roman"/>
                <a:cs typeface="Times New Roman"/>
              </a:rPr>
              <a:t>ˆ</a:t>
            </a:r>
            <a:r>
              <a:rPr sz="2325" i="1" spc="-472" baseline="-23297" dirty="0">
                <a:latin typeface="Times New Roman"/>
                <a:cs typeface="Times New Roman"/>
              </a:rPr>
              <a:t>n</a:t>
            </a:r>
            <a:r>
              <a:rPr sz="2325" i="1" spc="-412" baseline="-23297" dirty="0">
                <a:latin typeface="Times New Roman"/>
                <a:cs typeface="Times New Roman"/>
              </a:rPr>
              <a:t> </a:t>
            </a:r>
            <a:r>
              <a:rPr sz="2700" spc="50" dirty="0">
                <a:latin typeface="Times New Roman"/>
                <a:cs typeface="Times New Roman"/>
              </a:rPr>
              <a:t>(</a:t>
            </a:r>
            <a:r>
              <a:rPr sz="2700" i="1" spc="50" dirty="0">
                <a:latin typeface="Times New Roman"/>
                <a:cs typeface="Times New Roman"/>
              </a:rPr>
              <a:t>s</a:t>
            </a:r>
            <a:r>
              <a:rPr sz="2700" spc="50" dirty="0">
                <a:latin typeface="Times New Roman"/>
                <a:cs typeface="Times New Roman"/>
              </a:rPr>
              <a:t>,</a:t>
            </a:r>
            <a:r>
              <a:rPr sz="2700" spc="-330" dirty="0">
                <a:latin typeface="Times New Roman"/>
                <a:cs typeface="Times New Roman"/>
              </a:rPr>
              <a:t> </a:t>
            </a:r>
            <a:r>
              <a:rPr sz="2700" i="1" spc="40" dirty="0">
                <a:latin typeface="Times New Roman"/>
                <a:cs typeface="Times New Roman"/>
              </a:rPr>
              <a:t>a</a:t>
            </a:r>
            <a:r>
              <a:rPr sz="2700" spc="40" dirty="0">
                <a:latin typeface="Times New Roman"/>
                <a:cs typeface="Times New Roman"/>
              </a:rPr>
              <a:t>)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Symbol"/>
                <a:cs typeface="Symbol"/>
              </a:rPr>
              <a:t>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(1</a:t>
            </a:r>
            <a:r>
              <a:rPr sz="2700" spc="25" dirty="0">
                <a:latin typeface="Symbol"/>
                <a:cs typeface="Symbol"/>
              </a:rPr>
              <a:t></a:t>
            </a:r>
            <a:r>
              <a:rPr sz="2700" spc="25" dirty="0">
                <a:latin typeface="Times New Roman"/>
                <a:cs typeface="Times New Roman"/>
              </a:rPr>
              <a:t>α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325" i="1" spc="15" baseline="-23297" dirty="0">
                <a:latin typeface="Times New Roman"/>
                <a:cs typeface="Times New Roman"/>
              </a:rPr>
              <a:t>n</a:t>
            </a:r>
            <a:r>
              <a:rPr sz="2325" i="1" spc="-82" baseline="-23297" dirty="0">
                <a:latin typeface="Times New Roman"/>
                <a:cs typeface="Times New Roman"/>
              </a:rPr>
              <a:t> </a:t>
            </a:r>
            <a:r>
              <a:rPr sz="2700" spc="-155" dirty="0">
                <a:latin typeface="Times New Roman"/>
                <a:cs typeface="Times New Roman"/>
              </a:rPr>
              <a:t>)</a:t>
            </a:r>
            <a:r>
              <a:rPr sz="2700" i="1" spc="-155" dirty="0">
                <a:latin typeface="Times New Roman"/>
                <a:cs typeface="Times New Roman"/>
              </a:rPr>
              <a:t>Q</a:t>
            </a:r>
            <a:r>
              <a:rPr sz="4050" spc="-232" baseline="15432" dirty="0">
                <a:latin typeface="Times New Roman"/>
                <a:cs typeface="Times New Roman"/>
              </a:rPr>
              <a:t>ˆ</a:t>
            </a:r>
            <a:r>
              <a:rPr sz="2325" i="1" spc="-232" baseline="-23297" dirty="0">
                <a:latin typeface="Times New Roman"/>
                <a:cs typeface="Times New Roman"/>
              </a:rPr>
              <a:t>n</a:t>
            </a:r>
            <a:r>
              <a:rPr sz="2325" spc="-232" baseline="-23297" dirty="0">
                <a:latin typeface="Symbol"/>
                <a:cs typeface="Symbol"/>
              </a:rPr>
              <a:t></a:t>
            </a:r>
            <a:r>
              <a:rPr sz="2325" spc="-232" baseline="-23297" dirty="0">
                <a:latin typeface="Times New Roman"/>
                <a:cs typeface="Times New Roman"/>
              </a:rPr>
              <a:t>1</a:t>
            </a:r>
            <a:r>
              <a:rPr sz="2325" spc="-307" baseline="-23297" dirty="0">
                <a:latin typeface="Times New Roman"/>
                <a:cs typeface="Times New Roman"/>
              </a:rPr>
              <a:t> </a:t>
            </a:r>
            <a:r>
              <a:rPr sz="2700" spc="50" dirty="0">
                <a:latin typeface="Times New Roman"/>
                <a:cs typeface="Times New Roman"/>
              </a:rPr>
              <a:t>(</a:t>
            </a:r>
            <a:r>
              <a:rPr sz="2700" i="1" spc="50" dirty="0">
                <a:latin typeface="Times New Roman"/>
                <a:cs typeface="Times New Roman"/>
              </a:rPr>
              <a:t>s</a:t>
            </a:r>
            <a:r>
              <a:rPr sz="2700" spc="50" dirty="0">
                <a:latin typeface="Times New Roman"/>
                <a:cs typeface="Times New Roman"/>
              </a:rPr>
              <a:t>,</a:t>
            </a:r>
            <a:r>
              <a:rPr sz="2700" spc="-325" dirty="0">
                <a:latin typeface="Times New Roman"/>
                <a:cs typeface="Times New Roman"/>
              </a:rPr>
              <a:t> </a:t>
            </a:r>
            <a:r>
              <a:rPr sz="2700" i="1" spc="40" dirty="0">
                <a:latin typeface="Times New Roman"/>
                <a:cs typeface="Times New Roman"/>
              </a:rPr>
              <a:t>a</a:t>
            </a:r>
            <a:r>
              <a:rPr sz="2700" spc="40" dirty="0">
                <a:latin typeface="Times New Roman"/>
                <a:cs typeface="Times New Roman"/>
              </a:rPr>
              <a:t>)</a:t>
            </a:r>
            <a:r>
              <a:rPr sz="2700" spc="-220" dirty="0">
                <a:latin typeface="Times New Roman"/>
                <a:cs typeface="Times New Roman"/>
              </a:rPr>
              <a:t> </a:t>
            </a:r>
            <a:r>
              <a:rPr sz="2700" spc="80" dirty="0">
                <a:latin typeface="Symbol"/>
                <a:cs typeface="Symbol"/>
              </a:rPr>
              <a:t></a:t>
            </a:r>
            <a:r>
              <a:rPr sz="2700" spc="80" dirty="0">
                <a:latin typeface="Times New Roman"/>
                <a:cs typeface="Times New Roman"/>
              </a:rPr>
              <a:t>α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325" i="1" spc="15" baseline="-23297" dirty="0">
                <a:latin typeface="Times New Roman"/>
                <a:cs typeface="Times New Roman"/>
              </a:rPr>
              <a:t>n</a:t>
            </a:r>
            <a:r>
              <a:rPr sz="2325" i="1" spc="-322" baseline="-23297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[</a:t>
            </a:r>
            <a:r>
              <a:rPr sz="2700" i="1" spc="35" dirty="0">
                <a:latin typeface="Times New Roman"/>
                <a:cs typeface="Times New Roman"/>
              </a:rPr>
              <a:t>r</a:t>
            </a:r>
            <a:r>
              <a:rPr sz="2700" i="1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Symbol"/>
                <a:cs typeface="Symbol"/>
              </a:rPr>
              <a:t>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max</a:t>
            </a:r>
            <a:r>
              <a:rPr sz="2700" spc="-315" dirty="0">
                <a:latin typeface="Times New Roman"/>
                <a:cs typeface="Times New Roman"/>
              </a:rPr>
              <a:t> </a:t>
            </a:r>
            <a:r>
              <a:rPr sz="2700" i="1" spc="-180" dirty="0">
                <a:latin typeface="Times New Roman"/>
                <a:cs typeface="Times New Roman"/>
              </a:rPr>
              <a:t>Q</a:t>
            </a:r>
            <a:r>
              <a:rPr sz="4050" spc="-270" baseline="15432" dirty="0">
                <a:latin typeface="Times New Roman"/>
                <a:cs typeface="Times New Roman"/>
              </a:rPr>
              <a:t>ˆ</a:t>
            </a:r>
            <a:r>
              <a:rPr sz="2325" i="1" spc="-270" baseline="-23297" dirty="0">
                <a:latin typeface="Times New Roman"/>
                <a:cs typeface="Times New Roman"/>
              </a:rPr>
              <a:t>n</a:t>
            </a:r>
            <a:r>
              <a:rPr sz="2325" spc="-270" baseline="-23297" dirty="0">
                <a:latin typeface="Symbol"/>
                <a:cs typeface="Symbol"/>
              </a:rPr>
              <a:t></a:t>
            </a:r>
            <a:r>
              <a:rPr sz="2325" spc="-270" baseline="-23297" dirty="0">
                <a:latin typeface="Times New Roman"/>
                <a:cs typeface="Times New Roman"/>
              </a:rPr>
              <a:t>1</a:t>
            </a:r>
            <a:r>
              <a:rPr sz="2325" spc="-307" baseline="-23297" dirty="0">
                <a:latin typeface="Times New Roman"/>
                <a:cs typeface="Times New Roman"/>
              </a:rPr>
              <a:t> </a:t>
            </a:r>
            <a:r>
              <a:rPr sz="2700" spc="-490" dirty="0">
                <a:latin typeface="Times New Roman"/>
                <a:cs typeface="Times New Roman"/>
              </a:rPr>
              <a:t>(</a:t>
            </a:r>
            <a:r>
              <a:rPr sz="2700" i="1" spc="-490" dirty="0">
                <a:latin typeface="Times New Roman"/>
                <a:cs typeface="Times New Roman"/>
              </a:rPr>
              <a:t>s</a:t>
            </a:r>
            <a:r>
              <a:rPr sz="4050" spc="-735" baseline="3086" dirty="0">
                <a:latin typeface="Symbol"/>
                <a:cs typeface="Symbol"/>
              </a:rPr>
              <a:t></a:t>
            </a:r>
            <a:r>
              <a:rPr sz="2700" spc="-490" dirty="0">
                <a:latin typeface="Times New Roman"/>
                <a:cs typeface="Times New Roman"/>
              </a:rPr>
              <a:t>,</a:t>
            </a:r>
            <a:r>
              <a:rPr sz="2700" spc="-335" dirty="0">
                <a:latin typeface="Times New Roman"/>
                <a:cs typeface="Times New Roman"/>
              </a:rPr>
              <a:t> </a:t>
            </a:r>
            <a:r>
              <a:rPr sz="2700" i="1" spc="-509" dirty="0">
                <a:latin typeface="Times New Roman"/>
                <a:cs typeface="Times New Roman"/>
              </a:rPr>
              <a:t>a</a:t>
            </a:r>
            <a:r>
              <a:rPr sz="4050" spc="-765" baseline="3086" dirty="0">
                <a:latin typeface="Symbol"/>
                <a:cs typeface="Symbol"/>
              </a:rPr>
              <a:t></a:t>
            </a:r>
            <a:r>
              <a:rPr sz="2700" spc="-509" dirty="0">
                <a:latin typeface="Times New Roman"/>
                <a:cs typeface="Times New Roman"/>
              </a:rPr>
              <a:t>)]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9977" y="4077461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>
                <a:moveTo>
                  <a:pt x="0" y="0"/>
                </a:moveTo>
                <a:lnTo>
                  <a:pt x="2169413" y="0"/>
                </a:lnTo>
              </a:path>
            </a:pathLst>
          </a:custGeom>
          <a:ln w="15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9901" y="4287644"/>
            <a:ext cx="4310380" cy="12706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023619" algn="ctr">
              <a:lnSpc>
                <a:spcPct val="100000"/>
              </a:lnSpc>
              <a:spcBef>
                <a:spcPts val="395"/>
              </a:spcBef>
            </a:pPr>
            <a:r>
              <a:rPr sz="1700" i="1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 marL="381000" marR="30480" indent="-342900">
              <a:lnSpc>
                <a:spcPts val="3370"/>
              </a:lnSpc>
              <a:spcBef>
                <a:spcPts val="844"/>
              </a:spcBef>
            </a:pPr>
            <a:r>
              <a:rPr sz="2800" spc="-5" dirty="0">
                <a:latin typeface="Times New Roman"/>
                <a:cs typeface="Times New Roman"/>
              </a:rPr>
              <a:t>Can still prove converge of </a:t>
            </a:r>
            <a:r>
              <a:rPr sz="4500" i="1" spc="-952" baseline="-7407" dirty="0">
                <a:latin typeface="Times New Roman"/>
                <a:cs typeface="Times New Roman"/>
              </a:rPr>
              <a:t>Q</a:t>
            </a:r>
            <a:r>
              <a:rPr sz="4500" spc="-952" baseline="8333" dirty="0">
                <a:latin typeface="Times New Roman"/>
                <a:cs typeface="Times New Roman"/>
              </a:rPr>
              <a:t>ˆ  </a:t>
            </a:r>
            <a:r>
              <a:rPr sz="2800" spc="-5" dirty="0">
                <a:latin typeface="Times New Roman"/>
                <a:cs typeface="Times New Roman"/>
              </a:rPr>
              <a:t>Dayan,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1992]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8647" y="3551103"/>
            <a:ext cx="21145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3879" y="4033722"/>
            <a:ext cx="133985" cy="28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2052" y="4076103"/>
            <a:ext cx="219265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24940" algn="l"/>
              </a:tabLst>
            </a:pPr>
            <a:r>
              <a:rPr sz="2900" spc="130" dirty="0">
                <a:latin typeface="Times New Roman"/>
                <a:cs typeface="Times New Roman"/>
              </a:rPr>
              <a:t>1</a:t>
            </a:r>
            <a:r>
              <a:rPr sz="2900" spc="130" dirty="0">
                <a:latin typeface="Symbol"/>
                <a:cs typeface="Symbol"/>
              </a:rPr>
              <a:t></a:t>
            </a:r>
            <a:r>
              <a:rPr sz="2900" spc="-220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visits	</a:t>
            </a:r>
            <a:r>
              <a:rPr sz="2900" spc="65" dirty="0">
                <a:latin typeface="Times New Roman"/>
                <a:cs typeface="Times New Roman"/>
              </a:rPr>
              <a:t>(</a:t>
            </a:r>
            <a:r>
              <a:rPr sz="2900" i="1" spc="65" dirty="0">
                <a:latin typeface="Times New Roman"/>
                <a:cs typeface="Times New Roman"/>
              </a:rPr>
              <a:t>s</a:t>
            </a:r>
            <a:r>
              <a:rPr sz="2900" spc="65" dirty="0">
                <a:latin typeface="Times New Roman"/>
                <a:cs typeface="Times New Roman"/>
              </a:rPr>
              <a:t>,</a:t>
            </a:r>
            <a:r>
              <a:rPr sz="2900" spc="-425" dirty="0">
                <a:latin typeface="Times New Roman"/>
                <a:cs typeface="Times New Roman"/>
              </a:rPr>
              <a:t> </a:t>
            </a:r>
            <a:r>
              <a:rPr sz="2900" i="1" spc="60" dirty="0">
                <a:latin typeface="Times New Roman"/>
                <a:cs typeface="Times New Roman"/>
              </a:rPr>
              <a:t>a</a:t>
            </a:r>
            <a:r>
              <a:rPr sz="2900" spc="6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2599" y="3785800"/>
            <a:ext cx="7372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20065" algn="l"/>
              </a:tabLst>
            </a:pPr>
            <a:r>
              <a:rPr sz="2900" spc="15" dirty="0">
                <a:latin typeface="Times New Roman"/>
                <a:cs typeface="Times New Roman"/>
              </a:rPr>
              <a:t>α	</a:t>
            </a:r>
            <a:r>
              <a:rPr sz="2900" spc="15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433" y="312674"/>
            <a:ext cx="6263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Temporal </a:t>
            </a:r>
            <a:r>
              <a:rPr spc="-5" dirty="0"/>
              <a:t>Difference</a:t>
            </a:r>
            <a:r>
              <a:rPr spc="-7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89151"/>
            <a:ext cx="7312659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learning: reduce discrepancy between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i="1" dirty="0">
                <a:latin typeface="Times New Roman"/>
                <a:cs typeface="Times New Roman"/>
              </a:rPr>
              <a:t>Q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estimates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One step 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difference: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3054319"/>
            <a:ext cx="2839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Why not two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steps?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1" y="4079962"/>
            <a:ext cx="82676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301" y="5105605"/>
            <a:ext cx="2618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Blend all of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4757" y="2465703"/>
            <a:ext cx="13017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Times New Roman"/>
                <a:cs typeface="Times New Roman"/>
              </a:rPr>
              <a:t>ˆ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815" y="2544550"/>
            <a:ext cx="2298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0" dirty="0">
                <a:latin typeface="Times New Roman"/>
                <a:cs typeface="Times New Roman"/>
              </a:rPr>
              <a:t>(</a:t>
            </a:r>
            <a:r>
              <a:rPr sz="1450" spc="-40" dirty="0">
                <a:latin typeface="Times New Roman"/>
                <a:cs typeface="Times New Roman"/>
              </a:rPr>
              <a:t>1</a:t>
            </a:r>
            <a:r>
              <a:rPr sz="1450" spc="-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072" y="2554096"/>
            <a:ext cx="41529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i="1" spc="45" dirty="0">
                <a:latin typeface="Times New Roman"/>
                <a:cs typeface="Times New Roman"/>
              </a:rPr>
              <a:t>a</a:t>
            </a:r>
            <a:r>
              <a:rPr sz="2450" spc="45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6701" y="2872963"/>
            <a:ext cx="11747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7624" y="2763236"/>
            <a:ext cx="105600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9095" algn="l"/>
                <a:tab pos="991235" algn="l"/>
              </a:tabLst>
            </a:pPr>
            <a:r>
              <a:rPr sz="1450" i="1" spc="-5" dirty="0">
                <a:latin typeface="Times New Roman"/>
                <a:cs typeface="Times New Roman"/>
              </a:rPr>
              <a:t>t	t	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6523" y="2763236"/>
            <a:ext cx="28257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t</a:t>
            </a:r>
            <a:r>
              <a:rPr sz="1450" i="1" spc="-260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Symbol"/>
                <a:cs typeface="Symbol"/>
              </a:rPr>
              <a:t></a:t>
            </a:r>
            <a:r>
              <a:rPr sz="1450" spc="-3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1427" y="2554096"/>
            <a:ext cx="338137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9109" algn="l"/>
              </a:tabLst>
            </a:pPr>
            <a:r>
              <a:rPr sz="2450" i="1" spc="10" dirty="0">
                <a:latin typeface="Times New Roman"/>
                <a:cs typeface="Times New Roman"/>
              </a:rPr>
              <a:t>Q	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i="1" spc="55" dirty="0">
                <a:latin typeface="Times New Roman"/>
                <a:cs typeface="Times New Roman"/>
              </a:rPr>
              <a:t>s </a:t>
            </a:r>
            <a:r>
              <a:rPr sz="2450" dirty="0">
                <a:latin typeface="Times New Roman"/>
                <a:cs typeface="Times New Roman"/>
              </a:rPr>
              <a:t>, </a:t>
            </a:r>
            <a:r>
              <a:rPr sz="2450" i="1" spc="5" dirty="0">
                <a:latin typeface="Times New Roman"/>
                <a:cs typeface="Times New Roman"/>
              </a:rPr>
              <a:t>a </a:t>
            </a:r>
            <a:r>
              <a:rPr sz="2450" spc="5" dirty="0">
                <a:latin typeface="Times New Roman"/>
                <a:cs typeface="Times New Roman"/>
              </a:rPr>
              <a:t>) </a:t>
            </a:r>
            <a:r>
              <a:rPr sz="2450" spc="10" dirty="0">
                <a:latin typeface="Symbol"/>
                <a:cs typeface="Symbol"/>
              </a:rPr>
              <a:t>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r </a:t>
            </a:r>
            <a:r>
              <a:rPr sz="2450" spc="80" dirty="0">
                <a:latin typeface="Symbol"/>
                <a:cs typeface="Symbol"/>
              </a:rPr>
              <a:t></a:t>
            </a:r>
            <a:r>
              <a:rPr sz="2450" spc="80" dirty="0">
                <a:latin typeface="Times New Roman"/>
                <a:cs typeface="Times New Roman"/>
              </a:rPr>
              <a:t>γ </a:t>
            </a:r>
            <a:r>
              <a:rPr sz="2450" spc="10" dirty="0">
                <a:latin typeface="Times New Roman"/>
                <a:cs typeface="Times New Roman"/>
              </a:rPr>
              <a:t>max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i="1" spc="65" dirty="0">
                <a:latin typeface="Times New Roman"/>
                <a:cs typeface="Times New Roman"/>
              </a:rPr>
              <a:t>Q</a:t>
            </a:r>
            <a:r>
              <a:rPr sz="2450" spc="65" dirty="0">
                <a:latin typeface="Times New Roman"/>
                <a:cs typeface="Times New Roman"/>
              </a:rPr>
              <a:t>(</a:t>
            </a:r>
            <a:r>
              <a:rPr sz="2450" i="1" spc="65" dirty="0">
                <a:latin typeface="Times New Roman"/>
                <a:cs typeface="Times New Roman"/>
              </a:rPr>
              <a:t>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7687" y="3939763"/>
            <a:ext cx="11747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7509" y="3830036"/>
            <a:ext cx="3028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t</a:t>
            </a:r>
            <a:r>
              <a:rPr sz="1450" i="1" spc="-260" dirty="0">
                <a:latin typeface="Times New Roman"/>
                <a:cs typeface="Times New Roman"/>
              </a:rPr>
              <a:t> </a:t>
            </a:r>
            <a:r>
              <a:rPr sz="1450" spc="45" dirty="0">
                <a:latin typeface="Symbol"/>
                <a:cs typeface="Symbol"/>
              </a:rPr>
              <a:t></a:t>
            </a:r>
            <a:r>
              <a:rPr sz="1450" spc="4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98061" y="3620897"/>
            <a:ext cx="242887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999614" algn="l"/>
              </a:tabLst>
            </a:pPr>
            <a:r>
              <a:rPr sz="2450" spc="80" dirty="0">
                <a:latin typeface="Symbol"/>
                <a:cs typeface="Symbol"/>
              </a:rPr>
              <a:t></a:t>
            </a:r>
            <a:r>
              <a:rPr sz="2450" spc="80" dirty="0">
                <a:latin typeface="Times New Roman"/>
                <a:cs typeface="Times New Roman"/>
              </a:rPr>
              <a:t>γ </a:t>
            </a:r>
            <a:r>
              <a:rPr sz="2175" spc="-7" baseline="42145" dirty="0">
                <a:latin typeface="Times New Roman"/>
                <a:cs typeface="Times New Roman"/>
              </a:rPr>
              <a:t>2</a:t>
            </a:r>
            <a:r>
              <a:rPr sz="2175" spc="375" baseline="4214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max</a:t>
            </a:r>
            <a:r>
              <a:rPr sz="2450" spc="-295" dirty="0">
                <a:latin typeface="Times New Roman"/>
                <a:cs typeface="Times New Roman"/>
              </a:rPr>
              <a:t> </a:t>
            </a:r>
            <a:r>
              <a:rPr sz="2450" i="1" spc="-160" dirty="0">
                <a:latin typeface="Times New Roman"/>
                <a:cs typeface="Times New Roman"/>
              </a:rPr>
              <a:t>Q</a:t>
            </a:r>
            <a:r>
              <a:rPr sz="3675" spc="-240" baseline="15873" dirty="0">
                <a:latin typeface="Times New Roman"/>
                <a:cs typeface="Times New Roman"/>
              </a:rPr>
              <a:t>ˆ</a:t>
            </a:r>
            <a:r>
              <a:rPr sz="2450" spc="-160" dirty="0">
                <a:latin typeface="Times New Roman"/>
                <a:cs typeface="Times New Roman"/>
              </a:rPr>
              <a:t>(</a:t>
            </a:r>
            <a:r>
              <a:rPr sz="2450" i="1" spc="-160" dirty="0">
                <a:latin typeface="Times New Roman"/>
                <a:cs typeface="Times New Roman"/>
              </a:rPr>
              <a:t>s	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350" dirty="0">
                <a:latin typeface="Times New Roman"/>
                <a:cs typeface="Times New Roman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a</a:t>
            </a:r>
            <a:r>
              <a:rPr sz="2450" spc="5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3336" y="3620897"/>
            <a:ext cx="2762885" cy="454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2280"/>
              </a:lnSpc>
              <a:spcBef>
                <a:spcPts val="120"/>
              </a:spcBef>
            </a:pPr>
            <a:r>
              <a:rPr sz="2450" i="1" spc="85" dirty="0">
                <a:latin typeface="Times New Roman"/>
                <a:cs typeface="Times New Roman"/>
              </a:rPr>
              <a:t>Q</a:t>
            </a:r>
            <a:r>
              <a:rPr sz="2175" spc="127" baseline="42145" dirty="0">
                <a:latin typeface="Times New Roman"/>
                <a:cs typeface="Times New Roman"/>
              </a:rPr>
              <a:t>(2) 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i="1" spc="55" dirty="0">
                <a:latin typeface="Times New Roman"/>
                <a:cs typeface="Times New Roman"/>
              </a:rPr>
              <a:t>s </a:t>
            </a:r>
            <a:r>
              <a:rPr sz="2450" dirty="0">
                <a:latin typeface="Times New Roman"/>
                <a:cs typeface="Times New Roman"/>
              </a:rPr>
              <a:t>, </a:t>
            </a:r>
            <a:r>
              <a:rPr sz="2450" i="1" spc="5" dirty="0">
                <a:latin typeface="Times New Roman"/>
                <a:cs typeface="Times New Roman"/>
              </a:rPr>
              <a:t>a </a:t>
            </a:r>
            <a:r>
              <a:rPr sz="2450" spc="5" dirty="0">
                <a:latin typeface="Times New Roman"/>
                <a:cs typeface="Times New Roman"/>
              </a:rPr>
              <a:t>) </a:t>
            </a:r>
            <a:r>
              <a:rPr sz="2450" spc="10" dirty="0">
                <a:latin typeface="Symbol"/>
                <a:cs typeface="Symbol"/>
              </a:rPr>
              <a:t>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r </a:t>
            </a:r>
            <a:r>
              <a:rPr sz="2450" spc="85" dirty="0">
                <a:latin typeface="Symbol"/>
                <a:cs typeface="Symbol"/>
              </a:rPr>
              <a:t></a:t>
            </a:r>
            <a:r>
              <a:rPr sz="2450" spc="85" dirty="0">
                <a:latin typeface="Times New Roman"/>
                <a:cs typeface="Times New Roman"/>
              </a:rPr>
              <a:t>γ</a:t>
            </a:r>
            <a:r>
              <a:rPr sz="2450" spc="12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r</a:t>
            </a:r>
            <a:endParaRPr sz="2450">
              <a:latin typeface="Times New Roman"/>
              <a:cs typeface="Times New Roman"/>
            </a:endParaRPr>
          </a:p>
          <a:p>
            <a:pPr marL="810895">
              <a:lnSpc>
                <a:spcPts val="1080"/>
              </a:lnSpc>
              <a:tabLst>
                <a:tab pos="1177925" algn="l"/>
                <a:tab pos="1790700" algn="l"/>
                <a:tab pos="2467610" algn="l"/>
              </a:tabLst>
            </a:pPr>
            <a:r>
              <a:rPr sz="1450" i="1" spc="-5" dirty="0">
                <a:latin typeface="Times New Roman"/>
                <a:cs typeface="Times New Roman"/>
              </a:rPr>
              <a:t>t	t	t	t</a:t>
            </a:r>
            <a:r>
              <a:rPr sz="1450" i="1" spc="-235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Symbol"/>
                <a:cs typeface="Symbol"/>
              </a:rPr>
              <a:t></a:t>
            </a:r>
            <a:r>
              <a:rPr sz="1450" spc="-3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1280" y="4744436"/>
            <a:ext cx="4965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t</a:t>
            </a:r>
            <a:r>
              <a:rPr sz="1450" i="1" spc="-254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Symbol"/>
                <a:cs typeface="Symbol"/>
              </a:rPr>
              <a:t></a:t>
            </a:r>
            <a:r>
              <a:rPr sz="1450" i="1" spc="20" dirty="0">
                <a:latin typeface="Times New Roman"/>
                <a:cs typeface="Times New Roman"/>
              </a:rPr>
              <a:t>n</a:t>
            </a:r>
            <a:r>
              <a:rPr sz="1450" spc="20" dirty="0">
                <a:latin typeface="Symbol"/>
                <a:cs typeface="Symbol"/>
              </a:rPr>
              <a:t></a:t>
            </a:r>
            <a:r>
              <a:rPr sz="1450" spc="2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4576" y="4535297"/>
            <a:ext cx="134747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3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...</a:t>
            </a:r>
            <a:r>
              <a:rPr sz="2450" spc="-345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Symbol"/>
                <a:cs typeface="Symbol"/>
              </a:rPr>
              <a:t></a:t>
            </a:r>
            <a:r>
              <a:rPr sz="2450" spc="80" dirty="0">
                <a:latin typeface="Times New Roman"/>
                <a:cs typeface="Times New Roman"/>
              </a:rPr>
              <a:t>γ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175" baseline="42145" dirty="0">
                <a:latin typeface="Times New Roman"/>
                <a:cs typeface="Times New Roman"/>
              </a:rPr>
              <a:t>n-1</a:t>
            </a:r>
            <a:r>
              <a:rPr sz="2450" i="1" dirty="0">
                <a:latin typeface="Times New Roman"/>
                <a:cs typeface="Times New Roman"/>
              </a:rPr>
              <a:t>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3297" y="4535297"/>
            <a:ext cx="2766695" cy="454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2280"/>
              </a:lnSpc>
              <a:spcBef>
                <a:spcPts val="120"/>
              </a:spcBef>
            </a:pPr>
            <a:r>
              <a:rPr sz="2450" i="1" spc="90" dirty="0">
                <a:latin typeface="Times New Roman"/>
                <a:cs typeface="Times New Roman"/>
              </a:rPr>
              <a:t>Q</a:t>
            </a:r>
            <a:r>
              <a:rPr sz="2175" spc="135" baseline="42145" dirty="0">
                <a:latin typeface="Times New Roman"/>
                <a:cs typeface="Times New Roman"/>
              </a:rPr>
              <a:t>(</a:t>
            </a:r>
            <a:r>
              <a:rPr sz="2175" i="1" spc="135" baseline="42145" dirty="0">
                <a:latin typeface="Times New Roman"/>
                <a:cs typeface="Times New Roman"/>
              </a:rPr>
              <a:t>n</a:t>
            </a:r>
            <a:r>
              <a:rPr sz="2175" spc="135" baseline="42145" dirty="0">
                <a:latin typeface="Times New Roman"/>
                <a:cs typeface="Times New Roman"/>
              </a:rPr>
              <a:t>) 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i="1" spc="55" dirty="0">
                <a:latin typeface="Times New Roman"/>
                <a:cs typeface="Times New Roman"/>
              </a:rPr>
              <a:t>s </a:t>
            </a:r>
            <a:r>
              <a:rPr sz="2450" dirty="0">
                <a:latin typeface="Times New Roman"/>
                <a:cs typeface="Times New Roman"/>
              </a:rPr>
              <a:t>, </a:t>
            </a:r>
            <a:r>
              <a:rPr sz="2450" i="1" spc="5" dirty="0">
                <a:latin typeface="Times New Roman"/>
                <a:cs typeface="Times New Roman"/>
              </a:rPr>
              <a:t>a </a:t>
            </a:r>
            <a:r>
              <a:rPr sz="2450" spc="5" dirty="0">
                <a:latin typeface="Times New Roman"/>
                <a:cs typeface="Times New Roman"/>
              </a:rPr>
              <a:t>) </a:t>
            </a:r>
            <a:r>
              <a:rPr sz="2450" spc="10" dirty="0">
                <a:latin typeface="Symbol"/>
                <a:cs typeface="Symbol"/>
              </a:rPr>
              <a:t>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r </a:t>
            </a:r>
            <a:r>
              <a:rPr sz="2450" spc="85" dirty="0">
                <a:latin typeface="Symbol"/>
                <a:cs typeface="Symbol"/>
              </a:rPr>
              <a:t></a:t>
            </a:r>
            <a:r>
              <a:rPr sz="2450" spc="85" dirty="0">
                <a:latin typeface="Times New Roman"/>
                <a:cs typeface="Times New Roman"/>
              </a:rPr>
              <a:t>γ</a:t>
            </a:r>
            <a:r>
              <a:rPr sz="2450" spc="13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r</a:t>
            </a:r>
            <a:endParaRPr sz="2450">
              <a:latin typeface="Times New Roman"/>
              <a:cs typeface="Times New Roman"/>
            </a:endParaRPr>
          </a:p>
          <a:p>
            <a:pPr marL="814705">
              <a:lnSpc>
                <a:spcPts val="1080"/>
              </a:lnSpc>
              <a:tabLst>
                <a:tab pos="1181100" algn="l"/>
                <a:tab pos="1793875" algn="l"/>
                <a:tab pos="2471420" algn="l"/>
              </a:tabLst>
            </a:pPr>
            <a:r>
              <a:rPr sz="1450" i="1" spc="-5" dirty="0">
                <a:latin typeface="Times New Roman"/>
                <a:cs typeface="Times New Roman"/>
              </a:rPr>
              <a:t>t	t	t	t</a:t>
            </a:r>
            <a:r>
              <a:rPr sz="1450" i="1" spc="-235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Symbol"/>
                <a:cs typeface="Symbol"/>
              </a:rPr>
              <a:t></a:t>
            </a:r>
            <a:r>
              <a:rPr sz="1450" spc="-3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44484" y="4854163"/>
            <a:ext cx="11747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4307" y="4744436"/>
            <a:ext cx="3028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t</a:t>
            </a:r>
            <a:r>
              <a:rPr sz="1450" i="1" spc="-26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Symbol"/>
                <a:cs typeface="Symbol"/>
              </a:rPr>
              <a:t></a:t>
            </a:r>
            <a:r>
              <a:rPr sz="1450" i="1" spc="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84952" y="4535297"/>
            <a:ext cx="244157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2012314" algn="l"/>
              </a:tabLst>
            </a:pPr>
            <a:r>
              <a:rPr sz="2450" spc="85" dirty="0">
                <a:latin typeface="Symbol"/>
                <a:cs typeface="Symbol"/>
              </a:rPr>
              <a:t></a:t>
            </a:r>
            <a:r>
              <a:rPr sz="2450" spc="85" dirty="0">
                <a:latin typeface="Times New Roman"/>
                <a:cs typeface="Times New Roman"/>
              </a:rPr>
              <a:t>γ </a:t>
            </a:r>
            <a:r>
              <a:rPr sz="2175" spc="-7" baseline="42145" dirty="0">
                <a:latin typeface="Times New Roman"/>
                <a:cs typeface="Times New Roman"/>
              </a:rPr>
              <a:t>n</a:t>
            </a:r>
            <a:r>
              <a:rPr sz="2175" spc="457" baseline="4214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max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i="1" spc="-155" dirty="0">
                <a:latin typeface="Times New Roman"/>
                <a:cs typeface="Times New Roman"/>
              </a:rPr>
              <a:t>Q</a:t>
            </a:r>
            <a:r>
              <a:rPr sz="3675" spc="-232" baseline="15873" dirty="0">
                <a:latin typeface="Times New Roman"/>
                <a:cs typeface="Times New Roman"/>
              </a:rPr>
              <a:t>ˆ</a:t>
            </a:r>
            <a:r>
              <a:rPr sz="2450" spc="-155" dirty="0">
                <a:latin typeface="Times New Roman"/>
                <a:cs typeface="Times New Roman"/>
              </a:rPr>
              <a:t>(</a:t>
            </a:r>
            <a:r>
              <a:rPr sz="2450" i="1" spc="-155" dirty="0">
                <a:latin typeface="Times New Roman"/>
                <a:cs typeface="Times New Roman"/>
              </a:rPr>
              <a:t>s	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345" dirty="0">
                <a:latin typeface="Times New Roman"/>
                <a:cs typeface="Times New Roman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a</a:t>
            </a:r>
            <a:r>
              <a:rPr sz="2450" spc="5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8432" y="5642503"/>
            <a:ext cx="39077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06575" algn="l"/>
                <a:tab pos="3338195" algn="l"/>
                <a:tab pos="3681095" algn="l"/>
              </a:tabLst>
            </a:pPr>
            <a:r>
              <a:rPr sz="1400" spc="10" dirty="0">
                <a:latin typeface="Times New Roman"/>
                <a:cs typeface="Times New Roman"/>
              </a:rPr>
              <a:t>(1)	(2)	</a:t>
            </a:r>
            <a:r>
              <a:rPr sz="1400" spc="15" dirty="0">
                <a:latin typeface="Times New Roman"/>
                <a:cs typeface="Times New Roman"/>
              </a:rPr>
              <a:t>2	</a:t>
            </a:r>
            <a:r>
              <a:rPr sz="1400" spc="10" dirty="0">
                <a:latin typeface="Times New Roman"/>
                <a:cs typeface="Times New Roman"/>
              </a:rPr>
              <a:t>(3)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6993" y="5642503"/>
            <a:ext cx="114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Times New Roman"/>
                <a:cs typeface="Times New Roman"/>
              </a:rPr>
              <a:t>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1360" y="5860435"/>
            <a:ext cx="2318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9730" algn="l"/>
                <a:tab pos="1886585" algn="l"/>
                <a:tab pos="2254250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t	t	t	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67613" y="5860435"/>
            <a:ext cx="443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909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t	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17763" y="5860435"/>
            <a:ext cx="443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9730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t	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67532" y="5446267"/>
            <a:ext cx="5657215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405" algn="l"/>
                <a:tab pos="2366645" algn="l"/>
                <a:tab pos="3747135" algn="l"/>
                <a:tab pos="4241165" algn="l"/>
              </a:tabLst>
            </a:pPr>
            <a:r>
              <a:rPr sz="4050" spc="-415" dirty="0">
                <a:latin typeface="Symbol"/>
                <a:cs typeface="Symbol"/>
              </a:rPr>
              <a:t></a:t>
            </a:r>
            <a:r>
              <a:rPr sz="2450" i="1" spc="-415" dirty="0">
                <a:latin typeface="Times New Roman"/>
                <a:cs typeface="Times New Roman"/>
              </a:rPr>
              <a:t>Q	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i="1" spc="55" dirty="0">
                <a:latin typeface="Times New Roman"/>
                <a:cs typeface="Times New Roman"/>
              </a:rPr>
              <a:t>s </a:t>
            </a:r>
            <a:r>
              <a:rPr sz="2450" dirty="0">
                <a:latin typeface="Times New Roman"/>
                <a:cs typeface="Times New Roman"/>
              </a:rPr>
              <a:t>, </a:t>
            </a:r>
            <a:r>
              <a:rPr sz="2450" i="1" spc="5" dirty="0">
                <a:latin typeface="Times New Roman"/>
                <a:cs typeface="Times New Roman"/>
              </a:rPr>
              <a:t>a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285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Symbol"/>
                <a:cs typeface="Symbol"/>
              </a:rPr>
              <a:t></a:t>
            </a:r>
            <a:r>
              <a:rPr sz="2450" spc="80" dirty="0">
                <a:latin typeface="Times New Roman"/>
                <a:cs typeface="Times New Roman"/>
              </a:rPr>
              <a:t>λ</a:t>
            </a:r>
            <a:r>
              <a:rPr sz="2450" spc="13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Q	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i="1" spc="55" dirty="0">
                <a:latin typeface="Times New Roman"/>
                <a:cs typeface="Times New Roman"/>
              </a:rPr>
              <a:t>s </a:t>
            </a:r>
            <a:r>
              <a:rPr sz="2450" dirty="0">
                <a:latin typeface="Times New Roman"/>
                <a:cs typeface="Times New Roman"/>
              </a:rPr>
              <a:t>,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-7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Symbol"/>
                <a:cs typeface="Symbol"/>
              </a:rPr>
              <a:t></a:t>
            </a:r>
            <a:r>
              <a:rPr sz="2450" spc="80" dirty="0">
                <a:latin typeface="Times New Roman"/>
                <a:cs typeface="Times New Roman"/>
              </a:rPr>
              <a:t>λ	</a:t>
            </a:r>
            <a:r>
              <a:rPr sz="2450" i="1" spc="5" dirty="0">
                <a:latin typeface="Times New Roman"/>
                <a:cs typeface="Times New Roman"/>
              </a:rPr>
              <a:t>Q	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i="1" spc="55" dirty="0">
                <a:latin typeface="Times New Roman"/>
                <a:cs typeface="Times New Roman"/>
              </a:rPr>
              <a:t>s</a:t>
            </a:r>
            <a:r>
              <a:rPr sz="2450" i="1" spc="1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31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20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310" dirty="0">
                <a:latin typeface="Times New Roman"/>
                <a:cs typeface="Times New Roman"/>
              </a:rPr>
              <a:t> </a:t>
            </a:r>
            <a:r>
              <a:rPr sz="2450" spc="-155" dirty="0">
                <a:latin typeface="Times New Roman"/>
                <a:cs typeface="Times New Roman"/>
              </a:rPr>
              <a:t>...</a:t>
            </a:r>
            <a:r>
              <a:rPr sz="4050" spc="-155" dirty="0">
                <a:latin typeface="Symbol"/>
                <a:cs typeface="Symbol"/>
              </a:rPr>
              <a:t>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1397" y="5652371"/>
            <a:ext cx="2303145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9415" algn="l"/>
              </a:tabLst>
            </a:pPr>
            <a:r>
              <a:rPr sz="2450" i="1" spc="5" dirty="0">
                <a:latin typeface="Times New Roman"/>
                <a:cs typeface="Times New Roman"/>
              </a:rPr>
              <a:t>Q	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i="1" spc="55" dirty="0">
                <a:latin typeface="Times New Roman"/>
                <a:cs typeface="Times New Roman"/>
              </a:rPr>
              <a:t>s </a:t>
            </a:r>
            <a:r>
              <a:rPr sz="2450" dirty="0">
                <a:latin typeface="Times New Roman"/>
                <a:cs typeface="Times New Roman"/>
              </a:rPr>
              <a:t>, </a:t>
            </a:r>
            <a:r>
              <a:rPr sz="2450" i="1" spc="5" dirty="0">
                <a:latin typeface="Times New Roman"/>
                <a:cs typeface="Times New Roman"/>
              </a:rPr>
              <a:t>a </a:t>
            </a:r>
            <a:r>
              <a:rPr sz="2450" dirty="0">
                <a:latin typeface="Times New Roman"/>
                <a:cs typeface="Times New Roman"/>
              </a:rPr>
              <a:t>) </a:t>
            </a:r>
            <a:r>
              <a:rPr sz="2450" spc="5" dirty="0">
                <a:latin typeface="Symbol"/>
                <a:cs typeface="Symbol"/>
              </a:rPr>
              <a:t>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Times New Roman"/>
                <a:cs typeface="Times New Roman"/>
              </a:rPr>
              <a:t>(1</a:t>
            </a:r>
            <a:r>
              <a:rPr sz="2450" spc="30" dirty="0">
                <a:latin typeface="Symbol"/>
                <a:cs typeface="Symbol"/>
              </a:rPr>
              <a:t></a:t>
            </a:r>
            <a:r>
              <a:rPr sz="2450" spc="30" dirty="0">
                <a:latin typeface="Times New Roman"/>
                <a:cs typeface="Times New Roman"/>
              </a:rPr>
              <a:t>λ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433" y="312674"/>
            <a:ext cx="6263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CC009A"/>
                </a:solidFill>
                <a:latin typeface="Times New Roman"/>
                <a:cs typeface="Times New Roman"/>
              </a:rPr>
              <a:t>Temporal </a:t>
            </a:r>
            <a:r>
              <a:rPr sz="4000" spc="-5" dirty="0">
                <a:solidFill>
                  <a:srgbClr val="CC009A"/>
                </a:solidFill>
                <a:latin typeface="Times New Roman"/>
                <a:cs typeface="Times New Roman"/>
              </a:rPr>
              <a:t>Difference</a:t>
            </a:r>
            <a:r>
              <a:rPr sz="4000" spc="-70" dirty="0">
                <a:solidFill>
                  <a:srgbClr val="CC009A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CC009A"/>
                </a:solidFill>
                <a:latin typeface="Times New Roman"/>
                <a:cs typeface="Times New Roman"/>
              </a:rPr>
              <a:t>Learning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3897" y="1179068"/>
            <a:ext cx="7958455" cy="659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ts val="4060"/>
              </a:lnSpc>
              <a:spcBef>
                <a:spcPts val="135"/>
              </a:spcBef>
            </a:pPr>
            <a:r>
              <a:rPr sz="2450" i="1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2100" spc="22" baseline="43650" dirty="0">
                <a:solidFill>
                  <a:srgbClr val="000000"/>
                </a:solidFill>
              </a:rPr>
              <a:t>λ</a:t>
            </a:r>
            <a:r>
              <a:rPr sz="2100" baseline="43650" dirty="0">
                <a:solidFill>
                  <a:srgbClr val="000000"/>
                </a:solidFill>
              </a:rPr>
              <a:t> </a:t>
            </a:r>
            <a:r>
              <a:rPr sz="2100" spc="-187" baseline="43650" dirty="0">
                <a:solidFill>
                  <a:srgbClr val="000000"/>
                </a:solidFill>
              </a:rPr>
              <a:t> </a:t>
            </a:r>
            <a:r>
              <a:rPr sz="2450" spc="105" dirty="0">
                <a:solidFill>
                  <a:srgbClr val="000000"/>
                </a:solidFill>
              </a:rPr>
              <a:t>(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450" i="1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</a:rPr>
              <a:t>,</a:t>
            </a:r>
            <a:r>
              <a:rPr sz="2450" spc="-305" dirty="0">
                <a:solidFill>
                  <a:srgbClr val="000000"/>
                </a:solidFill>
              </a:rPr>
              <a:t> 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50" i="1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</a:rPr>
              <a:t>)</a:t>
            </a:r>
            <a:r>
              <a:rPr sz="2450" spc="-45" dirty="0">
                <a:solidFill>
                  <a:srgbClr val="000000"/>
                </a:solidFill>
              </a:rPr>
              <a:t> </a:t>
            </a:r>
            <a:r>
              <a:rPr sz="2450" spc="5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2450" spc="-70" dirty="0">
                <a:solidFill>
                  <a:srgbClr val="000000"/>
                </a:solidFill>
              </a:rPr>
              <a:t> </a:t>
            </a:r>
            <a:r>
              <a:rPr sz="2450" spc="-204" dirty="0">
                <a:solidFill>
                  <a:srgbClr val="000000"/>
                </a:solidFill>
              </a:rPr>
              <a:t>(</a:t>
            </a:r>
            <a:r>
              <a:rPr sz="2450" spc="204" dirty="0">
                <a:solidFill>
                  <a:srgbClr val="000000"/>
                </a:solidFill>
              </a:rPr>
              <a:t>1</a:t>
            </a:r>
            <a:r>
              <a:rPr sz="2450" spc="12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450" spc="5" dirty="0">
                <a:solidFill>
                  <a:srgbClr val="000000"/>
                </a:solidFill>
              </a:rPr>
              <a:t>λ</a:t>
            </a:r>
            <a:r>
              <a:rPr sz="2450" spc="-105" dirty="0">
                <a:solidFill>
                  <a:srgbClr val="000000"/>
                </a:solidFill>
              </a:rPr>
              <a:t> </a:t>
            </a:r>
            <a:r>
              <a:rPr sz="2450" spc="-15" dirty="0">
                <a:solidFill>
                  <a:srgbClr val="000000"/>
                </a:solidFill>
              </a:rPr>
              <a:t>)</a:t>
            </a:r>
            <a:r>
              <a:rPr sz="4050" spc="-8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450" i="1" spc="155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2100" spc="15" baseline="43650" dirty="0">
                <a:solidFill>
                  <a:srgbClr val="000000"/>
                </a:solidFill>
              </a:rPr>
              <a:t>(1)</a:t>
            </a:r>
            <a:r>
              <a:rPr sz="2100" spc="-89" baseline="43650" dirty="0">
                <a:solidFill>
                  <a:srgbClr val="000000"/>
                </a:solidFill>
              </a:rPr>
              <a:t> </a:t>
            </a:r>
            <a:r>
              <a:rPr sz="2450" spc="105" dirty="0">
                <a:solidFill>
                  <a:srgbClr val="000000"/>
                </a:solidFill>
              </a:rPr>
              <a:t>(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450" i="1" spc="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</a:rPr>
              <a:t>,</a:t>
            </a:r>
            <a:r>
              <a:rPr sz="2450" spc="-300" dirty="0">
                <a:solidFill>
                  <a:srgbClr val="000000"/>
                </a:solidFill>
              </a:rPr>
              <a:t> 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50" i="1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</a:rPr>
              <a:t>)</a:t>
            </a:r>
            <a:r>
              <a:rPr sz="2450" spc="-195" dirty="0">
                <a:solidFill>
                  <a:srgbClr val="000000"/>
                </a:solidFill>
              </a:rPr>
              <a:t> </a:t>
            </a:r>
            <a:r>
              <a:rPr sz="2450" spc="15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450" spc="5" dirty="0">
                <a:solidFill>
                  <a:srgbClr val="000000"/>
                </a:solidFill>
              </a:rPr>
              <a:t>λ</a:t>
            </a:r>
            <a:r>
              <a:rPr sz="2450" spc="130" dirty="0">
                <a:solidFill>
                  <a:srgbClr val="000000"/>
                </a:solidFill>
              </a:rPr>
              <a:t> </a:t>
            </a:r>
            <a:r>
              <a:rPr sz="2450" i="1" spc="155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2100" spc="15" baseline="43650" dirty="0">
                <a:solidFill>
                  <a:srgbClr val="000000"/>
                </a:solidFill>
              </a:rPr>
              <a:t>(2)</a:t>
            </a:r>
            <a:r>
              <a:rPr sz="2100" spc="-97" baseline="43650" dirty="0">
                <a:solidFill>
                  <a:srgbClr val="000000"/>
                </a:solidFill>
              </a:rPr>
              <a:t> </a:t>
            </a:r>
            <a:r>
              <a:rPr sz="2450" spc="105" dirty="0">
                <a:solidFill>
                  <a:srgbClr val="000000"/>
                </a:solidFill>
              </a:rPr>
              <a:t>(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450" i="1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</a:rPr>
              <a:t>,</a:t>
            </a:r>
            <a:r>
              <a:rPr sz="2450" spc="-300" dirty="0">
                <a:solidFill>
                  <a:srgbClr val="000000"/>
                </a:solidFill>
              </a:rPr>
              <a:t> 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50" i="1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</a:rPr>
              <a:t>)</a:t>
            </a:r>
            <a:r>
              <a:rPr sz="2450" spc="-195" dirty="0">
                <a:solidFill>
                  <a:srgbClr val="000000"/>
                </a:solidFill>
              </a:rPr>
              <a:t> </a:t>
            </a:r>
            <a:r>
              <a:rPr sz="2450" spc="15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450" spc="5" dirty="0">
                <a:solidFill>
                  <a:srgbClr val="000000"/>
                </a:solidFill>
              </a:rPr>
              <a:t>λ</a:t>
            </a:r>
            <a:r>
              <a:rPr sz="2450" spc="-10" dirty="0">
                <a:solidFill>
                  <a:srgbClr val="000000"/>
                </a:solidFill>
              </a:rPr>
              <a:t> </a:t>
            </a:r>
            <a:r>
              <a:rPr sz="2100" spc="89" baseline="43650" dirty="0">
                <a:solidFill>
                  <a:srgbClr val="000000"/>
                </a:solidFill>
              </a:rPr>
              <a:t>2</a:t>
            </a:r>
            <a:r>
              <a:rPr sz="2450" i="1" spc="155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2100" spc="15" baseline="43650" dirty="0">
                <a:solidFill>
                  <a:srgbClr val="000000"/>
                </a:solidFill>
              </a:rPr>
              <a:t>(3)</a:t>
            </a:r>
            <a:r>
              <a:rPr sz="2100" spc="-97" baseline="43650" dirty="0">
                <a:solidFill>
                  <a:srgbClr val="000000"/>
                </a:solidFill>
              </a:rPr>
              <a:t> </a:t>
            </a:r>
            <a:r>
              <a:rPr sz="2450" spc="105" dirty="0">
                <a:solidFill>
                  <a:srgbClr val="000000"/>
                </a:solidFill>
              </a:rPr>
              <a:t>(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450" i="1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</a:rPr>
              <a:t>,</a:t>
            </a:r>
            <a:r>
              <a:rPr sz="2450" spc="-300" dirty="0">
                <a:solidFill>
                  <a:srgbClr val="000000"/>
                </a:solidFill>
              </a:rPr>
              <a:t> 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50" i="1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</a:rPr>
              <a:t>)</a:t>
            </a:r>
            <a:r>
              <a:rPr sz="2450" spc="-195" dirty="0">
                <a:solidFill>
                  <a:srgbClr val="000000"/>
                </a:solidFill>
              </a:rPr>
              <a:t> </a:t>
            </a:r>
            <a:r>
              <a:rPr sz="245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450" spc="-30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..</a:t>
            </a:r>
            <a:r>
              <a:rPr sz="2450" spc="-75" dirty="0">
                <a:solidFill>
                  <a:srgbClr val="000000"/>
                </a:solidFill>
              </a:rPr>
              <a:t>.</a:t>
            </a:r>
            <a:r>
              <a:rPr sz="4050" spc="-5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050">
              <a:latin typeface="Symbol"/>
              <a:cs typeface="Symbol"/>
            </a:endParaRPr>
          </a:p>
          <a:p>
            <a:pPr marL="651510">
              <a:lnSpc>
                <a:spcPts val="880"/>
              </a:lnSpc>
              <a:tabLst>
                <a:tab pos="1018540" algn="l"/>
                <a:tab pos="3101340" algn="l"/>
                <a:tab pos="3467735" algn="l"/>
                <a:tab pos="4895215" algn="l"/>
                <a:tab pos="5262245" algn="l"/>
                <a:tab pos="6769734" algn="l"/>
                <a:tab pos="7136765" algn="l"/>
              </a:tabLst>
            </a:pPr>
            <a:r>
              <a:rPr sz="140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t	t	t	t	t	t	t	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2114804"/>
            <a:ext cx="32721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Equivalent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3578893"/>
            <a:ext cx="6652895" cy="24923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spc="-5" dirty="0">
                <a:latin typeface="Times New Roman"/>
                <a:cs typeface="Times New Roman"/>
              </a:rPr>
              <a:t>TD(</a:t>
            </a:r>
            <a:r>
              <a:rPr sz="2800" spc="-5" dirty="0">
                <a:latin typeface="Symbol"/>
                <a:cs typeface="Symbol"/>
              </a:rPr>
              <a:t></a:t>
            </a:r>
            <a:r>
              <a:rPr sz="2800" spc="-5" dirty="0">
                <a:latin typeface="Times New Roman"/>
                <a:cs typeface="Times New Roman"/>
              </a:rPr>
              <a:t>) algorithm uses above training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Sometimes converges faster than </a:t>
            </a:r>
            <a:r>
              <a:rPr sz="2800" i="1" dirty="0">
                <a:latin typeface="Times New Roman"/>
                <a:cs typeface="Times New Roman"/>
              </a:rPr>
              <a:t>Q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  <a:p>
            <a:pPr marL="355600" marR="203835" indent="-342900">
              <a:lnSpc>
                <a:spcPts val="332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converges for learning 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* </a:t>
            </a:r>
            <a:r>
              <a:rPr sz="2800" dirty="0">
                <a:latin typeface="Times New Roman"/>
                <a:cs typeface="Times New Roman"/>
              </a:rPr>
              <a:t>for any 0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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1  </a:t>
            </a:r>
            <a:r>
              <a:rPr sz="2800" spc="-5" dirty="0">
                <a:latin typeface="Times New Roman"/>
                <a:cs typeface="Times New Roman"/>
              </a:rPr>
              <a:t>(Dayan,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1992)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Tesauro’s TD-Gammon uses this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9622" y="2618099"/>
            <a:ext cx="130175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latin typeface="Times New Roman"/>
                <a:cs typeface="Times New Roman"/>
              </a:rPr>
              <a:t>ˆ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6852" y="2696632"/>
            <a:ext cx="114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Times New Roman"/>
                <a:cs typeface="Times New Roman"/>
              </a:rPr>
              <a:t>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1840" y="2696632"/>
            <a:ext cx="114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Times New Roman"/>
                <a:cs typeface="Times New Roman"/>
              </a:rPr>
              <a:t>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1357" y="2915318"/>
            <a:ext cx="2515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9730" algn="l"/>
                <a:tab pos="1698625" algn="l"/>
                <a:tab pos="224599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t	t	t</a:t>
            </a:r>
            <a:r>
              <a:rPr sz="1400" i="1" spc="-1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Symbol"/>
                <a:cs typeface="Symbol"/>
              </a:rPr>
              <a:t></a:t>
            </a:r>
            <a:r>
              <a:rPr sz="1400" spc="-5" dirty="0">
                <a:latin typeface="Times New Roman"/>
                <a:cs typeface="Times New Roman"/>
              </a:rPr>
              <a:t>1	</a:t>
            </a:r>
            <a:r>
              <a:rPr sz="1400" i="1" spc="10" dirty="0">
                <a:latin typeface="Times New Roman"/>
                <a:cs typeface="Times New Roman"/>
              </a:rPr>
              <a:t>t</a:t>
            </a:r>
            <a:r>
              <a:rPr sz="1400" i="1" spc="-2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</a:t>
            </a:r>
            <a:r>
              <a:rPr sz="1400" spc="-1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1538" y="3024286"/>
            <a:ext cx="116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2642" y="2915318"/>
            <a:ext cx="10566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9730" algn="l"/>
                <a:tab pos="99250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t	t	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4505" y="2706496"/>
            <a:ext cx="3579495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26129" algn="l"/>
              </a:tabLst>
            </a:pPr>
            <a:r>
              <a:rPr sz="2450" spc="-200" dirty="0">
                <a:latin typeface="Times New Roman"/>
                <a:cs typeface="Times New Roman"/>
              </a:rPr>
              <a:t>(</a:t>
            </a:r>
            <a:r>
              <a:rPr sz="2450" spc="200" dirty="0">
                <a:latin typeface="Times New Roman"/>
                <a:cs typeface="Times New Roman"/>
              </a:rPr>
              <a:t>1</a:t>
            </a:r>
            <a:r>
              <a:rPr sz="2450" spc="120" dirty="0">
                <a:latin typeface="Symbol"/>
                <a:cs typeface="Symbol"/>
              </a:rPr>
              <a:t></a:t>
            </a:r>
            <a:r>
              <a:rPr sz="2450" spc="5" dirty="0">
                <a:latin typeface="Times New Roman"/>
                <a:cs typeface="Times New Roman"/>
              </a:rPr>
              <a:t>λ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27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max</a:t>
            </a:r>
            <a:r>
              <a:rPr sz="2450" spc="-290" dirty="0">
                <a:latin typeface="Times New Roman"/>
                <a:cs typeface="Times New Roman"/>
              </a:rPr>
              <a:t> </a:t>
            </a:r>
            <a:r>
              <a:rPr sz="2450" i="1" spc="85" dirty="0">
                <a:latin typeface="Times New Roman"/>
                <a:cs typeface="Times New Roman"/>
              </a:rPr>
              <a:t>Q</a:t>
            </a:r>
            <a:r>
              <a:rPr sz="2450" spc="105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s</a:t>
            </a:r>
            <a:r>
              <a:rPr sz="2450" i="1" spc="1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30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6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200" dirty="0">
                <a:latin typeface="Times New Roman"/>
                <a:cs typeface="Times New Roman"/>
              </a:rPr>
              <a:t> </a:t>
            </a:r>
            <a:r>
              <a:rPr sz="2450" spc="165" dirty="0">
                <a:latin typeface="Symbol"/>
                <a:cs typeface="Symbol"/>
              </a:rPr>
              <a:t></a:t>
            </a:r>
            <a:r>
              <a:rPr sz="2450" spc="5" dirty="0">
                <a:latin typeface="Times New Roman"/>
                <a:cs typeface="Times New Roman"/>
              </a:rPr>
              <a:t>λ</a:t>
            </a:r>
            <a:r>
              <a:rPr sz="2450" spc="12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Q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5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261" y="2347264"/>
            <a:ext cx="6839584" cy="831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9415" algn="l"/>
                <a:tab pos="6057265" algn="l"/>
                <a:tab pos="6609715" algn="l"/>
              </a:tabLst>
            </a:pPr>
            <a:r>
              <a:rPr sz="2450" i="1" spc="5" dirty="0">
                <a:latin typeface="Times New Roman"/>
                <a:cs typeface="Times New Roman"/>
              </a:rPr>
              <a:t>Q	</a:t>
            </a:r>
            <a:r>
              <a:rPr sz="2450" spc="105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s</a:t>
            </a:r>
            <a:r>
              <a:rPr sz="2450" i="1" spc="1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30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6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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r</a:t>
            </a:r>
            <a:r>
              <a:rPr sz="2450" i="1" dirty="0">
                <a:latin typeface="Times New Roman"/>
                <a:cs typeface="Times New Roman"/>
              </a:rPr>
              <a:t> </a:t>
            </a:r>
            <a:r>
              <a:rPr sz="2450" i="1" spc="-300" dirty="0">
                <a:latin typeface="Times New Roman"/>
                <a:cs typeface="Times New Roman"/>
              </a:rPr>
              <a:t> </a:t>
            </a:r>
            <a:r>
              <a:rPr sz="2450" spc="155" dirty="0">
                <a:latin typeface="Symbol"/>
                <a:cs typeface="Symbol"/>
              </a:rPr>
              <a:t></a:t>
            </a:r>
            <a:r>
              <a:rPr sz="2450" spc="5" dirty="0">
                <a:latin typeface="Times New Roman"/>
                <a:cs typeface="Times New Roman"/>
              </a:rPr>
              <a:t>γ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5300" spc="-955" dirty="0">
                <a:latin typeface="Symbol"/>
                <a:cs typeface="Symbol"/>
              </a:rPr>
              <a:t></a:t>
            </a:r>
            <a:r>
              <a:rPr sz="5300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70" dirty="0">
                <a:latin typeface="Times New Roman"/>
                <a:cs typeface="Times New Roman"/>
              </a:rPr>
              <a:t>)</a:t>
            </a:r>
            <a:r>
              <a:rPr sz="5300" spc="-955" dirty="0">
                <a:latin typeface="Symbol"/>
                <a:cs typeface="Symbol"/>
              </a:rPr>
              <a:t></a:t>
            </a:r>
            <a:endParaRPr sz="5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127" y="312674"/>
            <a:ext cx="3540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85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11717"/>
            <a:ext cx="7086600" cy="50222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latin typeface="Times New Roman"/>
                <a:cs typeface="Times New Roman"/>
              </a:rPr>
              <a:t>Consider learning to choose actions,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e.g.,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Robot learning to dock on battery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charger</a:t>
            </a:r>
            <a:endParaRPr sz="2800">
              <a:latin typeface="Times New Roman"/>
              <a:cs typeface="Times New Roman"/>
            </a:endParaRPr>
          </a:p>
          <a:p>
            <a:pPr marL="355600" marR="114300" indent="-342900">
              <a:lnSpc>
                <a:spcPts val="302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Learning to choose actions to optimize factory  output</a:t>
            </a:r>
            <a:endParaRPr sz="2800">
              <a:latin typeface="Times New Roman"/>
              <a:cs typeface="Times New Roman"/>
            </a:endParaRPr>
          </a:p>
          <a:p>
            <a:pPr marL="12700" marR="1889760">
              <a:lnSpc>
                <a:spcPts val="3700"/>
              </a:lnSpc>
              <a:spcBef>
                <a:spcPts val="1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Learning to play Backgammon  Note several problem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characteristics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Delayed reward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Opportunity for active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exploration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Possibility that state only partially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observable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Possible need to learn multiple tasks with same  sensors/effectors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067" y="312674"/>
            <a:ext cx="6784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Subtleties </a:t>
            </a:r>
            <a:r>
              <a:rPr dirty="0"/>
              <a:t>and </a:t>
            </a:r>
            <a:r>
              <a:rPr spc="-5" dirty="0"/>
              <a:t>Ongoing</a:t>
            </a:r>
            <a:r>
              <a:rPr spc="-75" dirty="0"/>
              <a:t> </a:t>
            </a:r>
            <a:r>
              <a:rPr dirty="0"/>
              <a:t>Research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380365" algn="l"/>
                <a:tab pos="381000" algn="l"/>
                <a:tab pos="1743710" algn="l"/>
              </a:tabLst>
            </a:pPr>
            <a:r>
              <a:rPr spc="-5" dirty="0"/>
              <a:t>Replace	</a:t>
            </a:r>
            <a:r>
              <a:rPr sz="4500" i="1" spc="-952" baseline="6481" dirty="0">
                <a:latin typeface="Times New Roman"/>
                <a:cs typeface="Times New Roman"/>
              </a:rPr>
              <a:t>Q</a:t>
            </a:r>
            <a:r>
              <a:rPr sz="4500" spc="-952" baseline="22222" dirty="0"/>
              <a:t>ˆ</a:t>
            </a:r>
            <a:endParaRPr sz="4500" baseline="22222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975"/>
              </a:spcBef>
            </a:pPr>
            <a:r>
              <a:rPr spc="-5" dirty="0"/>
              <a:t>generalizer</a:t>
            </a:r>
          </a:p>
          <a:p>
            <a:pPr marL="3810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80365" algn="l"/>
                <a:tab pos="381000" algn="l"/>
              </a:tabLst>
            </a:pPr>
            <a:r>
              <a:rPr spc="-5" dirty="0"/>
              <a:t>Handle case where state only partially</a:t>
            </a:r>
            <a:r>
              <a:rPr spc="-60" dirty="0"/>
              <a:t> </a:t>
            </a:r>
            <a:r>
              <a:rPr spc="-5" dirty="0"/>
              <a:t>observable</a:t>
            </a:r>
          </a:p>
          <a:p>
            <a:pPr marL="381000" indent="-342900">
              <a:lnSpc>
                <a:spcPct val="100000"/>
              </a:lnSpc>
              <a:spcBef>
                <a:spcPts val="1689"/>
              </a:spcBef>
              <a:buChar char="•"/>
              <a:tabLst>
                <a:tab pos="380365" algn="l"/>
                <a:tab pos="381000" algn="l"/>
              </a:tabLst>
            </a:pPr>
            <a:r>
              <a:rPr spc="-5" dirty="0"/>
              <a:t>Design optimal exploration</a:t>
            </a:r>
            <a:r>
              <a:rPr spc="-15" dirty="0"/>
              <a:t> </a:t>
            </a:r>
            <a:r>
              <a:rPr spc="-5" dirty="0"/>
              <a:t>strategies</a:t>
            </a:r>
          </a:p>
          <a:p>
            <a:pPr marL="381000" indent="-342900">
              <a:lnSpc>
                <a:spcPct val="100000"/>
              </a:lnSpc>
              <a:spcBef>
                <a:spcPts val="1695"/>
              </a:spcBef>
              <a:buChar char="•"/>
              <a:tabLst>
                <a:tab pos="380365" algn="l"/>
                <a:tab pos="381000" algn="l"/>
              </a:tabLst>
            </a:pPr>
            <a:r>
              <a:rPr spc="-5" dirty="0"/>
              <a:t>Extend to continuous action,</a:t>
            </a:r>
            <a:r>
              <a:rPr spc="-15" dirty="0"/>
              <a:t> </a:t>
            </a:r>
            <a:r>
              <a:rPr spc="-5" dirty="0"/>
              <a:t>state</a:t>
            </a:r>
          </a:p>
          <a:p>
            <a:pPr marL="381000" indent="-342900">
              <a:lnSpc>
                <a:spcPct val="100000"/>
              </a:lnSpc>
              <a:spcBef>
                <a:spcPts val="1750"/>
              </a:spcBef>
              <a:buChar char="•"/>
              <a:tabLst>
                <a:tab pos="380365" algn="l"/>
                <a:tab pos="381000" algn="l"/>
              </a:tabLst>
            </a:pPr>
            <a:r>
              <a:rPr spc="-5" dirty="0"/>
              <a:t>Learn and use </a:t>
            </a:r>
            <a:r>
              <a:rPr dirty="0"/>
              <a:t>d : </a:t>
            </a:r>
            <a:r>
              <a:rPr i="1" dirty="0">
                <a:latin typeface="Times New Roman"/>
                <a:cs typeface="Times New Roman"/>
              </a:rPr>
              <a:t>S </a:t>
            </a:r>
            <a:r>
              <a:rPr dirty="0">
                <a:latin typeface="Symbol"/>
                <a:cs typeface="Symbol"/>
              </a:rPr>
              <a:t></a:t>
            </a:r>
            <a:r>
              <a:rPr dirty="0"/>
              <a:t> </a:t>
            </a:r>
            <a:r>
              <a:rPr i="1" dirty="0">
                <a:latin typeface="Times New Roman"/>
                <a:cs typeface="Times New Roman"/>
              </a:rPr>
              <a:t>A </a:t>
            </a:r>
            <a:r>
              <a:rPr dirty="0">
                <a:latin typeface="Symbol"/>
                <a:cs typeface="Symbol"/>
              </a:rPr>
              <a:t></a:t>
            </a:r>
            <a:r>
              <a:rPr dirty="0"/>
              <a:t> </a:t>
            </a:r>
            <a:r>
              <a:rPr i="1" spc="-5" dirty="0">
                <a:latin typeface="Times New Roman"/>
                <a:cs typeface="Times New Roman"/>
              </a:rPr>
              <a:t>S, </a:t>
            </a:r>
            <a:r>
              <a:rPr dirty="0"/>
              <a:t>d </a:t>
            </a:r>
            <a:r>
              <a:rPr spc="-5" dirty="0"/>
              <a:t>approximation to</a:t>
            </a:r>
            <a:r>
              <a:rPr spc="-75" dirty="0"/>
              <a:t> </a:t>
            </a:r>
            <a:r>
              <a:rPr dirty="0">
                <a:latin typeface="Symbol"/>
                <a:cs typeface="Symbol"/>
              </a:rPr>
              <a:t></a:t>
            </a:r>
          </a:p>
          <a:p>
            <a:pPr marL="380365" indent="-342900">
              <a:lnSpc>
                <a:spcPct val="100000"/>
              </a:lnSpc>
              <a:spcBef>
                <a:spcPts val="1625"/>
              </a:spcBef>
              <a:buChar char="•"/>
              <a:tabLst>
                <a:tab pos="380365" algn="l"/>
                <a:tab pos="381000" algn="l"/>
              </a:tabLst>
            </a:pPr>
            <a:r>
              <a:rPr spc="-5" dirty="0"/>
              <a:t>Relationship to dynamic</a:t>
            </a:r>
            <a:r>
              <a:rPr spc="-3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604" y="1192022"/>
            <a:ext cx="4870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table with neural network 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127" y="312674"/>
            <a:ext cx="27755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RL</a:t>
            </a:r>
            <a:r>
              <a:rPr spc="-8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04102"/>
            <a:ext cx="7049134" cy="4996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Reinforcement learning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(RL)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delayed</a:t>
            </a:r>
            <a:r>
              <a:rPr sz="2400" spc="-5" dirty="0">
                <a:latin typeface="Times New Roman"/>
                <a:cs typeface="Times New Roman"/>
              </a:rPr>
              <a:t> reward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possible that the state is only partially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observable</a:t>
            </a:r>
            <a:endParaRPr sz="24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possible that the relationship between states/actions  </a:t>
            </a:r>
            <a:r>
              <a:rPr sz="2400" dirty="0">
                <a:latin typeface="Times New Roman"/>
                <a:cs typeface="Times New Roman"/>
              </a:rPr>
              <a:t>unknown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Temporal Difference Learning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learn discrepancies between successive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estimates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TD-Gammon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V(s)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state value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needs </a:t>
            </a:r>
            <a:r>
              <a:rPr sz="2400" spc="-5" dirty="0">
                <a:latin typeface="Times New Roman"/>
                <a:cs typeface="Times New Roman"/>
              </a:rPr>
              <a:t>known reward/state </a:t>
            </a:r>
            <a:r>
              <a:rPr sz="2400" dirty="0">
                <a:latin typeface="Times New Roman"/>
                <a:cs typeface="Times New Roman"/>
              </a:rPr>
              <a:t>transition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127" y="312674"/>
            <a:ext cx="27755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RL</a:t>
            </a:r>
            <a:r>
              <a:rPr spc="-8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04102"/>
            <a:ext cx="7186930" cy="47732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Q(s,a)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state/action value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related 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does not need reward/state </a:t>
            </a:r>
            <a:r>
              <a:rPr sz="2400" dirty="0">
                <a:latin typeface="Times New Roman"/>
                <a:cs typeface="Times New Roman"/>
              </a:rPr>
              <a:t>trans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training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rule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related to dynamic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</a:t>
            </a:r>
            <a:endParaRPr sz="24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measure actual reward received for action and future  value using </a:t>
            </a:r>
            <a:r>
              <a:rPr sz="2400" dirty="0">
                <a:latin typeface="Times New Roman"/>
                <a:cs typeface="Times New Roman"/>
              </a:rPr>
              <a:t>current Q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deterministic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replace existing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estimate</a:t>
            </a:r>
            <a:endParaRPr sz="2400">
              <a:latin typeface="Times New Roman"/>
              <a:cs typeface="Times New Roman"/>
            </a:endParaRPr>
          </a:p>
          <a:p>
            <a:pPr marL="755650" marR="647065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nondeterministic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move table estimate towards  measure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estimate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convergence </a:t>
            </a:r>
            <a:r>
              <a:rPr sz="2400" dirty="0">
                <a:latin typeface="Times New Roman"/>
                <a:cs typeface="Times New Roman"/>
              </a:rPr>
              <a:t>- can </a:t>
            </a:r>
            <a:r>
              <a:rPr sz="2400" spc="-5" dirty="0">
                <a:latin typeface="Times New Roman"/>
                <a:cs typeface="Times New Roman"/>
              </a:rPr>
              <a:t>be shown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both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502" y="312674"/>
            <a:ext cx="59385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7700" algn="l"/>
              </a:tabLst>
            </a:pPr>
            <a:r>
              <a:rPr spc="-5" dirty="0"/>
              <a:t>One</a:t>
            </a:r>
            <a:r>
              <a:rPr dirty="0"/>
              <a:t> Example:	</a:t>
            </a:r>
            <a:r>
              <a:rPr spc="-5" dirty="0"/>
              <a:t>TD-Gammon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89151"/>
            <a:ext cx="7268845" cy="506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Tesauro,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1995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3293110">
              <a:lnSpc>
                <a:spcPct val="1202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Learn to play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Backgammon  Immediate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reward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•	</a:t>
            </a:r>
            <a:r>
              <a:rPr sz="2800" spc="-5" dirty="0">
                <a:latin typeface="Times New Roman"/>
                <a:cs typeface="Times New Roman"/>
              </a:rPr>
              <a:t>+100 if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win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-100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lose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Times New Roman"/>
                <a:cs typeface="Times New Roman"/>
              </a:rPr>
              <a:t>for all other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20200"/>
              </a:lnSpc>
            </a:pPr>
            <a:r>
              <a:rPr sz="2800" spc="-5" dirty="0">
                <a:latin typeface="Times New Roman"/>
                <a:cs typeface="Times New Roman"/>
              </a:rPr>
              <a:t>Trained by playing 1.5 million games against itself  Now approximately equal to best human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player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6" y="312674"/>
            <a:ext cx="68560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Reinforcement Learning</a:t>
            </a:r>
            <a:r>
              <a:rPr spc="-80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000" y="1295400"/>
            <a:ext cx="2324100" cy="59817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latin typeface="Times New Roman"/>
                <a:cs typeface="Times New Roman"/>
              </a:rPr>
              <a:t>Environment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3048000"/>
            <a:ext cx="1197610" cy="59817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latin typeface="Times New Roman"/>
                <a:cs typeface="Times New Roman"/>
              </a:rPr>
              <a:t>Agent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24275" y="1895475"/>
            <a:ext cx="342900" cy="1152525"/>
            <a:chOff x="3724275" y="1895475"/>
            <a:chExt cx="342900" cy="1152525"/>
          </a:xfrm>
        </p:grpSpPr>
        <p:sp>
          <p:nvSpPr>
            <p:cNvPr id="6" name="object 6"/>
            <p:cNvSpPr/>
            <p:nvPr/>
          </p:nvSpPr>
          <p:spPr>
            <a:xfrm>
              <a:off x="3733800" y="1905000"/>
              <a:ext cx="273050" cy="1024890"/>
            </a:xfrm>
            <a:custGeom>
              <a:avLst/>
              <a:gdLst/>
              <a:ahLst/>
              <a:cxnLst/>
              <a:rect l="l" t="t" r="r" b="b"/>
              <a:pathLst>
                <a:path w="273050" h="1024889">
                  <a:moveTo>
                    <a:pt x="0" y="0"/>
                  </a:moveTo>
                  <a:lnTo>
                    <a:pt x="272796" y="1024889"/>
                  </a:lnTo>
                </a:path>
              </a:pathLst>
            </a:custGeom>
            <a:ln w="19050">
              <a:solidFill>
                <a:srgbClr val="0065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47159" y="2913125"/>
              <a:ext cx="120014" cy="135255"/>
            </a:xfrm>
            <a:custGeom>
              <a:avLst/>
              <a:gdLst/>
              <a:ahLst/>
              <a:cxnLst/>
              <a:rect l="l" t="t" r="r" b="b"/>
              <a:pathLst>
                <a:path w="120014" h="135255">
                  <a:moveTo>
                    <a:pt x="119634" y="0"/>
                  </a:moveTo>
                  <a:lnTo>
                    <a:pt x="0" y="32003"/>
                  </a:lnTo>
                  <a:lnTo>
                    <a:pt x="91439" y="134874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205478" y="1905000"/>
            <a:ext cx="124460" cy="1143000"/>
            <a:chOff x="4205478" y="1905000"/>
            <a:chExt cx="124460" cy="1143000"/>
          </a:xfrm>
        </p:grpSpPr>
        <p:sp>
          <p:nvSpPr>
            <p:cNvPr id="9" name="object 9"/>
            <p:cNvSpPr/>
            <p:nvPr/>
          </p:nvSpPr>
          <p:spPr>
            <a:xfrm>
              <a:off x="4267200" y="2026920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80">
                  <a:moveTo>
                    <a:pt x="0" y="10210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5478" y="190500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6" y="124205"/>
                  </a:moveTo>
                  <a:lnTo>
                    <a:pt x="61722" y="0"/>
                  </a:lnTo>
                  <a:lnTo>
                    <a:pt x="0" y="124205"/>
                  </a:lnTo>
                  <a:lnTo>
                    <a:pt x="124206" y="12420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085588" y="1895475"/>
            <a:ext cx="410845" cy="1152525"/>
            <a:chOff x="5085588" y="1895475"/>
            <a:chExt cx="410845" cy="1152525"/>
          </a:xfrm>
        </p:grpSpPr>
        <p:sp>
          <p:nvSpPr>
            <p:cNvPr id="12" name="object 12"/>
            <p:cNvSpPr/>
            <p:nvPr/>
          </p:nvSpPr>
          <p:spPr>
            <a:xfrm>
              <a:off x="5144262" y="1905000"/>
              <a:ext cx="342265" cy="1027430"/>
            </a:xfrm>
            <a:custGeom>
              <a:avLst/>
              <a:gdLst/>
              <a:ahLst/>
              <a:cxnLst/>
              <a:rect l="l" t="t" r="r" b="b"/>
              <a:pathLst>
                <a:path w="342264" h="1027430">
                  <a:moveTo>
                    <a:pt x="342138" y="0"/>
                  </a:moveTo>
                  <a:lnTo>
                    <a:pt x="0" y="1027176"/>
                  </a:lnTo>
                </a:path>
              </a:pathLst>
            </a:custGeom>
            <a:ln w="19049">
              <a:solidFill>
                <a:srgbClr val="009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85588" y="2911602"/>
              <a:ext cx="118110" cy="136525"/>
            </a:xfrm>
            <a:custGeom>
              <a:avLst/>
              <a:gdLst/>
              <a:ahLst/>
              <a:cxnLst/>
              <a:rect l="l" t="t" r="r" b="b"/>
              <a:pathLst>
                <a:path w="118110" h="136525">
                  <a:moveTo>
                    <a:pt x="118110" y="38862"/>
                  </a:moveTo>
                  <a:lnTo>
                    <a:pt x="0" y="0"/>
                  </a:lnTo>
                  <a:lnTo>
                    <a:pt x="19812" y="136398"/>
                  </a:lnTo>
                  <a:lnTo>
                    <a:pt x="118110" y="38862"/>
                  </a:lnTo>
                  <a:close/>
                </a:path>
              </a:pathLst>
            </a:custGeom>
            <a:solidFill>
              <a:srgbClr val="00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27501" y="2308352"/>
            <a:ext cx="60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65FF"/>
                </a:solidFill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0502" y="2232152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7302" y="2384552"/>
            <a:ext cx="90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9A00"/>
                </a:solidFill>
                <a:latin typeface="Times New Roman"/>
                <a:cs typeface="Times New Roman"/>
              </a:rPr>
              <a:t>reward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6920" y="3908552"/>
            <a:ext cx="651510" cy="58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>
              <a:lnSpc>
                <a:spcPts val="22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  <a:p>
            <a:pPr marL="38100">
              <a:lnSpc>
                <a:spcPts val="2200"/>
              </a:lnSpc>
            </a:pPr>
            <a:r>
              <a:rPr sz="2400" i="1" dirty="0">
                <a:solidFill>
                  <a:srgbClr val="0065FF"/>
                </a:solidFill>
                <a:latin typeface="Times New Roman"/>
                <a:cs typeface="Times New Roman"/>
              </a:rPr>
              <a:t>s</a:t>
            </a:r>
            <a:r>
              <a:rPr sz="2400" i="1" baseline="-20833" dirty="0">
                <a:solidFill>
                  <a:srgbClr val="0065FF"/>
                </a:solidFill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69820" y="4281678"/>
            <a:ext cx="1295400" cy="124460"/>
            <a:chOff x="2369820" y="4281678"/>
            <a:chExt cx="1295400" cy="124460"/>
          </a:xfrm>
        </p:grpSpPr>
        <p:sp>
          <p:nvSpPr>
            <p:cNvPr id="19" name="object 19"/>
            <p:cNvSpPr/>
            <p:nvPr/>
          </p:nvSpPr>
          <p:spPr>
            <a:xfrm>
              <a:off x="2369820" y="4343400"/>
              <a:ext cx="1173480" cy="0"/>
            </a:xfrm>
            <a:custGeom>
              <a:avLst/>
              <a:gdLst/>
              <a:ahLst/>
              <a:cxnLst/>
              <a:rect l="l" t="t" r="r" b="b"/>
              <a:pathLst>
                <a:path w="1173479">
                  <a:moveTo>
                    <a:pt x="0" y="0"/>
                  </a:moveTo>
                  <a:lnTo>
                    <a:pt x="11734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41776" y="4281678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87902" y="3908552"/>
            <a:ext cx="651510" cy="58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>
              <a:lnSpc>
                <a:spcPts val="22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38100">
              <a:lnSpc>
                <a:spcPts val="2200"/>
              </a:lnSpc>
            </a:pPr>
            <a:r>
              <a:rPr sz="2400" i="1" dirty="0">
                <a:solidFill>
                  <a:srgbClr val="0065FF"/>
                </a:solidFill>
                <a:latin typeface="Times New Roman"/>
                <a:cs typeface="Times New Roman"/>
              </a:rPr>
              <a:t>s</a:t>
            </a:r>
            <a:r>
              <a:rPr sz="2400" i="1" baseline="-20833" dirty="0">
                <a:solidFill>
                  <a:srgbClr val="0065FF"/>
                </a:solidFill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30802" y="4281678"/>
            <a:ext cx="1296670" cy="124460"/>
            <a:chOff x="4130802" y="4281678"/>
            <a:chExt cx="1296670" cy="124460"/>
          </a:xfrm>
        </p:grpSpPr>
        <p:sp>
          <p:nvSpPr>
            <p:cNvPr id="23" name="object 23"/>
            <p:cNvSpPr/>
            <p:nvPr/>
          </p:nvSpPr>
          <p:spPr>
            <a:xfrm>
              <a:off x="4130802" y="4343400"/>
              <a:ext cx="1173480" cy="0"/>
            </a:xfrm>
            <a:custGeom>
              <a:avLst/>
              <a:gdLst/>
              <a:ahLst/>
              <a:cxnLst/>
              <a:rect l="l" t="t" r="r" b="b"/>
              <a:pathLst>
                <a:path w="1173479">
                  <a:moveTo>
                    <a:pt x="0" y="0"/>
                  </a:moveTo>
                  <a:lnTo>
                    <a:pt x="11734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02758" y="4281678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61722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4205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31922" y="4289552"/>
            <a:ext cx="38563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824355" algn="l"/>
                <a:tab pos="3584575" algn="l"/>
              </a:tabLst>
            </a:pPr>
            <a:r>
              <a:rPr sz="2400" i="1" dirty="0">
                <a:solidFill>
                  <a:srgbClr val="009A00"/>
                </a:solidFill>
                <a:latin typeface="Times New Roman"/>
                <a:cs typeface="Times New Roman"/>
              </a:rPr>
              <a:t>r</a:t>
            </a:r>
            <a:r>
              <a:rPr sz="2400" i="1" baseline="-20833" dirty="0">
                <a:solidFill>
                  <a:srgbClr val="009A00"/>
                </a:solidFill>
                <a:latin typeface="Times New Roman"/>
                <a:cs typeface="Times New Roman"/>
              </a:rPr>
              <a:t>0	</a:t>
            </a:r>
            <a:r>
              <a:rPr sz="2400" i="1" dirty="0">
                <a:solidFill>
                  <a:srgbClr val="009A00"/>
                </a:solidFill>
                <a:latin typeface="Times New Roman"/>
                <a:cs typeface="Times New Roman"/>
              </a:rPr>
              <a:t>r</a:t>
            </a:r>
            <a:r>
              <a:rPr sz="2400" i="1" baseline="-20833" dirty="0">
                <a:solidFill>
                  <a:srgbClr val="009A00"/>
                </a:solidFill>
                <a:latin typeface="Times New Roman"/>
                <a:cs typeface="Times New Roman"/>
              </a:rPr>
              <a:t>1	</a:t>
            </a:r>
            <a:r>
              <a:rPr sz="2400" i="1" dirty="0">
                <a:solidFill>
                  <a:srgbClr val="009A00"/>
                </a:solidFill>
                <a:latin typeface="Times New Roman"/>
                <a:cs typeface="Times New Roman"/>
              </a:rPr>
              <a:t>r</a:t>
            </a:r>
            <a:r>
              <a:rPr sz="2400" i="1" baseline="-20833" dirty="0">
                <a:solidFill>
                  <a:srgbClr val="009A00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48121" y="3908552"/>
            <a:ext cx="651510" cy="58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>
              <a:lnSpc>
                <a:spcPts val="22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  <a:p>
            <a:pPr marL="38100">
              <a:lnSpc>
                <a:spcPts val="2200"/>
              </a:lnSpc>
            </a:pPr>
            <a:r>
              <a:rPr sz="2400" i="1" dirty="0">
                <a:solidFill>
                  <a:srgbClr val="0065FF"/>
                </a:solidFill>
                <a:latin typeface="Times New Roman"/>
                <a:cs typeface="Times New Roman"/>
              </a:rPr>
              <a:t>s</a:t>
            </a:r>
            <a:r>
              <a:rPr sz="2400" i="1" baseline="-20833" dirty="0">
                <a:solidFill>
                  <a:srgbClr val="0065FF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91021" y="4281678"/>
            <a:ext cx="1296670" cy="124460"/>
            <a:chOff x="5891021" y="4281678"/>
            <a:chExt cx="1296670" cy="124460"/>
          </a:xfrm>
        </p:grpSpPr>
        <p:sp>
          <p:nvSpPr>
            <p:cNvPr id="28" name="object 28"/>
            <p:cNvSpPr/>
            <p:nvPr/>
          </p:nvSpPr>
          <p:spPr>
            <a:xfrm>
              <a:off x="5891021" y="4343400"/>
              <a:ext cx="1173480" cy="0"/>
            </a:xfrm>
            <a:custGeom>
              <a:avLst/>
              <a:gdLst/>
              <a:ahLst/>
              <a:cxnLst/>
              <a:rect l="l" t="t" r="r" b="b"/>
              <a:pathLst>
                <a:path w="1173479">
                  <a:moveTo>
                    <a:pt x="0" y="0"/>
                  </a:moveTo>
                  <a:lnTo>
                    <a:pt x="11734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62977" y="4281678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24205" y="61722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4205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49921" y="3984752"/>
            <a:ext cx="2933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...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25703" y="4975342"/>
            <a:ext cx="630872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C009A"/>
                </a:solidFill>
                <a:latin typeface="Times New Roman"/>
                <a:cs typeface="Times New Roman"/>
              </a:rPr>
              <a:t>Goal: learn to choose actions that</a:t>
            </a:r>
            <a:r>
              <a:rPr sz="2800" spc="-70" dirty="0">
                <a:solidFill>
                  <a:srgbClr val="CC00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C009A"/>
                </a:solidFill>
                <a:latin typeface="Times New Roman"/>
                <a:cs typeface="Times New Roman"/>
              </a:rPr>
              <a:t>maximize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0"/>
              </a:spcBef>
            </a:pPr>
            <a:r>
              <a:rPr sz="2800" i="1" spc="-5" dirty="0">
                <a:solidFill>
                  <a:srgbClr val="CC009A"/>
                </a:solidFill>
                <a:latin typeface="Times New Roman"/>
                <a:cs typeface="Times New Roman"/>
              </a:rPr>
              <a:t>r</a:t>
            </a:r>
            <a:r>
              <a:rPr sz="2850" i="1" spc="-7" baseline="-20467" dirty="0">
                <a:solidFill>
                  <a:srgbClr val="CC009A"/>
                </a:solidFill>
                <a:latin typeface="Times New Roman"/>
                <a:cs typeface="Times New Roman"/>
              </a:rPr>
              <a:t>0 </a:t>
            </a:r>
            <a:r>
              <a:rPr sz="2800" dirty="0">
                <a:solidFill>
                  <a:srgbClr val="CC009A"/>
                </a:solidFill>
                <a:latin typeface="Times New Roman"/>
                <a:cs typeface="Times New Roman"/>
              </a:rPr>
              <a:t>+ </a:t>
            </a:r>
            <a:r>
              <a:rPr sz="2800" spc="-5" dirty="0">
                <a:solidFill>
                  <a:srgbClr val="CC009A"/>
                </a:solidFill>
                <a:latin typeface="Symbol"/>
                <a:cs typeface="Symbol"/>
              </a:rPr>
              <a:t></a:t>
            </a:r>
            <a:r>
              <a:rPr sz="2800" i="1" spc="-5" dirty="0">
                <a:solidFill>
                  <a:srgbClr val="CC009A"/>
                </a:solidFill>
                <a:latin typeface="Times New Roman"/>
                <a:cs typeface="Times New Roman"/>
              </a:rPr>
              <a:t>r</a:t>
            </a:r>
            <a:r>
              <a:rPr sz="2850" i="1" spc="-7" baseline="-20467" dirty="0">
                <a:solidFill>
                  <a:srgbClr val="CC009A"/>
                </a:solidFill>
                <a:latin typeface="Times New Roman"/>
                <a:cs typeface="Times New Roman"/>
              </a:rPr>
              <a:t>1 </a:t>
            </a:r>
            <a:r>
              <a:rPr sz="2800" dirty="0">
                <a:solidFill>
                  <a:srgbClr val="CC009A"/>
                </a:solidFill>
                <a:latin typeface="Times New Roman"/>
                <a:cs typeface="Times New Roman"/>
              </a:rPr>
              <a:t>+ </a:t>
            </a:r>
            <a:r>
              <a:rPr sz="2800" spc="-5" dirty="0">
                <a:solidFill>
                  <a:srgbClr val="CC009A"/>
                </a:solidFill>
                <a:latin typeface="Symbol"/>
                <a:cs typeface="Symbol"/>
              </a:rPr>
              <a:t></a:t>
            </a:r>
            <a:r>
              <a:rPr sz="2850" spc="-7" baseline="23391" dirty="0">
                <a:solidFill>
                  <a:srgbClr val="CC009A"/>
                </a:solidFill>
                <a:latin typeface="Times New Roman"/>
                <a:cs typeface="Times New Roman"/>
              </a:rPr>
              <a:t>2</a:t>
            </a:r>
            <a:r>
              <a:rPr sz="2800" i="1" spc="-5" dirty="0">
                <a:solidFill>
                  <a:srgbClr val="CC009A"/>
                </a:solidFill>
                <a:latin typeface="Times New Roman"/>
                <a:cs typeface="Times New Roman"/>
              </a:rPr>
              <a:t>r</a:t>
            </a:r>
            <a:r>
              <a:rPr sz="2850" i="1" spc="-7" baseline="-20467" dirty="0">
                <a:solidFill>
                  <a:srgbClr val="CC009A"/>
                </a:solidFill>
                <a:latin typeface="Times New Roman"/>
                <a:cs typeface="Times New Roman"/>
              </a:rPr>
              <a:t>2 </a:t>
            </a:r>
            <a:r>
              <a:rPr sz="2800" dirty="0">
                <a:solidFill>
                  <a:srgbClr val="CC009A"/>
                </a:solidFill>
                <a:latin typeface="Times New Roman"/>
                <a:cs typeface="Times New Roman"/>
              </a:rPr>
              <a:t>+ </a:t>
            </a:r>
            <a:r>
              <a:rPr sz="2800" spc="-5" dirty="0">
                <a:solidFill>
                  <a:srgbClr val="CC009A"/>
                </a:solidFill>
                <a:latin typeface="Times New Roman"/>
                <a:cs typeface="Times New Roman"/>
              </a:rPr>
              <a:t>…, where </a:t>
            </a:r>
            <a:r>
              <a:rPr sz="2800" dirty="0">
                <a:solidFill>
                  <a:srgbClr val="CC009A"/>
                </a:solidFill>
                <a:latin typeface="Times New Roman"/>
                <a:cs typeface="Times New Roman"/>
              </a:rPr>
              <a:t>0 </a:t>
            </a:r>
            <a:r>
              <a:rPr sz="2800" dirty="0">
                <a:solidFill>
                  <a:srgbClr val="CC009A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CC00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009A"/>
                </a:solidFill>
                <a:latin typeface="Symbol"/>
                <a:cs typeface="Symbol"/>
              </a:rPr>
              <a:t></a:t>
            </a:r>
            <a:r>
              <a:rPr sz="2800" dirty="0">
                <a:solidFill>
                  <a:srgbClr val="CC009A"/>
                </a:solidFill>
                <a:latin typeface="Times New Roman"/>
                <a:cs typeface="Times New Roman"/>
              </a:rPr>
              <a:t> &lt;</a:t>
            </a:r>
            <a:r>
              <a:rPr sz="2800" spc="-65" dirty="0">
                <a:solidFill>
                  <a:srgbClr val="CC00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009A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401" y="312674"/>
            <a:ext cx="52463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Markov Decision</a:t>
            </a:r>
            <a:r>
              <a:rPr spc="-70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892" y="1003355"/>
            <a:ext cx="7623175" cy="5260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Assume</a:t>
            </a:r>
            <a:endParaRPr sz="280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finite set of states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set of actions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81000" marR="417195" indent="-342900">
              <a:lnSpc>
                <a:spcPct val="100000"/>
              </a:lnSpc>
              <a:spcBef>
                <a:spcPts val="73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at each discrete time, agent observes state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50" i="1" baseline="-20467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S  </a:t>
            </a:r>
            <a:r>
              <a:rPr sz="2800" spc="-5" dirty="0">
                <a:latin typeface="Times New Roman"/>
                <a:cs typeface="Times New Roman"/>
              </a:rPr>
              <a:t>and choose action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then receives immediate reward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50" i="1" spc="-7" baseline="-20467" dirty="0">
                <a:latin typeface="Times New Roman"/>
                <a:cs typeface="Times New Roman"/>
              </a:rPr>
              <a:t>t</a:t>
            </a:r>
            <a:endParaRPr sz="2850" baseline="-20467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and state changes 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50" i="1" baseline="-20467" dirty="0">
                <a:latin typeface="Times New Roman"/>
                <a:cs typeface="Times New Roman"/>
              </a:rPr>
              <a:t>t+1</a:t>
            </a:r>
            <a:endParaRPr sz="2850" baseline="-20467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Markov assumption: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50" i="1" baseline="-20467" dirty="0">
                <a:latin typeface="Times New Roman"/>
                <a:cs typeface="Times New Roman"/>
              </a:rPr>
              <a:t>t+1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Symbol"/>
                <a:cs typeface="Symbol"/>
              </a:rPr>
              <a:t>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sz="2850" i="1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50" i="1" spc="-7" baseline="-20467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sz="2850" i="1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80415" algn="l"/>
                <a:tab pos="781685" algn="l"/>
              </a:tabLst>
            </a:pPr>
            <a:r>
              <a:rPr sz="2400" spc="-5" dirty="0">
                <a:latin typeface="Times New Roman"/>
                <a:cs typeface="Times New Roman"/>
              </a:rPr>
              <a:t>i.e.,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i="1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s</a:t>
            </a:r>
            <a:r>
              <a:rPr sz="2400" i="1" spc="-7" baseline="-20833" dirty="0">
                <a:latin typeface="Times New Roman"/>
                <a:cs typeface="Times New Roman"/>
              </a:rPr>
              <a:t>t+1 </a:t>
            </a:r>
            <a:r>
              <a:rPr sz="2400" spc="-5" dirty="0">
                <a:latin typeface="Times New Roman"/>
                <a:cs typeface="Times New Roman"/>
              </a:rPr>
              <a:t>depend only on </a:t>
            </a:r>
            <a:r>
              <a:rPr sz="2400" dirty="0">
                <a:latin typeface="Times New Roman"/>
                <a:cs typeface="Times New Roman"/>
              </a:rPr>
              <a:t>current </a:t>
            </a:r>
            <a:r>
              <a:rPr sz="2400" spc="-5" dirty="0">
                <a:latin typeface="Times New Roman"/>
                <a:cs typeface="Times New Roman"/>
              </a:rPr>
              <a:t>state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action</a:t>
            </a:r>
            <a:endParaRPr sz="240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320"/>
              </a:spcBef>
              <a:buChar char="–"/>
              <a:tabLst>
                <a:tab pos="780415" algn="l"/>
                <a:tab pos="781685" algn="l"/>
              </a:tabLst>
            </a:pPr>
            <a:r>
              <a:rPr sz="2400" spc="-5" dirty="0">
                <a:latin typeface="Times New Roman"/>
                <a:cs typeface="Times New Roman"/>
              </a:rPr>
              <a:t>functions </a:t>
            </a:r>
            <a:r>
              <a:rPr sz="2400" dirty="0">
                <a:latin typeface="Symbol"/>
                <a:cs typeface="Symbol"/>
              </a:rPr>
              <a:t></a:t>
            </a:r>
            <a:r>
              <a:rPr sz="2400" dirty="0">
                <a:latin typeface="Times New Roman"/>
                <a:cs typeface="Times New Roman"/>
              </a:rPr>
              <a:t> and </a:t>
            </a:r>
            <a:r>
              <a:rPr sz="2400" i="1" dirty="0">
                <a:latin typeface="Times New Roman"/>
                <a:cs typeface="Times New Roman"/>
              </a:rPr>
              <a:t>r </a:t>
            </a:r>
            <a:r>
              <a:rPr sz="2400" spc="-5" dirty="0">
                <a:latin typeface="Times New Roman"/>
                <a:cs typeface="Times New Roman"/>
              </a:rPr>
              <a:t>may 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nondeterministic</a:t>
            </a:r>
            <a:endParaRPr sz="240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80415" algn="l"/>
                <a:tab pos="781685" algn="l"/>
              </a:tabLst>
            </a:pPr>
            <a:r>
              <a:rPr sz="2400" spc="-5" dirty="0">
                <a:latin typeface="Times New Roman"/>
                <a:cs typeface="Times New Roman"/>
              </a:rPr>
              <a:t>functions </a:t>
            </a:r>
            <a:r>
              <a:rPr sz="2400" dirty="0">
                <a:latin typeface="Symbol"/>
                <a:cs typeface="Symbol"/>
              </a:rPr>
              <a:t></a:t>
            </a:r>
            <a:r>
              <a:rPr sz="2400" dirty="0">
                <a:latin typeface="Times New Roman"/>
                <a:cs typeface="Times New Roman"/>
              </a:rPr>
              <a:t> and </a:t>
            </a:r>
            <a:r>
              <a:rPr sz="2400" i="1" dirty="0">
                <a:latin typeface="Times New Roman"/>
                <a:cs typeface="Times New Roman"/>
              </a:rPr>
              <a:t>r </a:t>
            </a:r>
            <a:r>
              <a:rPr sz="2400" spc="-5" dirty="0">
                <a:latin typeface="Times New Roman"/>
                <a:cs typeface="Times New Roman"/>
              </a:rPr>
              <a:t>no necessarily known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150" y="312674"/>
            <a:ext cx="47123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Agent’s </a:t>
            </a:r>
            <a:r>
              <a:rPr dirty="0"/>
              <a:t>Learning</a:t>
            </a:r>
            <a:r>
              <a:rPr spc="-70" dirty="0"/>
              <a:t> </a:t>
            </a:r>
            <a:r>
              <a:rPr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590" y="997270"/>
            <a:ext cx="7387590" cy="52165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Times New Roman"/>
                <a:cs typeface="Times New Roman"/>
              </a:rPr>
              <a:t>Execute action in environment, observe results,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learn action policy </a:t>
            </a:r>
            <a:r>
              <a:rPr sz="2800" dirty="0">
                <a:latin typeface="Symbol"/>
                <a:cs typeface="Symbol"/>
              </a:rPr>
              <a:t></a:t>
            </a:r>
            <a:r>
              <a:rPr sz="2800" dirty="0">
                <a:latin typeface="Times New Roman"/>
                <a:cs typeface="Times New Roman"/>
              </a:rPr>
              <a:t> : </a:t>
            </a:r>
            <a:r>
              <a:rPr sz="2800" i="1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maximizes</a:t>
            </a:r>
            <a:endParaRPr sz="2800">
              <a:latin typeface="Times New Roman"/>
              <a:cs typeface="Times New Roman"/>
            </a:endParaRPr>
          </a:p>
          <a:p>
            <a:pPr marL="708660" algn="ctr">
              <a:lnSpc>
                <a:spcPct val="100000"/>
              </a:lnSpc>
              <a:spcBef>
                <a:spcPts val="745"/>
              </a:spcBef>
            </a:pP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r</a:t>
            </a:r>
            <a:r>
              <a:rPr sz="3150" i="1" spc="-7" baseline="-21164" dirty="0"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+ </a:t>
            </a:r>
            <a:r>
              <a:rPr sz="3200" spc="-5" dirty="0">
                <a:latin typeface="Symbol"/>
                <a:cs typeface="Symbol"/>
              </a:rPr>
              <a:t></a:t>
            </a:r>
            <a:r>
              <a:rPr sz="3200" i="1" spc="-5" dirty="0">
                <a:latin typeface="Times New Roman"/>
                <a:cs typeface="Times New Roman"/>
              </a:rPr>
              <a:t>r</a:t>
            </a:r>
            <a:r>
              <a:rPr sz="3150" i="1" spc="-7" baseline="-21164" dirty="0">
                <a:latin typeface="Times New Roman"/>
                <a:cs typeface="Times New Roman"/>
              </a:rPr>
              <a:t>t+1 </a:t>
            </a:r>
            <a:r>
              <a:rPr sz="3200" spc="-5" dirty="0">
                <a:latin typeface="Times New Roman"/>
                <a:cs typeface="Times New Roman"/>
              </a:rPr>
              <a:t>+ </a:t>
            </a:r>
            <a:r>
              <a:rPr sz="3200" spc="-5" dirty="0">
                <a:latin typeface="Symbol"/>
                <a:cs typeface="Symbol"/>
              </a:rPr>
              <a:t></a:t>
            </a:r>
            <a:r>
              <a:rPr sz="3150" spc="-7" baseline="26455" dirty="0">
                <a:latin typeface="Times New Roman"/>
                <a:cs typeface="Times New Roman"/>
              </a:rPr>
              <a:t>2</a:t>
            </a:r>
            <a:r>
              <a:rPr sz="3200" i="1" spc="-5" dirty="0">
                <a:latin typeface="Times New Roman"/>
                <a:cs typeface="Times New Roman"/>
              </a:rPr>
              <a:t>r</a:t>
            </a:r>
            <a:r>
              <a:rPr sz="3150" i="1" spc="-7" baseline="-21164" dirty="0">
                <a:latin typeface="Times New Roman"/>
                <a:cs typeface="Times New Roman"/>
              </a:rPr>
              <a:t>t+2 </a:t>
            </a:r>
            <a:r>
              <a:rPr sz="3200" spc="-5" dirty="0">
                <a:latin typeface="Times New Roman"/>
                <a:cs typeface="Times New Roman"/>
              </a:rPr>
              <a:t>+ …]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Times New Roman"/>
                <a:cs typeface="Times New Roman"/>
              </a:rPr>
              <a:t>from any starting state 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368300" marR="358140" indent="-342900">
              <a:lnSpc>
                <a:spcPts val="3400"/>
              </a:lnSpc>
              <a:spcBef>
                <a:spcPts val="128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here </a:t>
            </a:r>
            <a:r>
              <a:rPr sz="3200" spc="-5" dirty="0">
                <a:latin typeface="Times New Roman"/>
                <a:cs typeface="Times New Roman"/>
              </a:rPr>
              <a:t>0 </a:t>
            </a:r>
            <a:r>
              <a:rPr sz="3200" spc="-5" dirty="0">
                <a:latin typeface="Symbol"/>
                <a:cs typeface="Symbol"/>
              </a:rPr>
              <a:t>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</a:t>
            </a:r>
            <a:r>
              <a:rPr sz="3200" spc="-5" dirty="0">
                <a:latin typeface="Times New Roman"/>
                <a:cs typeface="Times New Roman"/>
              </a:rPr>
              <a:t> &lt; 1 </a:t>
            </a:r>
            <a:r>
              <a:rPr sz="2800" spc="-5" dirty="0">
                <a:latin typeface="Times New Roman"/>
                <a:cs typeface="Times New Roman"/>
              </a:rPr>
              <a:t>is the </a:t>
            </a:r>
            <a:r>
              <a:rPr sz="2800" i="1" spc="-5" dirty="0">
                <a:latin typeface="Times New Roman"/>
                <a:cs typeface="Times New Roman"/>
              </a:rPr>
              <a:t>discount factor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future  </a:t>
            </a:r>
            <a:r>
              <a:rPr sz="2800" spc="-5" dirty="0">
                <a:latin typeface="Times New Roman"/>
                <a:cs typeface="Times New Roman"/>
              </a:rPr>
              <a:t>rewards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2800" spc="-5" dirty="0">
                <a:latin typeface="Times New Roman"/>
                <a:cs typeface="Times New Roman"/>
              </a:rPr>
              <a:t>Note something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new:</a:t>
            </a:r>
            <a:endParaRPr sz="280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target function is </a:t>
            </a:r>
            <a:r>
              <a:rPr sz="2800" dirty="0">
                <a:latin typeface="Symbol"/>
                <a:cs typeface="Symbol"/>
              </a:rPr>
              <a:t></a:t>
            </a:r>
            <a:r>
              <a:rPr sz="2800" dirty="0">
                <a:latin typeface="Times New Roman"/>
                <a:cs typeface="Times New Roman"/>
              </a:rPr>
              <a:t> : </a:t>
            </a:r>
            <a:r>
              <a:rPr sz="2800" i="1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but we have no training examples of form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training examples are of form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&lt;&lt;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&gt;,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007" y="312674"/>
            <a:ext cx="31711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Value</a:t>
            </a:r>
            <a:r>
              <a:rPr spc="-8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5404" y="3268219"/>
            <a:ext cx="42545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5" dirty="0">
                <a:latin typeface="Symbol"/>
                <a:cs typeface="Symbol"/>
              </a:rPr>
              <a:t>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1227" y="3142771"/>
            <a:ext cx="18097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10" dirty="0">
                <a:latin typeface="Symbol"/>
                <a:cs typeface="Symbol"/>
              </a:rPr>
              <a:t>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504" y="3884197"/>
            <a:ext cx="33655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i="1" spc="125" dirty="0">
                <a:latin typeface="Times New Roman"/>
                <a:cs typeface="Times New Roman"/>
              </a:rPr>
              <a:t>i</a:t>
            </a:r>
            <a:r>
              <a:rPr sz="1700" spc="45" dirty="0">
                <a:latin typeface="Symbol"/>
                <a:cs typeface="Symbol"/>
              </a:rPr>
              <a:t></a:t>
            </a:r>
            <a:r>
              <a:rPr sz="1700" spc="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601" y="997270"/>
            <a:ext cx="7567295" cy="207898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Times New Roman"/>
                <a:cs typeface="Times New Roman"/>
              </a:rPr>
              <a:t>To begin, consider deterministic worlds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368300" marR="17780" indent="-342900">
              <a:lnSpc>
                <a:spcPts val="3310"/>
              </a:lnSpc>
              <a:spcBef>
                <a:spcPts val="875"/>
              </a:spcBef>
            </a:pPr>
            <a:r>
              <a:rPr sz="2800" spc="-5" dirty="0">
                <a:latin typeface="Times New Roman"/>
                <a:cs typeface="Times New Roman"/>
              </a:rPr>
              <a:t>For each possible policy </a:t>
            </a:r>
            <a:r>
              <a:rPr sz="2800" dirty="0">
                <a:latin typeface="Symbol"/>
                <a:cs typeface="Symbol"/>
              </a:rPr>
              <a:t>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agent might adopt, we  can define an evaluation function over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states</a:t>
            </a:r>
            <a:endParaRPr sz="2800">
              <a:latin typeface="Times New Roman"/>
              <a:cs typeface="Times New Roman"/>
            </a:endParaRPr>
          </a:p>
          <a:p>
            <a:pPr marL="1134745">
              <a:lnSpc>
                <a:spcPts val="2765"/>
              </a:lnSpc>
              <a:spcBef>
                <a:spcPts val="555"/>
              </a:spcBef>
              <a:tabLst>
                <a:tab pos="3620770" algn="l"/>
                <a:tab pos="4750435" algn="l"/>
              </a:tabLst>
            </a:pPr>
            <a:r>
              <a:rPr sz="2950" spc="70" dirty="0">
                <a:latin typeface="Times New Roman"/>
                <a:cs typeface="Times New Roman"/>
              </a:rPr>
              <a:t>V</a:t>
            </a:r>
            <a:r>
              <a:rPr sz="2550" spc="104" baseline="42483" dirty="0">
                <a:latin typeface="Times New Roman"/>
                <a:cs typeface="Times New Roman"/>
              </a:rPr>
              <a:t>π </a:t>
            </a:r>
            <a:r>
              <a:rPr sz="2950" spc="85" dirty="0">
                <a:latin typeface="Times New Roman"/>
                <a:cs typeface="Times New Roman"/>
              </a:rPr>
              <a:t>(</a:t>
            </a:r>
            <a:r>
              <a:rPr sz="2950" i="1" spc="85" dirty="0">
                <a:latin typeface="Times New Roman"/>
                <a:cs typeface="Times New Roman"/>
              </a:rPr>
              <a:t>s</a:t>
            </a:r>
            <a:r>
              <a:rPr sz="2950" spc="85" dirty="0">
                <a:latin typeface="Times New Roman"/>
                <a:cs typeface="Times New Roman"/>
              </a:rPr>
              <a:t>) </a:t>
            </a:r>
            <a:r>
              <a:rPr sz="2950" spc="-5" dirty="0">
                <a:latin typeface="Symbol"/>
                <a:cs typeface="Symbol"/>
              </a:rPr>
              <a:t>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i="1" spc="-5" dirty="0">
                <a:latin typeface="Times New Roman"/>
                <a:cs typeface="Times New Roman"/>
              </a:rPr>
              <a:t>r</a:t>
            </a:r>
            <a:r>
              <a:rPr sz="2950" i="1" spc="30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Symbol"/>
                <a:cs typeface="Symbol"/>
              </a:rPr>
              <a:t>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-15" dirty="0">
                <a:latin typeface="Times New Roman"/>
                <a:cs typeface="Times New Roman"/>
              </a:rPr>
              <a:t>γ</a:t>
            </a:r>
            <a:r>
              <a:rPr sz="2950" i="1" spc="-15" dirty="0">
                <a:latin typeface="Times New Roman"/>
                <a:cs typeface="Times New Roman"/>
              </a:rPr>
              <a:t>r	</a:t>
            </a:r>
            <a:r>
              <a:rPr sz="2950" spc="-5" dirty="0">
                <a:latin typeface="Symbol"/>
                <a:cs typeface="Symbol"/>
              </a:rPr>
              <a:t>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85" dirty="0">
                <a:latin typeface="Times New Roman"/>
                <a:cs typeface="Times New Roman"/>
              </a:rPr>
              <a:t>γ</a:t>
            </a:r>
            <a:r>
              <a:rPr sz="2550" spc="127" baseline="42483" dirty="0">
                <a:latin typeface="Times New Roman"/>
                <a:cs typeface="Times New Roman"/>
              </a:rPr>
              <a:t>2</a:t>
            </a:r>
            <a:r>
              <a:rPr sz="2950" i="1" spc="85" dirty="0">
                <a:latin typeface="Times New Roman"/>
                <a:cs typeface="Times New Roman"/>
              </a:rPr>
              <a:t>r	</a:t>
            </a:r>
            <a:r>
              <a:rPr sz="2950" spc="-5" dirty="0">
                <a:latin typeface="Symbol"/>
                <a:cs typeface="Symbol"/>
              </a:rPr>
              <a:t>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...</a:t>
            </a:r>
            <a:endParaRPr sz="2950">
              <a:latin typeface="Times New Roman"/>
              <a:cs typeface="Times New Roman"/>
            </a:endParaRPr>
          </a:p>
          <a:p>
            <a:pPr marR="426084" algn="ctr">
              <a:lnSpc>
                <a:spcPts val="1265"/>
              </a:lnSpc>
              <a:tabLst>
                <a:tab pos="735965" algn="l"/>
                <a:tab pos="1829435" algn="l"/>
              </a:tabLst>
            </a:pPr>
            <a:r>
              <a:rPr sz="1700" i="1" dirty="0">
                <a:latin typeface="Times New Roman"/>
                <a:cs typeface="Times New Roman"/>
              </a:rPr>
              <a:t>t	t</a:t>
            </a:r>
            <a:r>
              <a:rPr sz="1700" i="1" spc="-27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Symbol"/>
                <a:cs typeface="Symbol"/>
              </a:rPr>
              <a:t></a:t>
            </a:r>
            <a:r>
              <a:rPr sz="1700" spc="-25" dirty="0">
                <a:latin typeface="Times New Roman"/>
                <a:cs typeface="Times New Roman"/>
              </a:rPr>
              <a:t>1	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27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Symbol"/>
                <a:cs typeface="Symbol"/>
              </a:rPr>
              <a:t></a:t>
            </a:r>
            <a:r>
              <a:rPr sz="1700" spc="5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901" y="4086083"/>
            <a:ext cx="7400925" cy="218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335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50" i="1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50" i="1" spc="-7" baseline="-20467" dirty="0">
                <a:latin typeface="Times New Roman"/>
                <a:cs typeface="Times New Roman"/>
              </a:rPr>
              <a:t>t</a:t>
            </a:r>
            <a:r>
              <a:rPr sz="2850" spc="-7" baseline="-20467" dirty="0">
                <a:latin typeface="Times New Roman"/>
                <a:cs typeface="Times New Roman"/>
              </a:rPr>
              <a:t>+1</a:t>
            </a:r>
            <a:r>
              <a:rPr sz="2800" spc="-5" dirty="0">
                <a:latin typeface="Times New Roman"/>
                <a:cs typeface="Times New Roman"/>
              </a:rPr>
              <a:t>,… are generated by following policy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</a:t>
            </a:r>
            <a:endParaRPr sz="2800">
              <a:latin typeface="Symbol"/>
              <a:cs typeface="Symbol"/>
            </a:endParaRPr>
          </a:p>
          <a:p>
            <a:pPr marL="381000">
              <a:lnSpc>
                <a:spcPts val="3335"/>
              </a:lnSpc>
            </a:pPr>
            <a:r>
              <a:rPr sz="2800" spc="-5" dirty="0">
                <a:latin typeface="Times New Roman"/>
                <a:cs typeface="Times New Roman"/>
              </a:rPr>
              <a:t>starting at state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Times New Roman"/>
                <a:cs typeface="Times New Roman"/>
              </a:rPr>
              <a:t>Restated, the task is to learn the optimal policy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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  <a:p>
            <a:pPr marL="946150">
              <a:lnSpc>
                <a:spcPct val="100000"/>
              </a:lnSpc>
              <a:spcBef>
                <a:spcPts val="439"/>
              </a:spcBef>
              <a:tabLst>
                <a:tab pos="1506220" algn="l"/>
              </a:tabLst>
            </a:pPr>
            <a:r>
              <a:rPr sz="3000" spc="5" dirty="0">
                <a:latin typeface="Times New Roman"/>
                <a:cs typeface="Times New Roman"/>
              </a:rPr>
              <a:t>π*	</a:t>
            </a:r>
            <a:r>
              <a:rPr sz="3000" spc="10" dirty="0">
                <a:latin typeface="Symbol"/>
                <a:cs typeface="Symbol"/>
              </a:rPr>
              <a:t>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argmax </a:t>
            </a:r>
            <a:r>
              <a:rPr sz="3000" dirty="0">
                <a:latin typeface="Times New Roman"/>
                <a:cs typeface="Times New Roman"/>
              </a:rPr>
              <a:t>V</a:t>
            </a:r>
            <a:r>
              <a:rPr sz="2625" baseline="42857" dirty="0">
                <a:latin typeface="Times New Roman"/>
                <a:cs typeface="Times New Roman"/>
              </a:rPr>
              <a:t>π </a:t>
            </a:r>
            <a:r>
              <a:rPr sz="3000" spc="60" dirty="0">
                <a:latin typeface="Times New Roman"/>
                <a:cs typeface="Times New Roman"/>
              </a:rPr>
              <a:t>(</a:t>
            </a:r>
            <a:r>
              <a:rPr sz="3000" i="1" spc="60" dirty="0">
                <a:latin typeface="Times New Roman"/>
                <a:cs typeface="Times New Roman"/>
              </a:rPr>
              <a:t>s</a:t>
            </a:r>
            <a:r>
              <a:rPr sz="3000" spc="60" dirty="0">
                <a:latin typeface="Times New Roman"/>
                <a:cs typeface="Times New Roman"/>
              </a:rPr>
              <a:t>),</a:t>
            </a:r>
            <a:r>
              <a:rPr sz="3000" spc="-575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(</a:t>
            </a:r>
            <a:r>
              <a:rPr sz="3000" spc="25" dirty="0">
                <a:latin typeface="Symbol"/>
                <a:cs typeface="Symbol"/>
              </a:rPr>
              <a:t></a:t>
            </a:r>
            <a:r>
              <a:rPr sz="3000" i="1" spc="25" dirty="0">
                <a:latin typeface="Times New Roman"/>
                <a:cs typeface="Times New Roman"/>
              </a:rPr>
              <a:t>s</a:t>
            </a:r>
            <a:r>
              <a:rPr sz="3000" spc="2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2291715">
              <a:lnSpc>
                <a:spcPct val="100000"/>
              </a:lnSpc>
              <a:spcBef>
                <a:spcPts val="65"/>
              </a:spcBef>
            </a:pPr>
            <a:r>
              <a:rPr sz="1750" spc="5" dirty="0">
                <a:latin typeface="Times New Roman"/>
                <a:cs typeface="Times New Roman"/>
              </a:rPr>
              <a:t>π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1589" y="3619031"/>
            <a:ext cx="29210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330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Symbol"/>
                <a:cs typeface="Symbol"/>
              </a:rPr>
              <a:t></a:t>
            </a:r>
            <a:r>
              <a:rPr sz="1700" i="1" spc="25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8985" y="3369651"/>
            <a:ext cx="230504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5" dirty="0">
                <a:latin typeface="Symbol"/>
                <a:cs typeface="Symbol"/>
              </a:rPr>
              <a:t>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8703" y="3357657"/>
            <a:ext cx="8636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1935" y="3369651"/>
            <a:ext cx="43180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5" dirty="0">
                <a:latin typeface="Times New Roman"/>
                <a:cs typeface="Times New Roman"/>
              </a:rPr>
              <a:t>γ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i="1" spc="-5" dirty="0">
                <a:latin typeface="Times New Roman"/>
                <a:cs typeface="Times New Roman"/>
              </a:rPr>
              <a:t>r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9675" y="752475"/>
            <a:ext cx="2533650" cy="1847850"/>
            <a:chOff x="1209675" y="752475"/>
            <a:chExt cx="2533650" cy="1847850"/>
          </a:xfrm>
        </p:grpSpPr>
        <p:sp>
          <p:nvSpPr>
            <p:cNvPr id="3" name="object 3"/>
            <p:cNvSpPr/>
            <p:nvPr/>
          </p:nvSpPr>
          <p:spPr>
            <a:xfrm>
              <a:off x="1219200" y="16764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400" y="0"/>
                  </a:moveTo>
                  <a:lnTo>
                    <a:pt x="1676400" y="914399"/>
                  </a:lnTo>
                  <a:lnTo>
                    <a:pt x="2514600" y="914399"/>
                  </a:lnTo>
                  <a:lnTo>
                    <a:pt x="2514600" y="0"/>
                  </a:lnTo>
                  <a:lnTo>
                    <a:pt x="1676400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400"/>
                  </a:lnTo>
                  <a:lnTo>
                    <a:pt x="1676400" y="914399"/>
                  </a:lnTo>
                  <a:lnTo>
                    <a:pt x="1676400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66900" y="2286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00833" y="221284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2441" y="19812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6900" y="19080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5" h="147319">
                  <a:moveTo>
                    <a:pt x="147827" y="147065"/>
                  </a:moveTo>
                  <a:lnTo>
                    <a:pt x="147827" y="0"/>
                  </a:lnTo>
                  <a:lnTo>
                    <a:pt x="0" y="73151"/>
                  </a:lnTo>
                  <a:lnTo>
                    <a:pt x="147827" y="147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5100" y="2286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8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9033" y="221284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065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5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0642" y="19812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8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5100" y="19080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5" h="147319">
                  <a:moveTo>
                    <a:pt x="147827" y="147065"/>
                  </a:moveTo>
                  <a:lnTo>
                    <a:pt x="147827" y="0"/>
                  </a:lnTo>
                  <a:lnTo>
                    <a:pt x="0" y="73151"/>
                  </a:lnTo>
                  <a:lnTo>
                    <a:pt x="147827" y="147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2575" y="1484376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9424" y="171831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065" y="0"/>
                  </a:moveTo>
                  <a:lnTo>
                    <a:pt x="0" y="0"/>
                  </a:lnTo>
                  <a:lnTo>
                    <a:pt x="73151" y="147065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375" y="162991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4224" y="1484376"/>
              <a:ext cx="147320" cy="147955"/>
            </a:xfrm>
            <a:custGeom>
              <a:avLst/>
              <a:gdLst/>
              <a:ahLst/>
              <a:cxnLst/>
              <a:rect l="l" t="t" r="r" b="b"/>
              <a:pathLst>
                <a:path w="147319" h="147955">
                  <a:moveTo>
                    <a:pt x="147065" y="147827"/>
                  </a:moveTo>
                  <a:lnTo>
                    <a:pt x="73151" y="0"/>
                  </a:lnTo>
                  <a:lnTo>
                    <a:pt x="0" y="147827"/>
                  </a:lnTo>
                  <a:lnTo>
                    <a:pt x="147065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65576" y="162991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92423" y="1484376"/>
              <a:ext cx="147320" cy="147955"/>
            </a:xfrm>
            <a:custGeom>
              <a:avLst/>
              <a:gdLst/>
              <a:ahLst/>
              <a:cxnLst/>
              <a:rect l="l" t="t" r="r" b="b"/>
              <a:pathLst>
                <a:path w="147320" h="147955">
                  <a:moveTo>
                    <a:pt x="147065" y="147827"/>
                  </a:moveTo>
                  <a:lnTo>
                    <a:pt x="73151" y="0"/>
                  </a:lnTo>
                  <a:lnTo>
                    <a:pt x="0" y="147827"/>
                  </a:lnTo>
                  <a:lnTo>
                    <a:pt x="147065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84375" y="1484376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1223" y="171831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065" y="0"/>
                  </a:moveTo>
                  <a:lnTo>
                    <a:pt x="0" y="0"/>
                  </a:lnTo>
                  <a:lnTo>
                    <a:pt x="73151" y="147065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9176" y="162991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6023" y="1484376"/>
              <a:ext cx="147320" cy="147955"/>
            </a:xfrm>
            <a:custGeom>
              <a:avLst/>
              <a:gdLst/>
              <a:ahLst/>
              <a:cxnLst/>
              <a:rect l="l" t="t" r="r" b="b"/>
              <a:pathLst>
                <a:path w="147319" h="147955">
                  <a:moveTo>
                    <a:pt x="147065" y="147828"/>
                  </a:moveTo>
                  <a:lnTo>
                    <a:pt x="73151" y="0"/>
                  </a:lnTo>
                  <a:lnTo>
                    <a:pt x="0" y="147828"/>
                  </a:lnTo>
                  <a:lnTo>
                    <a:pt x="147065" y="1478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200" y="7620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400" y="0"/>
                  </a:moveTo>
                  <a:lnTo>
                    <a:pt x="1676400" y="914399"/>
                  </a:lnTo>
                  <a:lnTo>
                    <a:pt x="2514600" y="914399"/>
                  </a:lnTo>
                  <a:lnTo>
                    <a:pt x="2514600" y="0"/>
                  </a:lnTo>
                  <a:lnTo>
                    <a:pt x="1676400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400"/>
                  </a:lnTo>
                  <a:lnTo>
                    <a:pt x="1676400" y="914399"/>
                  </a:lnTo>
                  <a:lnTo>
                    <a:pt x="1676400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6900" y="13716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00833" y="12984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12441" y="10668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66900" y="9936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5" h="147319">
                  <a:moveTo>
                    <a:pt x="147827" y="147065"/>
                  </a:moveTo>
                  <a:lnTo>
                    <a:pt x="147827" y="0"/>
                  </a:lnTo>
                  <a:lnTo>
                    <a:pt x="0" y="73151"/>
                  </a:lnTo>
                  <a:lnTo>
                    <a:pt x="147827" y="147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5100" y="13716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8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39033" y="12984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065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5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164077" y="980948"/>
            <a:ext cx="302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65FF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7909" y="1092192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2109" y="162558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0317" y="162558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36901" y="170177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6925" y="787377"/>
            <a:ext cx="819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8694" y="139698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82901" y="1320792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</a:t>
            </a:r>
            <a:r>
              <a:rPr sz="1800" spc="37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700" baseline="-18518" dirty="0">
                <a:solidFill>
                  <a:srgbClr val="009A00"/>
                </a:solidFill>
                <a:latin typeface="Times New Roman"/>
                <a:cs typeface="Times New Roman"/>
              </a:rPr>
              <a:t>0</a:t>
            </a:r>
            <a:endParaRPr sz="2700" baseline="-18518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75109" y="1701800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	100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138297" y="825627"/>
            <a:ext cx="527685" cy="537845"/>
            <a:chOff x="3138297" y="825627"/>
            <a:chExt cx="527685" cy="537845"/>
          </a:xfrm>
        </p:grpSpPr>
        <p:sp>
          <p:nvSpPr>
            <p:cNvPr id="39" name="object 39"/>
            <p:cNvSpPr/>
            <p:nvPr/>
          </p:nvSpPr>
          <p:spPr>
            <a:xfrm>
              <a:off x="3147822" y="835152"/>
              <a:ext cx="508634" cy="466090"/>
            </a:xfrm>
            <a:custGeom>
              <a:avLst/>
              <a:gdLst/>
              <a:ahLst/>
              <a:cxnLst/>
              <a:rect l="l" t="t" r="r" b="b"/>
              <a:pathLst>
                <a:path w="508635" h="466090">
                  <a:moveTo>
                    <a:pt x="0" y="234695"/>
                  </a:moveTo>
                  <a:lnTo>
                    <a:pt x="14258" y="190048"/>
                  </a:lnTo>
                  <a:lnTo>
                    <a:pt x="36710" y="137391"/>
                  </a:lnTo>
                  <a:lnTo>
                    <a:pt x="65672" y="84807"/>
                  </a:lnTo>
                  <a:lnTo>
                    <a:pt x="99462" y="40379"/>
                  </a:lnTo>
                  <a:lnTo>
                    <a:pt x="136398" y="12191"/>
                  </a:lnTo>
                  <a:lnTo>
                    <a:pt x="192226" y="2547"/>
                  </a:lnTo>
                  <a:lnTo>
                    <a:pt x="211074" y="0"/>
                  </a:lnTo>
                  <a:lnTo>
                    <a:pt x="242268" y="2333"/>
                  </a:lnTo>
                  <a:lnTo>
                    <a:pt x="273748" y="3809"/>
                  </a:lnTo>
                  <a:lnTo>
                    <a:pt x="304942" y="6429"/>
                  </a:lnTo>
                  <a:lnTo>
                    <a:pt x="376012" y="31139"/>
                  </a:lnTo>
                  <a:lnTo>
                    <a:pt x="410426" y="62257"/>
                  </a:lnTo>
                  <a:lnTo>
                    <a:pt x="439109" y="102225"/>
                  </a:lnTo>
                  <a:lnTo>
                    <a:pt x="462647" y="147725"/>
                  </a:lnTo>
                  <a:lnTo>
                    <a:pt x="481626" y="195438"/>
                  </a:lnTo>
                  <a:lnTo>
                    <a:pt x="496632" y="242044"/>
                  </a:lnTo>
                  <a:lnTo>
                    <a:pt x="508253" y="284225"/>
                  </a:lnTo>
                  <a:lnTo>
                    <a:pt x="502212" y="351873"/>
                  </a:lnTo>
                  <a:lnTo>
                    <a:pt x="495952" y="397282"/>
                  </a:lnTo>
                  <a:lnTo>
                    <a:pt x="483949" y="426927"/>
                  </a:lnTo>
                  <a:lnTo>
                    <a:pt x="460680" y="447281"/>
                  </a:lnTo>
                  <a:lnTo>
                    <a:pt x="420624" y="464819"/>
                  </a:lnTo>
                  <a:lnTo>
                    <a:pt x="419100" y="4655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45763" y="1239012"/>
              <a:ext cx="125095" cy="124460"/>
            </a:xfrm>
            <a:custGeom>
              <a:avLst/>
              <a:gdLst/>
              <a:ahLst/>
              <a:cxnLst/>
              <a:rect l="l" t="t" r="r" b="b"/>
              <a:pathLst>
                <a:path w="125095" h="124459">
                  <a:moveTo>
                    <a:pt x="124968" y="124206"/>
                  </a:moveTo>
                  <a:lnTo>
                    <a:pt x="121158" y="0"/>
                  </a:lnTo>
                  <a:lnTo>
                    <a:pt x="0" y="65532"/>
                  </a:lnTo>
                  <a:lnTo>
                    <a:pt x="124968" y="124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84702" y="6350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7694" y="2235192"/>
            <a:ext cx="3036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	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i="1" dirty="0">
                <a:latin typeface="Times New Roman"/>
                <a:cs typeface="Times New Roman"/>
              </a:rPr>
              <a:t>r(s,a) </a:t>
            </a:r>
            <a:r>
              <a:rPr sz="1800" dirty="0">
                <a:latin typeface="Times New Roman"/>
                <a:cs typeface="Times New Roman"/>
              </a:rPr>
              <a:t>(immediate reward)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248275" y="676275"/>
            <a:ext cx="2533650" cy="1847850"/>
            <a:chOff x="5248275" y="676275"/>
            <a:chExt cx="2533650" cy="1847850"/>
          </a:xfrm>
        </p:grpSpPr>
        <p:sp>
          <p:nvSpPr>
            <p:cNvPr id="44" name="object 44"/>
            <p:cNvSpPr/>
            <p:nvPr/>
          </p:nvSpPr>
          <p:spPr>
            <a:xfrm>
              <a:off x="5257800" y="16002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399"/>
                  </a:lnTo>
                  <a:lnTo>
                    <a:pt x="838200" y="914399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400" y="0"/>
                  </a:moveTo>
                  <a:lnTo>
                    <a:pt x="1676400" y="914399"/>
                  </a:lnTo>
                  <a:lnTo>
                    <a:pt x="2514600" y="914399"/>
                  </a:lnTo>
                  <a:lnTo>
                    <a:pt x="2514600" y="0"/>
                  </a:lnTo>
                  <a:lnTo>
                    <a:pt x="1676400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399"/>
                  </a:lnTo>
                  <a:lnTo>
                    <a:pt x="1676400" y="914399"/>
                  </a:lnTo>
                  <a:lnTo>
                    <a:pt x="1676400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05500" y="22098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39433" y="213664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51041" y="1905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05500" y="18318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4" h="147319">
                  <a:moveTo>
                    <a:pt x="147827" y="147065"/>
                  </a:moveTo>
                  <a:lnTo>
                    <a:pt x="147827" y="0"/>
                  </a:lnTo>
                  <a:lnTo>
                    <a:pt x="0" y="73151"/>
                  </a:lnTo>
                  <a:lnTo>
                    <a:pt x="147827" y="147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43700" y="22098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4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77633" y="213664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89242" y="1905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4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43700" y="18318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4" h="147319">
                  <a:moveTo>
                    <a:pt x="147827" y="147065"/>
                  </a:moveTo>
                  <a:lnTo>
                    <a:pt x="147827" y="0"/>
                  </a:lnTo>
                  <a:lnTo>
                    <a:pt x="0" y="73151"/>
                  </a:lnTo>
                  <a:lnTo>
                    <a:pt x="147827" y="147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61175" y="1408176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288024" y="164211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6" y="0"/>
                  </a:moveTo>
                  <a:lnTo>
                    <a:pt x="0" y="0"/>
                  </a:lnTo>
                  <a:lnTo>
                    <a:pt x="73151" y="147066"/>
                  </a:lnTo>
                  <a:lnTo>
                    <a:pt x="1470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65975" y="155371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92824" y="1408176"/>
              <a:ext cx="147320" cy="147955"/>
            </a:xfrm>
            <a:custGeom>
              <a:avLst/>
              <a:gdLst/>
              <a:ahLst/>
              <a:cxnLst/>
              <a:rect l="l" t="t" r="r" b="b"/>
              <a:pathLst>
                <a:path w="147320" h="147955">
                  <a:moveTo>
                    <a:pt x="147066" y="147827"/>
                  </a:moveTo>
                  <a:lnTo>
                    <a:pt x="73151" y="0"/>
                  </a:lnTo>
                  <a:lnTo>
                    <a:pt x="0" y="147827"/>
                  </a:lnTo>
                  <a:lnTo>
                    <a:pt x="147066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04176" y="155371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31023" y="1408176"/>
              <a:ext cx="147320" cy="147955"/>
            </a:xfrm>
            <a:custGeom>
              <a:avLst/>
              <a:gdLst/>
              <a:ahLst/>
              <a:cxnLst/>
              <a:rect l="l" t="t" r="r" b="b"/>
              <a:pathLst>
                <a:path w="147320" h="147955">
                  <a:moveTo>
                    <a:pt x="147066" y="147827"/>
                  </a:moveTo>
                  <a:lnTo>
                    <a:pt x="73151" y="0"/>
                  </a:lnTo>
                  <a:lnTo>
                    <a:pt x="0" y="147827"/>
                  </a:lnTo>
                  <a:lnTo>
                    <a:pt x="147066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22975" y="1408176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49823" y="164211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5" y="0"/>
                  </a:moveTo>
                  <a:lnTo>
                    <a:pt x="0" y="0"/>
                  </a:lnTo>
                  <a:lnTo>
                    <a:pt x="73151" y="147066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27776" y="155371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7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54623" y="1408176"/>
              <a:ext cx="147320" cy="147955"/>
            </a:xfrm>
            <a:custGeom>
              <a:avLst/>
              <a:gdLst/>
              <a:ahLst/>
              <a:cxnLst/>
              <a:rect l="l" t="t" r="r" b="b"/>
              <a:pathLst>
                <a:path w="147320" h="147955">
                  <a:moveTo>
                    <a:pt x="147065" y="147827"/>
                  </a:moveTo>
                  <a:lnTo>
                    <a:pt x="73151" y="0"/>
                  </a:lnTo>
                  <a:lnTo>
                    <a:pt x="0" y="147827"/>
                  </a:lnTo>
                  <a:lnTo>
                    <a:pt x="147065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57800" y="6858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400" y="0"/>
                  </a:moveTo>
                  <a:lnTo>
                    <a:pt x="1676400" y="914400"/>
                  </a:lnTo>
                  <a:lnTo>
                    <a:pt x="2514600" y="914400"/>
                  </a:lnTo>
                  <a:lnTo>
                    <a:pt x="2514600" y="0"/>
                  </a:lnTo>
                  <a:lnTo>
                    <a:pt x="1676400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400"/>
                  </a:lnTo>
                  <a:lnTo>
                    <a:pt x="1676400" y="914400"/>
                  </a:lnTo>
                  <a:lnTo>
                    <a:pt x="1676400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5500" y="12954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39433" y="12222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51041" y="9906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05500" y="9174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4" h="147319">
                  <a:moveTo>
                    <a:pt x="147827" y="147066"/>
                  </a:moveTo>
                  <a:lnTo>
                    <a:pt x="147827" y="0"/>
                  </a:lnTo>
                  <a:lnTo>
                    <a:pt x="0" y="73152"/>
                  </a:lnTo>
                  <a:lnTo>
                    <a:pt x="147827" y="1470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43700" y="12954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4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77633" y="12222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202678" y="904748"/>
            <a:ext cx="302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65FF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47102" y="1625600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56509" y="1015992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176896" y="749426"/>
            <a:ext cx="527685" cy="537845"/>
            <a:chOff x="7176896" y="749426"/>
            <a:chExt cx="527685" cy="537845"/>
          </a:xfrm>
        </p:grpSpPr>
        <p:sp>
          <p:nvSpPr>
            <p:cNvPr id="74" name="object 74"/>
            <p:cNvSpPr/>
            <p:nvPr/>
          </p:nvSpPr>
          <p:spPr>
            <a:xfrm>
              <a:off x="7186421" y="758951"/>
              <a:ext cx="508634" cy="466090"/>
            </a:xfrm>
            <a:custGeom>
              <a:avLst/>
              <a:gdLst/>
              <a:ahLst/>
              <a:cxnLst/>
              <a:rect l="l" t="t" r="r" b="b"/>
              <a:pathLst>
                <a:path w="508634" h="466090">
                  <a:moveTo>
                    <a:pt x="0" y="234695"/>
                  </a:moveTo>
                  <a:lnTo>
                    <a:pt x="14258" y="190048"/>
                  </a:lnTo>
                  <a:lnTo>
                    <a:pt x="36710" y="137391"/>
                  </a:lnTo>
                  <a:lnTo>
                    <a:pt x="65672" y="84807"/>
                  </a:lnTo>
                  <a:lnTo>
                    <a:pt x="99462" y="40379"/>
                  </a:lnTo>
                  <a:lnTo>
                    <a:pt x="136398" y="12191"/>
                  </a:lnTo>
                  <a:lnTo>
                    <a:pt x="192226" y="2547"/>
                  </a:lnTo>
                  <a:lnTo>
                    <a:pt x="211074" y="0"/>
                  </a:lnTo>
                  <a:lnTo>
                    <a:pt x="242268" y="2333"/>
                  </a:lnTo>
                  <a:lnTo>
                    <a:pt x="273748" y="3809"/>
                  </a:lnTo>
                  <a:lnTo>
                    <a:pt x="304942" y="6429"/>
                  </a:lnTo>
                  <a:lnTo>
                    <a:pt x="376012" y="31139"/>
                  </a:lnTo>
                  <a:lnTo>
                    <a:pt x="410426" y="62257"/>
                  </a:lnTo>
                  <a:lnTo>
                    <a:pt x="439109" y="102225"/>
                  </a:lnTo>
                  <a:lnTo>
                    <a:pt x="462647" y="147725"/>
                  </a:lnTo>
                  <a:lnTo>
                    <a:pt x="481626" y="195438"/>
                  </a:lnTo>
                  <a:lnTo>
                    <a:pt x="496632" y="242044"/>
                  </a:lnTo>
                  <a:lnTo>
                    <a:pt x="508253" y="284225"/>
                  </a:lnTo>
                  <a:lnTo>
                    <a:pt x="502212" y="351873"/>
                  </a:lnTo>
                  <a:lnTo>
                    <a:pt x="495952" y="397282"/>
                  </a:lnTo>
                  <a:lnTo>
                    <a:pt x="483949" y="426927"/>
                  </a:lnTo>
                  <a:lnTo>
                    <a:pt x="460680" y="447281"/>
                  </a:lnTo>
                  <a:lnTo>
                    <a:pt x="420624" y="464819"/>
                  </a:lnTo>
                  <a:lnTo>
                    <a:pt x="419100" y="4655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84363" y="1162811"/>
              <a:ext cx="125095" cy="124460"/>
            </a:xfrm>
            <a:custGeom>
              <a:avLst/>
              <a:gdLst/>
              <a:ahLst/>
              <a:cxnLst/>
              <a:rect l="l" t="t" r="r" b="b"/>
              <a:pathLst>
                <a:path w="125095" h="124459">
                  <a:moveTo>
                    <a:pt x="124967" y="124206"/>
                  </a:moveTo>
                  <a:lnTo>
                    <a:pt x="121157" y="0"/>
                  </a:lnTo>
                  <a:lnTo>
                    <a:pt x="0" y="65532"/>
                  </a:lnTo>
                  <a:lnTo>
                    <a:pt x="124967" y="124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623302" y="5588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70694" y="2159000"/>
            <a:ext cx="1243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81	90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i="1" dirty="0">
                <a:latin typeface="Times New Roman"/>
                <a:cs typeface="Times New Roman"/>
              </a:rPr>
              <a:t>Q(s,a)</a:t>
            </a:r>
            <a:r>
              <a:rPr sz="1800" i="1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105525" y="711184"/>
            <a:ext cx="819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81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222986" y="1214127"/>
            <a:ext cx="208343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40"/>
              </a:spcBef>
              <a:tabLst>
                <a:tab pos="659765" algn="l"/>
              </a:tabLst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72	90</a:t>
            </a:r>
            <a:r>
              <a:rPr sz="2700" baseline="-18518" dirty="0">
                <a:solidFill>
                  <a:srgbClr val="009A00"/>
                </a:solidFill>
                <a:latin typeface="Times New Roman"/>
                <a:cs typeface="Times New Roman"/>
              </a:rPr>
              <a:t>81</a:t>
            </a:r>
            <a:endParaRPr sz="2700" baseline="-18518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spcBef>
                <a:spcPts val="240"/>
              </a:spcBef>
              <a:tabLst>
                <a:tab pos="1497965" algn="l"/>
              </a:tabLst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81</a:t>
            </a:r>
            <a:r>
              <a:rPr sz="2700" baseline="-18518" dirty="0">
                <a:solidFill>
                  <a:srgbClr val="009A00"/>
                </a:solidFill>
                <a:latin typeface="Times New Roman"/>
                <a:cs typeface="Times New Roman"/>
              </a:rPr>
              <a:t>72	</a:t>
            </a: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90</a:t>
            </a:r>
            <a:r>
              <a:rPr sz="1800" spc="8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700" baseline="-18518" dirty="0">
                <a:solidFill>
                  <a:srgbClr val="009A00"/>
                </a:solidFill>
                <a:latin typeface="Times New Roman"/>
                <a:cs typeface="Times New Roman"/>
              </a:rPr>
              <a:t>81</a:t>
            </a:r>
            <a:endParaRPr sz="2700" baseline="-18518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209675" y="3876675"/>
            <a:ext cx="2533650" cy="1847850"/>
            <a:chOff x="1209675" y="3876675"/>
            <a:chExt cx="2533650" cy="1847850"/>
          </a:xfrm>
        </p:grpSpPr>
        <p:sp>
          <p:nvSpPr>
            <p:cNvPr id="81" name="object 81"/>
            <p:cNvSpPr/>
            <p:nvPr/>
          </p:nvSpPr>
          <p:spPr>
            <a:xfrm>
              <a:off x="1219200" y="48006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399" y="0"/>
                  </a:moveTo>
                  <a:lnTo>
                    <a:pt x="1676400" y="914400"/>
                  </a:lnTo>
                  <a:lnTo>
                    <a:pt x="2514600" y="914400"/>
                  </a:lnTo>
                  <a:lnTo>
                    <a:pt x="2514599" y="0"/>
                  </a:lnTo>
                  <a:lnTo>
                    <a:pt x="1676399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400"/>
                  </a:lnTo>
                  <a:lnTo>
                    <a:pt x="1676400" y="914400"/>
                  </a:lnTo>
                  <a:lnTo>
                    <a:pt x="1676399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66900" y="54102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00833" y="533704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12441" y="51054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866900" y="50322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5" h="147320">
                  <a:moveTo>
                    <a:pt x="147827" y="147065"/>
                  </a:moveTo>
                  <a:lnTo>
                    <a:pt x="147827" y="0"/>
                  </a:lnTo>
                  <a:lnTo>
                    <a:pt x="0" y="73151"/>
                  </a:lnTo>
                  <a:lnTo>
                    <a:pt x="147827" y="147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705100" y="54102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39033" y="533704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065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5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50642" y="51054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8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05100" y="50322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5" h="147320">
                  <a:moveTo>
                    <a:pt x="147827" y="147065"/>
                  </a:moveTo>
                  <a:lnTo>
                    <a:pt x="147827" y="0"/>
                  </a:lnTo>
                  <a:lnTo>
                    <a:pt x="0" y="73151"/>
                  </a:lnTo>
                  <a:lnTo>
                    <a:pt x="147827" y="147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22575" y="4608576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8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249424" y="484251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065" y="0"/>
                  </a:moveTo>
                  <a:lnTo>
                    <a:pt x="0" y="0"/>
                  </a:lnTo>
                  <a:lnTo>
                    <a:pt x="73151" y="147065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627375" y="475411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8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54224" y="4608576"/>
              <a:ext cx="147320" cy="147955"/>
            </a:xfrm>
            <a:custGeom>
              <a:avLst/>
              <a:gdLst/>
              <a:ahLst/>
              <a:cxnLst/>
              <a:rect l="l" t="t" r="r" b="b"/>
              <a:pathLst>
                <a:path w="147319" h="147954">
                  <a:moveTo>
                    <a:pt x="147065" y="147827"/>
                  </a:moveTo>
                  <a:lnTo>
                    <a:pt x="73151" y="0"/>
                  </a:lnTo>
                  <a:lnTo>
                    <a:pt x="0" y="147827"/>
                  </a:lnTo>
                  <a:lnTo>
                    <a:pt x="147065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65576" y="475411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8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392423" y="4608576"/>
              <a:ext cx="147320" cy="147955"/>
            </a:xfrm>
            <a:custGeom>
              <a:avLst/>
              <a:gdLst/>
              <a:ahLst/>
              <a:cxnLst/>
              <a:rect l="l" t="t" r="r" b="b"/>
              <a:pathLst>
                <a:path w="147320" h="147954">
                  <a:moveTo>
                    <a:pt x="147065" y="147827"/>
                  </a:moveTo>
                  <a:lnTo>
                    <a:pt x="73151" y="0"/>
                  </a:lnTo>
                  <a:lnTo>
                    <a:pt x="0" y="147827"/>
                  </a:lnTo>
                  <a:lnTo>
                    <a:pt x="147065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84375" y="4608576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8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411223" y="484251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065" y="0"/>
                  </a:moveTo>
                  <a:lnTo>
                    <a:pt x="0" y="0"/>
                  </a:lnTo>
                  <a:lnTo>
                    <a:pt x="73151" y="147065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789176" y="475411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8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716023" y="4608576"/>
              <a:ext cx="147320" cy="147955"/>
            </a:xfrm>
            <a:custGeom>
              <a:avLst/>
              <a:gdLst/>
              <a:ahLst/>
              <a:cxnLst/>
              <a:rect l="l" t="t" r="r" b="b"/>
              <a:pathLst>
                <a:path w="147319" h="147954">
                  <a:moveTo>
                    <a:pt x="147065" y="147827"/>
                  </a:moveTo>
                  <a:lnTo>
                    <a:pt x="73151" y="0"/>
                  </a:lnTo>
                  <a:lnTo>
                    <a:pt x="0" y="147827"/>
                  </a:lnTo>
                  <a:lnTo>
                    <a:pt x="147065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19200" y="38862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399" y="0"/>
                  </a:moveTo>
                  <a:lnTo>
                    <a:pt x="1676399" y="914400"/>
                  </a:lnTo>
                  <a:lnTo>
                    <a:pt x="2514599" y="914400"/>
                  </a:lnTo>
                  <a:lnTo>
                    <a:pt x="2514599" y="0"/>
                  </a:lnTo>
                  <a:lnTo>
                    <a:pt x="1676399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400"/>
                  </a:lnTo>
                  <a:lnTo>
                    <a:pt x="1676399" y="914400"/>
                  </a:lnTo>
                  <a:lnTo>
                    <a:pt x="1676399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866900" y="44958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100833" y="44226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012441" y="4191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866900" y="4117847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5" h="147320">
                  <a:moveTo>
                    <a:pt x="147827" y="147065"/>
                  </a:moveTo>
                  <a:lnTo>
                    <a:pt x="147827" y="0"/>
                  </a:lnTo>
                  <a:lnTo>
                    <a:pt x="0" y="73151"/>
                  </a:lnTo>
                  <a:lnTo>
                    <a:pt x="147827" y="147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705100" y="44958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39033" y="44226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065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5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3203701" y="5130800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289301" y="4216400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365494" y="513080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90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3138297" y="3949827"/>
            <a:ext cx="527685" cy="537845"/>
            <a:chOff x="3138297" y="3949827"/>
            <a:chExt cx="527685" cy="537845"/>
          </a:xfrm>
        </p:grpSpPr>
        <p:sp>
          <p:nvSpPr>
            <p:cNvPr id="111" name="object 111"/>
            <p:cNvSpPr/>
            <p:nvPr/>
          </p:nvSpPr>
          <p:spPr>
            <a:xfrm>
              <a:off x="3147822" y="3959352"/>
              <a:ext cx="508634" cy="466090"/>
            </a:xfrm>
            <a:custGeom>
              <a:avLst/>
              <a:gdLst/>
              <a:ahLst/>
              <a:cxnLst/>
              <a:rect l="l" t="t" r="r" b="b"/>
              <a:pathLst>
                <a:path w="508635" h="466089">
                  <a:moveTo>
                    <a:pt x="0" y="234696"/>
                  </a:moveTo>
                  <a:lnTo>
                    <a:pt x="14258" y="190048"/>
                  </a:lnTo>
                  <a:lnTo>
                    <a:pt x="36710" y="137391"/>
                  </a:lnTo>
                  <a:lnTo>
                    <a:pt x="65672" y="84807"/>
                  </a:lnTo>
                  <a:lnTo>
                    <a:pt x="99462" y="40379"/>
                  </a:lnTo>
                  <a:lnTo>
                    <a:pt x="136398" y="12192"/>
                  </a:lnTo>
                  <a:lnTo>
                    <a:pt x="192226" y="2547"/>
                  </a:lnTo>
                  <a:lnTo>
                    <a:pt x="211074" y="0"/>
                  </a:lnTo>
                  <a:lnTo>
                    <a:pt x="242268" y="2333"/>
                  </a:lnTo>
                  <a:lnTo>
                    <a:pt x="273748" y="3810"/>
                  </a:lnTo>
                  <a:lnTo>
                    <a:pt x="304942" y="6429"/>
                  </a:lnTo>
                  <a:lnTo>
                    <a:pt x="376012" y="31139"/>
                  </a:lnTo>
                  <a:lnTo>
                    <a:pt x="410426" y="62257"/>
                  </a:lnTo>
                  <a:lnTo>
                    <a:pt x="439109" y="102225"/>
                  </a:lnTo>
                  <a:lnTo>
                    <a:pt x="462647" y="147725"/>
                  </a:lnTo>
                  <a:lnTo>
                    <a:pt x="481626" y="195438"/>
                  </a:lnTo>
                  <a:lnTo>
                    <a:pt x="496632" y="242044"/>
                  </a:lnTo>
                  <a:lnTo>
                    <a:pt x="508253" y="284225"/>
                  </a:lnTo>
                  <a:lnTo>
                    <a:pt x="502212" y="351873"/>
                  </a:lnTo>
                  <a:lnTo>
                    <a:pt x="495952" y="397282"/>
                  </a:lnTo>
                  <a:lnTo>
                    <a:pt x="483949" y="426927"/>
                  </a:lnTo>
                  <a:lnTo>
                    <a:pt x="460680" y="447281"/>
                  </a:lnTo>
                  <a:lnTo>
                    <a:pt x="420624" y="464820"/>
                  </a:lnTo>
                  <a:lnTo>
                    <a:pt x="419100" y="46558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445763" y="4363212"/>
              <a:ext cx="125095" cy="124460"/>
            </a:xfrm>
            <a:custGeom>
              <a:avLst/>
              <a:gdLst/>
              <a:ahLst/>
              <a:cxnLst/>
              <a:rect l="l" t="t" r="r" b="b"/>
              <a:pathLst>
                <a:path w="125095" h="124460">
                  <a:moveTo>
                    <a:pt x="124968" y="124205"/>
                  </a:moveTo>
                  <a:lnTo>
                    <a:pt x="121158" y="0"/>
                  </a:lnTo>
                  <a:lnTo>
                    <a:pt x="0" y="65532"/>
                  </a:lnTo>
                  <a:lnTo>
                    <a:pt x="124968" y="12420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2895600" y="3886200"/>
            <a:ext cx="838200" cy="9144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31775" rIns="0" bIns="0" rtlCol="0">
            <a:spAutoFit/>
          </a:bodyPr>
          <a:lstStyle/>
          <a:p>
            <a:pPr marL="280670">
              <a:lnSpc>
                <a:spcPts val="3015"/>
              </a:lnSpc>
              <a:spcBef>
                <a:spcPts val="1825"/>
              </a:spcBef>
            </a:pPr>
            <a:r>
              <a:rPr sz="2800" b="1" dirty="0">
                <a:solidFill>
                  <a:srgbClr val="0065FF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244475">
              <a:lnSpc>
                <a:spcPts val="1814"/>
              </a:lnSpc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832094" y="5816600"/>
            <a:ext cx="116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V*(s)</a:t>
            </a:r>
            <a:r>
              <a:rPr sz="1800" i="1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527302" y="421640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90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527302" y="513080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00"/>
                </a:solidFill>
                <a:latin typeface="Times New Roman"/>
                <a:cs typeface="Times New Roman"/>
              </a:rPr>
              <a:t>81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248275" y="3800475"/>
            <a:ext cx="2533650" cy="1847850"/>
            <a:chOff x="5248275" y="3800475"/>
            <a:chExt cx="2533650" cy="1847850"/>
          </a:xfrm>
        </p:grpSpPr>
        <p:sp>
          <p:nvSpPr>
            <p:cNvPr id="118" name="object 118"/>
            <p:cNvSpPr/>
            <p:nvPr/>
          </p:nvSpPr>
          <p:spPr>
            <a:xfrm>
              <a:off x="5257800" y="47244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400" y="0"/>
                  </a:moveTo>
                  <a:lnTo>
                    <a:pt x="1676400" y="914400"/>
                  </a:lnTo>
                  <a:lnTo>
                    <a:pt x="2514600" y="914400"/>
                  </a:lnTo>
                  <a:lnTo>
                    <a:pt x="2514600" y="0"/>
                  </a:lnTo>
                  <a:lnTo>
                    <a:pt x="1676400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400"/>
                  </a:lnTo>
                  <a:lnTo>
                    <a:pt x="1676400" y="914400"/>
                  </a:lnTo>
                  <a:lnTo>
                    <a:pt x="1676400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905500" y="5334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39433" y="526084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43700" y="53340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4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977633" y="526084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04176" y="467791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0"/>
                  </a:moveTo>
                  <a:lnTo>
                    <a:pt x="0" y="235458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431023" y="4532376"/>
              <a:ext cx="147320" cy="147955"/>
            </a:xfrm>
            <a:custGeom>
              <a:avLst/>
              <a:gdLst/>
              <a:ahLst/>
              <a:cxnLst/>
              <a:rect l="l" t="t" r="r" b="b"/>
              <a:pathLst>
                <a:path w="147320" h="147954">
                  <a:moveTo>
                    <a:pt x="147066" y="147827"/>
                  </a:moveTo>
                  <a:lnTo>
                    <a:pt x="73151" y="0"/>
                  </a:lnTo>
                  <a:lnTo>
                    <a:pt x="0" y="147827"/>
                  </a:lnTo>
                  <a:lnTo>
                    <a:pt x="147066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57800" y="38100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1676400" y="0"/>
                  </a:moveTo>
                  <a:lnTo>
                    <a:pt x="1676400" y="914400"/>
                  </a:lnTo>
                  <a:lnTo>
                    <a:pt x="2514600" y="914400"/>
                  </a:lnTo>
                  <a:lnTo>
                    <a:pt x="2514600" y="0"/>
                  </a:lnTo>
                  <a:lnTo>
                    <a:pt x="1676400" y="0"/>
                  </a:lnTo>
                  <a:close/>
                </a:path>
                <a:path w="2514600" h="914400">
                  <a:moveTo>
                    <a:pt x="838200" y="0"/>
                  </a:moveTo>
                  <a:lnTo>
                    <a:pt x="838200" y="914400"/>
                  </a:lnTo>
                  <a:lnTo>
                    <a:pt x="1676400" y="914400"/>
                  </a:lnTo>
                  <a:lnTo>
                    <a:pt x="1676400" y="0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905500" y="44196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139433" y="43464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743700" y="4419600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4">
                  <a:moveTo>
                    <a:pt x="0" y="0"/>
                  </a:moveTo>
                  <a:lnTo>
                    <a:pt x="235457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977633" y="434644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066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6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6934200" y="3810000"/>
            <a:ext cx="838200" cy="9144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317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25"/>
              </a:spcBef>
            </a:pPr>
            <a:r>
              <a:rPr sz="2800" b="1" dirty="0">
                <a:solidFill>
                  <a:srgbClr val="0065FF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642102" y="5740400"/>
            <a:ext cx="1789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One optimal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policy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688" y="312674"/>
            <a:ext cx="2961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to</a:t>
            </a:r>
            <a:r>
              <a:rPr spc="-95" dirty="0"/>
              <a:t> </a:t>
            </a:r>
            <a:r>
              <a:rPr spc="-5" dirty="0"/>
              <a:t>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901" y="1089151"/>
            <a:ext cx="7480934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667385" indent="-3429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We might try to have agent learn the evaluation  function </a:t>
            </a:r>
            <a:r>
              <a:rPr sz="2800" i="1" spc="-10" dirty="0">
                <a:latin typeface="Times New Roman"/>
                <a:cs typeface="Times New Roman"/>
              </a:rPr>
              <a:t>V</a:t>
            </a:r>
            <a:r>
              <a:rPr sz="2850" spc="-15" baseline="23391" dirty="0">
                <a:latin typeface="Symbol"/>
                <a:cs typeface="Symbol"/>
              </a:rPr>
              <a:t></a:t>
            </a:r>
            <a:r>
              <a:rPr sz="2850" spc="-15" baseline="23391" dirty="0">
                <a:latin typeface="Times New Roman"/>
                <a:cs typeface="Times New Roman"/>
              </a:rPr>
              <a:t>* </a:t>
            </a:r>
            <a:r>
              <a:rPr sz="2800" spc="-5" dirty="0">
                <a:latin typeface="Times New Roman"/>
                <a:cs typeface="Times New Roman"/>
              </a:rPr>
              <a:t>(which we write as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*)</a:t>
            </a:r>
            <a:endParaRPr sz="28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We could then do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lookahead search to choose best  action from any state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endParaRPr sz="2800">
              <a:latin typeface="Times New Roman"/>
              <a:cs typeface="Times New Roman"/>
            </a:endParaRPr>
          </a:p>
          <a:p>
            <a:pPr marL="565150">
              <a:lnSpc>
                <a:spcPts val="4845"/>
              </a:lnSpc>
              <a:spcBef>
                <a:spcPts val="114"/>
              </a:spcBef>
            </a:pPr>
            <a:r>
              <a:rPr sz="3000" spc="5" dirty="0">
                <a:latin typeface="Times New Roman"/>
                <a:cs typeface="Times New Roman"/>
              </a:rPr>
              <a:t>π* </a:t>
            </a:r>
            <a:r>
              <a:rPr sz="3000" i="1" dirty="0">
                <a:latin typeface="Times New Roman"/>
                <a:cs typeface="Times New Roman"/>
              </a:rPr>
              <a:t>(s) </a:t>
            </a:r>
            <a:r>
              <a:rPr sz="3000" spc="5" dirty="0">
                <a:latin typeface="Symbol"/>
                <a:cs typeface="Symbol"/>
              </a:rPr>
              <a:t>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argmax</a:t>
            </a:r>
            <a:r>
              <a:rPr sz="4100" spc="-35" dirty="0">
                <a:latin typeface="Symbol"/>
                <a:cs typeface="Symbol"/>
              </a:rPr>
              <a:t></a:t>
            </a:r>
            <a:r>
              <a:rPr sz="3000" i="1" spc="-35" dirty="0">
                <a:latin typeface="Times New Roman"/>
                <a:cs typeface="Times New Roman"/>
              </a:rPr>
              <a:t>r(s,a) </a:t>
            </a:r>
            <a:r>
              <a:rPr sz="3000" spc="100" dirty="0">
                <a:latin typeface="Symbol"/>
                <a:cs typeface="Symbol"/>
              </a:rPr>
              <a:t></a:t>
            </a:r>
            <a:r>
              <a:rPr sz="3000" spc="100" dirty="0">
                <a:latin typeface="Times New Roman"/>
                <a:cs typeface="Times New Roman"/>
              </a:rPr>
              <a:t>γ </a:t>
            </a:r>
            <a:r>
              <a:rPr sz="3000" i="1" spc="5" dirty="0">
                <a:latin typeface="Times New Roman"/>
                <a:cs typeface="Times New Roman"/>
              </a:rPr>
              <a:t>V*(</a:t>
            </a:r>
            <a:r>
              <a:rPr sz="3000" spc="5" dirty="0">
                <a:latin typeface="Times New Roman"/>
                <a:cs typeface="Times New Roman"/>
              </a:rPr>
              <a:t>δ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i="1" spc="-60" dirty="0">
                <a:latin typeface="Times New Roman"/>
                <a:cs typeface="Times New Roman"/>
              </a:rPr>
              <a:t>(s,a))</a:t>
            </a:r>
            <a:r>
              <a:rPr sz="4100" spc="-60" dirty="0">
                <a:latin typeface="Symbol"/>
                <a:cs typeface="Symbol"/>
              </a:rPr>
              <a:t></a:t>
            </a:r>
            <a:endParaRPr sz="4100">
              <a:latin typeface="Symbol"/>
              <a:cs typeface="Symbol"/>
            </a:endParaRPr>
          </a:p>
          <a:p>
            <a:pPr marL="2371725">
              <a:lnSpc>
                <a:spcPts val="2025"/>
              </a:lnSpc>
            </a:pPr>
            <a:r>
              <a:rPr sz="1750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problem:</a:t>
            </a:r>
            <a:endParaRPr sz="2800">
              <a:latin typeface="Times New Roman"/>
              <a:cs typeface="Times New Roman"/>
            </a:endParaRPr>
          </a:p>
          <a:p>
            <a:pPr marL="381000" marR="26797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works well if agent knows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Symbol"/>
                <a:cs typeface="Symbol"/>
              </a:rPr>
              <a:t></a:t>
            </a:r>
            <a:r>
              <a:rPr sz="2800" dirty="0">
                <a:latin typeface="Times New Roman"/>
                <a:cs typeface="Times New Roman"/>
              </a:rPr>
              <a:t> : </a:t>
            </a:r>
            <a:r>
              <a:rPr sz="2800" i="1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,  and </a:t>
            </a:r>
            <a:r>
              <a:rPr sz="2800" i="1" dirty="0">
                <a:latin typeface="Times New Roman"/>
                <a:cs typeface="Times New Roman"/>
              </a:rPr>
              <a:t>r : S 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</a:t>
            </a:r>
            <a:endParaRPr sz="2800">
              <a:latin typeface="Symbol"/>
              <a:cs typeface="Symbol"/>
            </a:endParaRPr>
          </a:p>
          <a:p>
            <a:pPr marL="381000" marR="137160" indent="-342900">
              <a:lnSpc>
                <a:spcPct val="100000"/>
              </a:lnSpc>
              <a:spcBef>
                <a:spcPts val="63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But when it doesn’t, we can’t choose actions this  way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</TotalTime>
  <Words>1304</Words>
  <Application>Microsoft Office PowerPoint</Application>
  <PresentationFormat>On-screen Show (4:3)</PresentationFormat>
  <Paragraphs>300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 Unit 4 Part C Reinforcement Learning</vt:lpstr>
      <vt:lpstr>Control Learning</vt:lpstr>
      <vt:lpstr>One Example: TD-Gammon</vt:lpstr>
      <vt:lpstr>Reinforcement Learning Problem</vt:lpstr>
      <vt:lpstr>Markov Decision Process</vt:lpstr>
      <vt:lpstr>Agent’s Learning Task</vt:lpstr>
      <vt:lpstr>Value Function</vt:lpstr>
      <vt:lpstr>Slide 8</vt:lpstr>
      <vt:lpstr>What to Learn</vt:lpstr>
      <vt:lpstr>Q Function</vt:lpstr>
      <vt:lpstr>Training Rule to Learn Q</vt:lpstr>
      <vt:lpstr>Q Learning for Deterministic Worlds</vt:lpstr>
      <vt:lpstr>Updating</vt:lpstr>
      <vt:lpstr>Convergence</vt:lpstr>
      <vt:lpstr>Convergence (cont)</vt:lpstr>
      <vt:lpstr>Slide 16</vt:lpstr>
      <vt:lpstr>Nondeterministic Case</vt:lpstr>
      <vt:lpstr>Temporal Difference Learning</vt:lpstr>
      <vt:lpstr>Qλ  (s , a )  (1λ )Q(1) (s , a ) λ Q(2) (s , a ) λ 2Q(3) (s , a )  ... t t t t t t t t</vt:lpstr>
      <vt:lpstr>Subtleties and Ongoing Research</vt:lpstr>
      <vt:lpstr>RL Summary</vt:lpstr>
      <vt:lpstr>RL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cp:lastModifiedBy>kamli</cp:lastModifiedBy>
  <cp:revision>3</cp:revision>
  <dcterms:created xsi:type="dcterms:W3CDTF">2021-05-18T11:56:08Z</dcterms:created>
  <dcterms:modified xsi:type="dcterms:W3CDTF">2021-05-24T08:55:54Z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2001-07-19T00:00:00Z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2021-05-18T00:00:00Z</vt:filetime>
  </property>
</Properties>
</file>