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60" r:id="rId2"/>
    <p:sldId id="298" r:id="rId3"/>
    <p:sldId id="297"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302" r:id="rId20"/>
    <p:sldId id="303" r:id="rId21"/>
    <p:sldId id="277" r:id="rId22"/>
    <p:sldId id="278" r:id="rId23"/>
    <p:sldId id="279" r:id="rId24"/>
    <p:sldId id="280" r:id="rId25"/>
    <p:sldId id="281" r:id="rId26"/>
    <p:sldId id="282" r:id="rId27"/>
    <p:sldId id="283" r:id="rId28"/>
    <p:sldId id="301" r:id="rId29"/>
    <p:sldId id="308" r:id="rId30"/>
    <p:sldId id="309" r:id="rId31"/>
    <p:sldId id="310" r:id="rId32"/>
    <p:sldId id="304" r:id="rId33"/>
    <p:sldId id="305" r:id="rId34"/>
    <p:sldId id="306" r:id="rId35"/>
    <p:sldId id="307" r:id="rId36"/>
    <p:sldId id="284" r:id="rId37"/>
    <p:sldId id="285" r:id="rId38"/>
    <p:sldId id="286" r:id="rId39"/>
    <p:sldId id="287" r:id="rId40"/>
    <p:sldId id="288" r:id="rId41"/>
    <p:sldId id="289" r:id="rId42"/>
    <p:sldId id="290" r:id="rId43"/>
    <p:sldId id="311" r:id="rId44"/>
    <p:sldId id="291" r:id="rId45"/>
    <p:sldId id="292" r:id="rId46"/>
    <p:sldId id="293" r:id="rId47"/>
    <p:sldId id="294" r:id="rId48"/>
    <p:sldId id="295" r:id="rId49"/>
    <p:sldId id="296" r:id="rId50"/>
    <p:sldId id="312" r:id="rId51"/>
    <p:sldId id="313" r:id="rId52"/>
    <p:sldId id="314" r:id="rId53"/>
    <p:sldId id="315" r:id="rId54"/>
    <p:sldId id="316" r:id="rId55"/>
    <p:sldId id="319" r:id="rId56"/>
    <p:sldId id="320" r:id="rId57"/>
    <p:sldId id="321" r:id="rId58"/>
    <p:sldId id="332" r:id="rId59"/>
    <p:sldId id="322" r:id="rId60"/>
    <p:sldId id="323" r:id="rId61"/>
    <p:sldId id="327" r:id="rId62"/>
    <p:sldId id="328" r:id="rId63"/>
    <p:sldId id="330" r:id="rId64"/>
    <p:sldId id="329" r:id="rId65"/>
    <p:sldId id="33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043F5C-21AA-443E-9533-804AC9ABC46A}" type="datetimeFigureOut">
              <a:rPr lang="en-US" smtClean="0"/>
              <a:pPr/>
              <a:t>6/25/2021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E8DA90-1B24-4D24-8E4B-82143CD171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E8DA90-1B24-4D24-8E4B-82143CD1717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noTextEdit="1"/>
          </p:cNvSpPr>
          <p:nvPr>
            <p:ph type="sldImg"/>
          </p:nvPr>
        </p:nvSpPr>
        <p:spPr>
          <a:ln/>
        </p:spPr>
      </p:sp>
      <p:sp>
        <p:nvSpPr>
          <p:cNvPr id="8195" name="Rectangle 3"/>
          <p:cNvSpPr>
            <a:spLocks noChangeArrowheads="1"/>
          </p:cNvSpPr>
          <p:nvPr>
            <p:ph type="body" idx="1"/>
          </p:nvPr>
        </p:nvSpPr>
        <p:spPr>
          <a:noFill/>
          <a:ln/>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ln/>
        </p:spPr>
      </p:sp>
      <p:sp>
        <p:nvSpPr>
          <p:cNvPr id="10243" name="Rectangle 3"/>
          <p:cNvSpPr>
            <a:spLocks noChangeArrowheads="1"/>
          </p:cNvSpPr>
          <p:nvPr>
            <p:ph type="body" idx="1"/>
          </p:nvPr>
        </p:nvSpPr>
        <p:spPr>
          <a:noFill/>
          <a:ln/>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a:ln/>
        </p:spPr>
      </p:sp>
      <p:sp>
        <p:nvSpPr>
          <p:cNvPr id="12291" name="Rectangle 3"/>
          <p:cNvSpPr>
            <a:spLocks noChangeArrowheads="1"/>
          </p:cNvSpPr>
          <p:nvPr>
            <p:ph type="body" idx="1"/>
          </p:nvPr>
        </p:nvSpPr>
        <p:spPr>
          <a:noFill/>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89B13E-2B18-4BC8-91BF-3D49F27AC1C0}" type="datetime1">
              <a:rPr lang="en-US" smtClean="0"/>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74B8F1-AEA6-465A-ABCC-5801B2679D39}" type="datetime1">
              <a:rPr lang="en-US" smtClean="0"/>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2874F9-3154-4C58-BDFA-F07219B45684}" type="datetime1">
              <a:rPr lang="en-US" smtClean="0"/>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E35672-3012-486A-A0F8-5F81FF0E7B00}" type="datetime1">
              <a:rPr lang="en-US" smtClean="0"/>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1FDEE-BED5-49FC-8005-96EAC1B7A1FD}" type="datetime1">
              <a:rPr lang="en-US" smtClean="0"/>
              <a:t>6/25/2021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21467F-1ED2-4BF9-97EC-21B2D9AF7230}" type="datetime1">
              <a:rPr lang="en-US" smtClean="0"/>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0FEAEC-712F-4A42-8DFE-95C78B05FCD6}" type="datetime1">
              <a:rPr lang="en-US" smtClean="0"/>
              <a:t>6/25/2021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9E2F60-0FDA-4455-82A5-B70196795EC4}" type="datetime1">
              <a:rPr lang="en-US" smtClean="0"/>
              <a:t>6/25/2021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12D8B-FC82-4CC4-8FC1-E07675A18ACC}" type="datetime1">
              <a:rPr lang="en-US" smtClean="0"/>
              <a:t>6/25/2021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B39C2-75A8-43EC-AB96-629516D87AA3}" type="datetime1">
              <a:rPr lang="en-US" smtClean="0"/>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7B411C-1220-4A9A-80AB-2B47E0D0DD07}" type="datetime1">
              <a:rPr lang="en-US" smtClean="0"/>
              <a:t>6/25/2021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47508-F2D4-4CB9-9C22-B6C583744B48}" type="datetime1">
              <a:rPr lang="en-US" smtClean="0"/>
              <a:t>6/25/2021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C9B08-7EB7-40E2-9450-EBDCF43BC6B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857232"/>
            <a:ext cx="6858000" cy="1009633"/>
          </a:xfrm>
        </p:spPr>
        <p:txBody>
          <a:bodyPr>
            <a:normAutofit fontScale="90000"/>
          </a:bodyPr>
          <a:lstStyle/>
          <a:p>
            <a:r>
              <a:rPr lang="en-US" b="1" dirty="0" smtClean="0">
                <a:solidFill>
                  <a:srgbClr val="000099"/>
                </a:solidFill>
              </a:rPr>
              <a:t>Unit-3</a:t>
            </a:r>
            <a:br>
              <a:rPr lang="en-US" b="1" dirty="0" smtClean="0">
                <a:solidFill>
                  <a:srgbClr val="000099"/>
                </a:solidFill>
              </a:rPr>
            </a:br>
            <a:r>
              <a:rPr lang="en-US" b="1" dirty="0" smtClean="0">
                <a:solidFill>
                  <a:srgbClr val="000099"/>
                </a:solidFill>
              </a:rPr>
              <a:t>chapter 6</a:t>
            </a:r>
            <a:r>
              <a:rPr lang="en-US" b="1" dirty="0" smtClean="0">
                <a:solidFill>
                  <a:srgbClr val="000099"/>
                </a:solidFill>
              </a:rPr>
              <a:t/>
            </a:r>
            <a:br>
              <a:rPr lang="en-US" b="1" dirty="0" smtClean="0">
                <a:solidFill>
                  <a:srgbClr val="000099"/>
                </a:solidFill>
              </a:rPr>
            </a:br>
            <a:r>
              <a:rPr lang="en-US" b="1" dirty="0" smtClean="0">
                <a:solidFill>
                  <a:srgbClr val="000099"/>
                </a:solidFill>
              </a:rPr>
              <a:t>Bayesian </a:t>
            </a:r>
            <a:r>
              <a:rPr lang="en-US" b="1" dirty="0" smtClean="0">
                <a:solidFill>
                  <a:srgbClr val="000099"/>
                </a:solidFill>
              </a:rPr>
              <a:t>Learning </a:t>
            </a:r>
            <a:endParaRPr lang="en-IN" b="1" dirty="0">
              <a:solidFill>
                <a:schemeClr val="accent6">
                  <a:lumMod val="50000"/>
                </a:schemeClr>
              </a:solidFill>
            </a:endParaRPr>
          </a:p>
        </p:txBody>
      </p:sp>
      <p:sp>
        <p:nvSpPr>
          <p:cNvPr id="7" name="TextBox 6"/>
          <p:cNvSpPr txBox="1"/>
          <p:nvPr/>
        </p:nvSpPr>
        <p:spPr>
          <a:xfrm>
            <a:off x="3500430" y="3000372"/>
            <a:ext cx="2106234" cy="646331"/>
          </a:xfrm>
          <a:prstGeom prst="rect">
            <a:avLst/>
          </a:prstGeom>
          <a:solidFill>
            <a:schemeClr val="accent3">
              <a:lumMod val="40000"/>
              <a:lumOff val="60000"/>
            </a:schemeClr>
          </a:solidFill>
        </p:spPr>
        <p:txBody>
          <a:bodyPr wrap="square" rtlCol="0">
            <a:spAutoFit/>
          </a:bodyPr>
          <a:lstStyle/>
          <a:p>
            <a:pPr algn="ctr"/>
            <a:r>
              <a:rPr lang="en-IN" b="1" dirty="0" smtClean="0">
                <a:solidFill>
                  <a:srgbClr val="000099"/>
                </a:solidFill>
              </a:rPr>
              <a:t>B. Tech III Year </a:t>
            </a:r>
          </a:p>
          <a:p>
            <a:pPr algn="ctr"/>
            <a:r>
              <a:rPr lang="en-IN" b="1" dirty="0" smtClean="0">
                <a:solidFill>
                  <a:srgbClr val="000099"/>
                </a:solidFill>
              </a:rPr>
              <a:t>CS 601 PC   </a:t>
            </a:r>
            <a:endParaRPr lang="en-IN" b="1" dirty="0">
              <a:solidFill>
                <a:srgbClr val="000099"/>
              </a:solidFill>
            </a:endParaRPr>
          </a:p>
        </p:txBody>
      </p:sp>
      <p:sp>
        <p:nvSpPr>
          <p:cNvPr id="8" name="Subtitle 2"/>
          <p:cNvSpPr>
            <a:spLocks noGrp="1"/>
          </p:cNvSpPr>
          <p:nvPr>
            <p:ph type="subTitle" idx="1"/>
          </p:nvPr>
        </p:nvSpPr>
        <p:spPr>
          <a:xfrm>
            <a:off x="2121432" y="5105400"/>
            <a:ext cx="4846296" cy="1466088"/>
          </a:xfrm>
        </p:spPr>
        <p:txBody>
          <a:bodyPr>
            <a:normAutofit/>
          </a:bodyPr>
          <a:lstStyle/>
          <a:p>
            <a:r>
              <a:rPr lang="en-IN" dirty="0" smtClean="0">
                <a:solidFill>
                  <a:srgbClr val="06025E"/>
                </a:solidFill>
              </a:rPr>
              <a:t>ASHA</a:t>
            </a:r>
          </a:p>
          <a:p>
            <a:r>
              <a:rPr lang="en-IN" dirty="0" smtClean="0">
                <a:solidFill>
                  <a:srgbClr val="06025E"/>
                </a:solidFill>
              </a:rPr>
              <a:t>KMIT</a:t>
            </a:r>
            <a:endParaRPr lang="en-IN" dirty="0">
              <a:solidFill>
                <a:srgbClr val="06025E"/>
              </a:solidFill>
            </a:endParaRPr>
          </a:p>
        </p:txBody>
      </p:sp>
    </p:spTree>
    <p:extLst>
      <p:ext uri="{BB962C8B-B14F-4D97-AF65-F5344CB8AC3E}">
        <p14:creationId xmlns="" xmlns:p14="http://schemas.microsoft.com/office/powerpoint/2010/main" val="339607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6500858"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400" b="1" dirty="0" smtClean="0"/>
              <a:t>6.3.1 Brute-Force </a:t>
            </a:r>
            <a:r>
              <a:rPr lang="en-IN" sz="2400" b="1" dirty="0" err="1" smtClean="0"/>
              <a:t>Bayes</a:t>
            </a:r>
            <a:r>
              <a:rPr lang="en-IN" sz="2400" b="1" dirty="0" smtClean="0"/>
              <a:t> Concept Learning</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571472" y="1142984"/>
            <a:ext cx="5953125" cy="2095500"/>
          </a:xfrm>
          <a:prstGeom prst="rect">
            <a:avLst/>
          </a:prstGeom>
          <a:noFill/>
          <a:ln w="9525">
            <a:noFill/>
            <a:miter lim="800000"/>
            <a:headEnd/>
            <a:tailEnd/>
          </a:ln>
          <a:effectLst/>
        </p:spPr>
      </p:pic>
      <p:sp>
        <p:nvSpPr>
          <p:cNvPr id="4" name="Rectangle 3"/>
          <p:cNvSpPr/>
          <p:nvPr/>
        </p:nvSpPr>
        <p:spPr>
          <a:xfrm>
            <a:off x="357158" y="3286124"/>
            <a:ext cx="8286808" cy="2677656"/>
          </a:xfrm>
          <a:prstGeom prst="rect">
            <a:avLst/>
          </a:prstGeom>
        </p:spPr>
        <p:txBody>
          <a:bodyPr wrap="square">
            <a:spAutoFit/>
          </a:bodyPr>
          <a:lstStyle/>
          <a:p>
            <a:r>
              <a:rPr lang="en-IN" sz="2400" dirty="0" smtClean="0"/>
              <a:t>In order specify a </a:t>
            </a:r>
            <a:r>
              <a:rPr lang="en-IN" sz="2400" dirty="0" err="1" smtClean="0"/>
              <a:t>Iearning</a:t>
            </a:r>
            <a:r>
              <a:rPr lang="en-IN" sz="2400" dirty="0" smtClean="0"/>
              <a:t> problem for the </a:t>
            </a:r>
            <a:r>
              <a:rPr lang="en-IN" sz="2400" b="1" dirty="0" smtClean="0"/>
              <a:t>BRUTE-FORCE MAP LEARNING  </a:t>
            </a:r>
            <a:r>
              <a:rPr lang="en-IN" sz="2400" dirty="0" smtClean="0"/>
              <a:t>algorithm we must specify what values are to be used for </a:t>
            </a:r>
            <a:r>
              <a:rPr lang="en-IN" sz="2400" b="1" i="1" dirty="0" smtClean="0"/>
              <a:t>P(h) and for P(</a:t>
            </a:r>
            <a:r>
              <a:rPr lang="en-IN" sz="2400" b="1" i="1" dirty="0" err="1" smtClean="0"/>
              <a:t>D|h</a:t>
            </a:r>
            <a:r>
              <a:rPr lang="en-IN" sz="2400" b="1" i="1" dirty="0" smtClean="0"/>
              <a:t>)  </a:t>
            </a:r>
            <a:r>
              <a:rPr lang="en-IN" sz="2400" dirty="0" smtClean="0"/>
              <a:t>(as we shall see, </a:t>
            </a:r>
            <a:r>
              <a:rPr lang="en-IN" sz="2400" i="1" dirty="0" smtClean="0"/>
              <a:t>P(D) will be determined once we choose the other two). We  </a:t>
            </a:r>
            <a:r>
              <a:rPr lang="en-IN" sz="2400" dirty="0" smtClean="0"/>
              <a:t>may choose the probability distributions </a:t>
            </a:r>
            <a:r>
              <a:rPr lang="en-IN" sz="2400" i="1" dirty="0" smtClean="0"/>
              <a:t>P(h) and P(</a:t>
            </a:r>
            <a:r>
              <a:rPr lang="en-IN" sz="2400" i="1" dirty="0" err="1" smtClean="0"/>
              <a:t>D|h</a:t>
            </a:r>
            <a:r>
              <a:rPr lang="en-IN" sz="2400" i="1" dirty="0" smtClean="0"/>
              <a:t>) in any way we wish,  </a:t>
            </a:r>
            <a:r>
              <a:rPr lang="en-IN" sz="2400" dirty="0" smtClean="0"/>
              <a:t>to describe our prior knowledge about the learning task. Here let us choose them</a:t>
            </a:r>
          </a:p>
          <a:p>
            <a:r>
              <a:rPr lang="en-IN" sz="2400" dirty="0" smtClean="0"/>
              <a:t>to be consistent with the following assumptions:</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428604"/>
            <a:ext cx="8001056" cy="1295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1714488"/>
            <a:ext cx="9144000" cy="535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214290"/>
            <a:ext cx="9143999"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8358246" cy="369332"/>
          </a:xfrm>
          <a:prstGeom prst="rect">
            <a:avLst/>
          </a:prstGeom>
          <a:solidFill>
            <a:schemeClr val="accent2"/>
          </a:solidFill>
        </p:spPr>
        <p:txBody>
          <a:bodyPr wrap="square">
            <a:spAutoFit/>
          </a:bodyPr>
          <a:lstStyle/>
          <a:p>
            <a:r>
              <a:rPr lang="en-IN" b="1" dirty="0" smtClean="0"/>
              <a:t>6.4 MAXIMUM LIKELIHOOD AND LEAST-SQUARED ERROR  HYPOTHESES</a:t>
            </a:r>
            <a:endParaRPr lang="en-IN" dirty="0"/>
          </a:p>
        </p:txBody>
      </p:sp>
      <p:pic>
        <p:nvPicPr>
          <p:cNvPr id="7170" name="Picture 2"/>
          <p:cNvPicPr>
            <a:picLocks noChangeAspect="1" noChangeArrowheads="1"/>
          </p:cNvPicPr>
          <p:nvPr/>
        </p:nvPicPr>
        <p:blipFill>
          <a:blip r:embed="rId2"/>
          <a:srcRect/>
          <a:stretch>
            <a:fillRect/>
          </a:stretch>
        </p:blipFill>
        <p:spPr bwMode="auto">
          <a:xfrm>
            <a:off x="0" y="714356"/>
            <a:ext cx="8858280"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9143999"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8215370" cy="5842497"/>
          </a:xfrm>
          <a:prstGeom prst="rect">
            <a:avLst/>
          </a:prstGeom>
        </p:spPr>
        <p:txBody>
          <a:bodyPr wrap="square">
            <a:spAutoFit/>
          </a:bodyPr>
          <a:lstStyle/>
          <a:p>
            <a:pPr>
              <a:lnSpc>
                <a:spcPct val="150000"/>
              </a:lnSpc>
            </a:pPr>
            <a:r>
              <a:rPr lang="en-IN" sz="2800" dirty="0" smtClean="0"/>
              <a:t>a linear target function f depicted by the solid line, and a set of noisy training  examples of this target function. The dashed line corresponds to the hypothesis  </a:t>
            </a:r>
            <a:r>
              <a:rPr lang="en-IN" sz="2800" b="1" i="1" dirty="0" err="1" smtClean="0"/>
              <a:t>h</a:t>
            </a:r>
            <a:r>
              <a:rPr lang="en-IN" sz="2800" b="1" i="1" baseline="-25000" dirty="0" err="1" smtClean="0"/>
              <a:t>ML</a:t>
            </a:r>
            <a:r>
              <a:rPr lang="en-IN" sz="2800" b="1" i="1" baseline="-25000" dirty="0" smtClean="0"/>
              <a:t> </a:t>
            </a:r>
            <a:r>
              <a:rPr lang="en-IN" sz="2800" i="1" dirty="0" smtClean="0"/>
              <a:t>with least-squared training error, hence the maximum likelihood hypothesis</a:t>
            </a:r>
            <a:r>
              <a:rPr lang="en-IN" sz="2800" b="1" i="1" dirty="0" smtClean="0"/>
              <a:t>.</a:t>
            </a:r>
          </a:p>
          <a:p>
            <a:pPr>
              <a:lnSpc>
                <a:spcPct val="150000"/>
              </a:lnSpc>
            </a:pPr>
            <a:r>
              <a:rPr lang="en-IN" sz="2800" dirty="0" smtClean="0"/>
              <a:t>Notice that the maximum likelihood hypothesis is not necessarily identical to the  correct hypothesis, f, because it is inferred from only a limited sample of noisy  training data.</a:t>
            </a:r>
            <a:endParaRPr lang="en-IN"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214290"/>
            <a:ext cx="9143999"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14290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7853" y="406639"/>
            <a:ext cx="6507770" cy="504249"/>
          </a:xfrm>
          <a:prstGeom prst="rect">
            <a:avLst/>
          </a:prstGeom>
        </p:spPr>
        <p:txBody>
          <a:bodyPr vert="horz" wrap="square" lIns="0" tIns="11692" rIns="0" bIns="0" rtlCol="0">
            <a:spAutoFit/>
          </a:bodyPr>
          <a:lstStyle/>
          <a:p>
            <a:pPr marL="11135">
              <a:spcBef>
                <a:spcPts val="92"/>
              </a:spcBef>
            </a:pPr>
            <a:r>
              <a:rPr sz="3200" dirty="0"/>
              <a:t>Basic</a:t>
            </a:r>
            <a:r>
              <a:rPr sz="3200" spc="18" dirty="0"/>
              <a:t> </a:t>
            </a:r>
            <a:r>
              <a:rPr sz="3200" spc="-4" dirty="0"/>
              <a:t>Concepts</a:t>
            </a:r>
            <a:r>
              <a:rPr sz="3200" spc="9" dirty="0"/>
              <a:t> </a:t>
            </a:r>
            <a:r>
              <a:rPr sz="3200" spc="4" dirty="0"/>
              <a:t>from</a:t>
            </a:r>
            <a:r>
              <a:rPr sz="3200" spc="-35" dirty="0"/>
              <a:t> </a:t>
            </a:r>
            <a:r>
              <a:rPr sz="3200" dirty="0"/>
              <a:t>Probability Theory</a:t>
            </a:r>
          </a:p>
        </p:txBody>
      </p:sp>
      <p:sp>
        <p:nvSpPr>
          <p:cNvPr id="3" name="object 3"/>
          <p:cNvSpPr txBox="1"/>
          <p:nvPr/>
        </p:nvSpPr>
        <p:spPr>
          <a:xfrm>
            <a:off x="427009" y="1291839"/>
            <a:ext cx="8482092" cy="789681"/>
          </a:xfrm>
          <a:prstGeom prst="rect">
            <a:avLst/>
          </a:prstGeom>
        </p:spPr>
        <p:txBody>
          <a:bodyPr vert="horz" wrap="square" lIns="0" tIns="20044" rIns="0" bIns="0" rtlCol="0">
            <a:spAutoFit/>
          </a:bodyPr>
          <a:lstStyle/>
          <a:p>
            <a:pPr marL="336845" marR="4454" indent="-326266">
              <a:lnSpc>
                <a:spcPts val="2043"/>
              </a:lnSpc>
              <a:spcBef>
                <a:spcPts val="158"/>
              </a:spcBef>
              <a:buChar char="•"/>
              <a:tabLst>
                <a:tab pos="336845" algn="l"/>
                <a:tab pos="337401" algn="l"/>
              </a:tabLst>
            </a:pPr>
            <a:r>
              <a:rPr sz="1700" spc="-4" dirty="0">
                <a:latin typeface="Times New Roman"/>
                <a:cs typeface="Times New Roman"/>
              </a:rPr>
              <a:t>Before </a:t>
            </a:r>
            <a:r>
              <a:rPr sz="1700" dirty="0">
                <a:latin typeface="Times New Roman"/>
                <a:cs typeface="Times New Roman"/>
              </a:rPr>
              <a:t>showing</a:t>
            </a:r>
            <a:r>
              <a:rPr sz="1700" spc="-31" dirty="0">
                <a:latin typeface="Times New Roman"/>
                <a:cs typeface="Times New Roman"/>
              </a:rPr>
              <a:t> </a:t>
            </a:r>
            <a:r>
              <a:rPr sz="1700" spc="-4" dirty="0">
                <a:latin typeface="Times New Roman"/>
                <a:cs typeface="Times New Roman"/>
              </a:rPr>
              <a:t>why</a:t>
            </a:r>
            <a:r>
              <a:rPr sz="1700" spc="-13" dirty="0">
                <a:latin typeface="Times New Roman"/>
                <a:cs typeface="Times New Roman"/>
              </a:rPr>
              <a:t> </a:t>
            </a:r>
            <a:r>
              <a:rPr sz="1700" spc="-4" dirty="0">
                <a:latin typeface="Times New Roman"/>
                <a:cs typeface="Times New Roman"/>
              </a:rPr>
              <a:t>a</a:t>
            </a:r>
            <a:r>
              <a:rPr sz="1700" spc="22" dirty="0">
                <a:latin typeface="Times New Roman"/>
                <a:cs typeface="Times New Roman"/>
              </a:rPr>
              <a:t> </a:t>
            </a:r>
            <a:r>
              <a:rPr sz="1700" spc="-4" dirty="0">
                <a:latin typeface="Times New Roman"/>
                <a:cs typeface="Times New Roman"/>
              </a:rPr>
              <a:t>hypothesis</a:t>
            </a:r>
            <a:r>
              <a:rPr sz="1700" spc="-31" dirty="0">
                <a:latin typeface="Times New Roman"/>
                <a:cs typeface="Times New Roman"/>
              </a:rPr>
              <a:t> </a:t>
            </a:r>
            <a:r>
              <a:rPr sz="1700" dirty="0">
                <a:latin typeface="Times New Roman"/>
                <a:cs typeface="Times New Roman"/>
              </a:rPr>
              <a:t>that</a:t>
            </a:r>
            <a:r>
              <a:rPr sz="1700" spc="-18" dirty="0">
                <a:latin typeface="Times New Roman"/>
                <a:cs typeface="Times New Roman"/>
              </a:rPr>
              <a:t> </a:t>
            </a:r>
            <a:r>
              <a:rPr sz="1700" dirty="0">
                <a:latin typeface="Times New Roman"/>
                <a:cs typeface="Times New Roman"/>
              </a:rPr>
              <a:t>minimizes</a:t>
            </a:r>
            <a:r>
              <a:rPr sz="1700" spc="-31" dirty="0">
                <a:latin typeface="Times New Roman"/>
                <a:cs typeface="Times New Roman"/>
              </a:rPr>
              <a:t> </a:t>
            </a:r>
            <a:r>
              <a:rPr sz="1700" dirty="0">
                <a:latin typeface="Times New Roman"/>
                <a:cs typeface="Times New Roman"/>
              </a:rPr>
              <a:t>the</a:t>
            </a:r>
            <a:r>
              <a:rPr sz="1700" spc="-22" dirty="0">
                <a:latin typeface="Times New Roman"/>
                <a:cs typeface="Times New Roman"/>
              </a:rPr>
              <a:t> </a:t>
            </a:r>
            <a:r>
              <a:rPr sz="1700" dirty="0">
                <a:latin typeface="Times New Roman"/>
                <a:cs typeface="Times New Roman"/>
              </a:rPr>
              <a:t>sum</a:t>
            </a:r>
            <a:r>
              <a:rPr sz="1700" spc="-22" dirty="0">
                <a:latin typeface="Times New Roman"/>
                <a:cs typeface="Times New Roman"/>
              </a:rPr>
              <a:t> </a:t>
            </a:r>
            <a:r>
              <a:rPr sz="1700" dirty="0">
                <a:latin typeface="Times New Roman"/>
                <a:cs typeface="Times New Roman"/>
              </a:rPr>
              <a:t>of squared</a:t>
            </a:r>
            <a:r>
              <a:rPr sz="1700" spc="-35" dirty="0">
                <a:latin typeface="Times New Roman"/>
                <a:cs typeface="Times New Roman"/>
              </a:rPr>
              <a:t> </a:t>
            </a:r>
            <a:r>
              <a:rPr sz="1700" spc="-4" dirty="0">
                <a:latin typeface="Times New Roman"/>
                <a:cs typeface="Times New Roman"/>
              </a:rPr>
              <a:t>errors</a:t>
            </a:r>
            <a:r>
              <a:rPr sz="1700" spc="26" dirty="0">
                <a:latin typeface="Times New Roman"/>
                <a:cs typeface="Times New Roman"/>
              </a:rPr>
              <a:t> </a:t>
            </a:r>
            <a:r>
              <a:rPr sz="1700" dirty="0">
                <a:latin typeface="Times New Roman"/>
                <a:cs typeface="Times New Roman"/>
              </a:rPr>
              <a:t>in</a:t>
            </a:r>
            <a:r>
              <a:rPr sz="1700" spc="-9" dirty="0">
                <a:latin typeface="Times New Roman"/>
                <a:cs typeface="Times New Roman"/>
              </a:rPr>
              <a:t> </a:t>
            </a:r>
            <a:r>
              <a:rPr sz="1700" spc="4" dirty="0">
                <a:latin typeface="Times New Roman"/>
                <a:cs typeface="Times New Roman"/>
              </a:rPr>
              <a:t>this</a:t>
            </a:r>
            <a:r>
              <a:rPr sz="1700" spc="-35" dirty="0">
                <a:latin typeface="Times New Roman"/>
                <a:cs typeface="Times New Roman"/>
              </a:rPr>
              <a:t> </a:t>
            </a:r>
            <a:r>
              <a:rPr sz="1700" dirty="0">
                <a:latin typeface="Times New Roman"/>
                <a:cs typeface="Times New Roman"/>
              </a:rPr>
              <a:t>setting</a:t>
            </a:r>
            <a:r>
              <a:rPr sz="1700" spc="-53" dirty="0">
                <a:latin typeface="Times New Roman"/>
                <a:cs typeface="Times New Roman"/>
              </a:rPr>
              <a:t>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also </a:t>
            </a:r>
            <a:r>
              <a:rPr sz="1700" spc="-416" dirty="0">
                <a:latin typeface="Times New Roman"/>
                <a:cs typeface="Times New Roman"/>
              </a:rPr>
              <a:t> </a:t>
            </a:r>
            <a:r>
              <a:rPr sz="1700" spc="-4" dirty="0">
                <a:latin typeface="Times New Roman"/>
                <a:cs typeface="Times New Roman"/>
              </a:rPr>
              <a:t>a maximum</a:t>
            </a:r>
            <a:r>
              <a:rPr sz="1700" dirty="0">
                <a:latin typeface="Times New Roman"/>
                <a:cs typeface="Times New Roman"/>
              </a:rPr>
              <a:t> likelihood</a:t>
            </a:r>
            <a:r>
              <a:rPr sz="1700" spc="-53" dirty="0">
                <a:latin typeface="Times New Roman"/>
                <a:cs typeface="Times New Roman"/>
              </a:rPr>
              <a:t> </a:t>
            </a:r>
            <a:r>
              <a:rPr sz="1700" spc="-4" dirty="0">
                <a:latin typeface="Times New Roman"/>
                <a:cs typeface="Times New Roman"/>
              </a:rPr>
              <a:t>hypothesis,</a:t>
            </a:r>
            <a:r>
              <a:rPr sz="1700" spc="-31" dirty="0">
                <a:latin typeface="Times New Roman"/>
                <a:cs typeface="Times New Roman"/>
              </a:rPr>
              <a:t> </a:t>
            </a:r>
            <a:r>
              <a:rPr sz="1700" dirty="0">
                <a:latin typeface="Times New Roman"/>
                <a:cs typeface="Times New Roman"/>
              </a:rPr>
              <a:t>let</a:t>
            </a:r>
            <a:r>
              <a:rPr sz="1700" spc="-13" dirty="0">
                <a:latin typeface="Times New Roman"/>
                <a:cs typeface="Times New Roman"/>
              </a:rPr>
              <a:t> </a:t>
            </a:r>
            <a:r>
              <a:rPr sz="1700" dirty="0">
                <a:latin typeface="Times New Roman"/>
                <a:cs typeface="Times New Roman"/>
              </a:rPr>
              <a:t>us</a:t>
            </a:r>
            <a:r>
              <a:rPr sz="1700" spc="-9" dirty="0">
                <a:latin typeface="Times New Roman"/>
                <a:cs typeface="Times New Roman"/>
              </a:rPr>
              <a:t> </a:t>
            </a:r>
            <a:r>
              <a:rPr sz="1700" dirty="0">
                <a:latin typeface="Times New Roman"/>
                <a:cs typeface="Times New Roman"/>
              </a:rPr>
              <a:t>quickly</a:t>
            </a:r>
            <a:r>
              <a:rPr sz="1700" spc="-13" dirty="0">
                <a:latin typeface="Times New Roman"/>
                <a:cs typeface="Times New Roman"/>
              </a:rPr>
              <a:t> </a:t>
            </a:r>
            <a:r>
              <a:rPr sz="1700" spc="-4" dirty="0">
                <a:latin typeface="Times New Roman"/>
                <a:cs typeface="Times New Roman"/>
              </a:rPr>
              <a:t>review</a:t>
            </a:r>
            <a:r>
              <a:rPr sz="1700" spc="9" dirty="0">
                <a:latin typeface="Times New Roman"/>
                <a:cs typeface="Times New Roman"/>
              </a:rPr>
              <a:t> </a:t>
            </a:r>
            <a:r>
              <a:rPr sz="1700" dirty="0">
                <a:latin typeface="Times New Roman"/>
                <a:cs typeface="Times New Roman"/>
              </a:rPr>
              <a:t>basic</a:t>
            </a:r>
            <a:r>
              <a:rPr sz="1700" spc="-22" dirty="0">
                <a:latin typeface="Times New Roman"/>
                <a:cs typeface="Times New Roman"/>
              </a:rPr>
              <a:t> </a:t>
            </a:r>
            <a:r>
              <a:rPr sz="1700" dirty="0">
                <a:latin typeface="Times New Roman"/>
                <a:cs typeface="Times New Roman"/>
              </a:rPr>
              <a:t>concepts</a:t>
            </a:r>
            <a:r>
              <a:rPr sz="1700" spc="-31" dirty="0">
                <a:latin typeface="Times New Roman"/>
                <a:cs typeface="Times New Roman"/>
              </a:rPr>
              <a:t> </a:t>
            </a:r>
            <a:r>
              <a:rPr sz="1700" spc="-4" dirty="0">
                <a:latin typeface="Times New Roman"/>
                <a:cs typeface="Times New Roman"/>
              </a:rPr>
              <a:t>from </a:t>
            </a:r>
            <a:r>
              <a:rPr sz="1700" dirty="0">
                <a:latin typeface="Times New Roman"/>
                <a:cs typeface="Times New Roman"/>
              </a:rPr>
              <a:t>probability</a:t>
            </a:r>
            <a:r>
              <a:rPr sz="1700" spc="-70" dirty="0">
                <a:latin typeface="Times New Roman"/>
                <a:cs typeface="Times New Roman"/>
              </a:rPr>
              <a:t> </a:t>
            </a:r>
            <a:r>
              <a:rPr sz="1700" dirty="0">
                <a:latin typeface="Times New Roman"/>
                <a:cs typeface="Times New Roman"/>
              </a:rPr>
              <a:t>theory</a:t>
            </a:r>
            <a:endParaRPr sz="1700">
              <a:latin typeface="Times New Roman"/>
              <a:cs typeface="Times New Roman"/>
            </a:endParaRPr>
          </a:p>
        </p:txBody>
      </p:sp>
      <p:pic>
        <p:nvPicPr>
          <p:cNvPr id="4" name="object 4"/>
          <p:cNvPicPr/>
          <p:nvPr/>
        </p:nvPicPr>
        <p:blipFill>
          <a:blip r:embed="rId2" cstate="print"/>
          <a:stretch>
            <a:fillRect/>
          </a:stretch>
        </p:blipFill>
        <p:spPr>
          <a:xfrm>
            <a:off x="276275" y="2077916"/>
            <a:ext cx="8700049" cy="2846473"/>
          </a:xfrm>
          <a:prstGeom prst="rect">
            <a:avLst/>
          </a:prstGeom>
        </p:spPr>
      </p:pic>
      <p:pic>
        <p:nvPicPr>
          <p:cNvPr id="5" name="object 5"/>
          <p:cNvPicPr/>
          <p:nvPr/>
        </p:nvPicPr>
        <p:blipFill>
          <a:blip r:embed="rId3" cstate="print"/>
          <a:stretch>
            <a:fillRect/>
          </a:stretch>
        </p:blipFill>
        <p:spPr>
          <a:xfrm>
            <a:off x="382204" y="4984498"/>
            <a:ext cx="8445000" cy="10833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UNIT3</a:t>
            </a:r>
            <a:endParaRPr lang="en-US" dirty="0"/>
          </a:p>
        </p:txBody>
      </p:sp>
      <p:sp>
        <p:nvSpPr>
          <p:cNvPr id="3" name="Content Placeholder 2"/>
          <p:cNvSpPr>
            <a:spLocks noGrp="1"/>
          </p:cNvSpPr>
          <p:nvPr>
            <p:ph idx="1"/>
          </p:nvPr>
        </p:nvSpPr>
        <p:spPr/>
        <p:txBody>
          <a:bodyPr/>
          <a:lstStyle/>
          <a:p>
            <a:r>
              <a:rPr lang="en-US" dirty="0" smtClean="0"/>
              <a:t>CHAPTER 6-BAYESIAN LEARNING</a:t>
            </a:r>
          </a:p>
          <a:p>
            <a:r>
              <a:rPr lang="en-US" dirty="0" smtClean="0"/>
              <a:t>CHAPTER 7-COMPUTATIONAL LEARNING THEORY</a:t>
            </a:r>
          </a:p>
          <a:p>
            <a:r>
              <a:rPr lang="en-US" dirty="0" smtClean="0"/>
              <a:t>CHAPTER 8-INSTANCE BASED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7853" y="406639"/>
            <a:ext cx="6507770" cy="504249"/>
          </a:xfrm>
          <a:prstGeom prst="rect">
            <a:avLst/>
          </a:prstGeom>
        </p:spPr>
        <p:txBody>
          <a:bodyPr vert="horz" wrap="square" lIns="0" tIns="11692" rIns="0" bIns="0" rtlCol="0">
            <a:spAutoFit/>
          </a:bodyPr>
          <a:lstStyle/>
          <a:p>
            <a:pPr marL="11135">
              <a:spcBef>
                <a:spcPts val="92"/>
              </a:spcBef>
            </a:pPr>
            <a:r>
              <a:rPr sz="3200" dirty="0"/>
              <a:t>Basic</a:t>
            </a:r>
            <a:r>
              <a:rPr sz="3200" spc="18" dirty="0"/>
              <a:t> </a:t>
            </a:r>
            <a:r>
              <a:rPr sz="3200" spc="-4" dirty="0"/>
              <a:t>Concepts</a:t>
            </a:r>
            <a:r>
              <a:rPr sz="3200" spc="9" dirty="0"/>
              <a:t> </a:t>
            </a:r>
            <a:r>
              <a:rPr sz="3200" spc="4" dirty="0"/>
              <a:t>from</a:t>
            </a:r>
            <a:r>
              <a:rPr sz="3200" spc="-35" dirty="0"/>
              <a:t> </a:t>
            </a:r>
            <a:r>
              <a:rPr sz="3200" dirty="0"/>
              <a:t>Probability Theory</a:t>
            </a:r>
          </a:p>
        </p:txBody>
      </p:sp>
      <p:pic>
        <p:nvPicPr>
          <p:cNvPr id="3" name="object 3"/>
          <p:cNvPicPr/>
          <p:nvPr/>
        </p:nvPicPr>
        <p:blipFill>
          <a:blip r:embed="rId2" cstate="print"/>
          <a:stretch>
            <a:fillRect/>
          </a:stretch>
        </p:blipFill>
        <p:spPr>
          <a:xfrm>
            <a:off x="167053" y="1212349"/>
            <a:ext cx="4012838" cy="2180538"/>
          </a:xfrm>
          <a:prstGeom prst="rect">
            <a:avLst/>
          </a:prstGeom>
        </p:spPr>
      </p:pic>
      <p:sp>
        <p:nvSpPr>
          <p:cNvPr id="4" name="object 4"/>
          <p:cNvSpPr txBox="1"/>
          <p:nvPr/>
        </p:nvSpPr>
        <p:spPr>
          <a:xfrm>
            <a:off x="4576343" y="1366528"/>
            <a:ext cx="4248376" cy="794950"/>
          </a:xfrm>
          <a:prstGeom prst="rect">
            <a:avLst/>
          </a:prstGeom>
        </p:spPr>
        <p:txBody>
          <a:bodyPr vert="horz" wrap="square" lIns="0" tIns="10022" rIns="0" bIns="0" rtlCol="0">
            <a:spAutoFit/>
          </a:bodyPr>
          <a:lstStyle/>
          <a:p>
            <a:pPr marL="11135" marR="4454">
              <a:spcBef>
                <a:spcPts val="79"/>
              </a:spcBef>
            </a:pPr>
            <a:r>
              <a:rPr sz="1700" spc="-4" dirty="0">
                <a:latin typeface="Times New Roman"/>
                <a:cs typeface="Times New Roman"/>
              </a:rPr>
              <a:t>A</a:t>
            </a:r>
            <a:r>
              <a:rPr sz="1700" spc="-105" dirty="0">
                <a:latin typeface="Times New Roman"/>
                <a:cs typeface="Times New Roman"/>
              </a:rPr>
              <a:t> </a:t>
            </a:r>
            <a:r>
              <a:rPr sz="1700" b="1" spc="-4" dirty="0">
                <a:latin typeface="Times New Roman"/>
                <a:cs typeface="Times New Roman"/>
              </a:rPr>
              <a:t>Normal</a:t>
            </a:r>
            <a:r>
              <a:rPr sz="1700" b="1" dirty="0">
                <a:latin typeface="Times New Roman"/>
                <a:cs typeface="Times New Roman"/>
              </a:rPr>
              <a:t> </a:t>
            </a:r>
            <a:r>
              <a:rPr sz="1700" b="1" spc="-4" dirty="0">
                <a:latin typeface="Times New Roman"/>
                <a:cs typeface="Times New Roman"/>
              </a:rPr>
              <a:t>Distribution</a:t>
            </a:r>
            <a:r>
              <a:rPr sz="1700" b="1" spc="-48" dirty="0">
                <a:latin typeface="Times New Roman"/>
                <a:cs typeface="Times New Roman"/>
              </a:rPr>
              <a:t> </a:t>
            </a:r>
            <a:r>
              <a:rPr sz="1700" b="1" dirty="0">
                <a:latin typeface="Times New Roman"/>
                <a:cs typeface="Times New Roman"/>
              </a:rPr>
              <a:t>(Gaussian</a:t>
            </a:r>
            <a:r>
              <a:rPr sz="1700" b="1" spc="-44" dirty="0">
                <a:latin typeface="Times New Roman"/>
                <a:cs typeface="Times New Roman"/>
              </a:rPr>
              <a:t> </a:t>
            </a:r>
            <a:r>
              <a:rPr sz="1700" b="1" spc="-4" dirty="0">
                <a:latin typeface="Times New Roman"/>
                <a:cs typeface="Times New Roman"/>
              </a:rPr>
              <a:t>Distribution) </a:t>
            </a:r>
            <a:r>
              <a:rPr sz="1700" b="1" spc="-416" dirty="0">
                <a:latin typeface="Times New Roman"/>
                <a:cs typeface="Times New Roman"/>
              </a:rPr>
              <a:t> </a:t>
            </a:r>
            <a:r>
              <a:rPr sz="1700" dirty="0">
                <a:latin typeface="Times New Roman"/>
                <a:cs typeface="Times New Roman"/>
              </a:rPr>
              <a:t>is </a:t>
            </a:r>
            <a:r>
              <a:rPr sz="1700" spc="-4" dirty="0">
                <a:latin typeface="Times New Roman"/>
                <a:cs typeface="Times New Roman"/>
              </a:rPr>
              <a:t>a </a:t>
            </a:r>
            <a:r>
              <a:rPr sz="1700" dirty="0">
                <a:latin typeface="Times New Roman"/>
                <a:cs typeface="Times New Roman"/>
              </a:rPr>
              <a:t>bell-shaped distribution defined by the </a:t>
            </a:r>
            <a:r>
              <a:rPr sz="1700" spc="4" dirty="0">
                <a:latin typeface="Times New Roman"/>
                <a:cs typeface="Times New Roman"/>
              </a:rPr>
              <a:t> </a:t>
            </a:r>
            <a:r>
              <a:rPr sz="1700" b="1" i="1" dirty="0">
                <a:latin typeface="Times New Roman"/>
                <a:cs typeface="Times New Roman"/>
              </a:rPr>
              <a:t>probability</a:t>
            </a:r>
            <a:r>
              <a:rPr sz="1700" b="1" i="1" spc="-75" dirty="0">
                <a:latin typeface="Times New Roman"/>
                <a:cs typeface="Times New Roman"/>
              </a:rPr>
              <a:t> </a:t>
            </a:r>
            <a:r>
              <a:rPr sz="1700" b="1" i="1" dirty="0">
                <a:latin typeface="Times New Roman"/>
                <a:cs typeface="Times New Roman"/>
              </a:rPr>
              <a:t>density</a:t>
            </a:r>
            <a:r>
              <a:rPr sz="1700" b="1" i="1" spc="-31" dirty="0">
                <a:latin typeface="Times New Roman"/>
                <a:cs typeface="Times New Roman"/>
              </a:rPr>
              <a:t> </a:t>
            </a:r>
            <a:r>
              <a:rPr sz="1700" b="1" i="1" dirty="0">
                <a:latin typeface="Times New Roman"/>
                <a:cs typeface="Times New Roman"/>
              </a:rPr>
              <a:t>function</a:t>
            </a:r>
            <a:endParaRPr sz="1700">
              <a:latin typeface="Times New Roman"/>
              <a:cs typeface="Times New Roman"/>
            </a:endParaRPr>
          </a:p>
        </p:txBody>
      </p:sp>
      <p:pic>
        <p:nvPicPr>
          <p:cNvPr id="5" name="object 5"/>
          <p:cNvPicPr/>
          <p:nvPr/>
        </p:nvPicPr>
        <p:blipFill>
          <a:blip r:embed="rId3" cstate="print"/>
          <a:stretch>
            <a:fillRect/>
          </a:stretch>
        </p:blipFill>
        <p:spPr>
          <a:xfrm>
            <a:off x="4812064" y="2349854"/>
            <a:ext cx="3195396" cy="767781"/>
          </a:xfrm>
          <a:prstGeom prst="rect">
            <a:avLst/>
          </a:prstGeom>
        </p:spPr>
      </p:pic>
      <p:pic>
        <p:nvPicPr>
          <p:cNvPr id="6" name="object 6"/>
          <p:cNvPicPr/>
          <p:nvPr/>
        </p:nvPicPr>
        <p:blipFill>
          <a:blip r:embed="rId4" cstate="print"/>
          <a:stretch>
            <a:fillRect/>
          </a:stretch>
        </p:blipFill>
        <p:spPr>
          <a:xfrm>
            <a:off x="5685519" y="4160526"/>
            <a:ext cx="759257" cy="531601"/>
          </a:xfrm>
          <a:prstGeom prst="rect">
            <a:avLst/>
          </a:prstGeom>
        </p:spPr>
      </p:pic>
      <p:sp>
        <p:nvSpPr>
          <p:cNvPr id="7" name="object 7"/>
          <p:cNvSpPr txBox="1"/>
          <p:nvPr/>
        </p:nvSpPr>
        <p:spPr>
          <a:xfrm>
            <a:off x="405289" y="3414108"/>
            <a:ext cx="8106341" cy="2683044"/>
          </a:xfrm>
          <a:prstGeom prst="rect">
            <a:avLst/>
          </a:prstGeom>
        </p:spPr>
        <p:txBody>
          <a:bodyPr vert="horz" wrap="square" lIns="0" tIns="124716" rIns="0" bIns="0" rtlCol="0">
            <a:spAutoFit/>
          </a:bodyPr>
          <a:lstStyle/>
          <a:p>
            <a:pPr marL="204334" indent="-171485">
              <a:spcBef>
                <a:spcPts val="982"/>
              </a:spcBef>
              <a:buFont typeface="Arial MT"/>
              <a:buChar char="•"/>
              <a:tabLst>
                <a:tab pos="204890" algn="l"/>
              </a:tabLst>
            </a:pPr>
            <a:r>
              <a:rPr sz="1700" spc="-4" dirty="0">
                <a:latin typeface="Times New Roman"/>
                <a:cs typeface="Times New Roman"/>
              </a:rPr>
              <a:t>A</a:t>
            </a:r>
            <a:r>
              <a:rPr sz="1700" spc="-100" dirty="0">
                <a:latin typeface="Times New Roman"/>
                <a:cs typeface="Times New Roman"/>
              </a:rPr>
              <a:t> </a:t>
            </a:r>
            <a:r>
              <a:rPr sz="1700" spc="-4" dirty="0">
                <a:latin typeface="Times New Roman"/>
                <a:cs typeface="Times New Roman"/>
              </a:rPr>
              <a:t>Normal</a:t>
            </a:r>
            <a:r>
              <a:rPr sz="1700" spc="4" dirty="0">
                <a:latin typeface="Times New Roman"/>
                <a:cs typeface="Times New Roman"/>
              </a:rPr>
              <a:t> </a:t>
            </a:r>
            <a:r>
              <a:rPr sz="1700" dirty="0">
                <a:latin typeface="Times New Roman"/>
                <a:cs typeface="Times New Roman"/>
              </a:rPr>
              <a:t>distribution</a:t>
            </a:r>
            <a:r>
              <a:rPr sz="1700" spc="-61" dirty="0">
                <a:latin typeface="Times New Roman"/>
                <a:cs typeface="Times New Roman"/>
              </a:rPr>
              <a:t> </a:t>
            </a:r>
            <a:r>
              <a:rPr sz="1700" dirty="0">
                <a:latin typeface="Times New Roman"/>
                <a:cs typeface="Times New Roman"/>
              </a:rPr>
              <a:t>is</a:t>
            </a:r>
            <a:r>
              <a:rPr sz="1700" spc="-13" dirty="0">
                <a:latin typeface="Times New Roman"/>
                <a:cs typeface="Times New Roman"/>
              </a:rPr>
              <a:t> </a:t>
            </a:r>
            <a:r>
              <a:rPr sz="1700" dirty="0">
                <a:latin typeface="Times New Roman"/>
                <a:cs typeface="Times New Roman"/>
              </a:rPr>
              <a:t>fully</a:t>
            </a:r>
            <a:r>
              <a:rPr sz="1700" spc="-35" dirty="0">
                <a:latin typeface="Times New Roman"/>
                <a:cs typeface="Times New Roman"/>
              </a:rPr>
              <a:t> </a:t>
            </a:r>
            <a:r>
              <a:rPr sz="1700" dirty="0">
                <a:latin typeface="Times New Roman"/>
                <a:cs typeface="Times New Roman"/>
              </a:rPr>
              <a:t>determined</a:t>
            </a:r>
            <a:r>
              <a:rPr sz="1700" spc="-39" dirty="0">
                <a:latin typeface="Times New Roman"/>
                <a:cs typeface="Times New Roman"/>
              </a:rPr>
              <a:t> </a:t>
            </a:r>
            <a:r>
              <a:rPr sz="1700" dirty="0">
                <a:latin typeface="Times New Roman"/>
                <a:cs typeface="Times New Roman"/>
              </a:rPr>
              <a:t>by</a:t>
            </a:r>
            <a:r>
              <a:rPr sz="1700" spc="-13" dirty="0">
                <a:latin typeface="Times New Roman"/>
                <a:cs typeface="Times New Roman"/>
              </a:rPr>
              <a:t> </a:t>
            </a:r>
            <a:r>
              <a:rPr sz="1700" spc="-4" dirty="0">
                <a:latin typeface="Times New Roman"/>
                <a:cs typeface="Times New Roman"/>
              </a:rPr>
              <a:t>two</a:t>
            </a:r>
            <a:r>
              <a:rPr sz="1700" spc="4" dirty="0">
                <a:latin typeface="Times New Roman"/>
                <a:cs typeface="Times New Roman"/>
              </a:rPr>
              <a:t> </a:t>
            </a:r>
            <a:r>
              <a:rPr sz="1700" spc="-4" dirty="0">
                <a:latin typeface="Times New Roman"/>
                <a:cs typeface="Times New Roman"/>
              </a:rPr>
              <a:t>parameters</a:t>
            </a:r>
            <a:r>
              <a:rPr sz="1700" spc="-18" dirty="0">
                <a:latin typeface="Times New Roman"/>
                <a:cs typeface="Times New Roman"/>
              </a:rPr>
              <a:t> </a:t>
            </a:r>
            <a:r>
              <a:rPr sz="1700" dirty="0">
                <a:latin typeface="Times New Roman"/>
                <a:cs typeface="Times New Roman"/>
              </a:rPr>
              <a:t>in</a:t>
            </a:r>
            <a:r>
              <a:rPr sz="1700" spc="-13" dirty="0">
                <a:latin typeface="Times New Roman"/>
                <a:cs typeface="Times New Roman"/>
              </a:rPr>
              <a:t> </a:t>
            </a:r>
            <a:r>
              <a:rPr sz="1700" dirty="0">
                <a:latin typeface="Times New Roman"/>
                <a:cs typeface="Times New Roman"/>
              </a:rPr>
              <a:t>the</a:t>
            </a:r>
            <a:r>
              <a:rPr sz="1700" spc="-26" dirty="0">
                <a:latin typeface="Times New Roman"/>
                <a:cs typeface="Times New Roman"/>
              </a:rPr>
              <a:t> </a:t>
            </a:r>
            <a:r>
              <a:rPr sz="1700" dirty="0">
                <a:latin typeface="Times New Roman"/>
                <a:cs typeface="Times New Roman"/>
              </a:rPr>
              <a:t>formula:</a:t>
            </a:r>
            <a:r>
              <a:rPr sz="1700" spc="13" dirty="0">
                <a:latin typeface="Times New Roman"/>
                <a:cs typeface="Times New Roman"/>
              </a:rPr>
              <a:t> </a:t>
            </a:r>
            <a:r>
              <a:rPr sz="1700" spc="-728" dirty="0">
                <a:latin typeface="Cambria"/>
                <a:cs typeface="Cambria"/>
              </a:rPr>
              <a:t></a:t>
            </a:r>
            <a:r>
              <a:rPr sz="1700" spc="26" dirty="0">
                <a:latin typeface="Cambria"/>
                <a:cs typeface="Cambria"/>
              </a:rPr>
              <a:t> </a:t>
            </a:r>
            <a:r>
              <a:rPr sz="1700" dirty="0">
                <a:latin typeface="Times New Roman"/>
                <a:cs typeface="Times New Roman"/>
              </a:rPr>
              <a:t>and</a:t>
            </a:r>
            <a:r>
              <a:rPr sz="1700" spc="9" dirty="0">
                <a:latin typeface="Times New Roman"/>
                <a:cs typeface="Times New Roman"/>
              </a:rPr>
              <a:t> </a:t>
            </a:r>
            <a:r>
              <a:rPr sz="1700" spc="-684" dirty="0">
                <a:latin typeface="Cambria"/>
                <a:cs typeface="Cambria"/>
              </a:rPr>
              <a:t></a:t>
            </a:r>
            <a:r>
              <a:rPr sz="1700" spc="48" dirty="0">
                <a:latin typeface="Cambria"/>
                <a:cs typeface="Cambria"/>
              </a:rPr>
              <a:t> </a:t>
            </a:r>
            <a:r>
              <a:rPr sz="1700" spc="-4" dirty="0">
                <a:latin typeface="Times New Roman"/>
                <a:cs typeface="Times New Roman"/>
              </a:rPr>
              <a:t>.</a:t>
            </a:r>
            <a:endParaRPr sz="1700">
              <a:latin typeface="Times New Roman"/>
              <a:cs typeface="Times New Roman"/>
            </a:endParaRPr>
          </a:p>
          <a:p>
            <a:pPr marL="217696" indent="-184847">
              <a:spcBef>
                <a:spcPts val="893"/>
              </a:spcBef>
              <a:buFont typeface="Arial MT"/>
              <a:buChar char="•"/>
              <a:tabLst>
                <a:tab pos="218253" algn="l"/>
              </a:tabLst>
            </a:pPr>
            <a:r>
              <a:rPr sz="1700" spc="-4" dirty="0">
                <a:latin typeface="Times New Roman"/>
                <a:cs typeface="Times New Roman"/>
              </a:rPr>
              <a:t>If</a:t>
            </a:r>
            <a:r>
              <a:rPr sz="1700" spc="-9" dirty="0">
                <a:latin typeface="Times New Roman"/>
                <a:cs typeface="Times New Roman"/>
              </a:rPr>
              <a:t> </a:t>
            </a:r>
            <a:r>
              <a:rPr sz="1700" dirty="0">
                <a:latin typeface="Times New Roman"/>
                <a:cs typeface="Times New Roman"/>
              </a:rPr>
              <a:t>the</a:t>
            </a:r>
            <a:r>
              <a:rPr sz="1700" spc="-31" dirty="0">
                <a:latin typeface="Times New Roman"/>
                <a:cs typeface="Times New Roman"/>
              </a:rPr>
              <a:t> </a:t>
            </a:r>
            <a:r>
              <a:rPr sz="1700" dirty="0">
                <a:latin typeface="Times New Roman"/>
                <a:cs typeface="Times New Roman"/>
              </a:rPr>
              <a:t>random</a:t>
            </a:r>
            <a:r>
              <a:rPr sz="1700" spc="-26" dirty="0">
                <a:latin typeface="Times New Roman"/>
                <a:cs typeface="Times New Roman"/>
              </a:rPr>
              <a:t> </a:t>
            </a:r>
            <a:r>
              <a:rPr sz="1700" spc="-4" dirty="0">
                <a:latin typeface="Times New Roman"/>
                <a:cs typeface="Times New Roman"/>
              </a:rPr>
              <a:t>variable</a:t>
            </a:r>
            <a:r>
              <a:rPr sz="1700" spc="-31" dirty="0">
                <a:latin typeface="Times New Roman"/>
                <a:cs typeface="Times New Roman"/>
              </a:rPr>
              <a:t> </a:t>
            </a:r>
            <a:r>
              <a:rPr sz="1700" spc="-4" dirty="0">
                <a:latin typeface="Times New Roman"/>
                <a:cs typeface="Times New Roman"/>
              </a:rPr>
              <a:t>X</a:t>
            </a:r>
            <a:r>
              <a:rPr sz="1700" spc="9" dirty="0">
                <a:latin typeface="Times New Roman"/>
                <a:cs typeface="Times New Roman"/>
              </a:rPr>
              <a:t> </a:t>
            </a:r>
            <a:r>
              <a:rPr sz="1700" dirty="0">
                <a:latin typeface="Times New Roman"/>
                <a:cs typeface="Times New Roman"/>
              </a:rPr>
              <a:t>follows</a:t>
            </a:r>
            <a:r>
              <a:rPr sz="1700" spc="-39" dirty="0">
                <a:latin typeface="Times New Roman"/>
                <a:cs typeface="Times New Roman"/>
              </a:rPr>
              <a:t> </a:t>
            </a:r>
            <a:r>
              <a:rPr sz="1700" spc="-4" dirty="0">
                <a:latin typeface="Times New Roman"/>
                <a:cs typeface="Times New Roman"/>
              </a:rPr>
              <a:t>a</a:t>
            </a:r>
            <a:r>
              <a:rPr sz="1700" spc="-9" dirty="0">
                <a:latin typeface="Times New Roman"/>
                <a:cs typeface="Times New Roman"/>
              </a:rPr>
              <a:t> </a:t>
            </a:r>
            <a:r>
              <a:rPr sz="1700" dirty="0">
                <a:latin typeface="Times New Roman"/>
                <a:cs typeface="Times New Roman"/>
              </a:rPr>
              <a:t>normal</a:t>
            </a:r>
            <a:r>
              <a:rPr sz="1700" spc="-22" dirty="0">
                <a:latin typeface="Times New Roman"/>
                <a:cs typeface="Times New Roman"/>
              </a:rPr>
              <a:t> </a:t>
            </a:r>
            <a:r>
              <a:rPr sz="1700" dirty="0">
                <a:latin typeface="Times New Roman"/>
                <a:cs typeface="Times New Roman"/>
              </a:rPr>
              <a:t>distribution:</a:t>
            </a:r>
            <a:endParaRPr sz="1700">
              <a:latin typeface="Times New Roman"/>
              <a:cs typeface="Times New Roman"/>
            </a:endParaRPr>
          </a:p>
          <a:p>
            <a:pPr marL="444858" lvl="1" indent="-123602">
              <a:spcBef>
                <a:spcPts val="623"/>
              </a:spcBef>
              <a:buChar char="-"/>
              <a:tabLst>
                <a:tab pos="445414" algn="l"/>
              </a:tabLst>
            </a:pPr>
            <a:r>
              <a:rPr sz="1700" dirty="0">
                <a:latin typeface="Times New Roman"/>
                <a:cs typeface="Times New Roman"/>
              </a:rPr>
              <a:t>The</a:t>
            </a:r>
            <a:r>
              <a:rPr sz="1700" spc="-31" dirty="0">
                <a:latin typeface="Times New Roman"/>
                <a:cs typeface="Times New Roman"/>
              </a:rPr>
              <a:t> </a:t>
            </a:r>
            <a:r>
              <a:rPr sz="1700" dirty="0">
                <a:latin typeface="Times New Roman"/>
                <a:cs typeface="Times New Roman"/>
              </a:rPr>
              <a:t>probability</a:t>
            </a:r>
            <a:r>
              <a:rPr sz="1700" spc="-57" dirty="0">
                <a:latin typeface="Times New Roman"/>
                <a:cs typeface="Times New Roman"/>
              </a:rPr>
              <a:t> </a:t>
            </a:r>
            <a:r>
              <a:rPr sz="1700" dirty="0">
                <a:latin typeface="Times New Roman"/>
                <a:cs typeface="Times New Roman"/>
              </a:rPr>
              <a:t>that</a:t>
            </a:r>
            <a:r>
              <a:rPr sz="1700" spc="-22" dirty="0">
                <a:latin typeface="Times New Roman"/>
                <a:cs typeface="Times New Roman"/>
              </a:rPr>
              <a:t> </a:t>
            </a:r>
            <a:r>
              <a:rPr sz="1700" spc="-4" dirty="0">
                <a:latin typeface="Times New Roman"/>
                <a:cs typeface="Times New Roman"/>
              </a:rPr>
              <a:t>X</a:t>
            </a:r>
            <a:r>
              <a:rPr sz="1700" spc="-13" dirty="0">
                <a:latin typeface="Times New Roman"/>
                <a:cs typeface="Times New Roman"/>
              </a:rPr>
              <a:t> </a:t>
            </a:r>
            <a:r>
              <a:rPr sz="1700" dirty="0">
                <a:latin typeface="Times New Roman"/>
                <a:cs typeface="Times New Roman"/>
              </a:rPr>
              <a:t>will</a:t>
            </a:r>
            <a:r>
              <a:rPr sz="1700" spc="4" dirty="0">
                <a:latin typeface="Times New Roman"/>
                <a:cs typeface="Times New Roman"/>
              </a:rPr>
              <a:t> </a:t>
            </a:r>
            <a:r>
              <a:rPr sz="1700" spc="-4" dirty="0">
                <a:latin typeface="Times New Roman"/>
                <a:cs typeface="Times New Roman"/>
              </a:rPr>
              <a:t>fall</a:t>
            </a:r>
            <a:r>
              <a:rPr sz="1700" spc="-22" dirty="0">
                <a:latin typeface="Times New Roman"/>
                <a:cs typeface="Times New Roman"/>
              </a:rPr>
              <a:t> </a:t>
            </a:r>
            <a:r>
              <a:rPr sz="1700" spc="4" dirty="0">
                <a:latin typeface="Times New Roman"/>
                <a:cs typeface="Times New Roman"/>
              </a:rPr>
              <a:t>into</a:t>
            </a:r>
            <a:r>
              <a:rPr sz="1700" spc="-35" dirty="0">
                <a:latin typeface="Times New Roman"/>
                <a:cs typeface="Times New Roman"/>
              </a:rPr>
              <a:t> </a:t>
            </a:r>
            <a:r>
              <a:rPr sz="1700" dirty="0">
                <a:latin typeface="Times New Roman"/>
                <a:cs typeface="Times New Roman"/>
              </a:rPr>
              <a:t>the</a:t>
            </a:r>
            <a:r>
              <a:rPr sz="1700" spc="-31" dirty="0">
                <a:latin typeface="Times New Roman"/>
                <a:cs typeface="Times New Roman"/>
              </a:rPr>
              <a:t> </a:t>
            </a:r>
            <a:r>
              <a:rPr sz="1700" spc="-4" dirty="0">
                <a:latin typeface="Times New Roman"/>
                <a:cs typeface="Times New Roman"/>
              </a:rPr>
              <a:t>interval</a:t>
            </a:r>
            <a:r>
              <a:rPr sz="1700" spc="-18" dirty="0">
                <a:latin typeface="Times New Roman"/>
                <a:cs typeface="Times New Roman"/>
              </a:rPr>
              <a:t> </a:t>
            </a:r>
            <a:r>
              <a:rPr sz="1700" spc="-4" dirty="0">
                <a:latin typeface="Times New Roman"/>
                <a:cs typeface="Times New Roman"/>
              </a:rPr>
              <a:t>(a,</a:t>
            </a:r>
            <a:r>
              <a:rPr sz="1700" spc="39" dirty="0">
                <a:latin typeface="Times New Roman"/>
                <a:cs typeface="Times New Roman"/>
              </a:rPr>
              <a:t> </a:t>
            </a:r>
            <a:r>
              <a:rPr sz="1700" dirty="0">
                <a:latin typeface="Times New Roman"/>
                <a:cs typeface="Times New Roman"/>
              </a:rPr>
              <a:t>b)</a:t>
            </a:r>
            <a:r>
              <a:rPr sz="1700" spc="-31" dirty="0">
                <a:latin typeface="Times New Roman"/>
                <a:cs typeface="Times New Roman"/>
              </a:rPr>
              <a:t> </a:t>
            </a:r>
            <a:r>
              <a:rPr sz="1700" dirty="0">
                <a:latin typeface="Times New Roman"/>
                <a:cs typeface="Times New Roman"/>
              </a:rPr>
              <a:t>is</a:t>
            </a:r>
            <a:endParaRPr sz="1700">
              <a:latin typeface="Times New Roman"/>
              <a:cs typeface="Times New Roman"/>
            </a:endParaRPr>
          </a:p>
          <a:p>
            <a:pPr marL="444858" lvl="1" indent="-123602">
              <a:spcBef>
                <a:spcPts val="219"/>
              </a:spcBef>
              <a:buChar char="-"/>
              <a:tabLst>
                <a:tab pos="445414" algn="l"/>
              </a:tabLst>
            </a:pPr>
            <a:r>
              <a:rPr sz="1700" dirty="0">
                <a:latin typeface="Times New Roman"/>
                <a:cs typeface="Times New Roman"/>
              </a:rPr>
              <a:t>The</a:t>
            </a:r>
            <a:r>
              <a:rPr sz="1700" spc="-35" dirty="0">
                <a:latin typeface="Times New Roman"/>
                <a:cs typeface="Times New Roman"/>
              </a:rPr>
              <a:t> </a:t>
            </a:r>
            <a:r>
              <a:rPr sz="1700" spc="-4" dirty="0">
                <a:latin typeface="Times New Roman"/>
                <a:cs typeface="Times New Roman"/>
              </a:rPr>
              <a:t>expected,</a:t>
            </a:r>
            <a:r>
              <a:rPr sz="1700" spc="-13" dirty="0">
                <a:latin typeface="Times New Roman"/>
                <a:cs typeface="Times New Roman"/>
              </a:rPr>
              <a:t> </a:t>
            </a:r>
            <a:r>
              <a:rPr sz="1700" dirty="0">
                <a:latin typeface="Times New Roman"/>
                <a:cs typeface="Times New Roman"/>
              </a:rPr>
              <a:t>or</a:t>
            </a:r>
            <a:r>
              <a:rPr sz="1700" spc="-26" dirty="0">
                <a:latin typeface="Times New Roman"/>
                <a:cs typeface="Times New Roman"/>
              </a:rPr>
              <a:t> </a:t>
            </a:r>
            <a:r>
              <a:rPr sz="1700" b="1" i="1" dirty="0">
                <a:latin typeface="Times New Roman"/>
                <a:cs typeface="Times New Roman"/>
              </a:rPr>
              <a:t>mean</a:t>
            </a:r>
            <a:r>
              <a:rPr sz="1700" b="1" i="1" spc="-35" dirty="0">
                <a:latin typeface="Times New Roman"/>
                <a:cs typeface="Times New Roman"/>
              </a:rPr>
              <a:t> </a:t>
            </a:r>
            <a:r>
              <a:rPr sz="1700" b="1" i="1" dirty="0">
                <a:latin typeface="Times New Roman"/>
                <a:cs typeface="Times New Roman"/>
              </a:rPr>
              <a:t>value</a:t>
            </a:r>
            <a:r>
              <a:rPr sz="1700" b="1" i="1" spc="-31" dirty="0">
                <a:latin typeface="Times New Roman"/>
                <a:cs typeface="Times New Roman"/>
              </a:rPr>
              <a:t> </a:t>
            </a:r>
            <a:r>
              <a:rPr sz="1700" b="1" i="1" dirty="0">
                <a:latin typeface="Times New Roman"/>
                <a:cs typeface="Times New Roman"/>
              </a:rPr>
              <a:t>of</a:t>
            </a:r>
            <a:r>
              <a:rPr sz="1700" b="1" i="1" spc="-9" dirty="0">
                <a:latin typeface="Times New Roman"/>
                <a:cs typeface="Times New Roman"/>
              </a:rPr>
              <a:t> </a:t>
            </a:r>
            <a:r>
              <a:rPr sz="1700" b="1" i="1" spc="-4" dirty="0">
                <a:latin typeface="Times New Roman"/>
                <a:cs typeface="Times New Roman"/>
              </a:rPr>
              <a:t>X</a:t>
            </a:r>
            <a:r>
              <a:rPr sz="1700" spc="-4" dirty="0">
                <a:latin typeface="Times New Roman"/>
                <a:cs typeface="Times New Roman"/>
              </a:rPr>
              <a:t>,</a:t>
            </a:r>
            <a:r>
              <a:rPr sz="1700" spc="9" dirty="0">
                <a:latin typeface="Times New Roman"/>
                <a:cs typeface="Times New Roman"/>
              </a:rPr>
              <a:t> </a:t>
            </a:r>
            <a:r>
              <a:rPr sz="1700" spc="-4" dirty="0">
                <a:latin typeface="Times New Roman"/>
                <a:cs typeface="Times New Roman"/>
              </a:rPr>
              <a:t>E[X]</a:t>
            </a:r>
            <a:r>
              <a:rPr sz="1700" spc="-9" dirty="0">
                <a:latin typeface="Times New Roman"/>
                <a:cs typeface="Times New Roman"/>
              </a:rPr>
              <a:t> </a:t>
            </a:r>
            <a:r>
              <a:rPr sz="1700" spc="-4" dirty="0">
                <a:latin typeface="Times New Roman"/>
                <a:cs typeface="Times New Roman"/>
              </a:rPr>
              <a:t>= </a:t>
            </a:r>
            <a:r>
              <a:rPr sz="1700" spc="-728" dirty="0">
                <a:latin typeface="Cambria"/>
                <a:cs typeface="Cambria"/>
              </a:rPr>
              <a:t></a:t>
            </a:r>
            <a:endParaRPr sz="1700">
              <a:latin typeface="Cambria"/>
              <a:cs typeface="Cambria"/>
            </a:endParaRPr>
          </a:p>
          <a:p>
            <a:pPr marL="444858" lvl="1" indent="-123602">
              <a:spcBef>
                <a:spcPts val="219"/>
              </a:spcBef>
              <a:buChar char="-"/>
              <a:tabLst>
                <a:tab pos="445414" algn="l"/>
              </a:tabLst>
            </a:pPr>
            <a:r>
              <a:rPr sz="1700" dirty="0">
                <a:latin typeface="Times New Roman"/>
                <a:cs typeface="Times New Roman"/>
              </a:rPr>
              <a:t>The</a:t>
            </a:r>
            <a:r>
              <a:rPr sz="1700" spc="-35" dirty="0">
                <a:latin typeface="Times New Roman"/>
                <a:cs typeface="Times New Roman"/>
              </a:rPr>
              <a:t> </a:t>
            </a:r>
            <a:r>
              <a:rPr sz="1700" b="1" i="1" dirty="0">
                <a:latin typeface="Times New Roman"/>
                <a:cs typeface="Times New Roman"/>
              </a:rPr>
              <a:t>variance</a:t>
            </a:r>
            <a:r>
              <a:rPr sz="1700" b="1" i="1" spc="-53" dirty="0">
                <a:latin typeface="Times New Roman"/>
                <a:cs typeface="Times New Roman"/>
              </a:rPr>
              <a:t> </a:t>
            </a:r>
            <a:r>
              <a:rPr sz="1700" b="1" i="1" dirty="0">
                <a:latin typeface="Times New Roman"/>
                <a:cs typeface="Times New Roman"/>
              </a:rPr>
              <a:t>of</a:t>
            </a:r>
            <a:r>
              <a:rPr sz="1700" b="1" i="1" spc="-18" dirty="0">
                <a:latin typeface="Times New Roman"/>
                <a:cs typeface="Times New Roman"/>
              </a:rPr>
              <a:t> </a:t>
            </a:r>
            <a:r>
              <a:rPr sz="1700" b="1" i="1" spc="-4" dirty="0">
                <a:latin typeface="Times New Roman"/>
                <a:cs typeface="Times New Roman"/>
              </a:rPr>
              <a:t>X</a:t>
            </a:r>
            <a:r>
              <a:rPr sz="1700" spc="-4" dirty="0">
                <a:latin typeface="Times New Roman"/>
                <a:cs typeface="Times New Roman"/>
              </a:rPr>
              <a:t>,</a:t>
            </a:r>
            <a:r>
              <a:rPr sz="1700" spc="-39" dirty="0">
                <a:latin typeface="Times New Roman"/>
                <a:cs typeface="Times New Roman"/>
              </a:rPr>
              <a:t> Var(X)</a:t>
            </a:r>
            <a:r>
              <a:rPr sz="1700" spc="4" dirty="0">
                <a:latin typeface="Times New Roman"/>
                <a:cs typeface="Times New Roman"/>
              </a:rPr>
              <a:t> </a:t>
            </a:r>
            <a:r>
              <a:rPr sz="1700" spc="-4" dirty="0">
                <a:latin typeface="Times New Roman"/>
                <a:cs typeface="Times New Roman"/>
              </a:rPr>
              <a:t>=</a:t>
            </a:r>
            <a:r>
              <a:rPr sz="1700" spc="-9" dirty="0">
                <a:latin typeface="Times New Roman"/>
                <a:cs typeface="Times New Roman"/>
              </a:rPr>
              <a:t> </a:t>
            </a:r>
            <a:r>
              <a:rPr sz="1700" spc="-364" dirty="0">
                <a:latin typeface="Cambria"/>
                <a:cs typeface="Cambria"/>
              </a:rPr>
              <a:t></a:t>
            </a:r>
            <a:r>
              <a:rPr sz="1700" spc="-545" baseline="25641" dirty="0">
                <a:latin typeface="Times New Roman"/>
                <a:cs typeface="Times New Roman"/>
              </a:rPr>
              <a:t>2</a:t>
            </a:r>
            <a:endParaRPr sz="1700" baseline="25641">
              <a:latin typeface="Times New Roman"/>
              <a:cs typeface="Times New Roman"/>
            </a:endParaRPr>
          </a:p>
          <a:p>
            <a:pPr marL="444858" lvl="1" indent="-123602">
              <a:spcBef>
                <a:spcPts val="223"/>
              </a:spcBef>
              <a:buChar char="-"/>
              <a:tabLst>
                <a:tab pos="445414" algn="l"/>
              </a:tabLst>
            </a:pPr>
            <a:r>
              <a:rPr sz="1700" spc="4" dirty="0">
                <a:latin typeface="Times New Roman"/>
                <a:cs typeface="Times New Roman"/>
              </a:rPr>
              <a:t>Th</a:t>
            </a:r>
            <a:r>
              <a:rPr sz="1700" spc="-4" dirty="0">
                <a:latin typeface="Times New Roman"/>
                <a:cs typeface="Times New Roman"/>
              </a:rPr>
              <a:t>e</a:t>
            </a:r>
            <a:r>
              <a:rPr sz="1700" spc="-26" dirty="0">
                <a:latin typeface="Times New Roman"/>
                <a:cs typeface="Times New Roman"/>
              </a:rPr>
              <a:t> </a:t>
            </a:r>
            <a:r>
              <a:rPr sz="1700" b="1" i="1" spc="4" dirty="0">
                <a:latin typeface="Times New Roman"/>
                <a:cs typeface="Times New Roman"/>
              </a:rPr>
              <a:t>sta</a:t>
            </a:r>
            <a:r>
              <a:rPr sz="1700" b="1" i="1" spc="-9" dirty="0">
                <a:latin typeface="Times New Roman"/>
                <a:cs typeface="Times New Roman"/>
              </a:rPr>
              <a:t>n</a:t>
            </a:r>
            <a:r>
              <a:rPr sz="1700" b="1" i="1" spc="4" dirty="0">
                <a:latin typeface="Times New Roman"/>
                <a:cs typeface="Times New Roman"/>
              </a:rPr>
              <a:t>dar</a:t>
            </a:r>
            <a:r>
              <a:rPr sz="1700" b="1" i="1" spc="-4" dirty="0">
                <a:latin typeface="Times New Roman"/>
                <a:cs typeface="Times New Roman"/>
              </a:rPr>
              <a:t>d</a:t>
            </a:r>
            <a:r>
              <a:rPr sz="1700" b="1" i="1" spc="-61" dirty="0">
                <a:latin typeface="Times New Roman"/>
                <a:cs typeface="Times New Roman"/>
              </a:rPr>
              <a:t> </a:t>
            </a:r>
            <a:r>
              <a:rPr sz="1700" b="1" i="1" spc="4" dirty="0">
                <a:latin typeface="Times New Roman"/>
                <a:cs typeface="Times New Roman"/>
              </a:rPr>
              <a:t>d</a:t>
            </a:r>
            <a:r>
              <a:rPr sz="1700" b="1" i="1" spc="-4" dirty="0">
                <a:latin typeface="Times New Roman"/>
                <a:cs typeface="Times New Roman"/>
              </a:rPr>
              <a:t>ev</a:t>
            </a:r>
            <a:r>
              <a:rPr sz="1700" b="1" i="1" spc="4" dirty="0">
                <a:latin typeface="Times New Roman"/>
                <a:cs typeface="Times New Roman"/>
              </a:rPr>
              <a:t>iatio</a:t>
            </a:r>
            <a:r>
              <a:rPr sz="1700" b="1" i="1" spc="-4" dirty="0">
                <a:latin typeface="Times New Roman"/>
                <a:cs typeface="Times New Roman"/>
              </a:rPr>
              <a:t>n</a:t>
            </a:r>
            <a:r>
              <a:rPr sz="1700" b="1" i="1" spc="-70" dirty="0">
                <a:latin typeface="Times New Roman"/>
                <a:cs typeface="Times New Roman"/>
              </a:rPr>
              <a:t> </a:t>
            </a:r>
            <a:r>
              <a:rPr sz="1700" b="1" i="1" spc="4" dirty="0">
                <a:latin typeface="Times New Roman"/>
                <a:cs typeface="Times New Roman"/>
              </a:rPr>
              <a:t>o</a:t>
            </a:r>
            <a:r>
              <a:rPr sz="1700" b="1" i="1" spc="-4" dirty="0">
                <a:latin typeface="Times New Roman"/>
                <a:cs typeface="Times New Roman"/>
              </a:rPr>
              <a:t>f</a:t>
            </a:r>
            <a:r>
              <a:rPr sz="1700" b="1" i="1" spc="-9" dirty="0">
                <a:latin typeface="Times New Roman"/>
                <a:cs typeface="Times New Roman"/>
              </a:rPr>
              <a:t> </a:t>
            </a:r>
            <a:r>
              <a:rPr sz="1700" b="1" i="1" spc="4" dirty="0">
                <a:latin typeface="Times New Roman"/>
                <a:cs typeface="Times New Roman"/>
              </a:rPr>
              <a:t>X</a:t>
            </a:r>
            <a:r>
              <a:rPr sz="1700" spc="-4" dirty="0">
                <a:latin typeface="Times New Roman"/>
                <a:cs typeface="Times New Roman"/>
              </a:rPr>
              <a:t>,</a:t>
            </a:r>
            <a:r>
              <a:rPr sz="1700" spc="-13" dirty="0">
                <a:latin typeface="Times New Roman"/>
                <a:cs typeface="Times New Roman"/>
              </a:rPr>
              <a:t> </a:t>
            </a:r>
            <a:r>
              <a:rPr sz="1700" spc="-723" dirty="0">
                <a:latin typeface="Cambria"/>
                <a:cs typeface="Cambria"/>
              </a:rPr>
              <a:t></a:t>
            </a:r>
            <a:r>
              <a:rPr sz="1700" spc="-6" baseline="-19230" dirty="0">
                <a:latin typeface="Times New Roman"/>
                <a:cs typeface="Times New Roman"/>
              </a:rPr>
              <a:t>x</a:t>
            </a:r>
            <a:r>
              <a:rPr sz="1700" baseline="-19230" dirty="0">
                <a:latin typeface="Times New Roman"/>
                <a:cs typeface="Times New Roman"/>
              </a:rPr>
              <a:t> </a:t>
            </a:r>
            <a:r>
              <a:rPr sz="1700" spc="-164" baseline="-19230" dirty="0">
                <a:latin typeface="Times New Roman"/>
                <a:cs typeface="Times New Roman"/>
              </a:rPr>
              <a:t> </a:t>
            </a:r>
            <a:r>
              <a:rPr sz="1700" spc="-4" dirty="0">
                <a:latin typeface="Times New Roman"/>
                <a:cs typeface="Times New Roman"/>
              </a:rPr>
              <a:t>=</a:t>
            </a:r>
            <a:r>
              <a:rPr sz="1700" dirty="0">
                <a:latin typeface="Times New Roman"/>
                <a:cs typeface="Times New Roman"/>
              </a:rPr>
              <a:t> </a:t>
            </a:r>
            <a:r>
              <a:rPr sz="1700" spc="-684" dirty="0">
                <a:latin typeface="Cambria"/>
                <a:cs typeface="Cambria"/>
              </a:rPr>
              <a:t></a:t>
            </a:r>
            <a:endParaRPr sz="1700">
              <a:latin typeface="Cambria"/>
              <a:cs typeface="Cambria"/>
            </a:endParaRPr>
          </a:p>
          <a:p>
            <a:pPr marL="33406" marR="26725">
              <a:lnSpc>
                <a:spcPts val="2043"/>
              </a:lnSpc>
              <a:spcBef>
                <a:spcPts val="1622"/>
              </a:spcBef>
              <a:buFont typeface="Arial MT"/>
              <a:buChar char="•"/>
              <a:tabLst>
                <a:tab pos="212685" algn="l"/>
              </a:tabLst>
            </a:pPr>
            <a:r>
              <a:rPr sz="1700" dirty="0">
                <a:latin typeface="Times New Roman"/>
                <a:cs typeface="Times New Roman"/>
              </a:rPr>
              <a:t>The</a:t>
            </a:r>
            <a:r>
              <a:rPr sz="1700" spc="-26" dirty="0">
                <a:latin typeface="Times New Roman"/>
                <a:cs typeface="Times New Roman"/>
              </a:rPr>
              <a:t> </a:t>
            </a:r>
            <a:r>
              <a:rPr sz="1700" b="1" i="1" dirty="0">
                <a:latin typeface="Times New Roman"/>
                <a:cs typeface="Times New Roman"/>
              </a:rPr>
              <a:t>Central</a:t>
            </a:r>
            <a:r>
              <a:rPr sz="1700" b="1" i="1" spc="-18" dirty="0">
                <a:latin typeface="Times New Roman"/>
                <a:cs typeface="Times New Roman"/>
              </a:rPr>
              <a:t> </a:t>
            </a:r>
            <a:r>
              <a:rPr sz="1700" b="1" i="1" dirty="0">
                <a:latin typeface="Times New Roman"/>
                <a:cs typeface="Times New Roman"/>
              </a:rPr>
              <a:t>Limit</a:t>
            </a:r>
            <a:r>
              <a:rPr sz="1700" b="1" i="1" spc="-35" dirty="0">
                <a:latin typeface="Times New Roman"/>
                <a:cs typeface="Times New Roman"/>
              </a:rPr>
              <a:t> </a:t>
            </a:r>
            <a:r>
              <a:rPr sz="1700" b="1" i="1" spc="-4" dirty="0">
                <a:latin typeface="Times New Roman"/>
                <a:cs typeface="Times New Roman"/>
              </a:rPr>
              <a:t>Theorem</a:t>
            </a:r>
            <a:r>
              <a:rPr sz="1700" b="1" i="1" spc="4" dirty="0">
                <a:latin typeface="Times New Roman"/>
                <a:cs typeface="Times New Roman"/>
              </a:rPr>
              <a:t> </a:t>
            </a:r>
            <a:r>
              <a:rPr sz="1700" dirty="0">
                <a:latin typeface="Times New Roman"/>
                <a:cs typeface="Times New Roman"/>
              </a:rPr>
              <a:t>states</a:t>
            </a:r>
            <a:r>
              <a:rPr sz="1700" spc="-35" dirty="0">
                <a:latin typeface="Times New Roman"/>
                <a:cs typeface="Times New Roman"/>
              </a:rPr>
              <a:t> </a:t>
            </a:r>
            <a:r>
              <a:rPr sz="1700" dirty="0">
                <a:latin typeface="Times New Roman"/>
                <a:cs typeface="Times New Roman"/>
              </a:rPr>
              <a:t>that</a:t>
            </a:r>
            <a:r>
              <a:rPr sz="1700" spc="-18" dirty="0">
                <a:latin typeface="Times New Roman"/>
                <a:cs typeface="Times New Roman"/>
              </a:rPr>
              <a:t> </a:t>
            </a:r>
            <a:r>
              <a:rPr sz="1700" dirty="0">
                <a:latin typeface="Times New Roman"/>
                <a:cs typeface="Times New Roman"/>
              </a:rPr>
              <a:t>the</a:t>
            </a:r>
            <a:r>
              <a:rPr sz="1700" spc="-26" dirty="0">
                <a:latin typeface="Times New Roman"/>
                <a:cs typeface="Times New Roman"/>
              </a:rPr>
              <a:t> </a:t>
            </a:r>
            <a:r>
              <a:rPr sz="1700" dirty="0">
                <a:latin typeface="Times New Roman"/>
                <a:cs typeface="Times New Roman"/>
              </a:rPr>
              <a:t>sum</a:t>
            </a:r>
            <a:r>
              <a:rPr sz="1700" spc="-26" dirty="0">
                <a:latin typeface="Times New Roman"/>
                <a:cs typeface="Times New Roman"/>
              </a:rPr>
              <a:t> </a:t>
            </a:r>
            <a:r>
              <a:rPr sz="1700" dirty="0">
                <a:latin typeface="Times New Roman"/>
                <a:cs typeface="Times New Roman"/>
              </a:rPr>
              <a:t>of</a:t>
            </a:r>
            <a:r>
              <a:rPr sz="1700" spc="-4" dirty="0">
                <a:latin typeface="Times New Roman"/>
                <a:cs typeface="Times New Roman"/>
              </a:rPr>
              <a:t> a </a:t>
            </a:r>
            <a:r>
              <a:rPr sz="1700" spc="-9" dirty="0">
                <a:latin typeface="Times New Roman"/>
                <a:cs typeface="Times New Roman"/>
              </a:rPr>
              <a:t>large</a:t>
            </a:r>
            <a:r>
              <a:rPr sz="1700" spc="-4" dirty="0">
                <a:latin typeface="Times New Roman"/>
                <a:cs typeface="Times New Roman"/>
              </a:rPr>
              <a:t> </a:t>
            </a:r>
            <a:r>
              <a:rPr sz="1700" dirty="0">
                <a:latin typeface="Times New Roman"/>
                <a:cs typeface="Times New Roman"/>
              </a:rPr>
              <a:t>number</a:t>
            </a:r>
            <a:r>
              <a:rPr sz="1700" spc="-26" dirty="0">
                <a:latin typeface="Times New Roman"/>
                <a:cs typeface="Times New Roman"/>
              </a:rPr>
              <a:t> </a:t>
            </a:r>
            <a:r>
              <a:rPr sz="1700" dirty="0">
                <a:latin typeface="Times New Roman"/>
                <a:cs typeface="Times New Roman"/>
              </a:rPr>
              <a:t>of</a:t>
            </a:r>
            <a:r>
              <a:rPr sz="1700" spc="-13" dirty="0">
                <a:latin typeface="Times New Roman"/>
                <a:cs typeface="Times New Roman"/>
              </a:rPr>
              <a:t> </a:t>
            </a:r>
            <a:r>
              <a:rPr sz="1700" dirty="0">
                <a:latin typeface="Times New Roman"/>
                <a:cs typeface="Times New Roman"/>
              </a:rPr>
              <a:t>independent,</a:t>
            </a:r>
            <a:r>
              <a:rPr sz="1700" spc="-48" dirty="0">
                <a:latin typeface="Times New Roman"/>
                <a:cs typeface="Times New Roman"/>
              </a:rPr>
              <a:t> </a:t>
            </a:r>
            <a:r>
              <a:rPr sz="1700" dirty="0">
                <a:latin typeface="Times New Roman"/>
                <a:cs typeface="Times New Roman"/>
              </a:rPr>
              <a:t>identically </a:t>
            </a:r>
            <a:r>
              <a:rPr sz="1700" spc="-416" dirty="0">
                <a:latin typeface="Times New Roman"/>
                <a:cs typeface="Times New Roman"/>
              </a:rPr>
              <a:t> </a:t>
            </a:r>
            <a:r>
              <a:rPr sz="1700" dirty="0">
                <a:latin typeface="Times New Roman"/>
                <a:cs typeface="Times New Roman"/>
              </a:rPr>
              <a:t>distributed</a:t>
            </a:r>
            <a:r>
              <a:rPr sz="1700" spc="-61" dirty="0">
                <a:latin typeface="Times New Roman"/>
                <a:cs typeface="Times New Roman"/>
              </a:rPr>
              <a:t> </a:t>
            </a:r>
            <a:r>
              <a:rPr sz="1700" dirty="0">
                <a:latin typeface="Times New Roman"/>
                <a:cs typeface="Times New Roman"/>
              </a:rPr>
              <a:t>random</a:t>
            </a:r>
            <a:r>
              <a:rPr sz="1700" spc="-26" dirty="0">
                <a:latin typeface="Times New Roman"/>
                <a:cs typeface="Times New Roman"/>
              </a:rPr>
              <a:t> </a:t>
            </a:r>
            <a:r>
              <a:rPr sz="1700" spc="-4" dirty="0">
                <a:latin typeface="Times New Roman"/>
                <a:cs typeface="Times New Roman"/>
              </a:rPr>
              <a:t>variables</a:t>
            </a:r>
            <a:r>
              <a:rPr sz="1700" spc="-35" dirty="0">
                <a:latin typeface="Times New Roman"/>
                <a:cs typeface="Times New Roman"/>
              </a:rPr>
              <a:t> </a:t>
            </a:r>
            <a:r>
              <a:rPr sz="1700" dirty="0">
                <a:latin typeface="Times New Roman"/>
                <a:cs typeface="Times New Roman"/>
              </a:rPr>
              <a:t>follows</a:t>
            </a:r>
            <a:r>
              <a:rPr sz="1700" spc="-18" dirty="0">
                <a:latin typeface="Times New Roman"/>
                <a:cs typeface="Times New Roman"/>
              </a:rPr>
              <a:t> </a:t>
            </a:r>
            <a:r>
              <a:rPr sz="1700" spc="-4" dirty="0">
                <a:latin typeface="Times New Roman"/>
                <a:cs typeface="Times New Roman"/>
              </a:rPr>
              <a:t>a</a:t>
            </a:r>
            <a:r>
              <a:rPr sz="1700" spc="-9" dirty="0">
                <a:latin typeface="Times New Roman"/>
                <a:cs typeface="Times New Roman"/>
              </a:rPr>
              <a:t> </a:t>
            </a:r>
            <a:r>
              <a:rPr sz="1700" dirty="0">
                <a:latin typeface="Times New Roman"/>
                <a:cs typeface="Times New Roman"/>
              </a:rPr>
              <a:t>distribution</a:t>
            </a:r>
            <a:r>
              <a:rPr sz="1700" spc="-13" dirty="0">
                <a:latin typeface="Times New Roman"/>
                <a:cs typeface="Times New Roman"/>
              </a:rPr>
              <a:t> </a:t>
            </a:r>
            <a:r>
              <a:rPr sz="1700" dirty="0">
                <a:latin typeface="Times New Roman"/>
                <a:cs typeface="Times New Roman"/>
              </a:rPr>
              <a:t>that</a:t>
            </a:r>
            <a:r>
              <a:rPr sz="1700" spc="-83" dirty="0">
                <a:latin typeface="Times New Roman"/>
                <a:cs typeface="Times New Roman"/>
              </a:rPr>
              <a:t> </a:t>
            </a:r>
            <a:r>
              <a:rPr sz="1700" dirty="0">
                <a:latin typeface="Times New Roman"/>
                <a:cs typeface="Times New Roman"/>
              </a:rPr>
              <a:t>is</a:t>
            </a:r>
            <a:r>
              <a:rPr sz="1700" spc="4" dirty="0">
                <a:latin typeface="Times New Roman"/>
                <a:cs typeface="Times New Roman"/>
              </a:rPr>
              <a:t> </a:t>
            </a:r>
            <a:r>
              <a:rPr sz="1700" dirty="0">
                <a:latin typeface="Times New Roman"/>
                <a:cs typeface="Times New Roman"/>
              </a:rPr>
              <a:t>approximately</a:t>
            </a:r>
            <a:r>
              <a:rPr sz="1700" spc="-31" dirty="0">
                <a:latin typeface="Times New Roman"/>
                <a:cs typeface="Times New Roman"/>
              </a:rPr>
              <a:t> </a:t>
            </a:r>
            <a:r>
              <a:rPr sz="1700" b="1" i="1" dirty="0">
                <a:latin typeface="Times New Roman"/>
                <a:cs typeface="Times New Roman"/>
              </a:rPr>
              <a:t>Normal</a:t>
            </a: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142876"/>
            <a:ext cx="9144000"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85720" y="0"/>
            <a:ext cx="885828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715404" cy="400110"/>
          </a:xfrm>
          <a:prstGeom prst="rect">
            <a:avLst/>
          </a:prstGeom>
          <a:solidFill>
            <a:schemeClr val="accent3">
              <a:lumMod val="20000"/>
              <a:lumOff val="80000"/>
            </a:schemeClr>
          </a:solidFill>
        </p:spPr>
        <p:txBody>
          <a:bodyPr wrap="square">
            <a:spAutoFit/>
          </a:bodyPr>
          <a:lstStyle/>
          <a:p>
            <a:r>
              <a:rPr lang="en-IN" sz="2000" b="1" i="1" dirty="0" smtClean="0">
                <a:solidFill>
                  <a:schemeClr val="tx1">
                    <a:lumMod val="95000"/>
                    <a:lumOff val="5000"/>
                  </a:schemeClr>
                </a:solidFill>
              </a:rPr>
              <a:t>6.5 MAXIMUM LIKELIHOOD HYPOTHESES FOR PREDICTING  </a:t>
            </a:r>
            <a:r>
              <a:rPr lang="en-IN" sz="2000" b="1" dirty="0" smtClean="0">
                <a:solidFill>
                  <a:schemeClr val="tx1">
                    <a:lumMod val="95000"/>
                    <a:lumOff val="5000"/>
                  </a:schemeClr>
                </a:solidFill>
              </a:rPr>
              <a:t>PROBABILITIES</a:t>
            </a:r>
            <a:endParaRPr lang="en-IN" sz="2000" dirty="0">
              <a:solidFill>
                <a:schemeClr val="tx1">
                  <a:lumMod val="95000"/>
                  <a:lumOff val="5000"/>
                </a:schemeClr>
              </a:solidFill>
            </a:endParaRPr>
          </a:p>
        </p:txBody>
      </p:sp>
      <p:pic>
        <p:nvPicPr>
          <p:cNvPr id="13314" name="Picture 2"/>
          <p:cNvPicPr>
            <a:picLocks noChangeAspect="1" noChangeArrowheads="1"/>
          </p:cNvPicPr>
          <p:nvPr/>
        </p:nvPicPr>
        <p:blipFill>
          <a:blip r:embed="rId2"/>
          <a:srcRect/>
          <a:stretch>
            <a:fillRect/>
          </a:stretch>
        </p:blipFill>
        <p:spPr bwMode="auto">
          <a:xfrm>
            <a:off x="500034" y="857232"/>
            <a:ext cx="8215370"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28596" y="357166"/>
            <a:ext cx="8286808"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14282" y="285728"/>
            <a:ext cx="8715436"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85720" y="142852"/>
            <a:ext cx="8501122" cy="671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0" y="214290"/>
            <a:ext cx="8929718" cy="6643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9074" y="163208"/>
            <a:ext cx="5343593" cy="748784"/>
          </a:xfrm>
          <a:prstGeom prst="rect">
            <a:avLst/>
          </a:prstGeom>
        </p:spPr>
        <p:txBody>
          <a:bodyPr vert="horz" wrap="square" lIns="0" tIns="10022" rIns="0" bIns="0" rtlCol="0">
            <a:spAutoFit/>
          </a:bodyPr>
          <a:lstStyle/>
          <a:p>
            <a:pPr marL="11135" marR="4454" indent="579595">
              <a:lnSpc>
                <a:spcPct val="100299"/>
              </a:lnSpc>
              <a:spcBef>
                <a:spcPts val="79"/>
              </a:spcBef>
            </a:pPr>
            <a:r>
              <a:rPr sz="2400" dirty="0"/>
              <a:t>Maximum Likelihood </a:t>
            </a:r>
            <a:r>
              <a:rPr sz="2400" spc="-4" dirty="0"/>
              <a:t>and </a:t>
            </a:r>
            <a:r>
              <a:rPr sz="2400" dirty="0"/>
              <a:t> Least-Squared</a:t>
            </a:r>
            <a:r>
              <a:rPr sz="2400" spc="-31" dirty="0"/>
              <a:t> </a:t>
            </a:r>
            <a:r>
              <a:rPr sz="2400" dirty="0"/>
              <a:t>Error Hypotheses</a:t>
            </a:r>
          </a:p>
        </p:txBody>
      </p:sp>
      <p:sp>
        <p:nvSpPr>
          <p:cNvPr id="3" name="object 3"/>
          <p:cNvSpPr txBox="1"/>
          <p:nvPr/>
        </p:nvSpPr>
        <p:spPr>
          <a:xfrm>
            <a:off x="391824" y="1289073"/>
            <a:ext cx="8440824" cy="4755571"/>
          </a:xfrm>
          <a:prstGeom prst="rect">
            <a:avLst/>
          </a:prstGeom>
        </p:spPr>
        <p:txBody>
          <a:bodyPr vert="horz" wrap="square" lIns="0" tIns="10579" rIns="0" bIns="0" rtlCol="0">
            <a:spAutoFit/>
          </a:bodyPr>
          <a:lstStyle/>
          <a:p>
            <a:pPr marL="370251" marR="231615" indent="-326266">
              <a:lnSpc>
                <a:spcPct val="100499"/>
              </a:lnSpc>
              <a:spcBef>
                <a:spcPts val="83"/>
              </a:spcBef>
              <a:buChar char="•"/>
              <a:tabLst>
                <a:tab pos="370251" algn="l"/>
                <a:tab pos="370807" algn="l"/>
                <a:tab pos="4018195" algn="l"/>
              </a:tabLst>
            </a:pPr>
            <a:r>
              <a:rPr sz="1900" spc="4" dirty="0">
                <a:solidFill>
                  <a:srgbClr val="FF0000"/>
                </a:solidFill>
                <a:latin typeface="Times New Roman"/>
                <a:cs typeface="Times New Roman"/>
              </a:rPr>
              <a:t>The</a:t>
            </a:r>
            <a:r>
              <a:rPr sz="1900" spc="13" dirty="0">
                <a:solidFill>
                  <a:srgbClr val="FF0000"/>
                </a:solidFill>
                <a:latin typeface="Times New Roman"/>
                <a:cs typeface="Times New Roman"/>
              </a:rPr>
              <a:t> </a:t>
            </a:r>
            <a:r>
              <a:rPr sz="1900" spc="-4" dirty="0">
                <a:solidFill>
                  <a:srgbClr val="FF0000"/>
                </a:solidFill>
                <a:latin typeface="Times New Roman"/>
                <a:cs typeface="Times New Roman"/>
              </a:rPr>
              <a:t>maximum</a:t>
            </a:r>
            <a:r>
              <a:rPr sz="1900" spc="35" dirty="0">
                <a:solidFill>
                  <a:srgbClr val="FF0000"/>
                </a:solidFill>
                <a:latin typeface="Times New Roman"/>
                <a:cs typeface="Times New Roman"/>
              </a:rPr>
              <a:t> </a:t>
            </a:r>
            <a:r>
              <a:rPr sz="1900" dirty="0">
                <a:solidFill>
                  <a:srgbClr val="FF0000"/>
                </a:solidFill>
                <a:latin typeface="Times New Roman"/>
                <a:cs typeface="Times New Roman"/>
              </a:rPr>
              <a:t>likelihood </a:t>
            </a:r>
            <a:r>
              <a:rPr sz="1900" spc="-4" dirty="0">
                <a:solidFill>
                  <a:srgbClr val="FF0000"/>
                </a:solidFill>
                <a:latin typeface="Times New Roman"/>
                <a:cs typeface="Times New Roman"/>
              </a:rPr>
              <a:t>hypothesis	</a:t>
            </a:r>
            <a:r>
              <a:rPr sz="1900" spc="-9" dirty="0">
                <a:solidFill>
                  <a:srgbClr val="FF0000"/>
                </a:solidFill>
                <a:latin typeface="Times New Roman"/>
                <a:cs typeface="Times New Roman"/>
              </a:rPr>
              <a:t>h</a:t>
            </a:r>
            <a:r>
              <a:rPr sz="1900" spc="-13" baseline="-19157" dirty="0">
                <a:solidFill>
                  <a:srgbClr val="FF0000"/>
                </a:solidFill>
                <a:latin typeface="Times New Roman"/>
                <a:cs typeface="Times New Roman"/>
              </a:rPr>
              <a:t>ML</a:t>
            </a:r>
            <a:r>
              <a:rPr sz="1900" spc="-6" baseline="-19157" dirty="0">
                <a:solidFill>
                  <a:srgbClr val="FF0000"/>
                </a:solidFill>
                <a:latin typeface="Times New Roman"/>
                <a:cs typeface="Times New Roman"/>
              </a:rPr>
              <a:t> </a:t>
            </a:r>
            <a:r>
              <a:rPr sz="1900" dirty="0">
                <a:solidFill>
                  <a:srgbClr val="FF0000"/>
                </a:solidFill>
                <a:latin typeface="Times New Roman"/>
                <a:cs typeface="Times New Roman"/>
              </a:rPr>
              <a:t>is the one that </a:t>
            </a:r>
            <a:r>
              <a:rPr sz="1900" spc="-4" dirty="0">
                <a:solidFill>
                  <a:srgbClr val="FF0000"/>
                </a:solidFill>
                <a:latin typeface="Times New Roman"/>
                <a:cs typeface="Times New Roman"/>
              </a:rPr>
              <a:t>minimizes </a:t>
            </a:r>
            <a:r>
              <a:rPr sz="1900" dirty="0">
                <a:solidFill>
                  <a:srgbClr val="FF0000"/>
                </a:solidFill>
                <a:latin typeface="Times New Roman"/>
                <a:cs typeface="Times New Roman"/>
              </a:rPr>
              <a:t>the sum of the </a:t>
            </a:r>
            <a:r>
              <a:rPr sz="1900" spc="4" dirty="0">
                <a:solidFill>
                  <a:srgbClr val="FF0000"/>
                </a:solidFill>
                <a:latin typeface="Times New Roman"/>
                <a:cs typeface="Times New Roman"/>
              </a:rPr>
              <a:t> </a:t>
            </a:r>
            <a:r>
              <a:rPr sz="1900" dirty="0">
                <a:solidFill>
                  <a:srgbClr val="FF0000"/>
                </a:solidFill>
                <a:latin typeface="Times New Roman"/>
                <a:cs typeface="Times New Roman"/>
              </a:rPr>
              <a:t>squared</a:t>
            </a:r>
            <a:r>
              <a:rPr sz="1900" spc="-4" dirty="0">
                <a:solidFill>
                  <a:srgbClr val="FF0000"/>
                </a:solidFill>
                <a:latin typeface="Times New Roman"/>
                <a:cs typeface="Times New Roman"/>
              </a:rPr>
              <a:t> </a:t>
            </a:r>
            <a:r>
              <a:rPr sz="1900" dirty="0">
                <a:solidFill>
                  <a:srgbClr val="FF0000"/>
                </a:solidFill>
                <a:latin typeface="Times New Roman"/>
                <a:cs typeface="Times New Roman"/>
              </a:rPr>
              <a:t>errors </a:t>
            </a:r>
            <a:r>
              <a:rPr sz="1900" spc="-4" dirty="0">
                <a:solidFill>
                  <a:srgbClr val="FF0000"/>
                </a:solidFill>
                <a:latin typeface="Times New Roman"/>
                <a:cs typeface="Times New Roman"/>
              </a:rPr>
              <a:t>between</a:t>
            </a:r>
            <a:r>
              <a:rPr sz="1900" spc="39" dirty="0">
                <a:solidFill>
                  <a:srgbClr val="FF0000"/>
                </a:solidFill>
                <a:latin typeface="Times New Roman"/>
                <a:cs typeface="Times New Roman"/>
              </a:rPr>
              <a:t> </a:t>
            </a:r>
            <a:r>
              <a:rPr sz="1900" dirty="0">
                <a:solidFill>
                  <a:srgbClr val="FF0000"/>
                </a:solidFill>
                <a:latin typeface="Times New Roman"/>
                <a:cs typeface="Times New Roman"/>
              </a:rPr>
              <a:t>observed</a:t>
            </a:r>
            <a:r>
              <a:rPr sz="1900" spc="18" dirty="0">
                <a:solidFill>
                  <a:srgbClr val="FF0000"/>
                </a:solidFill>
                <a:latin typeface="Times New Roman"/>
                <a:cs typeface="Times New Roman"/>
              </a:rPr>
              <a:t> </a:t>
            </a:r>
            <a:r>
              <a:rPr sz="1900" dirty="0">
                <a:solidFill>
                  <a:srgbClr val="FF0000"/>
                </a:solidFill>
                <a:latin typeface="Times New Roman"/>
                <a:cs typeface="Times New Roman"/>
              </a:rPr>
              <a:t>training values</a:t>
            </a:r>
            <a:r>
              <a:rPr sz="1900" spc="18" dirty="0">
                <a:solidFill>
                  <a:srgbClr val="FF0000"/>
                </a:solidFill>
                <a:latin typeface="Times New Roman"/>
                <a:cs typeface="Times New Roman"/>
              </a:rPr>
              <a:t> </a:t>
            </a:r>
            <a:r>
              <a:rPr sz="1900" dirty="0">
                <a:solidFill>
                  <a:srgbClr val="FF0000"/>
                </a:solidFill>
                <a:latin typeface="Times New Roman"/>
                <a:cs typeface="Times New Roman"/>
              </a:rPr>
              <a:t>d</a:t>
            </a:r>
            <a:r>
              <a:rPr sz="1900" baseline="-19157" dirty="0">
                <a:solidFill>
                  <a:srgbClr val="FF0000"/>
                </a:solidFill>
                <a:latin typeface="Times New Roman"/>
                <a:cs typeface="Times New Roman"/>
              </a:rPr>
              <a:t>i</a:t>
            </a:r>
            <a:r>
              <a:rPr sz="1900" spc="237" baseline="-19157" dirty="0">
                <a:solidFill>
                  <a:srgbClr val="FF0000"/>
                </a:solidFill>
                <a:latin typeface="Times New Roman"/>
                <a:cs typeface="Times New Roman"/>
              </a:rPr>
              <a:t> </a:t>
            </a:r>
            <a:r>
              <a:rPr sz="1900" dirty="0">
                <a:solidFill>
                  <a:srgbClr val="FF0000"/>
                </a:solidFill>
                <a:latin typeface="Times New Roman"/>
                <a:cs typeface="Times New Roman"/>
              </a:rPr>
              <a:t>and</a:t>
            </a:r>
            <a:r>
              <a:rPr sz="1900" spc="18" dirty="0">
                <a:solidFill>
                  <a:srgbClr val="FF0000"/>
                </a:solidFill>
                <a:latin typeface="Times New Roman"/>
                <a:cs typeface="Times New Roman"/>
              </a:rPr>
              <a:t> </a:t>
            </a:r>
            <a:r>
              <a:rPr sz="1900" spc="-4" dirty="0">
                <a:solidFill>
                  <a:srgbClr val="FF0000"/>
                </a:solidFill>
                <a:latin typeface="Times New Roman"/>
                <a:cs typeface="Times New Roman"/>
              </a:rPr>
              <a:t>hypothesis</a:t>
            </a:r>
            <a:r>
              <a:rPr sz="1900" spc="39" dirty="0">
                <a:solidFill>
                  <a:srgbClr val="FF0000"/>
                </a:solidFill>
                <a:latin typeface="Times New Roman"/>
                <a:cs typeface="Times New Roman"/>
              </a:rPr>
              <a:t> </a:t>
            </a:r>
            <a:r>
              <a:rPr sz="1900" dirty="0">
                <a:solidFill>
                  <a:srgbClr val="FF0000"/>
                </a:solidFill>
                <a:latin typeface="Times New Roman"/>
                <a:cs typeface="Times New Roman"/>
              </a:rPr>
              <a:t>predictions</a:t>
            </a:r>
            <a:r>
              <a:rPr sz="1900" spc="-4" dirty="0">
                <a:solidFill>
                  <a:srgbClr val="FF0000"/>
                </a:solidFill>
                <a:latin typeface="Times New Roman"/>
                <a:cs typeface="Times New Roman"/>
              </a:rPr>
              <a:t> h(x</a:t>
            </a:r>
            <a:r>
              <a:rPr sz="1900" spc="-6" baseline="-19157" dirty="0">
                <a:solidFill>
                  <a:srgbClr val="FF0000"/>
                </a:solidFill>
                <a:latin typeface="Times New Roman"/>
                <a:cs typeface="Times New Roman"/>
              </a:rPr>
              <a:t>i</a:t>
            </a:r>
            <a:r>
              <a:rPr sz="1900" spc="-4" dirty="0">
                <a:solidFill>
                  <a:srgbClr val="FF0000"/>
                </a:solidFill>
                <a:latin typeface="Times New Roman"/>
                <a:cs typeface="Times New Roman"/>
              </a:rPr>
              <a:t>).</a:t>
            </a:r>
            <a:endParaRPr sz="1900">
              <a:solidFill>
                <a:srgbClr val="FF0000"/>
              </a:solidFill>
              <a:latin typeface="Times New Roman"/>
              <a:cs typeface="Times New Roman"/>
            </a:endParaRPr>
          </a:p>
          <a:p>
            <a:pPr marL="370251" marR="105228" indent="-326266">
              <a:lnSpc>
                <a:spcPct val="100499"/>
              </a:lnSpc>
              <a:spcBef>
                <a:spcPts val="465"/>
              </a:spcBef>
              <a:buChar char="•"/>
              <a:tabLst>
                <a:tab pos="370251" algn="l"/>
                <a:tab pos="370807" algn="l"/>
              </a:tabLst>
            </a:pPr>
            <a:r>
              <a:rPr sz="1900" dirty="0">
                <a:latin typeface="Times New Roman"/>
                <a:cs typeface="Times New Roman"/>
              </a:rPr>
              <a:t>This</a:t>
            </a:r>
            <a:r>
              <a:rPr sz="1900" spc="-4" dirty="0">
                <a:latin typeface="Times New Roman"/>
                <a:cs typeface="Times New Roman"/>
              </a:rPr>
              <a:t> </a:t>
            </a:r>
            <a:r>
              <a:rPr sz="1900" dirty="0">
                <a:latin typeface="Times New Roman"/>
                <a:cs typeface="Times New Roman"/>
              </a:rPr>
              <a:t>holds</a:t>
            </a:r>
            <a:r>
              <a:rPr sz="1900" spc="-4" dirty="0">
                <a:latin typeface="Times New Roman"/>
                <a:cs typeface="Times New Roman"/>
              </a:rPr>
              <a:t> </a:t>
            </a:r>
            <a:r>
              <a:rPr sz="1900" dirty="0">
                <a:latin typeface="Times New Roman"/>
                <a:cs typeface="Times New Roman"/>
              </a:rPr>
              <a:t>under</a:t>
            </a:r>
            <a:r>
              <a:rPr sz="1900" spc="18" dirty="0">
                <a:latin typeface="Times New Roman"/>
                <a:cs typeface="Times New Roman"/>
              </a:rPr>
              <a:t> </a:t>
            </a:r>
            <a:r>
              <a:rPr sz="1900" dirty="0">
                <a:latin typeface="Times New Roman"/>
                <a:cs typeface="Times New Roman"/>
              </a:rPr>
              <a:t>the</a:t>
            </a:r>
            <a:r>
              <a:rPr sz="1900" spc="-4" dirty="0">
                <a:latin typeface="Times New Roman"/>
                <a:cs typeface="Times New Roman"/>
              </a:rPr>
              <a:t> </a:t>
            </a:r>
            <a:r>
              <a:rPr sz="1900" dirty="0">
                <a:latin typeface="Times New Roman"/>
                <a:cs typeface="Times New Roman"/>
              </a:rPr>
              <a:t>assumption</a:t>
            </a:r>
            <a:r>
              <a:rPr sz="1900" spc="-9" dirty="0">
                <a:latin typeface="Times New Roman"/>
                <a:cs typeface="Times New Roman"/>
              </a:rPr>
              <a:t> </a:t>
            </a:r>
            <a:r>
              <a:rPr sz="1900" dirty="0">
                <a:latin typeface="Times New Roman"/>
                <a:cs typeface="Times New Roman"/>
              </a:rPr>
              <a:t>that</a:t>
            </a:r>
            <a:r>
              <a:rPr sz="1900" spc="-4" dirty="0">
                <a:latin typeface="Times New Roman"/>
                <a:cs typeface="Times New Roman"/>
              </a:rPr>
              <a:t> </a:t>
            </a:r>
            <a:r>
              <a:rPr sz="1900" dirty="0">
                <a:latin typeface="Times New Roman"/>
                <a:cs typeface="Times New Roman"/>
              </a:rPr>
              <a:t>the</a:t>
            </a:r>
            <a:r>
              <a:rPr sz="1900" spc="-4" dirty="0">
                <a:latin typeface="Times New Roman"/>
                <a:cs typeface="Times New Roman"/>
              </a:rPr>
              <a:t> </a:t>
            </a:r>
            <a:r>
              <a:rPr sz="1900" dirty="0">
                <a:latin typeface="Times New Roman"/>
                <a:cs typeface="Times New Roman"/>
              </a:rPr>
              <a:t>observed</a:t>
            </a:r>
            <a:r>
              <a:rPr sz="1900" spc="18" dirty="0">
                <a:latin typeface="Times New Roman"/>
                <a:cs typeface="Times New Roman"/>
              </a:rPr>
              <a:t> </a:t>
            </a:r>
            <a:r>
              <a:rPr sz="1900" dirty="0">
                <a:latin typeface="Times New Roman"/>
                <a:cs typeface="Times New Roman"/>
              </a:rPr>
              <a:t>training</a:t>
            </a:r>
            <a:r>
              <a:rPr sz="1900" spc="-9" dirty="0">
                <a:latin typeface="Times New Roman"/>
                <a:cs typeface="Times New Roman"/>
              </a:rPr>
              <a:t> </a:t>
            </a:r>
            <a:r>
              <a:rPr sz="1900" dirty="0">
                <a:latin typeface="Times New Roman"/>
                <a:cs typeface="Times New Roman"/>
              </a:rPr>
              <a:t>values</a:t>
            </a:r>
            <a:r>
              <a:rPr sz="1900" spc="18" dirty="0">
                <a:latin typeface="Times New Roman"/>
                <a:cs typeface="Times New Roman"/>
              </a:rPr>
              <a:t> </a:t>
            </a:r>
            <a:r>
              <a:rPr sz="1900" dirty="0">
                <a:latin typeface="Times New Roman"/>
                <a:cs typeface="Times New Roman"/>
              </a:rPr>
              <a:t>d</a:t>
            </a:r>
            <a:r>
              <a:rPr sz="1900" baseline="-19157" dirty="0">
                <a:latin typeface="Times New Roman"/>
                <a:cs typeface="Times New Roman"/>
              </a:rPr>
              <a:t>i</a:t>
            </a:r>
            <a:r>
              <a:rPr sz="1900" spc="230" baseline="-19157" dirty="0">
                <a:latin typeface="Times New Roman"/>
                <a:cs typeface="Times New Roman"/>
              </a:rPr>
              <a:t> </a:t>
            </a:r>
            <a:r>
              <a:rPr sz="1900" dirty="0">
                <a:latin typeface="Times New Roman"/>
                <a:cs typeface="Times New Roman"/>
              </a:rPr>
              <a:t>are</a:t>
            </a:r>
            <a:r>
              <a:rPr sz="1900" spc="18" dirty="0">
                <a:latin typeface="Times New Roman"/>
                <a:cs typeface="Times New Roman"/>
              </a:rPr>
              <a:t> </a:t>
            </a:r>
            <a:r>
              <a:rPr sz="1900" dirty="0">
                <a:latin typeface="Times New Roman"/>
                <a:cs typeface="Times New Roman"/>
              </a:rPr>
              <a:t>generated</a:t>
            </a:r>
            <a:r>
              <a:rPr sz="1900" spc="-4" dirty="0">
                <a:latin typeface="Times New Roman"/>
                <a:cs typeface="Times New Roman"/>
              </a:rPr>
              <a:t> </a:t>
            </a:r>
            <a:r>
              <a:rPr sz="1900" spc="4" dirty="0">
                <a:latin typeface="Times New Roman"/>
                <a:cs typeface="Times New Roman"/>
              </a:rPr>
              <a:t>by </a:t>
            </a:r>
            <a:r>
              <a:rPr sz="1900" spc="-460" dirty="0">
                <a:latin typeface="Times New Roman"/>
                <a:cs typeface="Times New Roman"/>
              </a:rPr>
              <a:t> </a:t>
            </a:r>
            <a:r>
              <a:rPr sz="1900" dirty="0">
                <a:latin typeface="Times New Roman"/>
                <a:cs typeface="Times New Roman"/>
              </a:rPr>
              <a:t>adding</a:t>
            </a:r>
            <a:r>
              <a:rPr sz="1900" spc="-13" dirty="0">
                <a:latin typeface="Times New Roman"/>
                <a:cs typeface="Times New Roman"/>
              </a:rPr>
              <a:t> </a:t>
            </a:r>
            <a:r>
              <a:rPr sz="1900" spc="4" dirty="0">
                <a:latin typeface="Times New Roman"/>
                <a:cs typeface="Times New Roman"/>
              </a:rPr>
              <a:t>random</a:t>
            </a:r>
            <a:r>
              <a:rPr sz="1900" spc="-9" dirty="0">
                <a:latin typeface="Times New Roman"/>
                <a:cs typeface="Times New Roman"/>
              </a:rPr>
              <a:t> </a:t>
            </a:r>
            <a:r>
              <a:rPr sz="1900" dirty="0">
                <a:latin typeface="Times New Roman"/>
                <a:cs typeface="Times New Roman"/>
              </a:rPr>
              <a:t>noise</a:t>
            </a:r>
            <a:r>
              <a:rPr sz="1900" spc="-4" dirty="0">
                <a:latin typeface="Times New Roman"/>
                <a:cs typeface="Times New Roman"/>
              </a:rPr>
              <a:t> </a:t>
            </a:r>
            <a:r>
              <a:rPr sz="1900" dirty="0">
                <a:latin typeface="Times New Roman"/>
                <a:cs typeface="Times New Roman"/>
              </a:rPr>
              <a:t>to</a:t>
            </a:r>
            <a:r>
              <a:rPr sz="1900" spc="18" dirty="0">
                <a:latin typeface="Times New Roman"/>
                <a:cs typeface="Times New Roman"/>
              </a:rPr>
              <a:t> </a:t>
            </a:r>
            <a:r>
              <a:rPr sz="1900" dirty="0">
                <a:latin typeface="Times New Roman"/>
                <a:cs typeface="Times New Roman"/>
              </a:rPr>
              <a:t>the</a:t>
            </a:r>
            <a:r>
              <a:rPr sz="1900" spc="-4" dirty="0">
                <a:latin typeface="Times New Roman"/>
                <a:cs typeface="Times New Roman"/>
              </a:rPr>
              <a:t> </a:t>
            </a:r>
            <a:r>
              <a:rPr sz="1900" dirty="0">
                <a:latin typeface="Times New Roman"/>
                <a:cs typeface="Times New Roman"/>
              </a:rPr>
              <a:t>true</a:t>
            </a:r>
            <a:r>
              <a:rPr sz="1900" spc="-4" dirty="0">
                <a:latin typeface="Times New Roman"/>
                <a:cs typeface="Times New Roman"/>
              </a:rPr>
              <a:t> target value,</a:t>
            </a:r>
            <a:r>
              <a:rPr sz="1900" spc="22" dirty="0">
                <a:latin typeface="Times New Roman"/>
                <a:cs typeface="Times New Roman"/>
              </a:rPr>
              <a:t> </a:t>
            </a:r>
            <a:r>
              <a:rPr sz="1900" spc="-9" dirty="0">
                <a:latin typeface="Times New Roman"/>
                <a:cs typeface="Times New Roman"/>
              </a:rPr>
              <a:t>where</a:t>
            </a:r>
            <a:r>
              <a:rPr sz="1900" spc="35" dirty="0">
                <a:latin typeface="Times New Roman"/>
                <a:cs typeface="Times New Roman"/>
              </a:rPr>
              <a:t> </a:t>
            </a:r>
            <a:r>
              <a:rPr sz="1900" dirty="0">
                <a:latin typeface="Times New Roman"/>
                <a:cs typeface="Times New Roman"/>
              </a:rPr>
              <a:t>this</a:t>
            </a:r>
            <a:r>
              <a:rPr sz="1900" spc="-4" dirty="0">
                <a:latin typeface="Times New Roman"/>
                <a:cs typeface="Times New Roman"/>
              </a:rPr>
              <a:t> </a:t>
            </a:r>
            <a:r>
              <a:rPr sz="1900" spc="4" dirty="0">
                <a:latin typeface="Times New Roman"/>
                <a:cs typeface="Times New Roman"/>
              </a:rPr>
              <a:t>random</a:t>
            </a:r>
            <a:r>
              <a:rPr sz="1900" spc="-9" dirty="0">
                <a:latin typeface="Times New Roman"/>
                <a:cs typeface="Times New Roman"/>
              </a:rPr>
              <a:t> </a:t>
            </a:r>
            <a:r>
              <a:rPr sz="1900" dirty="0">
                <a:latin typeface="Times New Roman"/>
                <a:cs typeface="Times New Roman"/>
              </a:rPr>
              <a:t>noise</a:t>
            </a:r>
            <a:r>
              <a:rPr sz="1900" spc="-4" dirty="0">
                <a:latin typeface="Times New Roman"/>
                <a:cs typeface="Times New Roman"/>
              </a:rPr>
              <a:t> </a:t>
            </a:r>
            <a:r>
              <a:rPr sz="1900" dirty="0">
                <a:latin typeface="Times New Roman"/>
                <a:cs typeface="Times New Roman"/>
              </a:rPr>
              <a:t>is</a:t>
            </a:r>
            <a:r>
              <a:rPr sz="1900" spc="13" dirty="0">
                <a:latin typeface="Times New Roman"/>
                <a:cs typeface="Times New Roman"/>
              </a:rPr>
              <a:t> </a:t>
            </a:r>
            <a:r>
              <a:rPr sz="1900" spc="-4" dirty="0">
                <a:latin typeface="Times New Roman"/>
                <a:cs typeface="Times New Roman"/>
              </a:rPr>
              <a:t>drawn </a:t>
            </a:r>
            <a:r>
              <a:rPr sz="1900" dirty="0">
                <a:latin typeface="Times New Roman"/>
                <a:cs typeface="Times New Roman"/>
              </a:rPr>
              <a:t> independently</a:t>
            </a:r>
            <a:r>
              <a:rPr sz="1900" spc="-9" dirty="0">
                <a:latin typeface="Times New Roman"/>
                <a:cs typeface="Times New Roman"/>
              </a:rPr>
              <a:t> </a:t>
            </a:r>
            <a:r>
              <a:rPr sz="1900" spc="-4" dirty="0">
                <a:latin typeface="Times New Roman"/>
                <a:cs typeface="Times New Roman"/>
              </a:rPr>
              <a:t>for</a:t>
            </a:r>
            <a:r>
              <a:rPr sz="1900" spc="13" dirty="0">
                <a:latin typeface="Times New Roman"/>
                <a:cs typeface="Times New Roman"/>
              </a:rPr>
              <a:t> </a:t>
            </a:r>
            <a:r>
              <a:rPr sz="1900" dirty="0">
                <a:latin typeface="Times New Roman"/>
                <a:cs typeface="Times New Roman"/>
              </a:rPr>
              <a:t>each</a:t>
            </a:r>
            <a:r>
              <a:rPr sz="1900" spc="-4" dirty="0">
                <a:latin typeface="Times New Roman"/>
                <a:cs typeface="Times New Roman"/>
              </a:rPr>
              <a:t> example</a:t>
            </a:r>
            <a:r>
              <a:rPr sz="1900" spc="35" dirty="0">
                <a:latin typeface="Times New Roman"/>
                <a:cs typeface="Times New Roman"/>
              </a:rPr>
              <a:t> </a:t>
            </a:r>
            <a:r>
              <a:rPr sz="1900" spc="-4" dirty="0">
                <a:latin typeface="Times New Roman"/>
                <a:cs typeface="Times New Roman"/>
              </a:rPr>
              <a:t>from</a:t>
            </a:r>
            <a:r>
              <a:rPr sz="1900" spc="13" dirty="0">
                <a:latin typeface="Times New Roman"/>
                <a:cs typeface="Times New Roman"/>
              </a:rPr>
              <a:t> </a:t>
            </a:r>
            <a:r>
              <a:rPr sz="1900" dirty="0">
                <a:latin typeface="Times New Roman"/>
                <a:cs typeface="Times New Roman"/>
              </a:rPr>
              <a:t>a</a:t>
            </a:r>
            <a:r>
              <a:rPr sz="1900" spc="-4" dirty="0">
                <a:latin typeface="Times New Roman"/>
                <a:cs typeface="Times New Roman"/>
              </a:rPr>
              <a:t> </a:t>
            </a:r>
            <a:r>
              <a:rPr sz="1900" spc="-4" dirty="0">
                <a:solidFill>
                  <a:srgbClr val="FF0000"/>
                </a:solidFill>
                <a:latin typeface="Times New Roman"/>
                <a:cs typeface="Times New Roman"/>
              </a:rPr>
              <a:t>Normal</a:t>
            </a:r>
            <a:r>
              <a:rPr sz="1900" spc="13" dirty="0">
                <a:solidFill>
                  <a:srgbClr val="FF0000"/>
                </a:solidFill>
                <a:latin typeface="Times New Roman"/>
                <a:cs typeface="Times New Roman"/>
              </a:rPr>
              <a:t> </a:t>
            </a:r>
            <a:r>
              <a:rPr sz="1900" dirty="0">
                <a:solidFill>
                  <a:srgbClr val="FF0000"/>
                </a:solidFill>
                <a:latin typeface="Times New Roman"/>
                <a:cs typeface="Times New Roman"/>
              </a:rPr>
              <a:t>distribution</a:t>
            </a:r>
            <a:r>
              <a:rPr sz="1900" spc="-26" dirty="0">
                <a:solidFill>
                  <a:srgbClr val="FF0000"/>
                </a:solidFill>
                <a:latin typeface="Times New Roman"/>
                <a:cs typeface="Times New Roman"/>
              </a:rPr>
              <a:t> </a:t>
            </a:r>
            <a:r>
              <a:rPr sz="1900" spc="-9" dirty="0">
                <a:latin typeface="Times New Roman"/>
                <a:cs typeface="Times New Roman"/>
              </a:rPr>
              <a:t>with</a:t>
            </a:r>
            <a:r>
              <a:rPr sz="1900" spc="35" dirty="0">
                <a:latin typeface="Times New Roman"/>
                <a:cs typeface="Times New Roman"/>
              </a:rPr>
              <a:t> </a:t>
            </a:r>
            <a:r>
              <a:rPr sz="1900" dirty="0">
                <a:latin typeface="Times New Roman"/>
                <a:cs typeface="Times New Roman"/>
              </a:rPr>
              <a:t>zero</a:t>
            </a:r>
            <a:r>
              <a:rPr sz="1900" spc="13" dirty="0">
                <a:latin typeface="Times New Roman"/>
                <a:cs typeface="Times New Roman"/>
              </a:rPr>
              <a:t> </a:t>
            </a:r>
            <a:r>
              <a:rPr sz="1900" spc="-4" dirty="0">
                <a:latin typeface="Times New Roman"/>
                <a:cs typeface="Times New Roman"/>
              </a:rPr>
              <a:t>mean.</a:t>
            </a:r>
            <a:endParaRPr sz="1900">
              <a:latin typeface="Times New Roman"/>
              <a:cs typeface="Times New Roman"/>
            </a:endParaRPr>
          </a:p>
          <a:p>
            <a:pPr marL="370251" marR="108570" indent="-326266">
              <a:lnSpc>
                <a:spcPct val="100499"/>
              </a:lnSpc>
              <a:spcBef>
                <a:spcPts val="438"/>
              </a:spcBef>
              <a:buChar char="•"/>
              <a:tabLst>
                <a:tab pos="370251" algn="l"/>
                <a:tab pos="370807" algn="l"/>
              </a:tabLst>
            </a:pPr>
            <a:r>
              <a:rPr sz="1900" spc="-4" dirty="0">
                <a:latin typeface="Times New Roman"/>
                <a:cs typeface="Times New Roman"/>
              </a:rPr>
              <a:t>Similar</a:t>
            </a:r>
            <a:r>
              <a:rPr sz="1900" dirty="0">
                <a:latin typeface="Times New Roman"/>
                <a:cs typeface="Times New Roman"/>
              </a:rPr>
              <a:t> derivations</a:t>
            </a:r>
            <a:r>
              <a:rPr sz="1900" spc="26" dirty="0">
                <a:latin typeface="Times New Roman"/>
                <a:cs typeface="Times New Roman"/>
              </a:rPr>
              <a:t> </a:t>
            </a:r>
            <a:r>
              <a:rPr sz="1900" dirty="0">
                <a:latin typeface="Times New Roman"/>
                <a:cs typeface="Times New Roman"/>
              </a:rPr>
              <a:t>can</a:t>
            </a:r>
            <a:r>
              <a:rPr sz="1900" spc="4" dirty="0">
                <a:latin typeface="Times New Roman"/>
                <a:cs typeface="Times New Roman"/>
              </a:rPr>
              <a:t> </a:t>
            </a:r>
            <a:r>
              <a:rPr sz="1900" dirty="0">
                <a:latin typeface="Times New Roman"/>
                <a:cs typeface="Times New Roman"/>
              </a:rPr>
              <a:t>be</a:t>
            </a:r>
            <a:r>
              <a:rPr sz="1900" spc="4" dirty="0">
                <a:latin typeface="Times New Roman"/>
                <a:cs typeface="Times New Roman"/>
              </a:rPr>
              <a:t> </a:t>
            </a:r>
            <a:r>
              <a:rPr sz="1900" spc="-4" dirty="0">
                <a:latin typeface="Times New Roman"/>
                <a:cs typeface="Times New Roman"/>
              </a:rPr>
              <a:t>performed</a:t>
            </a:r>
            <a:r>
              <a:rPr sz="1900" spc="44" dirty="0">
                <a:latin typeface="Times New Roman"/>
                <a:cs typeface="Times New Roman"/>
              </a:rPr>
              <a:t> </a:t>
            </a:r>
            <a:r>
              <a:rPr sz="1900" spc="-4" dirty="0">
                <a:latin typeface="Times New Roman"/>
                <a:cs typeface="Times New Roman"/>
              </a:rPr>
              <a:t>starting</a:t>
            </a:r>
            <a:r>
              <a:rPr sz="1900" spc="-18" dirty="0">
                <a:latin typeface="Times New Roman"/>
                <a:cs typeface="Times New Roman"/>
              </a:rPr>
              <a:t> </a:t>
            </a:r>
            <a:r>
              <a:rPr sz="1900" spc="-9" dirty="0">
                <a:latin typeface="Times New Roman"/>
                <a:cs typeface="Times New Roman"/>
              </a:rPr>
              <a:t>with</a:t>
            </a:r>
            <a:r>
              <a:rPr sz="1900" spc="66" dirty="0">
                <a:latin typeface="Times New Roman"/>
                <a:cs typeface="Times New Roman"/>
              </a:rPr>
              <a:t> </a:t>
            </a:r>
            <a:r>
              <a:rPr sz="1900" dirty="0">
                <a:latin typeface="Times New Roman"/>
                <a:cs typeface="Times New Roman"/>
              </a:rPr>
              <a:t>other</a:t>
            </a:r>
            <a:r>
              <a:rPr sz="1900" spc="4" dirty="0">
                <a:latin typeface="Times New Roman"/>
                <a:cs typeface="Times New Roman"/>
              </a:rPr>
              <a:t> </a:t>
            </a:r>
            <a:r>
              <a:rPr sz="1900" dirty="0">
                <a:latin typeface="Times New Roman"/>
                <a:cs typeface="Times New Roman"/>
              </a:rPr>
              <a:t>assumed</a:t>
            </a:r>
            <a:r>
              <a:rPr sz="1900" spc="22" dirty="0">
                <a:latin typeface="Times New Roman"/>
                <a:cs typeface="Times New Roman"/>
              </a:rPr>
              <a:t> </a:t>
            </a:r>
            <a:r>
              <a:rPr sz="1900" dirty="0">
                <a:latin typeface="Times New Roman"/>
                <a:cs typeface="Times New Roman"/>
              </a:rPr>
              <a:t>noise</a:t>
            </a:r>
            <a:r>
              <a:rPr sz="1900" spc="4" dirty="0">
                <a:latin typeface="Times New Roman"/>
                <a:cs typeface="Times New Roman"/>
              </a:rPr>
              <a:t> </a:t>
            </a:r>
            <a:r>
              <a:rPr sz="1900" dirty="0">
                <a:latin typeface="Times New Roman"/>
                <a:cs typeface="Times New Roman"/>
              </a:rPr>
              <a:t>distributions, </a:t>
            </a:r>
            <a:r>
              <a:rPr sz="1900" spc="-460" dirty="0">
                <a:latin typeface="Times New Roman"/>
                <a:cs typeface="Times New Roman"/>
              </a:rPr>
              <a:t> </a:t>
            </a:r>
            <a:r>
              <a:rPr sz="1900" dirty="0">
                <a:latin typeface="Times New Roman"/>
                <a:cs typeface="Times New Roman"/>
              </a:rPr>
              <a:t>producing</a:t>
            </a:r>
            <a:r>
              <a:rPr sz="1900" spc="-13" dirty="0">
                <a:latin typeface="Times New Roman"/>
                <a:cs typeface="Times New Roman"/>
              </a:rPr>
              <a:t> </a:t>
            </a:r>
            <a:r>
              <a:rPr sz="1900" spc="-4" dirty="0">
                <a:latin typeface="Times New Roman"/>
                <a:cs typeface="Times New Roman"/>
              </a:rPr>
              <a:t>different</a:t>
            </a:r>
            <a:r>
              <a:rPr sz="1900" spc="9" dirty="0">
                <a:latin typeface="Times New Roman"/>
                <a:cs typeface="Times New Roman"/>
              </a:rPr>
              <a:t> </a:t>
            </a:r>
            <a:r>
              <a:rPr sz="1900" dirty="0">
                <a:latin typeface="Times New Roman"/>
                <a:cs typeface="Times New Roman"/>
              </a:rPr>
              <a:t>results.</a:t>
            </a:r>
            <a:endParaRPr sz="1900">
              <a:latin typeface="Times New Roman"/>
              <a:cs typeface="Times New Roman"/>
            </a:endParaRPr>
          </a:p>
          <a:p>
            <a:pPr marL="370251" indent="-326266">
              <a:spcBef>
                <a:spcPts val="473"/>
              </a:spcBef>
              <a:buChar char="•"/>
              <a:tabLst>
                <a:tab pos="370251" algn="l"/>
                <a:tab pos="370807" algn="l"/>
              </a:tabLst>
            </a:pPr>
            <a:r>
              <a:rPr sz="1900" spc="4" dirty="0">
                <a:latin typeface="Times New Roman"/>
                <a:cs typeface="Times New Roman"/>
              </a:rPr>
              <a:t>Why</a:t>
            </a:r>
            <a:r>
              <a:rPr sz="1900" spc="-4" dirty="0">
                <a:latin typeface="Times New Roman"/>
                <a:cs typeface="Times New Roman"/>
              </a:rPr>
              <a:t> </a:t>
            </a:r>
            <a:r>
              <a:rPr sz="1900" dirty="0">
                <a:latin typeface="Times New Roman"/>
                <a:cs typeface="Times New Roman"/>
              </a:rPr>
              <a:t>is</a:t>
            </a:r>
            <a:r>
              <a:rPr sz="1900" spc="22" dirty="0">
                <a:latin typeface="Times New Roman"/>
                <a:cs typeface="Times New Roman"/>
              </a:rPr>
              <a:t> </a:t>
            </a:r>
            <a:r>
              <a:rPr sz="1900" dirty="0">
                <a:latin typeface="Times New Roman"/>
                <a:cs typeface="Times New Roman"/>
              </a:rPr>
              <a:t>it reasonable</a:t>
            </a:r>
            <a:r>
              <a:rPr sz="1900" spc="-18" dirty="0">
                <a:latin typeface="Times New Roman"/>
                <a:cs typeface="Times New Roman"/>
              </a:rPr>
              <a:t> </a:t>
            </a:r>
            <a:r>
              <a:rPr sz="1900" dirty="0">
                <a:latin typeface="Times New Roman"/>
                <a:cs typeface="Times New Roman"/>
              </a:rPr>
              <a:t>to</a:t>
            </a:r>
            <a:r>
              <a:rPr sz="1900" spc="18" dirty="0">
                <a:latin typeface="Times New Roman"/>
                <a:cs typeface="Times New Roman"/>
              </a:rPr>
              <a:t> </a:t>
            </a:r>
            <a:r>
              <a:rPr sz="1900" dirty="0">
                <a:latin typeface="Times New Roman"/>
                <a:cs typeface="Times New Roman"/>
              </a:rPr>
              <a:t>choose</a:t>
            </a:r>
            <a:r>
              <a:rPr sz="1900" spc="4" dirty="0">
                <a:latin typeface="Times New Roman"/>
                <a:cs typeface="Times New Roman"/>
              </a:rPr>
              <a:t> </a:t>
            </a:r>
            <a:r>
              <a:rPr sz="1900" dirty="0">
                <a:latin typeface="Times New Roman"/>
                <a:cs typeface="Times New Roman"/>
              </a:rPr>
              <a:t>the </a:t>
            </a:r>
            <a:r>
              <a:rPr sz="1900" spc="-4" dirty="0">
                <a:latin typeface="Times New Roman"/>
                <a:cs typeface="Times New Roman"/>
              </a:rPr>
              <a:t>Normal</a:t>
            </a:r>
            <a:r>
              <a:rPr sz="1900" spc="22" dirty="0">
                <a:latin typeface="Times New Roman"/>
                <a:cs typeface="Times New Roman"/>
              </a:rPr>
              <a:t> </a:t>
            </a:r>
            <a:r>
              <a:rPr sz="1900" dirty="0">
                <a:latin typeface="Times New Roman"/>
                <a:cs typeface="Times New Roman"/>
              </a:rPr>
              <a:t>distribution</a:t>
            </a:r>
            <a:r>
              <a:rPr sz="1900" spc="-22" dirty="0">
                <a:latin typeface="Times New Roman"/>
                <a:cs typeface="Times New Roman"/>
              </a:rPr>
              <a:t> </a:t>
            </a:r>
            <a:r>
              <a:rPr sz="1900" dirty="0">
                <a:latin typeface="Times New Roman"/>
                <a:cs typeface="Times New Roman"/>
              </a:rPr>
              <a:t>to</a:t>
            </a:r>
            <a:r>
              <a:rPr sz="1900" spc="4" dirty="0">
                <a:latin typeface="Times New Roman"/>
                <a:cs typeface="Times New Roman"/>
              </a:rPr>
              <a:t> </a:t>
            </a:r>
            <a:r>
              <a:rPr sz="1900" dirty="0">
                <a:latin typeface="Times New Roman"/>
                <a:cs typeface="Times New Roman"/>
              </a:rPr>
              <a:t>characterize</a:t>
            </a:r>
            <a:r>
              <a:rPr sz="1900" spc="-22" dirty="0">
                <a:latin typeface="Times New Roman"/>
                <a:cs typeface="Times New Roman"/>
              </a:rPr>
              <a:t> </a:t>
            </a:r>
            <a:r>
              <a:rPr sz="1900" dirty="0">
                <a:latin typeface="Times New Roman"/>
                <a:cs typeface="Times New Roman"/>
              </a:rPr>
              <a:t>noise?</a:t>
            </a:r>
            <a:endParaRPr sz="1900">
              <a:latin typeface="Times New Roman"/>
              <a:cs typeface="Times New Roman"/>
            </a:endParaRPr>
          </a:p>
          <a:p>
            <a:pPr marL="747182" lvl="1" indent="-270589">
              <a:spcBef>
                <a:spcPts val="399"/>
              </a:spcBef>
              <a:buChar char="–"/>
              <a:tabLst>
                <a:tab pos="747182" algn="l"/>
                <a:tab pos="747739" algn="l"/>
              </a:tabLst>
            </a:pPr>
            <a:r>
              <a:rPr sz="1700" spc="-4" dirty="0">
                <a:latin typeface="Times New Roman"/>
                <a:cs typeface="Times New Roman"/>
              </a:rPr>
              <a:t>One </a:t>
            </a:r>
            <a:r>
              <a:rPr sz="1700" dirty="0">
                <a:latin typeface="Times New Roman"/>
                <a:cs typeface="Times New Roman"/>
              </a:rPr>
              <a:t>reason,</a:t>
            </a:r>
            <a:r>
              <a:rPr sz="1700" spc="-35" dirty="0">
                <a:latin typeface="Times New Roman"/>
                <a:cs typeface="Times New Roman"/>
              </a:rPr>
              <a:t>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that</a:t>
            </a:r>
            <a:r>
              <a:rPr sz="1700" spc="-39" dirty="0">
                <a:latin typeface="Times New Roman"/>
                <a:cs typeface="Times New Roman"/>
              </a:rPr>
              <a:t> </a:t>
            </a:r>
            <a:r>
              <a:rPr sz="1700" dirty="0">
                <a:latin typeface="Times New Roman"/>
                <a:cs typeface="Times New Roman"/>
              </a:rPr>
              <a:t>it</a:t>
            </a:r>
            <a:r>
              <a:rPr sz="1700" spc="4" dirty="0">
                <a:latin typeface="Times New Roman"/>
                <a:cs typeface="Times New Roman"/>
              </a:rPr>
              <a:t> </a:t>
            </a:r>
            <a:r>
              <a:rPr sz="1700" dirty="0">
                <a:latin typeface="Times New Roman"/>
                <a:cs typeface="Times New Roman"/>
              </a:rPr>
              <a:t>allows</a:t>
            </a:r>
            <a:r>
              <a:rPr sz="1700" spc="-35" dirty="0">
                <a:latin typeface="Times New Roman"/>
                <a:cs typeface="Times New Roman"/>
              </a:rPr>
              <a:t> </a:t>
            </a:r>
            <a:r>
              <a:rPr sz="1700" dirty="0">
                <a:latin typeface="Times New Roman"/>
                <a:cs typeface="Times New Roman"/>
              </a:rPr>
              <a:t>for</a:t>
            </a:r>
            <a:r>
              <a:rPr sz="1700" spc="-4" dirty="0">
                <a:latin typeface="Times New Roman"/>
                <a:cs typeface="Times New Roman"/>
              </a:rPr>
              <a:t> a </a:t>
            </a:r>
            <a:r>
              <a:rPr sz="1700" dirty="0">
                <a:latin typeface="Times New Roman"/>
                <a:cs typeface="Times New Roman"/>
              </a:rPr>
              <a:t>mathematically</a:t>
            </a:r>
            <a:r>
              <a:rPr sz="1700" spc="-57" dirty="0">
                <a:latin typeface="Times New Roman"/>
                <a:cs typeface="Times New Roman"/>
              </a:rPr>
              <a:t> </a:t>
            </a:r>
            <a:r>
              <a:rPr sz="1700" spc="-4" dirty="0">
                <a:latin typeface="Times New Roman"/>
                <a:cs typeface="Times New Roman"/>
              </a:rPr>
              <a:t>straightforward analysis.</a:t>
            </a:r>
            <a:endParaRPr sz="1700">
              <a:latin typeface="Times New Roman"/>
              <a:cs typeface="Times New Roman"/>
            </a:endParaRPr>
          </a:p>
          <a:p>
            <a:pPr marL="747182" marR="347980" lvl="1" indent="-270032">
              <a:lnSpc>
                <a:spcPts val="2043"/>
              </a:lnSpc>
              <a:spcBef>
                <a:spcPts val="482"/>
              </a:spcBef>
              <a:buChar char="–"/>
              <a:tabLst>
                <a:tab pos="747182" algn="l"/>
                <a:tab pos="747739" algn="l"/>
              </a:tabLst>
            </a:pPr>
            <a:r>
              <a:rPr sz="1700" spc="-4" dirty="0">
                <a:latin typeface="Times New Roman"/>
                <a:cs typeface="Times New Roman"/>
              </a:rPr>
              <a:t>A</a:t>
            </a:r>
            <a:r>
              <a:rPr sz="1700" spc="9" dirty="0">
                <a:latin typeface="Times New Roman"/>
                <a:cs typeface="Times New Roman"/>
              </a:rPr>
              <a:t> </a:t>
            </a:r>
            <a:r>
              <a:rPr sz="1700" dirty="0">
                <a:latin typeface="Times New Roman"/>
                <a:cs typeface="Times New Roman"/>
              </a:rPr>
              <a:t>second</a:t>
            </a:r>
            <a:r>
              <a:rPr sz="1700" spc="-35" dirty="0">
                <a:latin typeface="Times New Roman"/>
                <a:cs typeface="Times New Roman"/>
              </a:rPr>
              <a:t> </a:t>
            </a:r>
            <a:r>
              <a:rPr sz="1700" dirty="0">
                <a:latin typeface="Times New Roman"/>
                <a:cs typeface="Times New Roman"/>
              </a:rPr>
              <a:t>reason</a:t>
            </a:r>
            <a:r>
              <a:rPr sz="1700" spc="-13" dirty="0">
                <a:latin typeface="Times New Roman"/>
                <a:cs typeface="Times New Roman"/>
              </a:rPr>
              <a:t> </a:t>
            </a:r>
            <a:r>
              <a:rPr sz="1700" dirty="0">
                <a:latin typeface="Times New Roman"/>
                <a:cs typeface="Times New Roman"/>
              </a:rPr>
              <a:t>is</a:t>
            </a:r>
            <a:r>
              <a:rPr sz="1700" spc="-13" dirty="0">
                <a:latin typeface="Times New Roman"/>
                <a:cs typeface="Times New Roman"/>
              </a:rPr>
              <a:t> </a:t>
            </a:r>
            <a:r>
              <a:rPr sz="1700" dirty="0">
                <a:latin typeface="Times New Roman"/>
                <a:cs typeface="Times New Roman"/>
              </a:rPr>
              <a:t>that</a:t>
            </a:r>
            <a:r>
              <a:rPr sz="1700" spc="-18" dirty="0">
                <a:latin typeface="Times New Roman"/>
                <a:cs typeface="Times New Roman"/>
              </a:rPr>
              <a:t> </a:t>
            </a:r>
            <a:r>
              <a:rPr sz="1700" dirty="0">
                <a:latin typeface="Times New Roman"/>
                <a:cs typeface="Times New Roman"/>
              </a:rPr>
              <a:t>the</a:t>
            </a:r>
            <a:r>
              <a:rPr sz="1700" spc="-26" dirty="0">
                <a:latin typeface="Times New Roman"/>
                <a:cs typeface="Times New Roman"/>
              </a:rPr>
              <a:t> </a:t>
            </a:r>
            <a:r>
              <a:rPr sz="1700" dirty="0">
                <a:latin typeface="Times New Roman"/>
                <a:cs typeface="Times New Roman"/>
              </a:rPr>
              <a:t>smooth,</a:t>
            </a:r>
            <a:r>
              <a:rPr sz="1700" spc="-53" dirty="0">
                <a:latin typeface="Times New Roman"/>
                <a:cs typeface="Times New Roman"/>
              </a:rPr>
              <a:t> </a:t>
            </a:r>
            <a:r>
              <a:rPr sz="1700" dirty="0">
                <a:latin typeface="Times New Roman"/>
                <a:cs typeface="Times New Roman"/>
              </a:rPr>
              <a:t>bell-shaped</a:t>
            </a:r>
            <a:r>
              <a:rPr sz="1700" spc="-35" dirty="0">
                <a:latin typeface="Times New Roman"/>
                <a:cs typeface="Times New Roman"/>
              </a:rPr>
              <a:t> </a:t>
            </a:r>
            <a:r>
              <a:rPr sz="1700" dirty="0">
                <a:latin typeface="Times New Roman"/>
                <a:cs typeface="Times New Roman"/>
              </a:rPr>
              <a:t>distribution</a:t>
            </a:r>
            <a:r>
              <a:rPr sz="1700" spc="-13" dirty="0">
                <a:latin typeface="Times New Roman"/>
                <a:cs typeface="Times New Roman"/>
              </a:rPr>
              <a:t> </a:t>
            </a:r>
            <a:r>
              <a:rPr sz="1700" dirty="0">
                <a:latin typeface="Times New Roman"/>
                <a:cs typeface="Times New Roman"/>
              </a:rPr>
              <a:t>is</a:t>
            </a:r>
            <a:r>
              <a:rPr sz="1700" spc="-57" dirty="0">
                <a:latin typeface="Times New Roman"/>
                <a:cs typeface="Times New Roman"/>
              </a:rPr>
              <a:t> </a:t>
            </a:r>
            <a:r>
              <a:rPr sz="1700" spc="-4" dirty="0">
                <a:latin typeface="Times New Roman"/>
                <a:cs typeface="Times New Roman"/>
              </a:rPr>
              <a:t>a</a:t>
            </a:r>
            <a:r>
              <a:rPr sz="1700" spc="4" dirty="0">
                <a:latin typeface="Times New Roman"/>
                <a:cs typeface="Times New Roman"/>
              </a:rPr>
              <a:t> </a:t>
            </a:r>
            <a:r>
              <a:rPr sz="1700" spc="-4" dirty="0">
                <a:latin typeface="Times New Roman"/>
                <a:cs typeface="Times New Roman"/>
              </a:rPr>
              <a:t>good</a:t>
            </a:r>
            <a:r>
              <a:rPr sz="1700" spc="-13" dirty="0">
                <a:latin typeface="Times New Roman"/>
                <a:cs typeface="Times New Roman"/>
              </a:rPr>
              <a:t> </a:t>
            </a:r>
            <a:r>
              <a:rPr sz="1700" dirty="0">
                <a:latin typeface="Times New Roman"/>
                <a:cs typeface="Times New Roman"/>
              </a:rPr>
              <a:t>approximation</a:t>
            </a:r>
            <a:r>
              <a:rPr sz="1700" spc="-57" dirty="0">
                <a:latin typeface="Times New Roman"/>
                <a:cs typeface="Times New Roman"/>
              </a:rPr>
              <a:t> </a:t>
            </a:r>
            <a:r>
              <a:rPr sz="1700" dirty="0">
                <a:latin typeface="Times New Roman"/>
                <a:cs typeface="Times New Roman"/>
              </a:rPr>
              <a:t>to </a:t>
            </a:r>
            <a:r>
              <a:rPr sz="1700" spc="-412" dirty="0">
                <a:latin typeface="Times New Roman"/>
                <a:cs typeface="Times New Roman"/>
              </a:rPr>
              <a:t> </a:t>
            </a:r>
            <a:r>
              <a:rPr sz="1700" spc="-4" dirty="0">
                <a:latin typeface="Times New Roman"/>
                <a:cs typeface="Times New Roman"/>
              </a:rPr>
              <a:t>many</a:t>
            </a:r>
            <a:r>
              <a:rPr sz="1700" spc="-22" dirty="0">
                <a:latin typeface="Times New Roman"/>
                <a:cs typeface="Times New Roman"/>
              </a:rPr>
              <a:t> </a:t>
            </a:r>
            <a:r>
              <a:rPr sz="1700" spc="-13" dirty="0">
                <a:latin typeface="Times New Roman"/>
                <a:cs typeface="Times New Roman"/>
              </a:rPr>
              <a:t>types</a:t>
            </a:r>
            <a:r>
              <a:rPr sz="1700" spc="44" dirty="0">
                <a:latin typeface="Times New Roman"/>
                <a:cs typeface="Times New Roman"/>
              </a:rPr>
              <a:t> </a:t>
            </a:r>
            <a:r>
              <a:rPr sz="1700" dirty="0">
                <a:latin typeface="Times New Roman"/>
                <a:cs typeface="Times New Roman"/>
              </a:rPr>
              <a:t>of</a:t>
            </a:r>
            <a:r>
              <a:rPr sz="1700" spc="-31" dirty="0">
                <a:latin typeface="Times New Roman"/>
                <a:cs typeface="Times New Roman"/>
              </a:rPr>
              <a:t> </a:t>
            </a:r>
            <a:r>
              <a:rPr sz="1700" spc="4" dirty="0">
                <a:latin typeface="Times New Roman"/>
                <a:cs typeface="Times New Roman"/>
              </a:rPr>
              <a:t>noise</a:t>
            </a:r>
            <a:r>
              <a:rPr sz="1700" spc="-31" dirty="0">
                <a:latin typeface="Times New Roman"/>
                <a:cs typeface="Times New Roman"/>
              </a:rPr>
              <a:t> </a:t>
            </a:r>
            <a:r>
              <a:rPr sz="1700" dirty="0">
                <a:latin typeface="Times New Roman"/>
                <a:cs typeface="Times New Roman"/>
              </a:rPr>
              <a:t>in</a:t>
            </a:r>
            <a:r>
              <a:rPr sz="1700" spc="-18" dirty="0">
                <a:latin typeface="Times New Roman"/>
                <a:cs typeface="Times New Roman"/>
              </a:rPr>
              <a:t> </a:t>
            </a:r>
            <a:r>
              <a:rPr sz="1700" spc="-4" dirty="0">
                <a:latin typeface="Times New Roman"/>
                <a:cs typeface="Times New Roman"/>
              </a:rPr>
              <a:t>physical</a:t>
            </a:r>
            <a:r>
              <a:rPr sz="1700" dirty="0">
                <a:latin typeface="Times New Roman"/>
                <a:cs typeface="Times New Roman"/>
              </a:rPr>
              <a:t> </a:t>
            </a:r>
            <a:r>
              <a:rPr sz="1700" spc="-9" dirty="0">
                <a:latin typeface="Times New Roman"/>
                <a:cs typeface="Times New Roman"/>
              </a:rPr>
              <a:t>systems.</a:t>
            </a:r>
            <a:endParaRPr sz="1700">
              <a:latin typeface="Times New Roman"/>
              <a:cs typeface="Times New Roman"/>
            </a:endParaRPr>
          </a:p>
          <a:p>
            <a:pPr marL="370251" marR="15590" indent="-326266">
              <a:lnSpc>
                <a:spcPct val="100499"/>
              </a:lnSpc>
              <a:spcBef>
                <a:spcPts val="390"/>
              </a:spcBef>
              <a:buChar char="•"/>
              <a:tabLst>
                <a:tab pos="370251" algn="l"/>
                <a:tab pos="370807" algn="l"/>
              </a:tabLst>
            </a:pPr>
            <a:r>
              <a:rPr sz="1900" dirty="0">
                <a:solidFill>
                  <a:srgbClr val="FF0000"/>
                </a:solidFill>
                <a:latin typeface="Times New Roman"/>
                <a:cs typeface="Times New Roman"/>
              </a:rPr>
              <a:t>Minimizing</a:t>
            </a:r>
            <a:r>
              <a:rPr sz="1900" spc="-13" dirty="0">
                <a:solidFill>
                  <a:srgbClr val="FF0000"/>
                </a:solidFill>
                <a:latin typeface="Times New Roman"/>
                <a:cs typeface="Times New Roman"/>
              </a:rPr>
              <a:t> </a:t>
            </a:r>
            <a:r>
              <a:rPr sz="1900" dirty="0">
                <a:solidFill>
                  <a:srgbClr val="FF0000"/>
                </a:solidFill>
                <a:latin typeface="Times New Roman"/>
                <a:cs typeface="Times New Roman"/>
              </a:rPr>
              <a:t>the</a:t>
            </a:r>
            <a:r>
              <a:rPr sz="1900" spc="-4" dirty="0">
                <a:solidFill>
                  <a:srgbClr val="FF0000"/>
                </a:solidFill>
                <a:latin typeface="Times New Roman"/>
                <a:cs typeface="Times New Roman"/>
              </a:rPr>
              <a:t> </a:t>
            </a:r>
            <a:r>
              <a:rPr sz="1900" dirty="0">
                <a:solidFill>
                  <a:srgbClr val="FF0000"/>
                </a:solidFill>
                <a:latin typeface="Times New Roman"/>
                <a:cs typeface="Times New Roman"/>
              </a:rPr>
              <a:t>sum</a:t>
            </a:r>
            <a:r>
              <a:rPr sz="1900" spc="-9" dirty="0">
                <a:solidFill>
                  <a:srgbClr val="FF0000"/>
                </a:solidFill>
                <a:latin typeface="Times New Roman"/>
                <a:cs typeface="Times New Roman"/>
              </a:rPr>
              <a:t> </a:t>
            </a:r>
            <a:r>
              <a:rPr sz="1900" dirty="0">
                <a:solidFill>
                  <a:srgbClr val="FF0000"/>
                </a:solidFill>
                <a:latin typeface="Times New Roman"/>
                <a:cs typeface="Times New Roman"/>
              </a:rPr>
              <a:t>of</a:t>
            </a:r>
            <a:r>
              <a:rPr sz="1900" spc="22" dirty="0">
                <a:solidFill>
                  <a:srgbClr val="FF0000"/>
                </a:solidFill>
                <a:latin typeface="Times New Roman"/>
                <a:cs typeface="Times New Roman"/>
              </a:rPr>
              <a:t> </a:t>
            </a:r>
            <a:r>
              <a:rPr sz="1900" dirty="0">
                <a:solidFill>
                  <a:srgbClr val="FF0000"/>
                </a:solidFill>
                <a:latin typeface="Times New Roman"/>
                <a:cs typeface="Times New Roman"/>
              </a:rPr>
              <a:t>squared</a:t>
            </a:r>
            <a:r>
              <a:rPr sz="1900" spc="-4" dirty="0">
                <a:solidFill>
                  <a:srgbClr val="FF0000"/>
                </a:solidFill>
                <a:latin typeface="Times New Roman"/>
                <a:cs typeface="Times New Roman"/>
              </a:rPr>
              <a:t> </a:t>
            </a:r>
            <a:r>
              <a:rPr sz="1900" dirty="0">
                <a:solidFill>
                  <a:srgbClr val="FF0000"/>
                </a:solidFill>
                <a:latin typeface="Times New Roman"/>
                <a:cs typeface="Times New Roman"/>
              </a:rPr>
              <a:t>errors</a:t>
            </a:r>
            <a:r>
              <a:rPr sz="1900" spc="-4" dirty="0">
                <a:solidFill>
                  <a:srgbClr val="FF0000"/>
                </a:solidFill>
                <a:latin typeface="Times New Roman"/>
                <a:cs typeface="Times New Roman"/>
              </a:rPr>
              <a:t> </a:t>
            </a:r>
            <a:r>
              <a:rPr sz="1900" dirty="0">
                <a:solidFill>
                  <a:srgbClr val="FF0000"/>
                </a:solidFill>
                <a:latin typeface="Times New Roman"/>
                <a:cs typeface="Times New Roman"/>
              </a:rPr>
              <a:t>is</a:t>
            </a:r>
            <a:r>
              <a:rPr sz="1900" spc="-9" dirty="0">
                <a:solidFill>
                  <a:srgbClr val="FF0000"/>
                </a:solidFill>
                <a:latin typeface="Times New Roman"/>
                <a:cs typeface="Times New Roman"/>
              </a:rPr>
              <a:t> </a:t>
            </a:r>
            <a:r>
              <a:rPr sz="1900" dirty="0">
                <a:solidFill>
                  <a:srgbClr val="FF0000"/>
                </a:solidFill>
                <a:latin typeface="Times New Roman"/>
                <a:cs typeface="Times New Roman"/>
              </a:rPr>
              <a:t>a</a:t>
            </a:r>
            <a:r>
              <a:rPr sz="1900" spc="-4" dirty="0">
                <a:solidFill>
                  <a:srgbClr val="FF0000"/>
                </a:solidFill>
                <a:latin typeface="Times New Roman"/>
                <a:cs typeface="Times New Roman"/>
              </a:rPr>
              <a:t> common</a:t>
            </a:r>
            <a:r>
              <a:rPr sz="1900" spc="39" dirty="0">
                <a:solidFill>
                  <a:srgbClr val="FF0000"/>
                </a:solidFill>
                <a:latin typeface="Times New Roman"/>
                <a:cs typeface="Times New Roman"/>
              </a:rPr>
              <a:t> </a:t>
            </a:r>
            <a:r>
              <a:rPr sz="1900" dirty="0">
                <a:solidFill>
                  <a:srgbClr val="FF0000"/>
                </a:solidFill>
                <a:latin typeface="Times New Roman"/>
                <a:cs typeface="Times New Roman"/>
              </a:rPr>
              <a:t>approach</a:t>
            </a:r>
            <a:r>
              <a:rPr sz="1900" spc="-4" dirty="0">
                <a:solidFill>
                  <a:srgbClr val="FF0000"/>
                </a:solidFill>
                <a:latin typeface="Times New Roman"/>
                <a:cs typeface="Times New Roman"/>
              </a:rPr>
              <a:t> </a:t>
            </a:r>
            <a:r>
              <a:rPr sz="1900" dirty="0">
                <a:solidFill>
                  <a:srgbClr val="FF0000"/>
                </a:solidFill>
                <a:latin typeface="Times New Roman"/>
                <a:cs typeface="Times New Roman"/>
              </a:rPr>
              <a:t>in</a:t>
            </a:r>
            <a:r>
              <a:rPr sz="1900" spc="-4" dirty="0">
                <a:solidFill>
                  <a:srgbClr val="FF0000"/>
                </a:solidFill>
                <a:latin typeface="Times New Roman"/>
                <a:cs typeface="Times New Roman"/>
              </a:rPr>
              <a:t> many</a:t>
            </a:r>
            <a:r>
              <a:rPr sz="1900" spc="35" dirty="0">
                <a:solidFill>
                  <a:srgbClr val="FF0000"/>
                </a:solidFill>
                <a:latin typeface="Times New Roman"/>
                <a:cs typeface="Times New Roman"/>
              </a:rPr>
              <a:t> </a:t>
            </a:r>
            <a:r>
              <a:rPr sz="1900" dirty="0">
                <a:solidFill>
                  <a:srgbClr val="FF0000"/>
                </a:solidFill>
                <a:latin typeface="Times New Roman"/>
                <a:cs typeface="Times New Roman"/>
              </a:rPr>
              <a:t>neural</a:t>
            </a:r>
            <a:r>
              <a:rPr sz="1900" spc="-4" dirty="0">
                <a:solidFill>
                  <a:srgbClr val="FF0000"/>
                </a:solidFill>
                <a:latin typeface="Times New Roman"/>
                <a:cs typeface="Times New Roman"/>
              </a:rPr>
              <a:t> network, </a:t>
            </a:r>
            <a:r>
              <a:rPr sz="1900" spc="-460" dirty="0">
                <a:solidFill>
                  <a:srgbClr val="FF0000"/>
                </a:solidFill>
                <a:latin typeface="Times New Roman"/>
                <a:cs typeface="Times New Roman"/>
              </a:rPr>
              <a:t> </a:t>
            </a:r>
            <a:r>
              <a:rPr sz="1900" spc="-4" dirty="0">
                <a:solidFill>
                  <a:srgbClr val="FF0000"/>
                </a:solidFill>
                <a:latin typeface="Times New Roman"/>
                <a:cs typeface="Times New Roman"/>
              </a:rPr>
              <a:t>curve</a:t>
            </a:r>
            <a:r>
              <a:rPr sz="1900" spc="9" dirty="0">
                <a:solidFill>
                  <a:srgbClr val="FF0000"/>
                </a:solidFill>
                <a:latin typeface="Times New Roman"/>
                <a:cs typeface="Times New Roman"/>
              </a:rPr>
              <a:t> </a:t>
            </a:r>
            <a:r>
              <a:rPr sz="1900" spc="-4" dirty="0">
                <a:solidFill>
                  <a:srgbClr val="FF0000"/>
                </a:solidFill>
                <a:latin typeface="Times New Roman"/>
                <a:cs typeface="Times New Roman"/>
              </a:rPr>
              <a:t>fitting,</a:t>
            </a:r>
            <a:r>
              <a:rPr sz="1900" spc="22" dirty="0">
                <a:solidFill>
                  <a:srgbClr val="FF0000"/>
                </a:solidFill>
                <a:latin typeface="Times New Roman"/>
                <a:cs typeface="Times New Roman"/>
              </a:rPr>
              <a:t> </a:t>
            </a:r>
            <a:r>
              <a:rPr sz="1900" dirty="0">
                <a:solidFill>
                  <a:srgbClr val="FF0000"/>
                </a:solidFill>
                <a:latin typeface="Times New Roman"/>
                <a:cs typeface="Times New Roman"/>
              </a:rPr>
              <a:t>and</a:t>
            </a:r>
            <a:r>
              <a:rPr sz="1900" spc="-4" dirty="0">
                <a:solidFill>
                  <a:srgbClr val="FF0000"/>
                </a:solidFill>
                <a:latin typeface="Times New Roman"/>
                <a:cs typeface="Times New Roman"/>
              </a:rPr>
              <a:t> </a:t>
            </a:r>
            <a:r>
              <a:rPr sz="1900" dirty="0">
                <a:solidFill>
                  <a:srgbClr val="FF0000"/>
                </a:solidFill>
                <a:latin typeface="Times New Roman"/>
                <a:cs typeface="Times New Roman"/>
              </a:rPr>
              <a:t>other</a:t>
            </a:r>
            <a:r>
              <a:rPr sz="1900" spc="-9" dirty="0">
                <a:solidFill>
                  <a:srgbClr val="FF0000"/>
                </a:solidFill>
                <a:latin typeface="Times New Roman"/>
                <a:cs typeface="Times New Roman"/>
              </a:rPr>
              <a:t> </a:t>
            </a:r>
            <a:r>
              <a:rPr sz="1900" dirty="0">
                <a:solidFill>
                  <a:srgbClr val="FF0000"/>
                </a:solidFill>
                <a:latin typeface="Times New Roman"/>
                <a:cs typeface="Times New Roman"/>
              </a:rPr>
              <a:t>approaches</a:t>
            </a:r>
            <a:r>
              <a:rPr sz="1900" spc="-4" dirty="0">
                <a:solidFill>
                  <a:srgbClr val="FF0000"/>
                </a:solidFill>
                <a:latin typeface="Times New Roman"/>
                <a:cs typeface="Times New Roman"/>
              </a:rPr>
              <a:t> </a:t>
            </a:r>
            <a:r>
              <a:rPr sz="1900" dirty="0">
                <a:solidFill>
                  <a:srgbClr val="FF0000"/>
                </a:solidFill>
                <a:latin typeface="Times New Roman"/>
                <a:cs typeface="Times New Roman"/>
              </a:rPr>
              <a:t>to</a:t>
            </a:r>
            <a:r>
              <a:rPr sz="1900" spc="13" dirty="0">
                <a:solidFill>
                  <a:srgbClr val="FF0000"/>
                </a:solidFill>
                <a:latin typeface="Times New Roman"/>
                <a:cs typeface="Times New Roman"/>
              </a:rPr>
              <a:t> </a:t>
            </a:r>
            <a:r>
              <a:rPr sz="1900" dirty="0">
                <a:solidFill>
                  <a:srgbClr val="FF0000"/>
                </a:solidFill>
                <a:latin typeface="Times New Roman"/>
                <a:cs typeface="Times New Roman"/>
              </a:rPr>
              <a:t>approximating</a:t>
            </a:r>
            <a:r>
              <a:rPr sz="1900" spc="13" dirty="0">
                <a:solidFill>
                  <a:srgbClr val="FF0000"/>
                </a:solidFill>
                <a:latin typeface="Times New Roman"/>
                <a:cs typeface="Times New Roman"/>
              </a:rPr>
              <a:t> </a:t>
            </a:r>
            <a:r>
              <a:rPr sz="1900" spc="-4" dirty="0">
                <a:solidFill>
                  <a:srgbClr val="FF0000"/>
                </a:solidFill>
                <a:latin typeface="Times New Roman"/>
                <a:cs typeface="Times New Roman"/>
              </a:rPr>
              <a:t>real-valued</a:t>
            </a:r>
            <a:r>
              <a:rPr sz="1900" spc="9" dirty="0">
                <a:solidFill>
                  <a:srgbClr val="FF0000"/>
                </a:solidFill>
                <a:latin typeface="Times New Roman"/>
                <a:cs typeface="Times New Roman"/>
              </a:rPr>
              <a:t> </a:t>
            </a:r>
            <a:r>
              <a:rPr sz="1900" dirty="0">
                <a:solidFill>
                  <a:srgbClr val="FF0000"/>
                </a:solidFill>
                <a:latin typeface="Times New Roman"/>
                <a:cs typeface="Times New Roman"/>
              </a:rPr>
              <a:t>functions.</a:t>
            </a:r>
            <a:endParaRPr sz="1900">
              <a:solidFill>
                <a:srgbClr val="FF0000"/>
              </a:solidFill>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MINIMUM DESCRIPTION LENGTH PRINCIPLE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INTRODUCTION</a:t>
            </a:r>
          </a:p>
          <a:p>
            <a:r>
              <a:rPr lang="en-US" dirty="0" smtClean="0"/>
              <a:t>BAYES THEOREM</a:t>
            </a:r>
          </a:p>
          <a:p>
            <a:r>
              <a:rPr lang="en-US" dirty="0" smtClean="0"/>
              <a:t>BAYES THEOREM AND CONCEPT LEARNING</a:t>
            </a:r>
          </a:p>
          <a:p>
            <a:r>
              <a:rPr lang="en-US" dirty="0" smtClean="0"/>
              <a:t>MAXIMUM LIKELIHOOD AND LEAST SQUARED ERROR HYPOTHESES</a:t>
            </a:r>
          </a:p>
          <a:p>
            <a:r>
              <a:rPr lang="en-US" dirty="0" smtClean="0"/>
              <a:t>MAXIMUM LIKELIHOOD HYPOTHESES FOR PREDICTING PROBABILITIES</a:t>
            </a:r>
          </a:p>
          <a:p>
            <a:r>
              <a:rPr lang="en-US" dirty="0" smtClean="0"/>
              <a:t>MINIMUM DESCRIPTION LENGTH PRINCIPLE</a:t>
            </a:r>
          </a:p>
          <a:p>
            <a:r>
              <a:rPr lang="en-US" dirty="0" smtClean="0"/>
              <a:t>BAYES OPTIMAL CLASSIFIER</a:t>
            </a:r>
          </a:p>
          <a:p>
            <a:r>
              <a:rPr lang="en-US" dirty="0" smtClean="0"/>
              <a:t>GIBBS ALGORITHM</a:t>
            </a:r>
          </a:p>
          <a:p>
            <a:r>
              <a:rPr lang="en-US" dirty="0" smtClean="0"/>
              <a:t>NAÏVE BAYES CLASSIFIER</a:t>
            </a:r>
          </a:p>
          <a:p>
            <a:r>
              <a:rPr lang="en-US" dirty="0" smtClean="0"/>
              <a:t>EXAMPLE:CLASSIFY TEXT</a:t>
            </a:r>
          </a:p>
          <a:p>
            <a:r>
              <a:rPr lang="en-US" dirty="0" smtClean="0"/>
              <a:t>BAYESIAN BELIEF NETWORKS</a:t>
            </a:r>
          </a:p>
          <a:p>
            <a:r>
              <a:rPr lang="en-US" dirty="0" smtClean="0"/>
              <a:t>THE EM ALGORITHM</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04800" y="533400"/>
            <a:ext cx="8686800" cy="1143000"/>
          </a:xfrm>
        </p:spPr>
        <p:txBody>
          <a:bodyPr/>
          <a:lstStyle/>
          <a:p>
            <a:r>
              <a:rPr lang="en-US" sz="4000"/>
              <a:t>Minimum Description Length Principle</a:t>
            </a:r>
          </a:p>
        </p:txBody>
      </p:sp>
      <p:sp>
        <p:nvSpPr>
          <p:cNvPr id="256003" name="Rectangle 3"/>
          <p:cNvSpPr>
            <a:spLocks noGrp="1" noChangeArrowheads="1"/>
          </p:cNvSpPr>
          <p:nvPr>
            <p:ph type="body" idx="1"/>
          </p:nvPr>
        </p:nvSpPr>
        <p:spPr/>
        <p:txBody>
          <a:bodyPr/>
          <a:lstStyle/>
          <a:p>
            <a:pPr>
              <a:lnSpc>
                <a:spcPct val="90000"/>
              </a:lnSpc>
            </a:pPr>
            <a:r>
              <a:rPr lang="en-US"/>
              <a:t>Occam’s razor: prefer the simplest hypothesis</a:t>
            </a:r>
          </a:p>
          <a:p>
            <a:pPr lvl="1">
              <a:lnSpc>
                <a:spcPct val="90000"/>
              </a:lnSpc>
            </a:pPr>
            <a:r>
              <a:rPr lang="en-US"/>
              <a:t>Simplest hypothesis </a:t>
            </a:r>
            <a:r>
              <a:rPr lang="en-US">
                <a:sym typeface="Wingdings" pitchFamily="2" charset="2"/>
              </a:rPr>
              <a:t> hypothesis with shortest description length</a:t>
            </a:r>
          </a:p>
          <a:p>
            <a:pPr>
              <a:lnSpc>
                <a:spcPct val="90000"/>
              </a:lnSpc>
            </a:pPr>
            <a:r>
              <a:rPr lang="en-US"/>
              <a:t>Minimum description length </a:t>
            </a:r>
          </a:p>
          <a:p>
            <a:pPr lvl="1">
              <a:lnSpc>
                <a:spcPct val="90000"/>
              </a:lnSpc>
            </a:pPr>
            <a:r>
              <a:rPr lang="en-US"/>
              <a:t>Prefer shortest hypothesis</a:t>
            </a:r>
          </a:p>
          <a:p>
            <a:pPr lvl="1">
              <a:lnSpc>
                <a:spcPct val="90000"/>
              </a:lnSpc>
            </a:pPr>
            <a:endParaRPr lang="en-US"/>
          </a:p>
          <a:p>
            <a:pPr lvl="1">
              <a:lnSpc>
                <a:spcPct val="90000"/>
              </a:lnSpc>
            </a:pPr>
            <a:endParaRPr lang="en-US"/>
          </a:p>
          <a:p>
            <a:pPr lvl="1">
              <a:lnSpc>
                <a:spcPct val="90000"/>
              </a:lnSpc>
            </a:pPr>
            <a:r>
              <a:rPr lang="en-US" i="1"/>
              <a:t>L</a:t>
            </a:r>
            <a:r>
              <a:rPr lang="en-US" i="1" baseline="-25000"/>
              <a:t>C</a:t>
            </a:r>
            <a:r>
              <a:rPr lang="en-US" i="1"/>
              <a:t> </a:t>
            </a:r>
            <a:r>
              <a:rPr lang="en-US"/>
              <a:t>(</a:t>
            </a:r>
            <a:r>
              <a:rPr lang="en-US" i="1"/>
              <a:t>x</a:t>
            </a:r>
            <a:r>
              <a:rPr lang="en-US"/>
              <a:t>) is the description length for message </a:t>
            </a:r>
            <a:r>
              <a:rPr lang="en-US" i="1"/>
              <a:t>x</a:t>
            </a:r>
            <a:r>
              <a:rPr lang="en-US"/>
              <a:t> under coding scheme </a:t>
            </a:r>
            <a:r>
              <a:rPr lang="en-US" i="1"/>
              <a:t>c</a:t>
            </a:r>
          </a:p>
        </p:txBody>
      </p:sp>
      <p:graphicFrame>
        <p:nvGraphicFramePr>
          <p:cNvPr id="256004" name="Object 4"/>
          <p:cNvGraphicFramePr>
            <a:graphicFrameLocks noChangeAspect="1"/>
          </p:cNvGraphicFramePr>
          <p:nvPr/>
        </p:nvGraphicFramePr>
        <p:xfrm>
          <a:off x="1752600" y="4456113"/>
          <a:ext cx="4648200" cy="725487"/>
        </p:xfrm>
        <a:graphic>
          <a:graphicData uri="http://schemas.openxmlformats.org/presentationml/2006/ole">
            <p:oleObj spid="_x0000_s1026" name="Equation" r:id="rId3" imgW="1790640" imgH="279360" progId="">
              <p:embed/>
            </p:oleObj>
          </a:graphicData>
        </a:graphic>
      </p:graphicFrame>
      <p:sp>
        <p:nvSpPr>
          <p:cNvPr id="256005" name="AutoShape 5"/>
          <p:cNvSpPr>
            <a:spLocks noChangeArrowheads="1"/>
          </p:cNvSpPr>
          <p:nvPr/>
        </p:nvSpPr>
        <p:spPr bwMode="auto">
          <a:xfrm>
            <a:off x="1828800" y="2590800"/>
            <a:ext cx="2590800" cy="1600200"/>
          </a:xfrm>
          <a:prstGeom prst="wedgeRoundRectCallout">
            <a:avLst>
              <a:gd name="adj1" fmla="val 40259"/>
              <a:gd name="adj2" fmla="val 77083"/>
              <a:gd name="adj3" fmla="val 16667"/>
            </a:avLst>
          </a:prstGeom>
          <a:solidFill>
            <a:schemeClr val="accent1"/>
          </a:solidFill>
          <a:ln w="9525">
            <a:solidFill>
              <a:schemeClr val="tx1"/>
            </a:solidFill>
            <a:miter lim="800000"/>
            <a:headEnd/>
            <a:tailEnd/>
          </a:ln>
          <a:effectLst/>
        </p:spPr>
        <p:txBody>
          <a:bodyPr/>
          <a:lstStyle/>
          <a:p>
            <a:pPr algn="ctr"/>
            <a:r>
              <a:rPr lang="en-US" sz="2200"/>
              <a:t># of bits to encode hypothesis </a:t>
            </a:r>
            <a:r>
              <a:rPr lang="en-US" sz="2200" i="1"/>
              <a:t>h</a:t>
            </a:r>
          </a:p>
        </p:txBody>
      </p:sp>
      <p:sp>
        <p:nvSpPr>
          <p:cNvPr id="256006" name="AutoShape 6"/>
          <p:cNvSpPr>
            <a:spLocks noChangeArrowheads="1"/>
          </p:cNvSpPr>
          <p:nvPr/>
        </p:nvSpPr>
        <p:spPr bwMode="auto">
          <a:xfrm>
            <a:off x="5715000" y="2514600"/>
            <a:ext cx="2590800" cy="1600200"/>
          </a:xfrm>
          <a:prstGeom prst="wedgeRoundRectCallout">
            <a:avLst>
              <a:gd name="adj1" fmla="val -39153"/>
              <a:gd name="adj2" fmla="val 72319"/>
              <a:gd name="adj3" fmla="val 16667"/>
            </a:avLst>
          </a:prstGeom>
          <a:solidFill>
            <a:schemeClr val="accent1"/>
          </a:solidFill>
          <a:ln w="9525">
            <a:solidFill>
              <a:schemeClr val="tx1"/>
            </a:solidFill>
            <a:miter lim="800000"/>
            <a:headEnd/>
            <a:tailEnd/>
          </a:ln>
          <a:effectLst/>
        </p:spPr>
        <p:txBody>
          <a:bodyPr/>
          <a:lstStyle/>
          <a:p>
            <a:pPr algn="ctr"/>
            <a:r>
              <a:rPr lang="en-US" sz="2200"/>
              <a:t># of bits to encode data </a:t>
            </a:r>
            <a:r>
              <a:rPr lang="en-US" sz="2200" i="1"/>
              <a:t>D</a:t>
            </a:r>
            <a:r>
              <a:rPr lang="en-US" sz="2200"/>
              <a:t> given </a:t>
            </a:r>
            <a:r>
              <a:rPr lang="en-US" sz="2200" i="1"/>
              <a:t>h</a:t>
            </a:r>
          </a:p>
        </p:txBody>
      </p:sp>
      <p:grpSp>
        <p:nvGrpSpPr>
          <p:cNvPr id="2" name="Group 9"/>
          <p:cNvGrpSpPr>
            <a:grpSpLocks/>
          </p:cNvGrpSpPr>
          <p:nvPr/>
        </p:nvGrpSpPr>
        <p:grpSpPr bwMode="auto">
          <a:xfrm>
            <a:off x="1981200" y="3429000"/>
            <a:ext cx="6172200" cy="762000"/>
            <a:chOff x="1248" y="2160"/>
            <a:chExt cx="3888" cy="480"/>
          </a:xfrm>
        </p:grpSpPr>
        <p:sp>
          <p:nvSpPr>
            <p:cNvPr id="256007" name="Text Box 7"/>
            <p:cNvSpPr txBox="1">
              <a:spLocks noChangeArrowheads="1"/>
            </p:cNvSpPr>
            <p:nvPr/>
          </p:nvSpPr>
          <p:spPr bwMode="auto">
            <a:xfrm>
              <a:off x="1248" y="2160"/>
              <a:ext cx="1440" cy="480"/>
            </a:xfrm>
            <a:prstGeom prst="rect">
              <a:avLst/>
            </a:prstGeom>
            <a:noFill/>
            <a:ln w="9525">
              <a:noFill/>
              <a:miter lim="800000"/>
              <a:headEnd/>
              <a:tailEnd/>
            </a:ln>
            <a:effectLst/>
          </p:spPr>
          <p:txBody>
            <a:bodyPr>
              <a:spAutoFit/>
            </a:bodyPr>
            <a:lstStyle/>
            <a:p>
              <a:pPr algn="ctr">
                <a:spcBef>
                  <a:spcPct val="50000"/>
                </a:spcBef>
              </a:pPr>
              <a:r>
                <a:rPr lang="en-US" sz="2200">
                  <a:solidFill>
                    <a:srgbClr val="FF0000"/>
                  </a:solidFill>
                </a:rPr>
                <a:t>Complexity of Model</a:t>
              </a:r>
            </a:p>
          </p:txBody>
        </p:sp>
        <p:sp>
          <p:nvSpPr>
            <p:cNvPr id="256008" name="Text Box 8"/>
            <p:cNvSpPr txBox="1">
              <a:spLocks noChangeArrowheads="1"/>
            </p:cNvSpPr>
            <p:nvPr/>
          </p:nvSpPr>
          <p:spPr bwMode="auto">
            <a:xfrm>
              <a:off x="3696" y="2160"/>
              <a:ext cx="1440" cy="269"/>
            </a:xfrm>
            <a:prstGeom prst="rect">
              <a:avLst/>
            </a:prstGeom>
            <a:noFill/>
            <a:ln w="9525">
              <a:noFill/>
              <a:miter lim="800000"/>
              <a:headEnd/>
              <a:tailEnd/>
            </a:ln>
            <a:effectLst/>
          </p:spPr>
          <p:txBody>
            <a:bodyPr>
              <a:spAutoFit/>
            </a:bodyPr>
            <a:lstStyle/>
            <a:p>
              <a:pPr algn="ctr">
                <a:spcBef>
                  <a:spcPct val="50000"/>
                </a:spcBef>
              </a:pPr>
              <a:r>
                <a:rPr lang="en-US" sz="2200">
                  <a:solidFill>
                    <a:srgbClr val="FF0000"/>
                  </a:solidFill>
                </a:rPr>
                <a:t># of Mistakes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nimBg="1"/>
      <p:bldP spid="2560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z="3600"/>
              <a:t>Minimum Description Length Principle</a:t>
            </a:r>
          </a:p>
        </p:txBody>
      </p:sp>
      <p:sp>
        <p:nvSpPr>
          <p:cNvPr id="274435" name="Rectangle 3"/>
          <p:cNvSpPr>
            <a:spLocks noGrp="1" noChangeArrowheads="1"/>
          </p:cNvSpPr>
          <p:nvPr>
            <p:ph type="body" idx="1"/>
          </p:nvPr>
        </p:nvSpPr>
        <p:spPr/>
        <p:txBody>
          <a:bodyPr/>
          <a:lstStyle/>
          <a:p>
            <a:pPr lvl="4"/>
            <a:endParaRPr lang="en-US" sz="1800"/>
          </a:p>
        </p:txBody>
      </p:sp>
      <p:graphicFrame>
        <p:nvGraphicFramePr>
          <p:cNvPr id="274437" name="Object 5"/>
          <p:cNvGraphicFramePr>
            <a:graphicFrameLocks noChangeAspect="1"/>
          </p:cNvGraphicFramePr>
          <p:nvPr/>
        </p:nvGraphicFramePr>
        <p:xfrm>
          <a:off x="2057400" y="2309813"/>
          <a:ext cx="4724400" cy="738187"/>
        </p:xfrm>
        <a:graphic>
          <a:graphicData uri="http://schemas.openxmlformats.org/presentationml/2006/ole">
            <p:oleObj spid="_x0000_s2050" name="Equation" r:id="rId3" imgW="1790640" imgH="279360" progId="">
              <p:embed/>
            </p:oleObj>
          </a:graphicData>
        </a:graphic>
      </p:graphicFrame>
      <p:sp>
        <p:nvSpPr>
          <p:cNvPr id="274450" name="AutoShape 18"/>
          <p:cNvSpPr>
            <a:spLocks noChangeArrowheads="1"/>
          </p:cNvSpPr>
          <p:nvPr/>
        </p:nvSpPr>
        <p:spPr bwMode="auto">
          <a:xfrm>
            <a:off x="685800" y="4191000"/>
            <a:ext cx="1600200" cy="1447800"/>
          </a:xfrm>
          <a:prstGeom prst="flowChartMultidocument">
            <a:avLst/>
          </a:prstGeom>
          <a:solidFill>
            <a:schemeClr val="accent1"/>
          </a:solidFill>
          <a:ln w="9525">
            <a:solidFill>
              <a:schemeClr val="tx1"/>
            </a:solidFill>
            <a:miter lim="800000"/>
            <a:headEnd/>
            <a:tailEnd/>
          </a:ln>
          <a:effectLst/>
        </p:spPr>
        <p:txBody>
          <a:bodyPr wrap="none" anchor="ctr"/>
          <a:lstStyle/>
          <a:p>
            <a:endParaRPr lang="en-US"/>
          </a:p>
        </p:txBody>
      </p:sp>
      <p:sp>
        <p:nvSpPr>
          <p:cNvPr id="274451" name="Text Box 19"/>
          <p:cNvSpPr txBox="1">
            <a:spLocks noChangeArrowheads="1"/>
          </p:cNvSpPr>
          <p:nvPr/>
        </p:nvSpPr>
        <p:spPr bwMode="auto">
          <a:xfrm>
            <a:off x="838200" y="4724400"/>
            <a:ext cx="990600" cy="519113"/>
          </a:xfrm>
          <a:prstGeom prst="rect">
            <a:avLst/>
          </a:prstGeom>
          <a:noFill/>
          <a:ln w="9525">
            <a:noFill/>
            <a:miter lim="800000"/>
            <a:headEnd/>
            <a:tailEnd/>
          </a:ln>
          <a:effectLst/>
        </p:spPr>
        <p:txBody>
          <a:bodyPr>
            <a:spAutoFit/>
          </a:bodyPr>
          <a:lstStyle/>
          <a:p>
            <a:pPr algn="ctr">
              <a:spcBef>
                <a:spcPct val="50000"/>
              </a:spcBef>
            </a:pPr>
            <a:r>
              <a:rPr lang="en-US" sz="2800" b="1"/>
              <a:t>D</a:t>
            </a:r>
          </a:p>
        </p:txBody>
      </p:sp>
      <p:sp>
        <p:nvSpPr>
          <p:cNvPr id="274452" name="AutoShape 20"/>
          <p:cNvSpPr>
            <a:spLocks noChangeArrowheads="1"/>
          </p:cNvSpPr>
          <p:nvPr/>
        </p:nvSpPr>
        <p:spPr bwMode="auto">
          <a:xfrm>
            <a:off x="2743200" y="4572000"/>
            <a:ext cx="2743200" cy="457200"/>
          </a:xfrm>
          <a:prstGeom prst="rightArrow">
            <a:avLst>
              <a:gd name="adj1" fmla="val 50000"/>
              <a:gd name="adj2" fmla="val 150000"/>
            </a:avLst>
          </a:prstGeom>
          <a:solidFill>
            <a:schemeClr val="accent1"/>
          </a:solidFill>
          <a:ln w="9525">
            <a:solidFill>
              <a:schemeClr val="tx1"/>
            </a:solidFill>
            <a:miter lim="800000"/>
            <a:headEnd/>
            <a:tailEnd/>
          </a:ln>
          <a:effectLst/>
        </p:spPr>
        <p:txBody>
          <a:bodyPr wrap="none" anchor="ctr"/>
          <a:lstStyle/>
          <a:p>
            <a:endParaRPr lang="en-US"/>
          </a:p>
        </p:txBody>
      </p:sp>
      <p:sp>
        <p:nvSpPr>
          <p:cNvPr id="274453" name="AutoShape 21"/>
          <p:cNvSpPr>
            <a:spLocks noChangeArrowheads="1"/>
          </p:cNvSpPr>
          <p:nvPr/>
        </p:nvSpPr>
        <p:spPr bwMode="auto">
          <a:xfrm>
            <a:off x="6019800" y="4114800"/>
            <a:ext cx="1600200" cy="1447800"/>
          </a:xfrm>
          <a:prstGeom prst="flowChartMultidocument">
            <a:avLst/>
          </a:prstGeom>
          <a:solidFill>
            <a:schemeClr val="accent1"/>
          </a:solidFill>
          <a:ln w="9525">
            <a:solidFill>
              <a:schemeClr val="tx1"/>
            </a:solidFill>
            <a:miter lim="800000"/>
            <a:headEnd/>
            <a:tailEnd/>
          </a:ln>
          <a:effectLst/>
        </p:spPr>
        <p:txBody>
          <a:bodyPr wrap="none" anchor="ctr"/>
          <a:lstStyle/>
          <a:p>
            <a:endParaRPr lang="en-US"/>
          </a:p>
        </p:txBody>
      </p:sp>
      <p:sp>
        <p:nvSpPr>
          <p:cNvPr id="274454" name="Text Box 22"/>
          <p:cNvSpPr txBox="1">
            <a:spLocks noChangeArrowheads="1"/>
          </p:cNvSpPr>
          <p:nvPr/>
        </p:nvSpPr>
        <p:spPr bwMode="auto">
          <a:xfrm>
            <a:off x="685800" y="3581400"/>
            <a:ext cx="2057400" cy="396875"/>
          </a:xfrm>
          <a:prstGeom prst="rect">
            <a:avLst/>
          </a:prstGeom>
          <a:noFill/>
          <a:ln w="9525">
            <a:noFill/>
            <a:miter lim="800000"/>
            <a:headEnd/>
            <a:tailEnd/>
          </a:ln>
          <a:effectLst/>
        </p:spPr>
        <p:txBody>
          <a:bodyPr>
            <a:spAutoFit/>
          </a:bodyPr>
          <a:lstStyle/>
          <a:p>
            <a:pPr algn="ctr">
              <a:spcBef>
                <a:spcPct val="50000"/>
              </a:spcBef>
            </a:pPr>
            <a:r>
              <a:rPr lang="en-US" sz="2000"/>
              <a:t>Sender</a:t>
            </a:r>
          </a:p>
        </p:txBody>
      </p:sp>
      <p:sp>
        <p:nvSpPr>
          <p:cNvPr id="274455" name="Text Box 23"/>
          <p:cNvSpPr txBox="1">
            <a:spLocks noChangeArrowheads="1"/>
          </p:cNvSpPr>
          <p:nvPr/>
        </p:nvSpPr>
        <p:spPr bwMode="auto">
          <a:xfrm>
            <a:off x="5638800" y="3565525"/>
            <a:ext cx="2057400" cy="396875"/>
          </a:xfrm>
          <a:prstGeom prst="rect">
            <a:avLst/>
          </a:prstGeom>
          <a:noFill/>
          <a:ln w="9525">
            <a:noFill/>
            <a:miter lim="800000"/>
            <a:headEnd/>
            <a:tailEnd/>
          </a:ln>
          <a:effectLst/>
        </p:spPr>
        <p:txBody>
          <a:bodyPr>
            <a:spAutoFit/>
          </a:bodyPr>
          <a:lstStyle/>
          <a:p>
            <a:pPr algn="ctr">
              <a:spcBef>
                <a:spcPct val="50000"/>
              </a:spcBef>
            </a:pPr>
            <a:r>
              <a:rPr lang="en-US" sz="2000"/>
              <a:t>Receiver</a:t>
            </a:r>
          </a:p>
        </p:txBody>
      </p:sp>
      <p:sp>
        <p:nvSpPr>
          <p:cNvPr id="274456" name="Text Box 24"/>
          <p:cNvSpPr txBox="1">
            <a:spLocks noChangeArrowheads="1"/>
          </p:cNvSpPr>
          <p:nvPr/>
        </p:nvSpPr>
        <p:spPr bwMode="auto">
          <a:xfrm>
            <a:off x="3200400" y="3810000"/>
            <a:ext cx="1600200" cy="366713"/>
          </a:xfrm>
          <a:prstGeom prst="rect">
            <a:avLst/>
          </a:prstGeom>
          <a:noFill/>
          <a:ln w="9525">
            <a:noFill/>
            <a:miter lim="800000"/>
            <a:headEnd/>
            <a:tailEnd/>
          </a:ln>
          <a:effectLst/>
        </p:spPr>
        <p:txBody>
          <a:bodyPr>
            <a:spAutoFit/>
          </a:bodyPr>
          <a:lstStyle/>
          <a:p>
            <a:pPr>
              <a:spcBef>
                <a:spcPct val="50000"/>
              </a:spcBef>
            </a:pPr>
            <a:r>
              <a:rPr lang="en-US"/>
              <a:t>Send only D ?</a:t>
            </a:r>
          </a:p>
        </p:txBody>
      </p:sp>
      <p:sp>
        <p:nvSpPr>
          <p:cNvPr id="274457" name="Text Box 25"/>
          <p:cNvSpPr txBox="1">
            <a:spLocks noChangeArrowheads="1"/>
          </p:cNvSpPr>
          <p:nvPr/>
        </p:nvSpPr>
        <p:spPr bwMode="auto">
          <a:xfrm>
            <a:off x="3200400" y="4267200"/>
            <a:ext cx="1600200" cy="366713"/>
          </a:xfrm>
          <a:prstGeom prst="rect">
            <a:avLst/>
          </a:prstGeom>
          <a:noFill/>
          <a:ln w="9525">
            <a:noFill/>
            <a:miter lim="800000"/>
            <a:headEnd/>
            <a:tailEnd/>
          </a:ln>
          <a:effectLst/>
        </p:spPr>
        <p:txBody>
          <a:bodyPr>
            <a:spAutoFit/>
          </a:bodyPr>
          <a:lstStyle/>
          <a:p>
            <a:pPr>
              <a:spcBef>
                <a:spcPct val="50000"/>
              </a:spcBef>
            </a:pPr>
            <a:r>
              <a:rPr lang="en-US"/>
              <a:t>Send only h ?</a:t>
            </a:r>
          </a:p>
        </p:txBody>
      </p:sp>
      <p:sp>
        <p:nvSpPr>
          <p:cNvPr id="274458" name="Text Box 26"/>
          <p:cNvSpPr txBox="1">
            <a:spLocks noChangeArrowheads="1"/>
          </p:cNvSpPr>
          <p:nvPr/>
        </p:nvSpPr>
        <p:spPr bwMode="auto">
          <a:xfrm>
            <a:off x="3200400" y="5195888"/>
            <a:ext cx="1600200" cy="366712"/>
          </a:xfrm>
          <a:prstGeom prst="rect">
            <a:avLst/>
          </a:prstGeom>
          <a:noFill/>
          <a:ln w="9525">
            <a:noFill/>
            <a:miter lim="800000"/>
            <a:headEnd/>
            <a:tailEnd/>
          </a:ln>
          <a:effectLst/>
        </p:spPr>
        <p:txBody>
          <a:bodyPr>
            <a:spAutoFit/>
          </a:bodyPr>
          <a:lstStyle/>
          <a:p>
            <a:pPr>
              <a:spcBef>
                <a:spcPct val="50000"/>
              </a:spcBef>
            </a:pPr>
            <a:r>
              <a:rPr lang="en-US"/>
              <a:t>Send h + D/h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56" grpId="0"/>
      <p:bldP spid="274457" grpId="0"/>
      <p:bldP spid="2744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6304" y="403872"/>
            <a:ext cx="4007830" cy="1366023"/>
          </a:xfrm>
          <a:prstGeom prst="rect">
            <a:avLst/>
          </a:prstGeom>
        </p:spPr>
        <p:txBody>
          <a:bodyPr vert="horz" wrap="square" lIns="0" tIns="11692" rIns="0" bIns="0" rtlCol="0">
            <a:spAutoFit/>
          </a:bodyPr>
          <a:lstStyle/>
          <a:p>
            <a:pPr marL="11135">
              <a:spcBef>
                <a:spcPts val="92"/>
              </a:spcBef>
            </a:pPr>
            <a:r>
              <a:rPr spc="4" dirty="0"/>
              <a:t>Bayes</a:t>
            </a:r>
            <a:r>
              <a:rPr spc="-26" dirty="0"/>
              <a:t> </a:t>
            </a:r>
            <a:r>
              <a:rPr dirty="0"/>
              <a:t>Optimal</a:t>
            </a:r>
            <a:r>
              <a:rPr spc="-35" dirty="0"/>
              <a:t> </a:t>
            </a:r>
            <a:r>
              <a:rPr dirty="0"/>
              <a:t>Classifier</a:t>
            </a:r>
          </a:p>
        </p:txBody>
      </p:sp>
      <p:sp>
        <p:nvSpPr>
          <p:cNvPr id="3" name="object 3"/>
          <p:cNvSpPr txBox="1"/>
          <p:nvPr/>
        </p:nvSpPr>
        <p:spPr>
          <a:xfrm>
            <a:off x="424404" y="1228215"/>
            <a:ext cx="8507069" cy="5007065"/>
          </a:xfrm>
          <a:prstGeom prst="rect">
            <a:avLst/>
          </a:prstGeom>
        </p:spPr>
        <p:txBody>
          <a:bodyPr vert="horz" wrap="square" lIns="0" tIns="41201" rIns="0" bIns="0" rtlCol="0">
            <a:spAutoFit/>
          </a:bodyPr>
          <a:lstStyle/>
          <a:p>
            <a:pPr marL="336845" indent="-326266">
              <a:spcBef>
                <a:spcPts val="324"/>
              </a:spcBef>
              <a:buChar char="•"/>
              <a:tabLst>
                <a:tab pos="336845" algn="l"/>
                <a:tab pos="337401" algn="l"/>
              </a:tabLst>
            </a:pPr>
            <a:r>
              <a:rPr sz="1900" spc="-4" dirty="0">
                <a:latin typeface="Times New Roman"/>
                <a:cs typeface="Times New Roman"/>
              </a:rPr>
              <a:t>Normally</a:t>
            </a:r>
            <a:r>
              <a:rPr sz="1900" dirty="0">
                <a:latin typeface="Times New Roman"/>
                <a:cs typeface="Times New Roman"/>
              </a:rPr>
              <a:t> </a:t>
            </a:r>
            <a:r>
              <a:rPr sz="1900" spc="-18" dirty="0">
                <a:latin typeface="Times New Roman"/>
                <a:cs typeface="Times New Roman"/>
              </a:rPr>
              <a:t>we</a:t>
            </a:r>
            <a:r>
              <a:rPr sz="1900" spc="26" dirty="0">
                <a:latin typeface="Times New Roman"/>
                <a:cs typeface="Times New Roman"/>
              </a:rPr>
              <a:t> </a:t>
            </a:r>
            <a:r>
              <a:rPr sz="1900" dirty="0">
                <a:latin typeface="Times New Roman"/>
                <a:cs typeface="Times New Roman"/>
              </a:rPr>
              <a:t>consider:</a:t>
            </a:r>
            <a:endParaRPr sz="1900">
              <a:latin typeface="Times New Roman"/>
              <a:cs typeface="Times New Roman"/>
            </a:endParaRPr>
          </a:p>
          <a:p>
            <a:pPr marL="713776" lvl="1" indent="-270589">
              <a:spcBef>
                <a:spcPts val="246"/>
              </a:spcBef>
              <a:buChar char="–"/>
              <a:tabLst>
                <a:tab pos="713776" algn="l"/>
                <a:tab pos="714333" algn="l"/>
              </a:tabLst>
            </a:pPr>
            <a:r>
              <a:rPr sz="1900" spc="4" dirty="0">
                <a:latin typeface="Times New Roman"/>
                <a:cs typeface="Times New Roman"/>
              </a:rPr>
              <a:t>What</a:t>
            </a:r>
            <a:r>
              <a:rPr sz="1900" dirty="0">
                <a:latin typeface="Times New Roman"/>
                <a:cs typeface="Times New Roman"/>
              </a:rPr>
              <a:t> is the </a:t>
            </a:r>
            <a:r>
              <a:rPr sz="1900" spc="-4" dirty="0">
                <a:latin typeface="Times New Roman"/>
                <a:cs typeface="Times New Roman"/>
              </a:rPr>
              <a:t>most</a:t>
            </a:r>
            <a:r>
              <a:rPr sz="1900" spc="18" dirty="0">
                <a:latin typeface="Times New Roman"/>
                <a:cs typeface="Times New Roman"/>
              </a:rPr>
              <a:t> </a:t>
            </a:r>
            <a:r>
              <a:rPr sz="1900" dirty="0">
                <a:latin typeface="Times New Roman"/>
                <a:cs typeface="Times New Roman"/>
              </a:rPr>
              <a:t>probable</a:t>
            </a:r>
            <a:r>
              <a:rPr sz="1900" spc="-4" dirty="0">
                <a:latin typeface="Times New Roman"/>
                <a:cs typeface="Times New Roman"/>
              </a:rPr>
              <a:t> </a:t>
            </a:r>
            <a:r>
              <a:rPr sz="1900" b="1" i="1" spc="-4" dirty="0">
                <a:latin typeface="Times New Roman"/>
                <a:cs typeface="Times New Roman"/>
              </a:rPr>
              <a:t>hypothesis</a:t>
            </a:r>
            <a:r>
              <a:rPr sz="1900" b="1" i="1" dirty="0">
                <a:latin typeface="Times New Roman"/>
                <a:cs typeface="Times New Roman"/>
              </a:rPr>
              <a:t> </a:t>
            </a:r>
            <a:r>
              <a:rPr sz="1900" spc="-9" dirty="0">
                <a:latin typeface="Times New Roman"/>
                <a:cs typeface="Times New Roman"/>
              </a:rPr>
              <a:t>given</a:t>
            </a:r>
            <a:r>
              <a:rPr sz="1900" spc="39" dirty="0">
                <a:latin typeface="Times New Roman"/>
                <a:cs typeface="Times New Roman"/>
              </a:rPr>
              <a:t> </a:t>
            </a:r>
            <a:r>
              <a:rPr sz="1900" dirty="0">
                <a:latin typeface="Times New Roman"/>
                <a:cs typeface="Times New Roman"/>
              </a:rPr>
              <a:t>the training</a:t>
            </a:r>
            <a:r>
              <a:rPr sz="1900" spc="-4" dirty="0">
                <a:latin typeface="Times New Roman"/>
                <a:cs typeface="Times New Roman"/>
              </a:rPr>
              <a:t> </a:t>
            </a:r>
            <a:r>
              <a:rPr sz="1900" dirty="0">
                <a:latin typeface="Times New Roman"/>
                <a:cs typeface="Times New Roman"/>
              </a:rPr>
              <a:t>data?</a:t>
            </a:r>
            <a:endParaRPr sz="1900">
              <a:latin typeface="Times New Roman"/>
              <a:cs typeface="Times New Roman"/>
            </a:endParaRPr>
          </a:p>
          <a:p>
            <a:pPr marL="336845" indent="-326266">
              <a:spcBef>
                <a:spcPts val="241"/>
              </a:spcBef>
              <a:buChar char="•"/>
              <a:tabLst>
                <a:tab pos="336845" algn="l"/>
                <a:tab pos="337401" algn="l"/>
              </a:tabLst>
            </a:pPr>
            <a:r>
              <a:rPr sz="1900" spc="4" dirty="0">
                <a:latin typeface="Times New Roman"/>
                <a:cs typeface="Times New Roman"/>
              </a:rPr>
              <a:t>We</a:t>
            </a:r>
            <a:r>
              <a:rPr sz="1900" spc="-18" dirty="0">
                <a:latin typeface="Times New Roman"/>
                <a:cs typeface="Times New Roman"/>
              </a:rPr>
              <a:t> </a:t>
            </a:r>
            <a:r>
              <a:rPr sz="1900" dirty="0">
                <a:latin typeface="Times New Roman"/>
                <a:cs typeface="Times New Roman"/>
              </a:rPr>
              <a:t>can</a:t>
            </a:r>
            <a:r>
              <a:rPr sz="1900" spc="4" dirty="0">
                <a:latin typeface="Times New Roman"/>
                <a:cs typeface="Times New Roman"/>
              </a:rPr>
              <a:t> </a:t>
            </a:r>
            <a:r>
              <a:rPr sz="1900" dirty="0">
                <a:latin typeface="Times New Roman"/>
                <a:cs typeface="Times New Roman"/>
              </a:rPr>
              <a:t>also</a:t>
            </a:r>
            <a:r>
              <a:rPr sz="1900" spc="-18" dirty="0">
                <a:latin typeface="Times New Roman"/>
                <a:cs typeface="Times New Roman"/>
              </a:rPr>
              <a:t> </a:t>
            </a:r>
            <a:r>
              <a:rPr sz="1900" dirty="0">
                <a:latin typeface="Times New Roman"/>
                <a:cs typeface="Times New Roman"/>
              </a:rPr>
              <a:t>consider:</a:t>
            </a:r>
            <a:endParaRPr sz="1900">
              <a:latin typeface="Times New Roman"/>
              <a:cs typeface="Times New Roman"/>
            </a:endParaRPr>
          </a:p>
          <a:p>
            <a:pPr marL="713776" marR="491626" lvl="1" indent="-270032">
              <a:lnSpc>
                <a:spcPts val="2043"/>
              </a:lnSpc>
              <a:spcBef>
                <a:spcPts val="491"/>
              </a:spcBef>
              <a:buChar char="–"/>
              <a:tabLst>
                <a:tab pos="713776" algn="l"/>
                <a:tab pos="714333" algn="l"/>
              </a:tabLst>
            </a:pPr>
            <a:r>
              <a:rPr sz="1900" spc="-9" dirty="0">
                <a:latin typeface="Times New Roman"/>
                <a:cs typeface="Times New Roman"/>
              </a:rPr>
              <a:t>what</a:t>
            </a:r>
            <a:r>
              <a:rPr sz="1900" spc="39" dirty="0">
                <a:latin typeface="Times New Roman"/>
                <a:cs typeface="Times New Roman"/>
              </a:rPr>
              <a:t> </a:t>
            </a:r>
            <a:r>
              <a:rPr sz="1900" dirty="0">
                <a:latin typeface="Times New Roman"/>
                <a:cs typeface="Times New Roman"/>
              </a:rPr>
              <a:t>is</a:t>
            </a:r>
            <a:r>
              <a:rPr sz="1900" spc="22" dirty="0">
                <a:latin typeface="Times New Roman"/>
                <a:cs typeface="Times New Roman"/>
              </a:rPr>
              <a:t> </a:t>
            </a:r>
            <a:r>
              <a:rPr sz="1900" dirty="0">
                <a:latin typeface="Times New Roman"/>
                <a:cs typeface="Times New Roman"/>
              </a:rPr>
              <a:t>the </a:t>
            </a:r>
            <a:r>
              <a:rPr sz="1900" spc="-4" dirty="0">
                <a:latin typeface="Times New Roman"/>
                <a:cs typeface="Times New Roman"/>
              </a:rPr>
              <a:t>most</a:t>
            </a:r>
            <a:r>
              <a:rPr sz="1900" spc="18" dirty="0">
                <a:latin typeface="Times New Roman"/>
                <a:cs typeface="Times New Roman"/>
              </a:rPr>
              <a:t> </a:t>
            </a:r>
            <a:r>
              <a:rPr sz="1900" dirty="0">
                <a:latin typeface="Times New Roman"/>
                <a:cs typeface="Times New Roman"/>
              </a:rPr>
              <a:t>probable</a:t>
            </a:r>
            <a:r>
              <a:rPr sz="1900" spc="4" dirty="0">
                <a:latin typeface="Times New Roman"/>
                <a:cs typeface="Times New Roman"/>
              </a:rPr>
              <a:t> </a:t>
            </a:r>
            <a:r>
              <a:rPr sz="1900" b="1" i="1" dirty="0">
                <a:latin typeface="Times New Roman"/>
                <a:cs typeface="Times New Roman"/>
              </a:rPr>
              <a:t>classification</a:t>
            </a:r>
            <a:r>
              <a:rPr sz="1900" b="1" i="1" spc="-48" dirty="0">
                <a:latin typeface="Times New Roman"/>
                <a:cs typeface="Times New Roman"/>
              </a:rPr>
              <a:t> </a:t>
            </a:r>
            <a:r>
              <a:rPr sz="1900" dirty="0">
                <a:latin typeface="Times New Roman"/>
                <a:cs typeface="Times New Roman"/>
              </a:rPr>
              <a:t>of</a:t>
            </a:r>
            <a:r>
              <a:rPr sz="1900" spc="22" dirty="0">
                <a:latin typeface="Times New Roman"/>
                <a:cs typeface="Times New Roman"/>
              </a:rPr>
              <a:t> </a:t>
            </a:r>
            <a:r>
              <a:rPr sz="1900" dirty="0">
                <a:latin typeface="Times New Roman"/>
                <a:cs typeface="Times New Roman"/>
              </a:rPr>
              <a:t>the</a:t>
            </a:r>
            <a:r>
              <a:rPr sz="1900" spc="4" dirty="0">
                <a:latin typeface="Times New Roman"/>
                <a:cs typeface="Times New Roman"/>
              </a:rPr>
              <a:t> new</a:t>
            </a:r>
            <a:r>
              <a:rPr sz="1900" spc="18" dirty="0">
                <a:latin typeface="Times New Roman"/>
                <a:cs typeface="Times New Roman"/>
              </a:rPr>
              <a:t> </a:t>
            </a:r>
            <a:r>
              <a:rPr sz="1900" dirty="0">
                <a:latin typeface="Times New Roman"/>
                <a:cs typeface="Times New Roman"/>
              </a:rPr>
              <a:t>instance</a:t>
            </a:r>
            <a:r>
              <a:rPr sz="1900" spc="-18" dirty="0">
                <a:latin typeface="Times New Roman"/>
                <a:cs typeface="Times New Roman"/>
              </a:rPr>
              <a:t> </a:t>
            </a:r>
            <a:r>
              <a:rPr sz="1900" spc="-9" dirty="0">
                <a:latin typeface="Times New Roman"/>
                <a:cs typeface="Times New Roman"/>
              </a:rPr>
              <a:t>given</a:t>
            </a:r>
            <a:r>
              <a:rPr sz="1900" spc="39" dirty="0">
                <a:latin typeface="Times New Roman"/>
                <a:cs typeface="Times New Roman"/>
              </a:rPr>
              <a:t> </a:t>
            </a:r>
            <a:r>
              <a:rPr sz="1900" dirty="0">
                <a:latin typeface="Times New Roman"/>
                <a:cs typeface="Times New Roman"/>
              </a:rPr>
              <a:t>the</a:t>
            </a:r>
            <a:r>
              <a:rPr sz="1900" spc="22" dirty="0">
                <a:latin typeface="Times New Roman"/>
                <a:cs typeface="Times New Roman"/>
              </a:rPr>
              <a:t> </a:t>
            </a:r>
            <a:r>
              <a:rPr sz="1900" dirty="0">
                <a:latin typeface="Times New Roman"/>
                <a:cs typeface="Times New Roman"/>
              </a:rPr>
              <a:t>training </a:t>
            </a:r>
            <a:r>
              <a:rPr sz="1900" spc="-460" dirty="0">
                <a:latin typeface="Times New Roman"/>
                <a:cs typeface="Times New Roman"/>
              </a:rPr>
              <a:t> </a:t>
            </a:r>
            <a:r>
              <a:rPr sz="1900" dirty="0">
                <a:latin typeface="Times New Roman"/>
                <a:cs typeface="Times New Roman"/>
              </a:rPr>
              <a:t>data?</a:t>
            </a:r>
            <a:endParaRPr sz="1900">
              <a:latin typeface="Times New Roman"/>
              <a:cs typeface="Times New Roman"/>
            </a:endParaRPr>
          </a:p>
          <a:p>
            <a:pPr lvl="1">
              <a:spcBef>
                <a:spcPts val="22"/>
              </a:spcBef>
              <a:buChar char="–"/>
            </a:pPr>
            <a:endParaRPr sz="2300">
              <a:latin typeface="Times New Roman"/>
              <a:cs typeface="Times New Roman"/>
            </a:endParaRPr>
          </a:p>
          <a:p>
            <a:pPr marL="336845" indent="-326266">
              <a:buChar char="•"/>
              <a:tabLst>
                <a:tab pos="336845" algn="l"/>
                <a:tab pos="337401" algn="l"/>
              </a:tabLst>
            </a:pPr>
            <a:r>
              <a:rPr sz="1900" dirty="0">
                <a:latin typeface="Times New Roman"/>
                <a:cs typeface="Times New Roman"/>
              </a:rPr>
              <a:t>Consider</a:t>
            </a:r>
            <a:r>
              <a:rPr sz="1900" spc="-4" dirty="0">
                <a:latin typeface="Times New Roman"/>
                <a:cs typeface="Times New Roman"/>
              </a:rPr>
              <a:t> </a:t>
            </a:r>
            <a:r>
              <a:rPr sz="1900" dirty="0">
                <a:latin typeface="Times New Roman"/>
                <a:cs typeface="Times New Roman"/>
              </a:rPr>
              <a:t>a</a:t>
            </a:r>
            <a:r>
              <a:rPr sz="1900" spc="18" dirty="0">
                <a:latin typeface="Times New Roman"/>
                <a:cs typeface="Times New Roman"/>
              </a:rPr>
              <a:t> </a:t>
            </a:r>
            <a:r>
              <a:rPr sz="1900" spc="-4" dirty="0">
                <a:latin typeface="Times New Roman"/>
                <a:cs typeface="Times New Roman"/>
              </a:rPr>
              <a:t>hypothesis</a:t>
            </a:r>
            <a:r>
              <a:rPr sz="1900" spc="39" dirty="0">
                <a:latin typeface="Times New Roman"/>
                <a:cs typeface="Times New Roman"/>
              </a:rPr>
              <a:t> </a:t>
            </a:r>
            <a:r>
              <a:rPr sz="1900" dirty="0">
                <a:latin typeface="Times New Roman"/>
                <a:cs typeface="Times New Roman"/>
              </a:rPr>
              <a:t>space</a:t>
            </a:r>
            <a:r>
              <a:rPr sz="1900" spc="-4" dirty="0">
                <a:latin typeface="Times New Roman"/>
                <a:cs typeface="Times New Roman"/>
              </a:rPr>
              <a:t> </a:t>
            </a:r>
            <a:r>
              <a:rPr sz="1900" dirty="0">
                <a:latin typeface="Times New Roman"/>
                <a:cs typeface="Times New Roman"/>
              </a:rPr>
              <a:t>containing</a:t>
            </a:r>
            <a:r>
              <a:rPr sz="1900" spc="-4" dirty="0">
                <a:latin typeface="Times New Roman"/>
                <a:cs typeface="Times New Roman"/>
              </a:rPr>
              <a:t> </a:t>
            </a:r>
            <a:r>
              <a:rPr sz="1900" dirty="0">
                <a:latin typeface="Times New Roman"/>
                <a:cs typeface="Times New Roman"/>
              </a:rPr>
              <a:t>three</a:t>
            </a:r>
            <a:r>
              <a:rPr sz="1900" spc="4" dirty="0">
                <a:latin typeface="Times New Roman"/>
                <a:cs typeface="Times New Roman"/>
              </a:rPr>
              <a:t> </a:t>
            </a:r>
            <a:r>
              <a:rPr sz="1900" spc="-4" dirty="0">
                <a:latin typeface="Times New Roman"/>
                <a:cs typeface="Times New Roman"/>
              </a:rPr>
              <a:t>hypotheses,</a:t>
            </a:r>
            <a:r>
              <a:rPr sz="1900" spc="48" dirty="0">
                <a:latin typeface="Times New Roman"/>
                <a:cs typeface="Times New Roman"/>
              </a:rPr>
              <a:t> </a:t>
            </a:r>
            <a:r>
              <a:rPr sz="1900" dirty="0">
                <a:latin typeface="Times New Roman"/>
                <a:cs typeface="Times New Roman"/>
              </a:rPr>
              <a:t>hl,</a:t>
            </a:r>
            <a:r>
              <a:rPr sz="1900" spc="9" dirty="0">
                <a:latin typeface="Times New Roman"/>
                <a:cs typeface="Times New Roman"/>
              </a:rPr>
              <a:t> </a:t>
            </a:r>
            <a:r>
              <a:rPr sz="1900" dirty="0">
                <a:latin typeface="Times New Roman"/>
                <a:cs typeface="Times New Roman"/>
              </a:rPr>
              <a:t>h2,</a:t>
            </a:r>
            <a:r>
              <a:rPr sz="1900" spc="9" dirty="0">
                <a:latin typeface="Times New Roman"/>
                <a:cs typeface="Times New Roman"/>
              </a:rPr>
              <a:t> </a:t>
            </a:r>
            <a:r>
              <a:rPr sz="1900" dirty="0">
                <a:latin typeface="Times New Roman"/>
                <a:cs typeface="Times New Roman"/>
              </a:rPr>
              <a:t>and</a:t>
            </a:r>
            <a:r>
              <a:rPr sz="1900" spc="13" dirty="0">
                <a:latin typeface="Times New Roman"/>
                <a:cs typeface="Times New Roman"/>
              </a:rPr>
              <a:t> </a:t>
            </a:r>
            <a:r>
              <a:rPr sz="1900" dirty="0">
                <a:latin typeface="Times New Roman"/>
                <a:cs typeface="Times New Roman"/>
              </a:rPr>
              <a:t>h3.</a:t>
            </a:r>
            <a:endParaRPr sz="1900">
              <a:latin typeface="Times New Roman"/>
              <a:cs typeface="Times New Roman"/>
            </a:endParaRPr>
          </a:p>
          <a:p>
            <a:pPr marL="713776" marR="4454" lvl="1" indent="-270032">
              <a:lnSpc>
                <a:spcPts val="1850"/>
              </a:lnSpc>
              <a:spcBef>
                <a:spcPts val="434"/>
              </a:spcBef>
              <a:buChar char="–"/>
              <a:tabLst>
                <a:tab pos="713776" algn="l"/>
                <a:tab pos="714333" algn="l"/>
              </a:tabLst>
            </a:pPr>
            <a:r>
              <a:rPr sz="1700" dirty="0">
                <a:latin typeface="Times New Roman"/>
                <a:cs typeface="Times New Roman"/>
              </a:rPr>
              <a:t>Suppose</a:t>
            </a:r>
            <a:r>
              <a:rPr sz="1700" spc="-39" dirty="0">
                <a:latin typeface="Times New Roman"/>
                <a:cs typeface="Times New Roman"/>
              </a:rPr>
              <a:t> </a:t>
            </a:r>
            <a:r>
              <a:rPr sz="1700" dirty="0">
                <a:latin typeface="Times New Roman"/>
                <a:cs typeface="Times New Roman"/>
              </a:rPr>
              <a:t>that</a:t>
            </a:r>
            <a:r>
              <a:rPr sz="1700" spc="-13" dirty="0">
                <a:latin typeface="Times New Roman"/>
                <a:cs typeface="Times New Roman"/>
              </a:rPr>
              <a:t> </a:t>
            </a:r>
            <a:r>
              <a:rPr sz="1700" dirty="0">
                <a:latin typeface="Times New Roman"/>
                <a:cs typeface="Times New Roman"/>
              </a:rPr>
              <a:t>the</a:t>
            </a:r>
            <a:r>
              <a:rPr sz="1700" spc="-22" dirty="0">
                <a:latin typeface="Times New Roman"/>
                <a:cs typeface="Times New Roman"/>
              </a:rPr>
              <a:t> </a:t>
            </a:r>
            <a:r>
              <a:rPr sz="1700" dirty="0">
                <a:latin typeface="Times New Roman"/>
                <a:cs typeface="Times New Roman"/>
              </a:rPr>
              <a:t>posterior</a:t>
            </a:r>
            <a:r>
              <a:rPr sz="1700" spc="-61" dirty="0">
                <a:latin typeface="Times New Roman"/>
                <a:cs typeface="Times New Roman"/>
              </a:rPr>
              <a:t> </a:t>
            </a:r>
            <a:r>
              <a:rPr sz="1700" dirty="0">
                <a:latin typeface="Times New Roman"/>
                <a:cs typeface="Times New Roman"/>
              </a:rPr>
              <a:t>probabilities</a:t>
            </a:r>
            <a:r>
              <a:rPr sz="1700" spc="-75" dirty="0">
                <a:latin typeface="Times New Roman"/>
                <a:cs typeface="Times New Roman"/>
              </a:rPr>
              <a:t> </a:t>
            </a:r>
            <a:r>
              <a:rPr sz="1700" dirty="0">
                <a:latin typeface="Times New Roman"/>
                <a:cs typeface="Times New Roman"/>
              </a:rPr>
              <a:t>of these</a:t>
            </a:r>
            <a:r>
              <a:rPr sz="1700" spc="-18" dirty="0">
                <a:latin typeface="Times New Roman"/>
                <a:cs typeface="Times New Roman"/>
              </a:rPr>
              <a:t> </a:t>
            </a:r>
            <a:r>
              <a:rPr sz="1700" spc="-4" dirty="0">
                <a:latin typeface="Times New Roman"/>
                <a:cs typeface="Times New Roman"/>
              </a:rPr>
              <a:t>hypotheses</a:t>
            </a:r>
            <a:r>
              <a:rPr sz="1700" spc="13" dirty="0">
                <a:latin typeface="Times New Roman"/>
                <a:cs typeface="Times New Roman"/>
              </a:rPr>
              <a:t> </a:t>
            </a:r>
            <a:r>
              <a:rPr sz="1700" spc="-9" dirty="0">
                <a:latin typeface="Times New Roman"/>
                <a:cs typeface="Times New Roman"/>
              </a:rPr>
              <a:t>given</a:t>
            </a:r>
            <a:r>
              <a:rPr sz="1700" spc="9" dirty="0">
                <a:latin typeface="Times New Roman"/>
                <a:cs typeface="Times New Roman"/>
              </a:rPr>
              <a:t> </a:t>
            </a:r>
            <a:r>
              <a:rPr sz="1700" dirty="0">
                <a:latin typeface="Times New Roman"/>
                <a:cs typeface="Times New Roman"/>
              </a:rPr>
              <a:t>the</a:t>
            </a:r>
            <a:r>
              <a:rPr sz="1700" spc="4" dirty="0">
                <a:latin typeface="Times New Roman"/>
                <a:cs typeface="Times New Roman"/>
              </a:rPr>
              <a:t> </a:t>
            </a:r>
            <a:r>
              <a:rPr sz="1700" dirty="0">
                <a:latin typeface="Times New Roman"/>
                <a:cs typeface="Times New Roman"/>
              </a:rPr>
              <a:t>training</a:t>
            </a:r>
            <a:r>
              <a:rPr sz="1700" spc="-53" dirty="0">
                <a:latin typeface="Times New Roman"/>
                <a:cs typeface="Times New Roman"/>
              </a:rPr>
              <a:t> </a:t>
            </a:r>
            <a:r>
              <a:rPr sz="1700" dirty="0">
                <a:latin typeface="Times New Roman"/>
                <a:cs typeface="Times New Roman"/>
              </a:rPr>
              <a:t>data</a:t>
            </a:r>
            <a:r>
              <a:rPr sz="1700" spc="-22" dirty="0">
                <a:latin typeface="Times New Roman"/>
                <a:cs typeface="Times New Roman"/>
              </a:rPr>
              <a:t> </a:t>
            </a:r>
            <a:r>
              <a:rPr sz="1700" spc="-4" dirty="0">
                <a:latin typeface="Times New Roman"/>
                <a:cs typeface="Times New Roman"/>
              </a:rPr>
              <a:t>are</a:t>
            </a:r>
            <a:r>
              <a:rPr sz="1700" dirty="0">
                <a:latin typeface="Times New Roman"/>
                <a:cs typeface="Times New Roman"/>
              </a:rPr>
              <a:t> </a:t>
            </a:r>
            <a:r>
              <a:rPr sz="1700" spc="-4" dirty="0">
                <a:latin typeface="Times New Roman"/>
                <a:cs typeface="Times New Roman"/>
              </a:rPr>
              <a:t>.4,</a:t>
            </a:r>
            <a:r>
              <a:rPr sz="1700" spc="22" dirty="0">
                <a:latin typeface="Times New Roman"/>
                <a:cs typeface="Times New Roman"/>
              </a:rPr>
              <a:t> </a:t>
            </a:r>
            <a:r>
              <a:rPr sz="1700" spc="-4" dirty="0">
                <a:latin typeface="Times New Roman"/>
                <a:cs typeface="Times New Roman"/>
              </a:rPr>
              <a:t>.3, </a:t>
            </a:r>
            <a:r>
              <a:rPr sz="1700" spc="-416" dirty="0">
                <a:latin typeface="Times New Roman"/>
                <a:cs typeface="Times New Roman"/>
              </a:rPr>
              <a:t> </a:t>
            </a:r>
            <a:r>
              <a:rPr sz="1700" dirty="0">
                <a:latin typeface="Times New Roman"/>
                <a:cs typeface="Times New Roman"/>
              </a:rPr>
              <a:t>and</a:t>
            </a:r>
            <a:r>
              <a:rPr sz="1700" spc="-22" dirty="0">
                <a:latin typeface="Times New Roman"/>
                <a:cs typeface="Times New Roman"/>
              </a:rPr>
              <a:t> </a:t>
            </a:r>
            <a:r>
              <a:rPr sz="1700" spc="-9" dirty="0">
                <a:latin typeface="Times New Roman"/>
                <a:cs typeface="Times New Roman"/>
              </a:rPr>
              <a:t>.3</a:t>
            </a:r>
            <a:r>
              <a:rPr sz="1700" dirty="0">
                <a:latin typeface="Times New Roman"/>
                <a:cs typeface="Times New Roman"/>
              </a:rPr>
              <a:t> </a:t>
            </a:r>
            <a:r>
              <a:rPr sz="1700" spc="-4" dirty="0">
                <a:latin typeface="Times New Roman"/>
                <a:cs typeface="Times New Roman"/>
              </a:rPr>
              <a:t>respectively.</a:t>
            </a:r>
            <a:endParaRPr sz="1700">
              <a:latin typeface="Times New Roman"/>
              <a:cs typeface="Times New Roman"/>
            </a:endParaRPr>
          </a:p>
          <a:p>
            <a:pPr marL="713776" lvl="1" indent="-270589">
              <a:spcBef>
                <a:spcPts val="175"/>
              </a:spcBef>
              <a:buChar char="–"/>
              <a:tabLst>
                <a:tab pos="713776" algn="l"/>
                <a:tab pos="714333" algn="l"/>
              </a:tabLst>
            </a:pPr>
            <a:r>
              <a:rPr sz="1700" spc="4" dirty="0">
                <a:latin typeface="Times New Roman"/>
                <a:cs typeface="Times New Roman"/>
              </a:rPr>
              <a:t>Thus,</a:t>
            </a:r>
            <a:r>
              <a:rPr sz="1700" spc="-39" dirty="0">
                <a:latin typeface="Times New Roman"/>
                <a:cs typeface="Times New Roman"/>
              </a:rPr>
              <a:t> </a:t>
            </a:r>
            <a:r>
              <a:rPr sz="1700" dirty="0">
                <a:latin typeface="Times New Roman"/>
                <a:cs typeface="Times New Roman"/>
              </a:rPr>
              <a:t>hl</a:t>
            </a:r>
            <a:r>
              <a:rPr sz="1700" spc="-26" dirty="0">
                <a:latin typeface="Times New Roman"/>
                <a:cs typeface="Times New Roman"/>
              </a:rPr>
              <a:t> </a:t>
            </a:r>
            <a:r>
              <a:rPr sz="1700" dirty="0">
                <a:latin typeface="Times New Roman"/>
                <a:cs typeface="Times New Roman"/>
              </a:rPr>
              <a:t>is</a:t>
            </a:r>
            <a:r>
              <a:rPr sz="1700" spc="-22" dirty="0">
                <a:latin typeface="Times New Roman"/>
                <a:cs typeface="Times New Roman"/>
              </a:rPr>
              <a:t> </a:t>
            </a:r>
            <a:r>
              <a:rPr sz="1700" dirty="0">
                <a:latin typeface="Times New Roman"/>
                <a:cs typeface="Times New Roman"/>
              </a:rPr>
              <a:t>the</a:t>
            </a:r>
            <a:r>
              <a:rPr sz="1700" spc="-31" dirty="0">
                <a:latin typeface="Times New Roman"/>
                <a:cs typeface="Times New Roman"/>
              </a:rPr>
              <a:t> </a:t>
            </a:r>
            <a:r>
              <a:rPr sz="1700" spc="-9" dirty="0">
                <a:latin typeface="Times New Roman"/>
                <a:cs typeface="Times New Roman"/>
              </a:rPr>
              <a:t>MAP</a:t>
            </a:r>
            <a:r>
              <a:rPr sz="1700" spc="9" dirty="0">
                <a:latin typeface="Times New Roman"/>
                <a:cs typeface="Times New Roman"/>
              </a:rPr>
              <a:t> </a:t>
            </a:r>
            <a:r>
              <a:rPr sz="1700" spc="-4" dirty="0">
                <a:latin typeface="Times New Roman"/>
                <a:cs typeface="Times New Roman"/>
              </a:rPr>
              <a:t>hypothesis.</a:t>
            </a:r>
            <a:endParaRPr sz="1700">
              <a:latin typeface="Times New Roman"/>
              <a:cs typeface="Times New Roman"/>
            </a:endParaRPr>
          </a:p>
          <a:p>
            <a:pPr marL="713776" lvl="1" indent="-270589">
              <a:lnSpc>
                <a:spcPts val="1942"/>
              </a:lnSpc>
              <a:spcBef>
                <a:spcPts val="201"/>
              </a:spcBef>
              <a:buChar char="–"/>
              <a:tabLst>
                <a:tab pos="713776" algn="l"/>
                <a:tab pos="714333" algn="l"/>
              </a:tabLst>
            </a:pPr>
            <a:r>
              <a:rPr sz="1700" dirty="0">
                <a:latin typeface="Times New Roman"/>
                <a:cs typeface="Times New Roman"/>
              </a:rPr>
              <a:t>Suppose</a:t>
            </a:r>
            <a:r>
              <a:rPr sz="1700" spc="-44" dirty="0">
                <a:latin typeface="Times New Roman"/>
                <a:cs typeface="Times New Roman"/>
              </a:rPr>
              <a:t> </a:t>
            </a:r>
            <a:r>
              <a:rPr sz="1700" spc="-4" dirty="0">
                <a:latin typeface="Times New Roman"/>
                <a:cs typeface="Times New Roman"/>
              </a:rPr>
              <a:t>a </a:t>
            </a:r>
            <a:r>
              <a:rPr sz="1700" dirty="0">
                <a:latin typeface="Times New Roman"/>
                <a:cs typeface="Times New Roman"/>
              </a:rPr>
              <a:t>new</a:t>
            </a:r>
            <a:r>
              <a:rPr sz="1700" spc="-9" dirty="0">
                <a:latin typeface="Times New Roman"/>
                <a:cs typeface="Times New Roman"/>
              </a:rPr>
              <a:t> </a:t>
            </a:r>
            <a:r>
              <a:rPr sz="1700" dirty="0">
                <a:latin typeface="Times New Roman"/>
                <a:cs typeface="Times New Roman"/>
              </a:rPr>
              <a:t>instance</a:t>
            </a:r>
            <a:r>
              <a:rPr sz="1700" spc="-44" dirty="0">
                <a:latin typeface="Times New Roman"/>
                <a:cs typeface="Times New Roman"/>
              </a:rPr>
              <a:t> </a:t>
            </a:r>
            <a:r>
              <a:rPr sz="1700" spc="-4" dirty="0">
                <a:latin typeface="Times New Roman"/>
                <a:cs typeface="Times New Roman"/>
              </a:rPr>
              <a:t>x</a:t>
            </a:r>
            <a:r>
              <a:rPr sz="1700" spc="9" dirty="0">
                <a:latin typeface="Times New Roman"/>
                <a:cs typeface="Times New Roman"/>
              </a:rPr>
              <a:t>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encountered,</a:t>
            </a:r>
            <a:r>
              <a:rPr sz="1700" spc="-48" dirty="0">
                <a:latin typeface="Times New Roman"/>
                <a:cs typeface="Times New Roman"/>
              </a:rPr>
              <a:t> </a:t>
            </a:r>
            <a:r>
              <a:rPr sz="1700" spc="-4" dirty="0">
                <a:latin typeface="Times New Roman"/>
                <a:cs typeface="Times New Roman"/>
              </a:rPr>
              <a:t>which</a:t>
            </a:r>
            <a:r>
              <a:rPr sz="1700" spc="-13" dirty="0">
                <a:latin typeface="Times New Roman"/>
                <a:cs typeface="Times New Roman"/>
              </a:rPr>
              <a:t>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classified</a:t>
            </a:r>
            <a:r>
              <a:rPr sz="1700" spc="-39" dirty="0">
                <a:latin typeface="Times New Roman"/>
                <a:cs typeface="Times New Roman"/>
              </a:rPr>
              <a:t> </a:t>
            </a:r>
            <a:r>
              <a:rPr sz="1700" dirty="0">
                <a:latin typeface="Times New Roman"/>
                <a:cs typeface="Times New Roman"/>
              </a:rPr>
              <a:t>positive</a:t>
            </a:r>
            <a:r>
              <a:rPr sz="1700" spc="-39" dirty="0">
                <a:latin typeface="Times New Roman"/>
                <a:cs typeface="Times New Roman"/>
              </a:rPr>
              <a:t> </a:t>
            </a:r>
            <a:r>
              <a:rPr sz="1700" dirty="0">
                <a:latin typeface="Times New Roman"/>
                <a:cs typeface="Times New Roman"/>
              </a:rPr>
              <a:t>by</a:t>
            </a:r>
            <a:r>
              <a:rPr sz="1700" spc="-9" dirty="0">
                <a:latin typeface="Times New Roman"/>
                <a:cs typeface="Times New Roman"/>
              </a:rPr>
              <a:t> </a:t>
            </a:r>
            <a:r>
              <a:rPr sz="1700" i="1" dirty="0">
                <a:latin typeface="Times New Roman"/>
                <a:cs typeface="Times New Roman"/>
              </a:rPr>
              <a:t>hl,</a:t>
            </a:r>
            <a:r>
              <a:rPr sz="1700" i="1" spc="-4" dirty="0">
                <a:latin typeface="Times New Roman"/>
                <a:cs typeface="Times New Roman"/>
              </a:rPr>
              <a:t> </a:t>
            </a:r>
            <a:r>
              <a:rPr sz="1700" dirty="0">
                <a:latin typeface="Times New Roman"/>
                <a:cs typeface="Times New Roman"/>
              </a:rPr>
              <a:t>but</a:t>
            </a:r>
            <a:r>
              <a:rPr sz="1700" spc="-18" dirty="0">
                <a:latin typeface="Times New Roman"/>
                <a:cs typeface="Times New Roman"/>
              </a:rPr>
              <a:t> </a:t>
            </a:r>
            <a:r>
              <a:rPr sz="1700" spc="-4" dirty="0">
                <a:latin typeface="Times New Roman"/>
                <a:cs typeface="Times New Roman"/>
              </a:rPr>
              <a:t>negative</a:t>
            </a:r>
            <a:r>
              <a:rPr sz="1700" spc="-22" dirty="0">
                <a:latin typeface="Times New Roman"/>
                <a:cs typeface="Times New Roman"/>
              </a:rPr>
              <a:t> </a:t>
            </a:r>
            <a:r>
              <a:rPr sz="1700" dirty="0">
                <a:latin typeface="Times New Roman"/>
                <a:cs typeface="Times New Roman"/>
              </a:rPr>
              <a:t>by</a:t>
            </a:r>
            <a:endParaRPr sz="1700">
              <a:latin typeface="Times New Roman"/>
              <a:cs typeface="Times New Roman"/>
            </a:endParaRPr>
          </a:p>
          <a:p>
            <a:pPr marL="713776">
              <a:lnSpc>
                <a:spcPts val="1942"/>
              </a:lnSpc>
            </a:pPr>
            <a:r>
              <a:rPr sz="1700" i="1" dirty="0">
                <a:latin typeface="Times New Roman"/>
                <a:cs typeface="Times New Roman"/>
              </a:rPr>
              <a:t>h2</a:t>
            </a:r>
            <a:r>
              <a:rPr sz="1700" i="1" spc="-39" dirty="0">
                <a:latin typeface="Times New Roman"/>
                <a:cs typeface="Times New Roman"/>
              </a:rPr>
              <a:t> </a:t>
            </a:r>
            <a:r>
              <a:rPr sz="1700" dirty="0">
                <a:latin typeface="Times New Roman"/>
                <a:cs typeface="Times New Roman"/>
              </a:rPr>
              <a:t>and</a:t>
            </a:r>
            <a:r>
              <a:rPr sz="1700" spc="-22" dirty="0">
                <a:latin typeface="Times New Roman"/>
                <a:cs typeface="Times New Roman"/>
              </a:rPr>
              <a:t> </a:t>
            </a:r>
            <a:r>
              <a:rPr sz="1700" dirty="0">
                <a:latin typeface="Times New Roman"/>
                <a:cs typeface="Times New Roman"/>
              </a:rPr>
              <a:t>h3.</a:t>
            </a:r>
            <a:endParaRPr sz="1700">
              <a:latin typeface="Times New Roman"/>
              <a:cs typeface="Times New Roman"/>
            </a:endParaRPr>
          </a:p>
          <a:p>
            <a:pPr marL="713776" marR="312347" lvl="1" indent="-270032">
              <a:lnSpc>
                <a:spcPts val="1850"/>
              </a:lnSpc>
              <a:spcBef>
                <a:spcPts val="429"/>
              </a:spcBef>
              <a:buChar char="–"/>
              <a:tabLst>
                <a:tab pos="713776" algn="l"/>
                <a:tab pos="714333" algn="l"/>
              </a:tabLst>
            </a:pPr>
            <a:r>
              <a:rPr sz="1700" spc="-4" dirty="0">
                <a:latin typeface="Times New Roman"/>
                <a:cs typeface="Times New Roman"/>
              </a:rPr>
              <a:t>Taking</a:t>
            </a:r>
            <a:r>
              <a:rPr sz="1700" spc="-13" dirty="0">
                <a:latin typeface="Times New Roman"/>
                <a:cs typeface="Times New Roman"/>
              </a:rPr>
              <a:t> </a:t>
            </a:r>
            <a:r>
              <a:rPr sz="1700" dirty="0">
                <a:latin typeface="Times New Roman"/>
                <a:cs typeface="Times New Roman"/>
              </a:rPr>
              <a:t>all</a:t>
            </a:r>
            <a:r>
              <a:rPr sz="1700" spc="-13" dirty="0">
                <a:latin typeface="Times New Roman"/>
                <a:cs typeface="Times New Roman"/>
              </a:rPr>
              <a:t> </a:t>
            </a:r>
            <a:r>
              <a:rPr sz="1700" spc="-4" dirty="0">
                <a:latin typeface="Times New Roman"/>
                <a:cs typeface="Times New Roman"/>
              </a:rPr>
              <a:t>hypotheses</a:t>
            </a:r>
            <a:r>
              <a:rPr sz="1700" spc="-13" dirty="0">
                <a:latin typeface="Times New Roman"/>
                <a:cs typeface="Times New Roman"/>
              </a:rPr>
              <a:t> </a:t>
            </a:r>
            <a:r>
              <a:rPr sz="1700" spc="4" dirty="0">
                <a:latin typeface="Times New Roman"/>
                <a:cs typeface="Times New Roman"/>
              </a:rPr>
              <a:t>into</a:t>
            </a:r>
            <a:r>
              <a:rPr sz="1700" spc="-9" dirty="0">
                <a:latin typeface="Times New Roman"/>
                <a:cs typeface="Times New Roman"/>
              </a:rPr>
              <a:t> </a:t>
            </a:r>
            <a:r>
              <a:rPr sz="1700" dirty="0">
                <a:latin typeface="Times New Roman"/>
                <a:cs typeface="Times New Roman"/>
              </a:rPr>
              <a:t>account,</a:t>
            </a:r>
            <a:r>
              <a:rPr sz="1700" spc="-39" dirty="0">
                <a:latin typeface="Times New Roman"/>
                <a:cs typeface="Times New Roman"/>
              </a:rPr>
              <a:t> </a:t>
            </a:r>
            <a:r>
              <a:rPr sz="1700" dirty="0">
                <a:latin typeface="Times New Roman"/>
                <a:cs typeface="Times New Roman"/>
              </a:rPr>
              <a:t>the</a:t>
            </a:r>
            <a:r>
              <a:rPr sz="1700" spc="-22" dirty="0">
                <a:latin typeface="Times New Roman"/>
                <a:cs typeface="Times New Roman"/>
              </a:rPr>
              <a:t> </a:t>
            </a:r>
            <a:r>
              <a:rPr sz="1700" dirty="0">
                <a:latin typeface="Times New Roman"/>
                <a:cs typeface="Times New Roman"/>
              </a:rPr>
              <a:t>probability</a:t>
            </a:r>
            <a:r>
              <a:rPr sz="1700" spc="-57" dirty="0">
                <a:latin typeface="Times New Roman"/>
                <a:cs typeface="Times New Roman"/>
              </a:rPr>
              <a:t> </a:t>
            </a:r>
            <a:r>
              <a:rPr sz="1700" dirty="0">
                <a:latin typeface="Times New Roman"/>
                <a:cs typeface="Times New Roman"/>
              </a:rPr>
              <a:t>that</a:t>
            </a:r>
            <a:r>
              <a:rPr sz="1700" spc="-18" dirty="0">
                <a:latin typeface="Times New Roman"/>
                <a:cs typeface="Times New Roman"/>
              </a:rPr>
              <a:t> </a:t>
            </a:r>
            <a:r>
              <a:rPr sz="1700" spc="-4" dirty="0">
                <a:latin typeface="Times New Roman"/>
                <a:cs typeface="Times New Roman"/>
              </a:rPr>
              <a:t>x</a:t>
            </a:r>
            <a:r>
              <a:rPr sz="1700" spc="9" dirty="0">
                <a:latin typeface="Times New Roman"/>
                <a:cs typeface="Times New Roman"/>
              </a:rPr>
              <a:t>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positive</a:t>
            </a:r>
            <a:r>
              <a:rPr sz="1700" spc="-44" dirty="0">
                <a:latin typeface="Times New Roman"/>
                <a:cs typeface="Times New Roman"/>
              </a:rPr>
              <a:t> </a:t>
            </a:r>
            <a:r>
              <a:rPr sz="1700" dirty="0">
                <a:latin typeface="Times New Roman"/>
                <a:cs typeface="Times New Roman"/>
              </a:rPr>
              <a:t>is</a:t>
            </a:r>
            <a:r>
              <a:rPr sz="1700" spc="-9" dirty="0">
                <a:latin typeface="Times New Roman"/>
                <a:cs typeface="Times New Roman"/>
              </a:rPr>
              <a:t> .4</a:t>
            </a:r>
            <a:r>
              <a:rPr sz="1700" spc="4" dirty="0">
                <a:latin typeface="Times New Roman"/>
                <a:cs typeface="Times New Roman"/>
              </a:rPr>
              <a:t> </a:t>
            </a:r>
            <a:r>
              <a:rPr sz="1700" dirty="0">
                <a:latin typeface="Times New Roman"/>
                <a:cs typeface="Times New Roman"/>
              </a:rPr>
              <a:t>(the</a:t>
            </a:r>
            <a:r>
              <a:rPr sz="1700" spc="-22" dirty="0">
                <a:latin typeface="Times New Roman"/>
                <a:cs typeface="Times New Roman"/>
              </a:rPr>
              <a:t> </a:t>
            </a:r>
            <a:r>
              <a:rPr sz="1700" dirty="0">
                <a:latin typeface="Times New Roman"/>
                <a:cs typeface="Times New Roman"/>
              </a:rPr>
              <a:t>probability </a:t>
            </a:r>
            <a:r>
              <a:rPr sz="1700" spc="-416" dirty="0">
                <a:latin typeface="Times New Roman"/>
                <a:cs typeface="Times New Roman"/>
              </a:rPr>
              <a:t> </a:t>
            </a:r>
            <a:r>
              <a:rPr sz="1700" dirty="0">
                <a:latin typeface="Times New Roman"/>
                <a:cs typeface="Times New Roman"/>
              </a:rPr>
              <a:t>associated</a:t>
            </a:r>
            <a:r>
              <a:rPr sz="1700" spc="-61" dirty="0">
                <a:latin typeface="Times New Roman"/>
                <a:cs typeface="Times New Roman"/>
              </a:rPr>
              <a:t> </a:t>
            </a:r>
            <a:r>
              <a:rPr sz="1700" spc="-4" dirty="0">
                <a:latin typeface="Times New Roman"/>
                <a:cs typeface="Times New Roman"/>
              </a:rPr>
              <a:t>with</a:t>
            </a:r>
            <a:r>
              <a:rPr sz="1700" spc="9" dirty="0">
                <a:latin typeface="Times New Roman"/>
                <a:cs typeface="Times New Roman"/>
              </a:rPr>
              <a:t> </a:t>
            </a:r>
            <a:r>
              <a:rPr sz="1700" i="1" dirty="0">
                <a:latin typeface="Times New Roman"/>
                <a:cs typeface="Times New Roman"/>
              </a:rPr>
              <a:t>h1),</a:t>
            </a:r>
            <a:r>
              <a:rPr sz="1700" i="1" spc="-35" dirty="0">
                <a:latin typeface="Times New Roman"/>
                <a:cs typeface="Times New Roman"/>
              </a:rPr>
              <a:t> </a:t>
            </a:r>
            <a:r>
              <a:rPr sz="1700" dirty="0">
                <a:latin typeface="Times New Roman"/>
                <a:cs typeface="Times New Roman"/>
              </a:rPr>
              <a:t>and</a:t>
            </a:r>
            <a:r>
              <a:rPr sz="1700" spc="-13" dirty="0">
                <a:latin typeface="Times New Roman"/>
                <a:cs typeface="Times New Roman"/>
              </a:rPr>
              <a:t> </a:t>
            </a:r>
            <a:r>
              <a:rPr sz="1700" dirty="0">
                <a:latin typeface="Times New Roman"/>
                <a:cs typeface="Times New Roman"/>
              </a:rPr>
              <a:t>the</a:t>
            </a:r>
            <a:r>
              <a:rPr sz="1700" spc="-9" dirty="0">
                <a:latin typeface="Times New Roman"/>
                <a:cs typeface="Times New Roman"/>
              </a:rPr>
              <a:t> </a:t>
            </a:r>
            <a:r>
              <a:rPr sz="1700" dirty="0">
                <a:latin typeface="Times New Roman"/>
                <a:cs typeface="Times New Roman"/>
              </a:rPr>
              <a:t>probability</a:t>
            </a:r>
            <a:r>
              <a:rPr sz="1700" spc="-79" dirty="0">
                <a:latin typeface="Times New Roman"/>
                <a:cs typeface="Times New Roman"/>
              </a:rPr>
              <a:t> </a:t>
            </a:r>
            <a:r>
              <a:rPr sz="1700" dirty="0">
                <a:latin typeface="Times New Roman"/>
                <a:cs typeface="Times New Roman"/>
              </a:rPr>
              <a:t>that</a:t>
            </a:r>
            <a:r>
              <a:rPr sz="1700" spc="-18" dirty="0">
                <a:latin typeface="Times New Roman"/>
                <a:cs typeface="Times New Roman"/>
              </a:rPr>
              <a:t> </a:t>
            </a:r>
            <a:r>
              <a:rPr sz="1700" dirty="0">
                <a:latin typeface="Times New Roman"/>
                <a:cs typeface="Times New Roman"/>
              </a:rPr>
              <a:t>it</a:t>
            </a:r>
            <a:r>
              <a:rPr sz="1700" spc="-22" dirty="0">
                <a:latin typeface="Times New Roman"/>
                <a:cs typeface="Times New Roman"/>
              </a:rPr>
              <a:t> </a:t>
            </a:r>
            <a:r>
              <a:rPr sz="1700" dirty="0">
                <a:latin typeface="Times New Roman"/>
                <a:cs typeface="Times New Roman"/>
              </a:rPr>
              <a:t>is </a:t>
            </a:r>
            <a:r>
              <a:rPr sz="1700" spc="-4" dirty="0">
                <a:latin typeface="Times New Roman"/>
                <a:cs typeface="Times New Roman"/>
              </a:rPr>
              <a:t>negative</a:t>
            </a:r>
            <a:r>
              <a:rPr sz="1700" spc="-26" dirty="0">
                <a:latin typeface="Times New Roman"/>
                <a:cs typeface="Times New Roman"/>
              </a:rPr>
              <a:t> </a:t>
            </a:r>
            <a:r>
              <a:rPr sz="1700" dirty="0">
                <a:latin typeface="Times New Roman"/>
                <a:cs typeface="Times New Roman"/>
              </a:rPr>
              <a:t>is therefore</a:t>
            </a:r>
            <a:r>
              <a:rPr sz="1700" spc="-48" dirty="0">
                <a:latin typeface="Times New Roman"/>
                <a:cs typeface="Times New Roman"/>
              </a:rPr>
              <a:t> </a:t>
            </a:r>
            <a:r>
              <a:rPr sz="1700" spc="-4" dirty="0">
                <a:latin typeface="Times New Roman"/>
                <a:cs typeface="Times New Roman"/>
              </a:rPr>
              <a:t>.6.</a:t>
            </a:r>
            <a:endParaRPr sz="1700">
              <a:latin typeface="Times New Roman"/>
              <a:cs typeface="Times New Roman"/>
            </a:endParaRPr>
          </a:p>
          <a:p>
            <a:pPr marL="713776" marR="241081" lvl="1" indent="-270032">
              <a:lnSpc>
                <a:spcPts val="1850"/>
              </a:lnSpc>
              <a:spcBef>
                <a:spcPts val="381"/>
              </a:spcBef>
              <a:buChar char="–"/>
              <a:tabLst>
                <a:tab pos="713776" algn="l"/>
                <a:tab pos="714333" algn="l"/>
              </a:tabLst>
            </a:pPr>
            <a:r>
              <a:rPr sz="1700" dirty="0">
                <a:latin typeface="Times New Roman"/>
                <a:cs typeface="Times New Roman"/>
              </a:rPr>
              <a:t>The</a:t>
            </a:r>
            <a:r>
              <a:rPr sz="1700" spc="-26" dirty="0">
                <a:latin typeface="Times New Roman"/>
                <a:cs typeface="Times New Roman"/>
              </a:rPr>
              <a:t> </a:t>
            </a:r>
            <a:r>
              <a:rPr sz="1700" dirty="0">
                <a:latin typeface="Times New Roman"/>
                <a:cs typeface="Times New Roman"/>
              </a:rPr>
              <a:t>most</a:t>
            </a:r>
            <a:r>
              <a:rPr sz="1700" spc="-18" dirty="0">
                <a:latin typeface="Times New Roman"/>
                <a:cs typeface="Times New Roman"/>
              </a:rPr>
              <a:t> </a:t>
            </a:r>
            <a:r>
              <a:rPr sz="1700" dirty="0">
                <a:latin typeface="Times New Roman"/>
                <a:cs typeface="Times New Roman"/>
              </a:rPr>
              <a:t>probable</a:t>
            </a:r>
            <a:r>
              <a:rPr sz="1700" spc="-39" dirty="0">
                <a:latin typeface="Times New Roman"/>
                <a:cs typeface="Times New Roman"/>
              </a:rPr>
              <a:t> </a:t>
            </a:r>
            <a:r>
              <a:rPr sz="1700" dirty="0">
                <a:latin typeface="Times New Roman"/>
                <a:cs typeface="Times New Roman"/>
              </a:rPr>
              <a:t>classification </a:t>
            </a:r>
            <a:r>
              <a:rPr sz="1700" spc="-4" dirty="0">
                <a:latin typeface="Times New Roman"/>
                <a:cs typeface="Times New Roman"/>
              </a:rPr>
              <a:t>(negative)</a:t>
            </a:r>
            <a:r>
              <a:rPr sz="1700" spc="-66" dirty="0">
                <a:latin typeface="Times New Roman"/>
                <a:cs typeface="Times New Roman"/>
              </a:rPr>
              <a:t> </a:t>
            </a:r>
            <a:r>
              <a:rPr sz="1700" dirty="0">
                <a:latin typeface="Times New Roman"/>
                <a:cs typeface="Times New Roman"/>
              </a:rPr>
              <a:t>in</a:t>
            </a:r>
            <a:r>
              <a:rPr sz="1700" spc="9" dirty="0">
                <a:latin typeface="Times New Roman"/>
                <a:cs typeface="Times New Roman"/>
              </a:rPr>
              <a:t> </a:t>
            </a:r>
            <a:r>
              <a:rPr sz="1700" spc="4" dirty="0">
                <a:latin typeface="Times New Roman"/>
                <a:cs typeface="Times New Roman"/>
              </a:rPr>
              <a:t>this</a:t>
            </a:r>
            <a:r>
              <a:rPr sz="1700" spc="-35" dirty="0">
                <a:latin typeface="Times New Roman"/>
                <a:cs typeface="Times New Roman"/>
              </a:rPr>
              <a:t> </a:t>
            </a:r>
            <a:r>
              <a:rPr sz="1700" spc="-4" dirty="0">
                <a:latin typeface="Times New Roman"/>
                <a:cs typeface="Times New Roman"/>
              </a:rPr>
              <a:t>case </a:t>
            </a:r>
            <a:r>
              <a:rPr sz="1700" dirty="0">
                <a:latin typeface="Times New Roman"/>
                <a:cs typeface="Times New Roman"/>
              </a:rPr>
              <a:t>is</a:t>
            </a:r>
            <a:r>
              <a:rPr sz="1700" spc="-9" dirty="0">
                <a:latin typeface="Times New Roman"/>
                <a:cs typeface="Times New Roman"/>
              </a:rPr>
              <a:t> </a:t>
            </a:r>
            <a:r>
              <a:rPr sz="1700" dirty="0">
                <a:latin typeface="Times New Roman"/>
                <a:cs typeface="Times New Roman"/>
              </a:rPr>
              <a:t>different</a:t>
            </a:r>
            <a:r>
              <a:rPr sz="1700" spc="-35" dirty="0">
                <a:latin typeface="Times New Roman"/>
                <a:cs typeface="Times New Roman"/>
              </a:rPr>
              <a:t> </a:t>
            </a:r>
            <a:r>
              <a:rPr sz="1700" spc="-4" dirty="0">
                <a:latin typeface="Times New Roman"/>
                <a:cs typeface="Times New Roman"/>
              </a:rPr>
              <a:t>from </a:t>
            </a:r>
            <a:r>
              <a:rPr sz="1700" dirty="0">
                <a:latin typeface="Times New Roman"/>
                <a:cs typeface="Times New Roman"/>
              </a:rPr>
              <a:t>the</a:t>
            </a:r>
            <a:r>
              <a:rPr sz="1700" spc="-22" dirty="0">
                <a:latin typeface="Times New Roman"/>
                <a:cs typeface="Times New Roman"/>
              </a:rPr>
              <a:t> </a:t>
            </a:r>
            <a:r>
              <a:rPr sz="1700" dirty="0">
                <a:latin typeface="Times New Roman"/>
                <a:cs typeface="Times New Roman"/>
              </a:rPr>
              <a:t>classification </a:t>
            </a:r>
            <a:r>
              <a:rPr sz="1700" spc="-416" dirty="0">
                <a:latin typeface="Times New Roman"/>
                <a:cs typeface="Times New Roman"/>
              </a:rPr>
              <a:t> </a:t>
            </a:r>
            <a:r>
              <a:rPr sz="1700" spc="-4" dirty="0">
                <a:latin typeface="Times New Roman"/>
                <a:cs typeface="Times New Roman"/>
              </a:rPr>
              <a:t>generated</a:t>
            </a:r>
            <a:r>
              <a:rPr sz="1700" spc="-22" dirty="0">
                <a:latin typeface="Times New Roman"/>
                <a:cs typeface="Times New Roman"/>
              </a:rPr>
              <a:t> </a:t>
            </a:r>
            <a:r>
              <a:rPr sz="1700" dirty="0">
                <a:latin typeface="Times New Roman"/>
                <a:cs typeface="Times New Roman"/>
              </a:rPr>
              <a:t>by the</a:t>
            </a:r>
            <a:r>
              <a:rPr sz="1700" spc="-31" dirty="0">
                <a:latin typeface="Times New Roman"/>
                <a:cs typeface="Times New Roman"/>
              </a:rPr>
              <a:t> </a:t>
            </a:r>
            <a:r>
              <a:rPr sz="1700" spc="-9" dirty="0">
                <a:latin typeface="Times New Roman"/>
                <a:cs typeface="Times New Roman"/>
              </a:rPr>
              <a:t>MAP</a:t>
            </a:r>
            <a:r>
              <a:rPr sz="1700" spc="18" dirty="0">
                <a:latin typeface="Times New Roman"/>
                <a:cs typeface="Times New Roman"/>
              </a:rPr>
              <a:t> </a:t>
            </a:r>
            <a:r>
              <a:rPr sz="1700" spc="-4" dirty="0">
                <a:latin typeface="Times New Roman"/>
                <a:cs typeface="Times New Roman"/>
              </a:rPr>
              <a:t>hypothesis.</a:t>
            </a:r>
            <a:endParaRPr sz="17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8909" y="406639"/>
            <a:ext cx="4007830" cy="319583"/>
          </a:xfrm>
          <a:prstGeom prst="rect">
            <a:avLst/>
          </a:prstGeom>
        </p:spPr>
        <p:txBody>
          <a:bodyPr vert="horz" wrap="square" lIns="0" tIns="11692" rIns="0" bIns="0" rtlCol="0">
            <a:spAutoFit/>
          </a:bodyPr>
          <a:lstStyle/>
          <a:p>
            <a:pPr marL="11135">
              <a:spcBef>
                <a:spcPts val="92"/>
              </a:spcBef>
            </a:pPr>
            <a:r>
              <a:rPr sz="2000" spc="4" dirty="0"/>
              <a:t>Bayes</a:t>
            </a:r>
            <a:r>
              <a:rPr sz="2000" spc="-26" dirty="0"/>
              <a:t> </a:t>
            </a:r>
            <a:r>
              <a:rPr sz="2000" dirty="0"/>
              <a:t>Optimal</a:t>
            </a:r>
            <a:r>
              <a:rPr sz="2000" spc="-35" dirty="0"/>
              <a:t> </a:t>
            </a:r>
            <a:r>
              <a:rPr sz="2000" dirty="0"/>
              <a:t>Classifier</a:t>
            </a:r>
          </a:p>
        </p:txBody>
      </p:sp>
      <p:sp>
        <p:nvSpPr>
          <p:cNvPr id="3" name="object 3"/>
          <p:cNvSpPr txBox="1"/>
          <p:nvPr/>
        </p:nvSpPr>
        <p:spPr>
          <a:xfrm>
            <a:off x="394430" y="1289074"/>
            <a:ext cx="8504897" cy="2258575"/>
          </a:xfrm>
          <a:prstGeom prst="rect">
            <a:avLst/>
          </a:prstGeom>
        </p:spPr>
        <p:txBody>
          <a:bodyPr vert="horz" wrap="square" lIns="0" tIns="11692" rIns="0" bIns="0" rtlCol="0">
            <a:spAutoFit/>
          </a:bodyPr>
          <a:lstStyle/>
          <a:p>
            <a:pPr marL="370251" marR="48996" indent="-326266">
              <a:lnSpc>
                <a:spcPct val="99600"/>
              </a:lnSpc>
              <a:spcBef>
                <a:spcPts val="92"/>
              </a:spcBef>
              <a:buChar char="•"/>
              <a:tabLst>
                <a:tab pos="370251" algn="l"/>
                <a:tab pos="370807" algn="l"/>
              </a:tabLst>
            </a:pPr>
            <a:r>
              <a:rPr sz="2300" spc="-4" dirty="0">
                <a:solidFill>
                  <a:srgbClr val="FF0000"/>
                </a:solidFill>
                <a:latin typeface="Times New Roman"/>
                <a:cs typeface="Times New Roman"/>
              </a:rPr>
              <a:t>The </a:t>
            </a:r>
            <a:r>
              <a:rPr sz="2300" spc="-13" dirty="0">
                <a:solidFill>
                  <a:srgbClr val="FF0000"/>
                </a:solidFill>
                <a:latin typeface="Times New Roman"/>
                <a:cs typeface="Times New Roman"/>
              </a:rPr>
              <a:t>most </a:t>
            </a:r>
            <a:r>
              <a:rPr sz="2300" spc="-4" dirty="0">
                <a:solidFill>
                  <a:srgbClr val="FF0000"/>
                </a:solidFill>
                <a:latin typeface="Times New Roman"/>
                <a:cs typeface="Times New Roman"/>
              </a:rPr>
              <a:t>probable classification of the new instance is obtained by </a:t>
            </a:r>
            <a:r>
              <a:rPr sz="2300" dirty="0">
                <a:solidFill>
                  <a:srgbClr val="FF0000"/>
                </a:solidFill>
                <a:latin typeface="Times New Roman"/>
                <a:cs typeface="Times New Roman"/>
              </a:rPr>
              <a:t> </a:t>
            </a:r>
            <a:r>
              <a:rPr sz="2300" spc="-9" dirty="0">
                <a:solidFill>
                  <a:srgbClr val="FF0000"/>
                </a:solidFill>
                <a:latin typeface="Times New Roman"/>
                <a:cs typeface="Times New Roman"/>
              </a:rPr>
              <a:t>combining</a:t>
            </a:r>
            <a:r>
              <a:rPr sz="2300" spc="-4" dirty="0">
                <a:solidFill>
                  <a:srgbClr val="FF0000"/>
                </a:solidFill>
                <a:latin typeface="Times New Roman"/>
                <a:cs typeface="Times New Roman"/>
              </a:rPr>
              <a:t> the predictions</a:t>
            </a:r>
            <a:r>
              <a:rPr sz="2300" spc="-26" dirty="0">
                <a:solidFill>
                  <a:srgbClr val="FF0000"/>
                </a:solidFill>
                <a:latin typeface="Times New Roman"/>
                <a:cs typeface="Times New Roman"/>
              </a:rPr>
              <a:t> </a:t>
            </a:r>
            <a:r>
              <a:rPr sz="2300" spc="-4" dirty="0">
                <a:solidFill>
                  <a:srgbClr val="FF0000"/>
                </a:solidFill>
                <a:latin typeface="Times New Roman"/>
                <a:cs typeface="Times New Roman"/>
              </a:rPr>
              <a:t>of</a:t>
            </a:r>
            <a:r>
              <a:rPr sz="2300" dirty="0">
                <a:solidFill>
                  <a:srgbClr val="FF0000"/>
                </a:solidFill>
                <a:latin typeface="Times New Roman"/>
                <a:cs typeface="Times New Roman"/>
              </a:rPr>
              <a:t> </a:t>
            </a:r>
            <a:r>
              <a:rPr sz="2300" spc="-4" dirty="0">
                <a:solidFill>
                  <a:srgbClr val="FF0000"/>
                </a:solidFill>
                <a:latin typeface="Times New Roman"/>
                <a:cs typeface="Times New Roman"/>
              </a:rPr>
              <a:t>all </a:t>
            </a:r>
            <a:r>
              <a:rPr sz="2300" spc="-9" dirty="0">
                <a:solidFill>
                  <a:srgbClr val="FF0000"/>
                </a:solidFill>
                <a:latin typeface="Times New Roman"/>
                <a:cs typeface="Times New Roman"/>
              </a:rPr>
              <a:t>hypotheses,</a:t>
            </a:r>
            <a:r>
              <a:rPr sz="2300" spc="35" dirty="0">
                <a:solidFill>
                  <a:srgbClr val="FF0000"/>
                </a:solidFill>
                <a:latin typeface="Times New Roman"/>
                <a:cs typeface="Times New Roman"/>
              </a:rPr>
              <a:t> </a:t>
            </a:r>
            <a:r>
              <a:rPr sz="2300" spc="-9" dirty="0">
                <a:solidFill>
                  <a:srgbClr val="FF0000"/>
                </a:solidFill>
                <a:latin typeface="Times New Roman"/>
                <a:cs typeface="Times New Roman"/>
              </a:rPr>
              <a:t>weighted</a:t>
            </a:r>
            <a:r>
              <a:rPr sz="2300" spc="-4" dirty="0">
                <a:solidFill>
                  <a:srgbClr val="FF0000"/>
                </a:solidFill>
                <a:latin typeface="Times New Roman"/>
                <a:cs typeface="Times New Roman"/>
              </a:rPr>
              <a:t> by</a:t>
            </a:r>
            <a:r>
              <a:rPr sz="2300" dirty="0">
                <a:solidFill>
                  <a:srgbClr val="FF0000"/>
                </a:solidFill>
                <a:latin typeface="Times New Roman"/>
                <a:cs typeface="Times New Roman"/>
              </a:rPr>
              <a:t> </a:t>
            </a:r>
            <a:r>
              <a:rPr sz="2300" spc="-4" dirty="0">
                <a:solidFill>
                  <a:srgbClr val="FF0000"/>
                </a:solidFill>
                <a:latin typeface="Times New Roman"/>
                <a:cs typeface="Times New Roman"/>
              </a:rPr>
              <a:t>their</a:t>
            </a:r>
            <a:r>
              <a:rPr sz="2300" spc="-22" dirty="0">
                <a:solidFill>
                  <a:srgbClr val="FF0000"/>
                </a:solidFill>
                <a:latin typeface="Times New Roman"/>
                <a:cs typeface="Times New Roman"/>
              </a:rPr>
              <a:t> </a:t>
            </a:r>
            <a:r>
              <a:rPr sz="2300" spc="-4" dirty="0">
                <a:solidFill>
                  <a:srgbClr val="FF0000"/>
                </a:solidFill>
                <a:latin typeface="Times New Roman"/>
                <a:cs typeface="Times New Roman"/>
              </a:rPr>
              <a:t>posterior </a:t>
            </a:r>
            <a:r>
              <a:rPr sz="2300" spc="-557" dirty="0">
                <a:solidFill>
                  <a:srgbClr val="FF0000"/>
                </a:solidFill>
                <a:latin typeface="Times New Roman"/>
                <a:cs typeface="Times New Roman"/>
              </a:rPr>
              <a:t> </a:t>
            </a:r>
            <a:r>
              <a:rPr sz="2300" spc="-4" dirty="0">
                <a:solidFill>
                  <a:srgbClr val="FF0000"/>
                </a:solidFill>
                <a:latin typeface="Times New Roman"/>
                <a:cs typeface="Times New Roman"/>
              </a:rPr>
              <a:t>probabilities.</a:t>
            </a:r>
            <a:endParaRPr sz="2300">
              <a:solidFill>
                <a:srgbClr val="FF0000"/>
              </a:solidFill>
              <a:latin typeface="Times New Roman"/>
              <a:cs typeface="Times New Roman"/>
            </a:endParaRPr>
          </a:p>
          <a:p>
            <a:pPr marL="370251" marR="208231" indent="-326266">
              <a:lnSpc>
                <a:spcPct val="99600"/>
              </a:lnSpc>
              <a:spcBef>
                <a:spcPts val="557"/>
              </a:spcBef>
              <a:buChar char="•"/>
              <a:tabLst>
                <a:tab pos="370251" algn="l"/>
                <a:tab pos="370807" algn="l"/>
              </a:tabLst>
            </a:pPr>
            <a:r>
              <a:rPr sz="2300" spc="-4" dirty="0">
                <a:latin typeface="Times New Roman"/>
                <a:cs typeface="Times New Roman"/>
              </a:rPr>
              <a:t>If the possible classification of the new </a:t>
            </a:r>
            <a:r>
              <a:rPr sz="2300" spc="-9" dirty="0">
                <a:latin typeface="Times New Roman"/>
                <a:cs typeface="Times New Roman"/>
              </a:rPr>
              <a:t>example </a:t>
            </a:r>
            <a:r>
              <a:rPr sz="2300" spc="-4" dirty="0">
                <a:latin typeface="Times New Roman"/>
                <a:cs typeface="Times New Roman"/>
              </a:rPr>
              <a:t>can take on any value </a:t>
            </a:r>
            <a:r>
              <a:rPr sz="2300" spc="-561" dirty="0">
                <a:latin typeface="Times New Roman"/>
                <a:cs typeface="Times New Roman"/>
              </a:rPr>
              <a:t> </a:t>
            </a:r>
            <a:r>
              <a:rPr sz="2300" b="1" i="1" dirty="0">
                <a:latin typeface="Times New Roman"/>
                <a:cs typeface="Times New Roman"/>
              </a:rPr>
              <a:t>v</a:t>
            </a:r>
            <a:r>
              <a:rPr sz="2200" b="1" i="1" baseline="-19607" dirty="0">
                <a:latin typeface="Times New Roman"/>
                <a:cs typeface="Times New Roman"/>
              </a:rPr>
              <a:t>j</a:t>
            </a:r>
            <a:r>
              <a:rPr sz="2200" b="1" i="1" spc="6" baseline="-19607" dirty="0">
                <a:latin typeface="Times New Roman"/>
                <a:cs typeface="Times New Roman"/>
              </a:rPr>
              <a:t> </a:t>
            </a:r>
            <a:r>
              <a:rPr sz="2300" dirty="0">
                <a:latin typeface="Times New Roman"/>
                <a:cs typeface="Times New Roman"/>
              </a:rPr>
              <a:t>from </a:t>
            </a:r>
            <a:r>
              <a:rPr sz="2300" spc="-13" dirty="0">
                <a:latin typeface="Times New Roman"/>
                <a:cs typeface="Times New Roman"/>
              </a:rPr>
              <a:t>some </a:t>
            </a:r>
            <a:r>
              <a:rPr sz="2300" spc="-9" dirty="0">
                <a:latin typeface="Times New Roman"/>
                <a:cs typeface="Times New Roman"/>
              </a:rPr>
              <a:t>set V, </a:t>
            </a:r>
            <a:r>
              <a:rPr sz="2300" spc="-4" dirty="0">
                <a:latin typeface="Times New Roman"/>
                <a:cs typeface="Times New Roman"/>
              </a:rPr>
              <a:t>then the probability P(v</a:t>
            </a:r>
            <a:r>
              <a:rPr sz="2200" spc="-6" baseline="-19607" dirty="0">
                <a:latin typeface="Times New Roman"/>
                <a:cs typeface="Times New Roman"/>
              </a:rPr>
              <a:t>j</a:t>
            </a:r>
            <a:r>
              <a:rPr sz="2200" baseline="-19607" dirty="0">
                <a:latin typeface="Times New Roman"/>
                <a:cs typeface="Times New Roman"/>
              </a:rPr>
              <a:t> </a:t>
            </a:r>
            <a:r>
              <a:rPr sz="2300" spc="-4" dirty="0">
                <a:latin typeface="Times New Roman"/>
                <a:cs typeface="Times New Roman"/>
              </a:rPr>
              <a:t>| </a:t>
            </a:r>
            <a:r>
              <a:rPr sz="2300" spc="-9" dirty="0">
                <a:latin typeface="Times New Roman"/>
                <a:cs typeface="Times New Roman"/>
              </a:rPr>
              <a:t>D) </a:t>
            </a:r>
            <a:r>
              <a:rPr sz="2300" spc="-4" dirty="0">
                <a:latin typeface="Times New Roman"/>
                <a:cs typeface="Times New Roman"/>
              </a:rPr>
              <a:t>that the correct </a:t>
            </a:r>
            <a:r>
              <a:rPr sz="2300" dirty="0">
                <a:latin typeface="Times New Roman"/>
                <a:cs typeface="Times New Roman"/>
              </a:rPr>
              <a:t> </a:t>
            </a:r>
            <a:r>
              <a:rPr sz="2300" spc="-4" dirty="0">
                <a:latin typeface="Times New Roman"/>
                <a:cs typeface="Times New Roman"/>
              </a:rPr>
              <a:t>classification</a:t>
            </a:r>
            <a:r>
              <a:rPr sz="2300" spc="-48" dirty="0">
                <a:latin typeface="Times New Roman"/>
                <a:cs typeface="Times New Roman"/>
              </a:rPr>
              <a:t> </a:t>
            </a:r>
            <a:r>
              <a:rPr sz="2300" dirty="0">
                <a:latin typeface="Times New Roman"/>
                <a:cs typeface="Times New Roman"/>
              </a:rPr>
              <a:t>for</a:t>
            </a:r>
            <a:r>
              <a:rPr sz="2300" spc="-26" dirty="0">
                <a:latin typeface="Times New Roman"/>
                <a:cs typeface="Times New Roman"/>
              </a:rPr>
              <a:t> </a:t>
            </a:r>
            <a:r>
              <a:rPr sz="2300" spc="-4" dirty="0">
                <a:latin typeface="Times New Roman"/>
                <a:cs typeface="Times New Roman"/>
              </a:rPr>
              <a:t>the</a:t>
            </a:r>
            <a:r>
              <a:rPr sz="2300" spc="-22" dirty="0">
                <a:latin typeface="Times New Roman"/>
                <a:cs typeface="Times New Roman"/>
              </a:rPr>
              <a:t> </a:t>
            </a:r>
            <a:r>
              <a:rPr sz="2300" spc="-4" dirty="0">
                <a:latin typeface="Times New Roman"/>
                <a:cs typeface="Times New Roman"/>
              </a:rPr>
              <a:t>new instance is</a:t>
            </a:r>
            <a:r>
              <a:rPr sz="2300" spc="-9" dirty="0">
                <a:latin typeface="Times New Roman"/>
                <a:cs typeface="Times New Roman"/>
              </a:rPr>
              <a:t> </a:t>
            </a:r>
            <a:r>
              <a:rPr sz="2300" b="1" i="1" dirty="0">
                <a:latin typeface="Times New Roman"/>
                <a:cs typeface="Times New Roman"/>
              </a:rPr>
              <a:t>v</a:t>
            </a:r>
            <a:r>
              <a:rPr sz="2200" b="1" i="1" baseline="-19607" dirty="0">
                <a:latin typeface="Times New Roman"/>
                <a:cs typeface="Times New Roman"/>
              </a:rPr>
              <a:t>j</a:t>
            </a:r>
            <a:r>
              <a:rPr sz="2200" b="1" i="1" spc="289" baseline="-19607" dirty="0">
                <a:latin typeface="Times New Roman"/>
                <a:cs typeface="Times New Roman"/>
              </a:rPr>
              <a:t> </a:t>
            </a:r>
            <a:r>
              <a:rPr sz="2300" spc="-4" dirty="0">
                <a:latin typeface="Times New Roman"/>
                <a:cs typeface="Times New Roman"/>
              </a:rPr>
              <a:t>:</a:t>
            </a:r>
            <a:endParaRPr sz="2300">
              <a:latin typeface="Times New Roman"/>
              <a:cs typeface="Times New Roman"/>
            </a:endParaRPr>
          </a:p>
        </p:txBody>
      </p:sp>
      <p:sp>
        <p:nvSpPr>
          <p:cNvPr id="4" name="object 4"/>
          <p:cNvSpPr txBox="1"/>
          <p:nvPr/>
        </p:nvSpPr>
        <p:spPr>
          <a:xfrm>
            <a:off x="427009" y="4874136"/>
            <a:ext cx="3749909" cy="718006"/>
          </a:xfrm>
          <a:prstGeom prst="rect">
            <a:avLst/>
          </a:prstGeom>
        </p:spPr>
        <p:txBody>
          <a:bodyPr vert="horz" wrap="square" lIns="0" tIns="10022" rIns="0" bIns="0" rtlCol="0">
            <a:spAutoFit/>
          </a:bodyPr>
          <a:lstStyle/>
          <a:p>
            <a:pPr marL="336845" indent="-326266">
              <a:spcBef>
                <a:spcPts val="79"/>
              </a:spcBef>
              <a:buFont typeface="Times New Roman"/>
              <a:buChar char="•"/>
              <a:tabLst>
                <a:tab pos="336845" algn="l"/>
                <a:tab pos="337401" algn="l"/>
              </a:tabLst>
            </a:pPr>
            <a:r>
              <a:rPr sz="2300" b="1" dirty="0">
                <a:latin typeface="Times New Roman"/>
                <a:cs typeface="Times New Roman"/>
              </a:rPr>
              <a:t>Bayes</a:t>
            </a:r>
            <a:r>
              <a:rPr sz="2300" b="1" spc="-44" dirty="0">
                <a:latin typeface="Times New Roman"/>
                <a:cs typeface="Times New Roman"/>
              </a:rPr>
              <a:t> </a:t>
            </a:r>
            <a:r>
              <a:rPr sz="2300" b="1" spc="-9" dirty="0">
                <a:latin typeface="Times New Roman"/>
                <a:cs typeface="Times New Roman"/>
              </a:rPr>
              <a:t>optimal</a:t>
            </a:r>
            <a:r>
              <a:rPr sz="2300" b="1" spc="-4" dirty="0">
                <a:latin typeface="Times New Roman"/>
                <a:cs typeface="Times New Roman"/>
              </a:rPr>
              <a:t> classification:</a:t>
            </a:r>
            <a:endParaRPr sz="2300">
              <a:latin typeface="Times New Roman"/>
              <a:cs typeface="Times New Roman"/>
            </a:endParaRPr>
          </a:p>
        </p:txBody>
      </p:sp>
      <p:pic>
        <p:nvPicPr>
          <p:cNvPr id="5" name="object 5"/>
          <p:cNvPicPr/>
          <p:nvPr/>
        </p:nvPicPr>
        <p:blipFill>
          <a:blip r:embed="rId2" cstate="print"/>
          <a:stretch>
            <a:fillRect/>
          </a:stretch>
        </p:blipFill>
        <p:spPr>
          <a:xfrm>
            <a:off x="1839416" y="3878897"/>
            <a:ext cx="3875527" cy="722358"/>
          </a:xfrm>
          <a:prstGeom prst="rect">
            <a:avLst/>
          </a:prstGeom>
        </p:spPr>
      </p:pic>
      <p:pic>
        <p:nvPicPr>
          <p:cNvPr id="6" name="object 6"/>
          <p:cNvPicPr/>
          <p:nvPr/>
        </p:nvPicPr>
        <p:blipFill>
          <a:blip r:embed="rId3" cstate="print"/>
          <a:stretch>
            <a:fillRect/>
          </a:stretch>
        </p:blipFill>
        <p:spPr>
          <a:xfrm>
            <a:off x="2087851" y="5533540"/>
            <a:ext cx="3229658" cy="7833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199" y="406639"/>
            <a:ext cx="4755532" cy="442693"/>
          </a:xfrm>
          <a:prstGeom prst="rect">
            <a:avLst/>
          </a:prstGeom>
        </p:spPr>
        <p:txBody>
          <a:bodyPr vert="horz" wrap="square" lIns="0" tIns="11692" rIns="0" bIns="0" rtlCol="0">
            <a:spAutoFit/>
          </a:bodyPr>
          <a:lstStyle/>
          <a:p>
            <a:pPr marL="11135">
              <a:spcBef>
                <a:spcPts val="92"/>
              </a:spcBef>
            </a:pPr>
            <a:r>
              <a:rPr sz="2800" spc="4" dirty="0"/>
              <a:t>Bayes</a:t>
            </a:r>
            <a:r>
              <a:rPr sz="2800" spc="-13" dirty="0"/>
              <a:t> </a:t>
            </a:r>
            <a:r>
              <a:rPr sz="2800" dirty="0"/>
              <a:t>Optimal</a:t>
            </a:r>
            <a:r>
              <a:rPr sz="2800" spc="-26" dirty="0"/>
              <a:t> </a:t>
            </a:r>
            <a:r>
              <a:rPr sz="2800" dirty="0"/>
              <a:t>Classifier</a:t>
            </a:r>
            <a:r>
              <a:rPr sz="2800" spc="-35" dirty="0"/>
              <a:t> </a:t>
            </a:r>
            <a:r>
              <a:rPr sz="2800" dirty="0"/>
              <a:t>-</a:t>
            </a:r>
            <a:r>
              <a:rPr sz="2800" spc="-9" dirty="0"/>
              <a:t> </a:t>
            </a:r>
            <a:r>
              <a:rPr sz="2800" dirty="0"/>
              <a:t>Ex</a:t>
            </a:r>
          </a:p>
        </p:txBody>
      </p:sp>
      <p:pic>
        <p:nvPicPr>
          <p:cNvPr id="3" name="object 3"/>
          <p:cNvPicPr/>
          <p:nvPr/>
        </p:nvPicPr>
        <p:blipFill>
          <a:blip r:embed="rId2" cstate="print"/>
          <a:stretch>
            <a:fillRect/>
          </a:stretch>
        </p:blipFill>
        <p:spPr>
          <a:xfrm>
            <a:off x="1971252" y="1380154"/>
            <a:ext cx="4073019" cy="1095880"/>
          </a:xfrm>
          <a:prstGeom prst="rect">
            <a:avLst/>
          </a:prstGeom>
        </p:spPr>
      </p:pic>
      <p:pic>
        <p:nvPicPr>
          <p:cNvPr id="4" name="object 4"/>
          <p:cNvPicPr/>
          <p:nvPr/>
        </p:nvPicPr>
        <p:blipFill>
          <a:blip r:embed="rId3" cstate="print"/>
          <a:stretch>
            <a:fillRect/>
          </a:stretch>
        </p:blipFill>
        <p:spPr>
          <a:xfrm>
            <a:off x="2191490" y="3168701"/>
            <a:ext cx="3104715" cy="1431195"/>
          </a:xfrm>
          <a:prstGeom prst="rect">
            <a:avLst/>
          </a:prstGeom>
        </p:spPr>
      </p:pic>
      <p:pic>
        <p:nvPicPr>
          <p:cNvPr id="5" name="object 5"/>
          <p:cNvPicPr/>
          <p:nvPr/>
        </p:nvPicPr>
        <p:blipFill>
          <a:blip r:embed="rId4" cstate="print"/>
          <a:stretch>
            <a:fillRect/>
          </a:stretch>
        </p:blipFill>
        <p:spPr>
          <a:xfrm>
            <a:off x="2610746" y="5214690"/>
            <a:ext cx="3759554" cy="661012"/>
          </a:xfrm>
          <a:prstGeom prst="rect">
            <a:avLst/>
          </a:prstGeom>
        </p:spPr>
      </p:pic>
      <p:sp>
        <p:nvSpPr>
          <p:cNvPr id="6" name="object 6"/>
          <p:cNvSpPr txBox="1"/>
          <p:nvPr/>
        </p:nvSpPr>
        <p:spPr>
          <a:xfrm>
            <a:off x="708497" y="2708161"/>
            <a:ext cx="1522551" cy="718006"/>
          </a:xfrm>
          <a:prstGeom prst="rect">
            <a:avLst/>
          </a:prstGeom>
        </p:spPr>
        <p:txBody>
          <a:bodyPr vert="horz" wrap="square" lIns="0" tIns="10022" rIns="0" bIns="0" rtlCol="0">
            <a:spAutoFit/>
          </a:bodyPr>
          <a:lstStyle/>
          <a:p>
            <a:pPr marL="11135">
              <a:spcBef>
                <a:spcPts val="79"/>
              </a:spcBef>
            </a:pPr>
            <a:r>
              <a:rPr sz="2300" spc="-9" dirty="0">
                <a:latin typeface="Times New Roman"/>
                <a:cs typeface="Times New Roman"/>
              </a:rPr>
              <a:t>Probabilities:</a:t>
            </a:r>
            <a:endParaRPr sz="2300">
              <a:latin typeface="Times New Roman"/>
              <a:cs typeface="Times New Roman"/>
            </a:endParaRPr>
          </a:p>
        </p:txBody>
      </p:sp>
      <p:sp>
        <p:nvSpPr>
          <p:cNvPr id="7" name="object 7"/>
          <p:cNvSpPr txBox="1"/>
          <p:nvPr/>
        </p:nvSpPr>
        <p:spPr>
          <a:xfrm>
            <a:off x="849241" y="4871369"/>
            <a:ext cx="819376" cy="718006"/>
          </a:xfrm>
          <a:prstGeom prst="rect">
            <a:avLst/>
          </a:prstGeom>
        </p:spPr>
        <p:txBody>
          <a:bodyPr vert="horz" wrap="square" lIns="0" tIns="10022" rIns="0" bIns="0" rtlCol="0">
            <a:spAutoFit/>
          </a:bodyPr>
          <a:lstStyle/>
          <a:p>
            <a:pPr marL="11135">
              <a:spcBef>
                <a:spcPts val="79"/>
              </a:spcBef>
            </a:pPr>
            <a:r>
              <a:rPr sz="2300" spc="-4" dirty="0">
                <a:latin typeface="Times New Roman"/>
                <a:cs typeface="Times New Roman"/>
              </a:rPr>
              <a:t>Result:</a:t>
            </a:r>
            <a:endParaRPr sz="23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6304" y="403872"/>
            <a:ext cx="4007830" cy="1366023"/>
          </a:xfrm>
          <a:prstGeom prst="rect">
            <a:avLst/>
          </a:prstGeom>
        </p:spPr>
        <p:txBody>
          <a:bodyPr vert="horz" wrap="square" lIns="0" tIns="11692" rIns="0" bIns="0" rtlCol="0">
            <a:spAutoFit/>
          </a:bodyPr>
          <a:lstStyle/>
          <a:p>
            <a:pPr marL="11135">
              <a:spcBef>
                <a:spcPts val="92"/>
              </a:spcBef>
            </a:pPr>
            <a:r>
              <a:rPr spc="4" dirty="0"/>
              <a:t>Bayes</a:t>
            </a:r>
            <a:r>
              <a:rPr spc="-26" dirty="0"/>
              <a:t> </a:t>
            </a:r>
            <a:r>
              <a:rPr dirty="0"/>
              <a:t>Optimal</a:t>
            </a:r>
            <a:r>
              <a:rPr spc="-35" dirty="0"/>
              <a:t> </a:t>
            </a:r>
            <a:r>
              <a:rPr dirty="0"/>
              <a:t>Classifier</a:t>
            </a:r>
          </a:p>
        </p:txBody>
      </p:sp>
      <p:sp>
        <p:nvSpPr>
          <p:cNvPr id="3" name="object 3"/>
          <p:cNvSpPr txBox="1"/>
          <p:nvPr/>
        </p:nvSpPr>
        <p:spPr>
          <a:xfrm>
            <a:off x="424403" y="1286307"/>
            <a:ext cx="8390326" cy="4777213"/>
          </a:xfrm>
          <a:prstGeom prst="rect">
            <a:avLst/>
          </a:prstGeom>
        </p:spPr>
        <p:txBody>
          <a:bodyPr vert="horz" wrap="square" lIns="0" tIns="11692" rIns="0" bIns="0" rtlCol="0">
            <a:spAutoFit/>
          </a:bodyPr>
          <a:lstStyle/>
          <a:p>
            <a:pPr marL="336845" marR="4454" indent="-326266">
              <a:lnSpc>
                <a:spcPct val="99600"/>
              </a:lnSpc>
              <a:spcBef>
                <a:spcPts val="92"/>
              </a:spcBef>
              <a:buChar char="•"/>
              <a:tabLst>
                <a:tab pos="336845" algn="l"/>
                <a:tab pos="337401" algn="l"/>
              </a:tabLst>
            </a:pPr>
            <a:r>
              <a:rPr sz="2300" spc="-9" dirty="0">
                <a:latin typeface="Times New Roman"/>
                <a:cs typeface="Times New Roman"/>
              </a:rPr>
              <a:t>Although</a:t>
            </a:r>
            <a:r>
              <a:rPr sz="2300" spc="-4" dirty="0">
                <a:latin typeface="Times New Roman"/>
                <a:cs typeface="Times New Roman"/>
              </a:rPr>
              <a:t> the</a:t>
            </a:r>
            <a:r>
              <a:rPr sz="2300" spc="-18" dirty="0">
                <a:latin typeface="Times New Roman"/>
                <a:cs typeface="Times New Roman"/>
              </a:rPr>
              <a:t> Bayes</a:t>
            </a:r>
            <a:r>
              <a:rPr sz="2300" spc="61" dirty="0">
                <a:latin typeface="Times New Roman"/>
                <a:cs typeface="Times New Roman"/>
              </a:rPr>
              <a:t> </a:t>
            </a:r>
            <a:r>
              <a:rPr sz="2300" spc="-9" dirty="0">
                <a:latin typeface="Times New Roman"/>
                <a:cs typeface="Times New Roman"/>
              </a:rPr>
              <a:t>optimal</a:t>
            </a:r>
            <a:r>
              <a:rPr sz="2300" dirty="0">
                <a:latin typeface="Times New Roman"/>
                <a:cs typeface="Times New Roman"/>
              </a:rPr>
              <a:t> </a:t>
            </a:r>
            <a:r>
              <a:rPr sz="2300" spc="-4" dirty="0">
                <a:latin typeface="Times New Roman"/>
                <a:cs typeface="Times New Roman"/>
              </a:rPr>
              <a:t>classifier</a:t>
            </a:r>
            <a:r>
              <a:rPr sz="2300" spc="-22" dirty="0">
                <a:latin typeface="Times New Roman"/>
                <a:cs typeface="Times New Roman"/>
              </a:rPr>
              <a:t> </a:t>
            </a:r>
            <a:r>
              <a:rPr sz="2300" spc="-4" dirty="0">
                <a:latin typeface="Times New Roman"/>
                <a:cs typeface="Times New Roman"/>
              </a:rPr>
              <a:t>obtains</a:t>
            </a:r>
            <a:r>
              <a:rPr sz="2300" spc="-22" dirty="0">
                <a:latin typeface="Times New Roman"/>
                <a:cs typeface="Times New Roman"/>
              </a:rPr>
              <a:t> </a:t>
            </a:r>
            <a:r>
              <a:rPr sz="2300" spc="-4" dirty="0">
                <a:latin typeface="Times New Roman"/>
                <a:cs typeface="Times New Roman"/>
              </a:rPr>
              <a:t>the</a:t>
            </a:r>
            <a:r>
              <a:rPr sz="2300" dirty="0">
                <a:latin typeface="Times New Roman"/>
                <a:cs typeface="Times New Roman"/>
              </a:rPr>
              <a:t> </a:t>
            </a:r>
            <a:r>
              <a:rPr sz="2300" spc="-4" dirty="0">
                <a:latin typeface="Times New Roman"/>
                <a:cs typeface="Times New Roman"/>
              </a:rPr>
              <a:t>best performance</a:t>
            </a:r>
            <a:r>
              <a:rPr sz="2300" spc="-18" dirty="0">
                <a:latin typeface="Times New Roman"/>
                <a:cs typeface="Times New Roman"/>
              </a:rPr>
              <a:t> </a:t>
            </a:r>
            <a:r>
              <a:rPr sz="2300" spc="-4" dirty="0">
                <a:latin typeface="Times New Roman"/>
                <a:cs typeface="Times New Roman"/>
              </a:rPr>
              <a:t>that </a:t>
            </a:r>
            <a:r>
              <a:rPr sz="2300" spc="-557" dirty="0">
                <a:latin typeface="Times New Roman"/>
                <a:cs typeface="Times New Roman"/>
              </a:rPr>
              <a:t> </a:t>
            </a:r>
            <a:r>
              <a:rPr sz="2300" spc="-4" dirty="0">
                <a:latin typeface="Times New Roman"/>
                <a:cs typeface="Times New Roman"/>
              </a:rPr>
              <a:t>can be achieved </a:t>
            </a:r>
            <a:r>
              <a:rPr sz="2300" dirty="0">
                <a:latin typeface="Times New Roman"/>
                <a:cs typeface="Times New Roman"/>
              </a:rPr>
              <a:t>from </a:t>
            </a:r>
            <a:r>
              <a:rPr sz="2300" spc="-4" dirty="0">
                <a:latin typeface="Times New Roman"/>
                <a:cs typeface="Times New Roman"/>
              </a:rPr>
              <a:t>the given training data, it can be quite costly to </a:t>
            </a:r>
            <a:r>
              <a:rPr sz="2300" dirty="0">
                <a:latin typeface="Times New Roman"/>
                <a:cs typeface="Times New Roman"/>
              </a:rPr>
              <a:t> </a:t>
            </a:r>
            <a:r>
              <a:rPr sz="2300" spc="-13" dirty="0">
                <a:latin typeface="Times New Roman"/>
                <a:cs typeface="Times New Roman"/>
              </a:rPr>
              <a:t>apply.</a:t>
            </a:r>
            <a:endParaRPr sz="2300">
              <a:latin typeface="Times New Roman"/>
              <a:cs typeface="Times New Roman"/>
            </a:endParaRPr>
          </a:p>
          <a:p>
            <a:pPr marL="713776" marR="890829" indent="-270032" algn="just">
              <a:lnSpc>
                <a:spcPct val="99600"/>
              </a:lnSpc>
              <a:spcBef>
                <a:spcPts val="557"/>
              </a:spcBef>
            </a:pPr>
            <a:r>
              <a:rPr sz="2300" spc="-4" dirty="0">
                <a:latin typeface="Times New Roman"/>
                <a:cs typeface="Times New Roman"/>
              </a:rPr>
              <a:t>– The expense is due to the </a:t>
            </a:r>
            <a:r>
              <a:rPr sz="2300" dirty="0">
                <a:latin typeface="Times New Roman"/>
                <a:cs typeface="Times New Roman"/>
              </a:rPr>
              <a:t>fact </a:t>
            </a:r>
            <a:r>
              <a:rPr sz="2300" spc="-4" dirty="0">
                <a:latin typeface="Times New Roman"/>
                <a:cs typeface="Times New Roman"/>
              </a:rPr>
              <a:t>that it </a:t>
            </a:r>
            <a:r>
              <a:rPr sz="2300" spc="-9" dirty="0">
                <a:latin typeface="Times New Roman"/>
                <a:cs typeface="Times New Roman"/>
              </a:rPr>
              <a:t>computes </a:t>
            </a:r>
            <a:r>
              <a:rPr sz="2300" spc="-4" dirty="0">
                <a:latin typeface="Times New Roman"/>
                <a:cs typeface="Times New Roman"/>
              </a:rPr>
              <a:t>the posterior </a:t>
            </a:r>
            <a:r>
              <a:rPr sz="2300" dirty="0">
                <a:latin typeface="Times New Roman"/>
                <a:cs typeface="Times New Roman"/>
              </a:rPr>
              <a:t> </a:t>
            </a:r>
            <a:r>
              <a:rPr sz="2300" spc="-4" dirty="0">
                <a:latin typeface="Times New Roman"/>
                <a:cs typeface="Times New Roman"/>
              </a:rPr>
              <a:t>probability </a:t>
            </a:r>
            <a:r>
              <a:rPr sz="2300" dirty="0">
                <a:latin typeface="Times New Roman"/>
                <a:cs typeface="Times New Roman"/>
              </a:rPr>
              <a:t>for </a:t>
            </a:r>
            <a:r>
              <a:rPr sz="2300" spc="-4" dirty="0">
                <a:latin typeface="Times New Roman"/>
                <a:cs typeface="Times New Roman"/>
              </a:rPr>
              <a:t>every </a:t>
            </a:r>
            <a:r>
              <a:rPr sz="2300" spc="-13" dirty="0">
                <a:latin typeface="Times New Roman"/>
                <a:cs typeface="Times New Roman"/>
              </a:rPr>
              <a:t>hypothesis </a:t>
            </a:r>
            <a:r>
              <a:rPr sz="2300" spc="-4" dirty="0">
                <a:latin typeface="Times New Roman"/>
                <a:cs typeface="Times New Roman"/>
              </a:rPr>
              <a:t>in </a:t>
            </a:r>
            <a:r>
              <a:rPr sz="2300" spc="-9" dirty="0">
                <a:latin typeface="Times New Roman"/>
                <a:cs typeface="Times New Roman"/>
              </a:rPr>
              <a:t>H </a:t>
            </a:r>
            <a:r>
              <a:rPr sz="2300" spc="-4" dirty="0">
                <a:latin typeface="Times New Roman"/>
                <a:cs typeface="Times New Roman"/>
              </a:rPr>
              <a:t>and then </a:t>
            </a:r>
            <a:r>
              <a:rPr sz="2300" spc="-9" dirty="0">
                <a:latin typeface="Times New Roman"/>
                <a:cs typeface="Times New Roman"/>
              </a:rPr>
              <a:t>combines </a:t>
            </a:r>
            <a:r>
              <a:rPr sz="2300" spc="-4" dirty="0">
                <a:latin typeface="Times New Roman"/>
                <a:cs typeface="Times New Roman"/>
              </a:rPr>
              <a:t>the </a:t>
            </a:r>
            <a:r>
              <a:rPr sz="2300" dirty="0">
                <a:latin typeface="Times New Roman"/>
                <a:cs typeface="Times New Roman"/>
              </a:rPr>
              <a:t> </a:t>
            </a:r>
            <a:r>
              <a:rPr sz="2300" spc="-4" dirty="0">
                <a:latin typeface="Times New Roman"/>
                <a:cs typeface="Times New Roman"/>
              </a:rPr>
              <a:t>predictions</a:t>
            </a:r>
            <a:r>
              <a:rPr sz="2300" spc="-26" dirty="0">
                <a:latin typeface="Times New Roman"/>
                <a:cs typeface="Times New Roman"/>
              </a:rPr>
              <a:t> </a:t>
            </a:r>
            <a:r>
              <a:rPr sz="2300" spc="-4" dirty="0">
                <a:latin typeface="Times New Roman"/>
                <a:cs typeface="Times New Roman"/>
              </a:rPr>
              <a:t>of</a:t>
            </a:r>
            <a:r>
              <a:rPr sz="2300" dirty="0">
                <a:latin typeface="Times New Roman"/>
                <a:cs typeface="Times New Roman"/>
              </a:rPr>
              <a:t> </a:t>
            </a:r>
            <a:r>
              <a:rPr sz="2300" spc="-4" dirty="0">
                <a:latin typeface="Times New Roman"/>
                <a:cs typeface="Times New Roman"/>
              </a:rPr>
              <a:t>each</a:t>
            </a:r>
            <a:r>
              <a:rPr sz="2300" dirty="0">
                <a:latin typeface="Times New Roman"/>
                <a:cs typeface="Times New Roman"/>
              </a:rPr>
              <a:t> </a:t>
            </a:r>
            <a:r>
              <a:rPr sz="2300" spc="-13" dirty="0">
                <a:latin typeface="Times New Roman"/>
                <a:cs typeface="Times New Roman"/>
              </a:rPr>
              <a:t>hypothesis</a:t>
            </a:r>
            <a:r>
              <a:rPr sz="2300" spc="61" dirty="0">
                <a:latin typeface="Times New Roman"/>
                <a:cs typeface="Times New Roman"/>
              </a:rPr>
              <a:t> </a:t>
            </a:r>
            <a:r>
              <a:rPr sz="2300" spc="-4" dirty="0">
                <a:latin typeface="Times New Roman"/>
                <a:cs typeface="Times New Roman"/>
              </a:rPr>
              <a:t>to</a:t>
            </a:r>
            <a:r>
              <a:rPr sz="2300" spc="-18" dirty="0">
                <a:latin typeface="Times New Roman"/>
                <a:cs typeface="Times New Roman"/>
              </a:rPr>
              <a:t> </a:t>
            </a:r>
            <a:r>
              <a:rPr sz="2300" spc="-4" dirty="0">
                <a:latin typeface="Times New Roman"/>
                <a:cs typeface="Times New Roman"/>
              </a:rPr>
              <a:t>classify</a:t>
            </a:r>
            <a:r>
              <a:rPr sz="2300" spc="-22" dirty="0">
                <a:latin typeface="Times New Roman"/>
                <a:cs typeface="Times New Roman"/>
              </a:rPr>
              <a:t> </a:t>
            </a:r>
            <a:r>
              <a:rPr sz="2300" spc="-4" dirty="0">
                <a:latin typeface="Times New Roman"/>
                <a:cs typeface="Times New Roman"/>
              </a:rPr>
              <a:t>each</a:t>
            </a:r>
            <a:r>
              <a:rPr sz="2300" spc="-18" dirty="0">
                <a:latin typeface="Times New Roman"/>
                <a:cs typeface="Times New Roman"/>
              </a:rPr>
              <a:t> </a:t>
            </a:r>
            <a:r>
              <a:rPr sz="2300" spc="-4" dirty="0">
                <a:latin typeface="Times New Roman"/>
                <a:cs typeface="Times New Roman"/>
              </a:rPr>
              <a:t>new</a:t>
            </a:r>
            <a:r>
              <a:rPr sz="2300" spc="4" dirty="0">
                <a:latin typeface="Times New Roman"/>
                <a:cs typeface="Times New Roman"/>
              </a:rPr>
              <a:t> </a:t>
            </a:r>
            <a:r>
              <a:rPr sz="2300" spc="-4" dirty="0">
                <a:latin typeface="Times New Roman"/>
                <a:cs typeface="Times New Roman"/>
              </a:rPr>
              <a:t>instance.</a:t>
            </a:r>
            <a:endParaRPr sz="2300">
              <a:latin typeface="Times New Roman"/>
              <a:cs typeface="Times New Roman"/>
            </a:endParaRPr>
          </a:p>
          <a:p>
            <a:pPr>
              <a:spcBef>
                <a:spcPts val="26"/>
              </a:spcBef>
            </a:pPr>
            <a:endParaRPr sz="3300">
              <a:latin typeface="Times New Roman"/>
              <a:cs typeface="Times New Roman"/>
            </a:endParaRPr>
          </a:p>
          <a:p>
            <a:pPr marL="336845" indent="-326266">
              <a:buChar char="•"/>
              <a:tabLst>
                <a:tab pos="336845" algn="l"/>
                <a:tab pos="337401" algn="l"/>
              </a:tabLst>
            </a:pPr>
            <a:r>
              <a:rPr sz="2300" spc="-9" dirty="0">
                <a:latin typeface="Times New Roman"/>
                <a:cs typeface="Times New Roman"/>
              </a:rPr>
              <a:t>An</a:t>
            </a:r>
            <a:r>
              <a:rPr sz="2300" spc="-4" dirty="0">
                <a:latin typeface="Times New Roman"/>
                <a:cs typeface="Times New Roman"/>
              </a:rPr>
              <a:t> alternative,</a:t>
            </a:r>
            <a:r>
              <a:rPr sz="2300" spc="-18" dirty="0">
                <a:latin typeface="Times New Roman"/>
                <a:cs typeface="Times New Roman"/>
              </a:rPr>
              <a:t> </a:t>
            </a:r>
            <a:r>
              <a:rPr sz="2300" spc="-4" dirty="0">
                <a:latin typeface="Times New Roman"/>
                <a:cs typeface="Times New Roman"/>
              </a:rPr>
              <a:t>less</a:t>
            </a:r>
            <a:r>
              <a:rPr sz="2300" dirty="0">
                <a:latin typeface="Times New Roman"/>
                <a:cs typeface="Times New Roman"/>
              </a:rPr>
              <a:t> </a:t>
            </a:r>
            <a:r>
              <a:rPr sz="2300" spc="-9" dirty="0">
                <a:latin typeface="Times New Roman"/>
                <a:cs typeface="Times New Roman"/>
              </a:rPr>
              <a:t>optimal</a:t>
            </a:r>
            <a:r>
              <a:rPr sz="2300" spc="-4" dirty="0">
                <a:latin typeface="Times New Roman"/>
                <a:cs typeface="Times New Roman"/>
              </a:rPr>
              <a:t> </a:t>
            </a:r>
            <a:r>
              <a:rPr sz="2300" spc="-9" dirty="0">
                <a:latin typeface="Times New Roman"/>
                <a:cs typeface="Times New Roman"/>
              </a:rPr>
              <a:t>method</a:t>
            </a:r>
            <a:r>
              <a:rPr sz="2300" dirty="0">
                <a:latin typeface="Times New Roman"/>
                <a:cs typeface="Times New Roman"/>
              </a:rPr>
              <a:t> </a:t>
            </a:r>
            <a:r>
              <a:rPr sz="2300" spc="-4" dirty="0">
                <a:latin typeface="Times New Roman"/>
                <a:cs typeface="Times New Roman"/>
              </a:rPr>
              <a:t>is</a:t>
            </a:r>
            <a:r>
              <a:rPr sz="2300" dirty="0">
                <a:latin typeface="Times New Roman"/>
                <a:cs typeface="Times New Roman"/>
              </a:rPr>
              <a:t> </a:t>
            </a:r>
            <a:r>
              <a:rPr sz="2300" spc="-4" dirty="0">
                <a:latin typeface="Times New Roman"/>
                <a:cs typeface="Times New Roman"/>
              </a:rPr>
              <a:t>the </a:t>
            </a:r>
            <a:r>
              <a:rPr sz="2300" spc="-9" dirty="0">
                <a:latin typeface="Times New Roman"/>
                <a:cs typeface="Times New Roman"/>
              </a:rPr>
              <a:t>Gibbs</a:t>
            </a:r>
            <a:r>
              <a:rPr sz="2300" dirty="0">
                <a:latin typeface="Times New Roman"/>
                <a:cs typeface="Times New Roman"/>
              </a:rPr>
              <a:t> </a:t>
            </a:r>
            <a:r>
              <a:rPr sz="2300" spc="-9" dirty="0">
                <a:latin typeface="Times New Roman"/>
                <a:cs typeface="Times New Roman"/>
              </a:rPr>
              <a:t>algorithm:</a:t>
            </a:r>
            <a:endParaRPr sz="2300">
              <a:latin typeface="Times New Roman"/>
              <a:cs typeface="Times New Roman"/>
            </a:endParaRPr>
          </a:p>
          <a:p>
            <a:pPr marL="300098" marR="444858" indent="-300098">
              <a:lnSpc>
                <a:spcPts val="2718"/>
              </a:lnSpc>
              <a:spcBef>
                <a:spcPts val="653"/>
              </a:spcBef>
              <a:buAutoNum type="arabicPeriod"/>
              <a:tabLst>
                <a:tab pos="300098" algn="l"/>
              </a:tabLst>
            </a:pPr>
            <a:r>
              <a:rPr sz="2300" spc="-4" dirty="0">
                <a:latin typeface="Times New Roman"/>
                <a:cs typeface="Times New Roman"/>
              </a:rPr>
              <a:t>Choose a </a:t>
            </a:r>
            <a:r>
              <a:rPr sz="2300" spc="-13" dirty="0">
                <a:latin typeface="Times New Roman"/>
                <a:cs typeface="Times New Roman"/>
              </a:rPr>
              <a:t>hypothesis</a:t>
            </a:r>
            <a:r>
              <a:rPr sz="2300" spc="61" dirty="0">
                <a:latin typeface="Times New Roman"/>
                <a:cs typeface="Times New Roman"/>
              </a:rPr>
              <a:t> </a:t>
            </a:r>
            <a:r>
              <a:rPr sz="2300" b="1" i="1" spc="-4" dirty="0">
                <a:latin typeface="Times New Roman"/>
                <a:cs typeface="Times New Roman"/>
              </a:rPr>
              <a:t>h </a:t>
            </a:r>
            <a:r>
              <a:rPr sz="2300" dirty="0">
                <a:latin typeface="Times New Roman"/>
                <a:cs typeface="Times New Roman"/>
              </a:rPr>
              <a:t>from</a:t>
            </a:r>
            <a:r>
              <a:rPr sz="2300" spc="-22" dirty="0">
                <a:latin typeface="Times New Roman"/>
                <a:cs typeface="Times New Roman"/>
              </a:rPr>
              <a:t> </a:t>
            </a:r>
            <a:r>
              <a:rPr sz="2300" spc="-9" dirty="0">
                <a:latin typeface="Times New Roman"/>
                <a:cs typeface="Times New Roman"/>
              </a:rPr>
              <a:t>H</a:t>
            </a:r>
            <a:r>
              <a:rPr sz="2300" spc="-4" dirty="0">
                <a:latin typeface="Times New Roman"/>
                <a:cs typeface="Times New Roman"/>
              </a:rPr>
              <a:t> at</a:t>
            </a:r>
            <a:r>
              <a:rPr sz="2300" spc="-18" dirty="0">
                <a:latin typeface="Times New Roman"/>
                <a:cs typeface="Times New Roman"/>
              </a:rPr>
              <a:t> </a:t>
            </a:r>
            <a:r>
              <a:rPr sz="2300" spc="-9" dirty="0">
                <a:latin typeface="Times New Roman"/>
                <a:cs typeface="Times New Roman"/>
              </a:rPr>
              <a:t>random,</a:t>
            </a:r>
            <a:r>
              <a:rPr sz="2300" spc="18" dirty="0">
                <a:latin typeface="Times New Roman"/>
                <a:cs typeface="Times New Roman"/>
              </a:rPr>
              <a:t> </a:t>
            </a:r>
            <a:r>
              <a:rPr sz="2300" spc="-4" dirty="0">
                <a:latin typeface="Times New Roman"/>
                <a:cs typeface="Times New Roman"/>
              </a:rPr>
              <a:t>according</a:t>
            </a:r>
            <a:r>
              <a:rPr sz="2300" spc="-22" dirty="0">
                <a:latin typeface="Times New Roman"/>
                <a:cs typeface="Times New Roman"/>
              </a:rPr>
              <a:t> </a:t>
            </a:r>
            <a:r>
              <a:rPr sz="2300" spc="-4" dirty="0">
                <a:latin typeface="Times New Roman"/>
                <a:cs typeface="Times New Roman"/>
              </a:rPr>
              <a:t>to</a:t>
            </a:r>
            <a:r>
              <a:rPr sz="2300" dirty="0">
                <a:latin typeface="Times New Roman"/>
                <a:cs typeface="Times New Roman"/>
              </a:rPr>
              <a:t> </a:t>
            </a:r>
            <a:r>
              <a:rPr sz="2300" spc="-4" dirty="0">
                <a:latin typeface="Times New Roman"/>
                <a:cs typeface="Times New Roman"/>
              </a:rPr>
              <a:t>the posterior </a:t>
            </a:r>
            <a:r>
              <a:rPr sz="2300" spc="-557" dirty="0">
                <a:latin typeface="Times New Roman"/>
                <a:cs typeface="Times New Roman"/>
              </a:rPr>
              <a:t> </a:t>
            </a:r>
            <a:r>
              <a:rPr sz="2300" spc="-4" dirty="0">
                <a:latin typeface="Times New Roman"/>
                <a:cs typeface="Times New Roman"/>
              </a:rPr>
              <a:t>probability</a:t>
            </a:r>
            <a:r>
              <a:rPr sz="2300" spc="-26" dirty="0">
                <a:latin typeface="Times New Roman"/>
                <a:cs typeface="Times New Roman"/>
              </a:rPr>
              <a:t> </a:t>
            </a:r>
            <a:r>
              <a:rPr sz="2300" spc="-4" dirty="0">
                <a:latin typeface="Times New Roman"/>
                <a:cs typeface="Times New Roman"/>
              </a:rPr>
              <a:t>distribution</a:t>
            </a:r>
            <a:r>
              <a:rPr sz="2300" spc="-26" dirty="0">
                <a:latin typeface="Times New Roman"/>
                <a:cs typeface="Times New Roman"/>
              </a:rPr>
              <a:t> </a:t>
            </a:r>
            <a:r>
              <a:rPr sz="2300" spc="-4" dirty="0">
                <a:latin typeface="Times New Roman"/>
                <a:cs typeface="Times New Roman"/>
              </a:rPr>
              <a:t>over </a:t>
            </a:r>
            <a:r>
              <a:rPr sz="2300" spc="-9" dirty="0">
                <a:latin typeface="Times New Roman"/>
                <a:cs typeface="Times New Roman"/>
              </a:rPr>
              <a:t>H.</a:t>
            </a:r>
            <a:endParaRPr sz="2300">
              <a:latin typeface="Times New Roman"/>
              <a:cs typeface="Times New Roman"/>
            </a:endParaRPr>
          </a:p>
          <a:p>
            <a:pPr marL="299541" indent="-288963">
              <a:spcBef>
                <a:spcPts val="456"/>
              </a:spcBef>
              <a:buAutoNum type="arabicPeriod"/>
              <a:tabLst>
                <a:tab pos="300098" algn="l"/>
              </a:tabLst>
            </a:pPr>
            <a:r>
              <a:rPr sz="2300" spc="-9" dirty="0">
                <a:latin typeface="Times New Roman"/>
                <a:cs typeface="Times New Roman"/>
              </a:rPr>
              <a:t>Use</a:t>
            </a:r>
            <a:r>
              <a:rPr sz="2300" dirty="0">
                <a:latin typeface="Times New Roman"/>
                <a:cs typeface="Times New Roman"/>
              </a:rPr>
              <a:t> </a:t>
            </a:r>
            <a:r>
              <a:rPr sz="2300" b="1" i="1" spc="-4" dirty="0">
                <a:latin typeface="Times New Roman"/>
                <a:cs typeface="Times New Roman"/>
              </a:rPr>
              <a:t>h </a:t>
            </a:r>
            <a:r>
              <a:rPr sz="2300" spc="-4" dirty="0">
                <a:latin typeface="Times New Roman"/>
                <a:cs typeface="Times New Roman"/>
              </a:rPr>
              <a:t>to predict</a:t>
            </a:r>
            <a:r>
              <a:rPr sz="2300" spc="-26" dirty="0">
                <a:latin typeface="Times New Roman"/>
                <a:cs typeface="Times New Roman"/>
              </a:rPr>
              <a:t> </a:t>
            </a:r>
            <a:r>
              <a:rPr sz="2300" spc="-4" dirty="0">
                <a:latin typeface="Times New Roman"/>
                <a:cs typeface="Times New Roman"/>
              </a:rPr>
              <a:t>the classification</a:t>
            </a:r>
            <a:r>
              <a:rPr sz="2300" spc="-39" dirty="0">
                <a:latin typeface="Times New Roman"/>
                <a:cs typeface="Times New Roman"/>
              </a:rPr>
              <a:t> </a:t>
            </a:r>
            <a:r>
              <a:rPr sz="2300" spc="-4" dirty="0">
                <a:latin typeface="Times New Roman"/>
                <a:cs typeface="Times New Roman"/>
              </a:rPr>
              <a:t>of the</a:t>
            </a:r>
            <a:r>
              <a:rPr sz="2300" spc="-22" dirty="0">
                <a:latin typeface="Times New Roman"/>
                <a:cs typeface="Times New Roman"/>
              </a:rPr>
              <a:t> </a:t>
            </a:r>
            <a:r>
              <a:rPr sz="2300" spc="-4" dirty="0">
                <a:latin typeface="Times New Roman"/>
                <a:cs typeface="Times New Roman"/>
              </a:rPr>
              <a:t>next instance</a:t>
            </a:r>
            <a:r>
              <a:rPr sz="2300" spc="-31" dirty="0">
                <a:latin typeface="Times New Roman"/>
                <a:cs typeface="Times New Roman"/>
              </a:rPr>
              <a:t> </a:t>
            </a:r>
            <a:r>
              <a:rPr sz="2300" b="1" i="1" spc="-4" dirty="0">
                <a:latin typeface="Times New Roman"/>
                <a:cs typeface="Times New Roman"/>
              </a:rPr>
              <a:t>x.</a:t>
            </a:r>
            <a:endParaRPr sz="23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571480"/>
            <a:ext cx="8572560" cy="5632311"/>
          </a:xfrm>
          <a:prstGeom prst="rect">
            <a:avLst/>
          </a:prstGeom>
        </p:spPr>
        <p:txBody>
          <a:bodyPr wrap="square">
            <a:spAutoFit/>
          </a:bodyPr>
          <a:lstStyle/>
          <a:p>
            <a:pPr>
              <a:lnSpc>
                <a:spcPct val="150000"/>
              </a:lnSpc>
            </a:pPr>
            <a:r>
              <a:rPr lang="en-IN" sz="2400" dirty="0" smtClean="0"/>
              <a:t>Although the </a:t>
            </a:r>
            <a:r>
              <a:rPr lang="en-IN" sz="2400" dirty="0" err="1" smtClean="0"/>
              <a:t>Bayes</a:t>
            </a:r>
            <a:r>
              <a:rPr lang="en-IN" sz="2400" dirty="0" smtClean="0"/>
              <a:t> optimal classifier obtains the best performance that can be achieved from the given training data, it can be quite costly to apply. The expense  is due to the fact that it computes the posterior probability for every hypothesis  in H and then combines the predictions of each hypothesis to classify each new  instance.</a:t>
            </a:r>
          </a:p>
          <a:p>
            <a:pPr>
              <a:lnSpc>
                <a:spcPct val="150000"/>
              </a:lnSpc>
            </a:pPr>
            <a:r>
              <a:rPr lang="en-IN" sz="2400" dirty="0" smtClean="0"/>
              <a:t>An alternative, less optimal method is the Gibbs algorithm , defined as follows:</a:t>
            </a:r>
          </a:p>
          <a:p>
            <a:pPr marL="457200" indent="-457200">
              <a:lnSpc>
                <a:spcPct val="150000"/>
              </a:lnSpc>
              <a:buAutoNum type="arabicPeriod"/>
            </a:pPr>
            <a:r>
              <a:rPr lang="en-IN" sz="2400" b="1" dirty="0" smtClean="0">
                <a:solidFill>
                  <a:schemeClr val="accent1">
                    <a:lumMod val="50000"/>
                  </a:schemeClr>
                </a:solidFill>
              </a:rPr>
              <a:t>Choose a hypothesis </a:t>
            </a:r>
            <a:r>
              <a:rPr lang="en-IN" sz="2400" b="1" i="1" dirty="0" smtClean="0">
                <a:solidFill>
                  <a:schemeClr val="accent1">
                    <a:lumMod val="50000"/>
                  </a:schemeClr>
                </a:solidFill>
              </a:rPr>
              <a:t>h from H at random, according to the </a:t>
            </a:r>
          </a:p>
          <a:p>
            <a:pPr marL="457200" indent="-457200">
              <a:lnSpc>
                <a:spcPct val="150000"/>
              </a:lnSpc>
            </a:pPr>
            <a:r>
              <a:rPr lang="en-IN" sz="2400" b="1" i="1" dirty="0" smtClean="0">
                <a:solidFill>
                  <a:schemeClr val="accent1">
                    <a:lumMod val="50000"/>
                  </a:schemeClr>
                </a:solidFill>
              </a:rPr>
              <a:t>      posterior probability  </a:t>
            </a:r>
            <a:r>
              <a:rPr lang="en-IN" sz="2400" b="1" dirty="0" smtClean="0">
                <a:solidFill>
                  <a:schemeClr val="accent1">
                    <a:lumMod val="50000"/>
                  </a:schemeClr>
                </a:solidFill>
              </a:rPr>
              <a:t>distribution over H.</a:t>
            </a:r>
          </a:p>
          <a:p>
            <a:pPr>
              <a:lnSpc>
                <a:spcPct val="150000"/>
              </a:lnSpc>
            </a:pPr>
            <a:r>
              <a:rPr lang="en-IN" sz="2400" dirty="0" smtClean="0"/>
              <a:t>2. </a:t>
            </a:r>
            <a:r>
              <a:rPr lang="en-IN" sz="2400" dirty="0" smtClean="0">
                <a:solidFill>
                  <a:schemeClr val="accent2">
                    <a:lumMod val="50000"/>
                  </a:schemeClr>
                </a:solidFill>
              </a:rPr>
              <a:t>Use </a:t>
            </a:r>
            <a:r>
              <a:rPr lang="en-IN" sz="2400" b="1" i="1" dirty="0" smtClean="0">
                <a:solidFill>
                  <a:schemeClr val="accent2">
                    <a:lumMod val="50000"/>
                  </a:schemeClr>
                </a:solidFill>
              </a:rPr>
              <a:t>h </a:t>
            </a:r>
            <a:r>
              <a:rPr lang="en-IN" sz="2400" i="1" dirty="0" smtClean="0">
                <a:solidFill>
                  <a:schemeClr val="accent2">
                    <a:lumMod val="50000"/>
                  </a:schemeClr>
                </a:solidFill>
              </a:rPr>
              <a:t>to predict the classification of the next instance x.</a:t>
            </a:r>
          </a:p>
        </p:txBody>
      </p:sp>
      <p:sp>
        <p:nvSpPr>
          <p:cNvPr id="3" name="Rectangle 2"/>
          <p:cNvSpPr/>
          <p:nvPr/>
        </p:nvSpPr>
        <p:spPr>
          <a:xfrm>
            <a:off x="285720" y="142852"/>
            <a:ext cx="2350643" cy="369332"/>
          </a:xfrm>
          <a:prstGeom prst="rect">
            <a:avLst/>
          </a:prstGeom>
          <a:solidFill>
            <a:schemeClr val="accent3">
              <a:lumMod val="20000"/>
              <a:lumOff val="80000"/>
            </a:schemeClr>
          </a:solidFill>
        </p:spPr>
        <p:txBody>
          <a:bodyPr wrap="none">
            <a:spAutoFit/>
          </a:bodyPr>
          <a:lstStyle/>
          <a:p>
            <a:r>
              <a:rPr lang="en-IN" b="1" dirty="0" smtClean="0"/>
              <a:t>6.8 GIBBS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6"/>
            <a:ext cx="8215370" cy="2862322"/>
          </a:xfrm>
          <a:prstGeom prst="rect">
            <a:avLst/>
          </a:prstGeom>
        </p:spPr>
        <p:txBody>
          <a:bodyPr wrap="square">
            <a:spAutoFit/>
          </a:bodyPr>
          <a:lstStyle/>
          <a:p>
            <a:r>
              <a:rPr lang="en-IN" sz="2000" dirty="0" smtClean="0"/>
              <a:t>Given a new instance to classify, the Gibbs algorithm simply applies a</a:t>
            </a:r>
          </a:p>
          <a:p>
            <a:r>
              <a:rPr lang="en-IN" sz="2000" dirty="0" smtClean="0"/>
              <a:t>hypothesis drawn at random according to the current posterior probability distribution.  Surprisingly, it can be shown that under certain conditions the expected  misclassification error for the Gibbs algorithm is at most twice the expected error  of the </a:t>
            </a:r>
            <a:r>
              <a:rPr lang="en-IN" sz="2000" dirty="0" err="1" smtClean="0"/>
              <a:t>Bayes</a:t>
            </a:r>
            <a:r>
              <a:rPr lang="en-IN" sz="2000" dirty="0" smtClean="0"/>
              <a:t> optimal classifier . More precisely, the expected  value is taken over target concepts drawn at random according to the prior  probability distribution assumed by the learner. Under this condition, the expected  value of the error of the Gibbs algorithm is at worst twice the expected value of  the error of the </a:t>
            </a:r>
            <a:r>
              <a:rPr lang="en-IN" sz="2000" dirty="0" err="1" smtClean="0"/>
              <a:t>Bayes</a:t>
            </a:r>
            <a:r>
              <a:rPr lang="en-IN" sz="2000" dirty="0" smtClean="0"/>
              <a:t> optimal classifier.</a:t>
            </a:r>
            <a:endParaRPr lang="en-IN" sz="2000" dirty="0"/>
          </a:p>
        </p:txBody>
      </p:sp>
      <p:sp>
        <p:nvSpPr>
          <p:cNvPr id="3" name="Rectangle 2"/>
          <p:cNvSpPr/>
          <p:nvPr/>
        </p:nvSpPr>
        <p:spPr>
          <a:xfrm>
            <a:off x="500034" y="3352760"/>
            <a:ext cx="7929618"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000" dirty="0" smtClean="0"/>
              <a:t>This result has an interesting implication for the concept learning problem</a:t>
            </a:r>
          </a:p>
          <a:p>
            <a:r>
              <a:rPr lang="en-IN" sz="2000" dirty="0" smtClean="0"/>
              <a:t>described earlier. In particular, it implies that if the learner assumes a uniform  prior over H, and if target concepts are in fact drawn from such a distribution  when presented to the learner, </a:t>
            </a:r>
            <a:r>
              <a:rPr lang="en-IN" sz="2000" i="1" dirty="0" smtClean="0"/>
              <a:t>then classifying the next instance according to  a hypothesis drawn at random from the current version space (according to a  uniform distribution), will have expected error at most twice that of the </a:t>
            </a:r>
            <a:r>
              <a:rPr lang="en-IN" sz="2000" i="1" dirty="0" err="1" smtClean="0"/>
              <a:t>Bayes</a:t>
            </a:r>
            <a:r>
              <a:rPr lang="en-IN" sz="2000" i="1" dirty="0" smtClean="0"/>
              <a:t>  optimal </a:t>
            </a:r>
            <a:r>
              <a:rPr lang="en-IN" sz="2000" i="1" dirty="0" err="1" smtClean="0"/>
              <a:t>classijier</a:t>
            </a:r>
            <a:r>
              <a:rPr lang="en-IN" sz="2000" i="1" dirty="0" smtClean="0"/>
              <a:t>. Again, we have an example where a Bayesian analysis of a  </a:t>
            </a:r>
            <a:r>
              <a:rPr lang="en-IN" sz="2000" dirty="0" smtClean="0"/>
              <a:t>non-Bayesian algorithm yields insight into the performance of that algorithm.</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2873607" cy="369332"/>
          </a:xfrm>
          <a:prstGeom prst="rect">
            <a:avLst/>
          </a:prstGeom>
          <a:solidFill>
            <a:schemeClr val="accent3">
              <a:lumMod val="20000"/>
              <a:lumOff val="80000"/>
            </a:schemeClr>
          </a:solidFill>
        </p:spPr>
        <p:txBody>
          <a:bodyPr wrap="none">
            <a:spAutoFit/>
          </a:bodyPr>
          <a:lstStyle/>
          <a:p>
            <a:r>
              <a:rPr lang="en-IN" b="1" dirty="0" smtClean="0"/>
              <a:t>6.9 NAIVE BAYES CLASSIFIER</a:t>
            </a:r>
            <a:endParaRPr lang="en-IN" dirty="0"/>
          </a:p>
        </p:txBody>
      </p:sp>
      <p:sp>
        <p:nvSpPr>
          <p:cNvPr id="3" name="Rectangle 2"/>
          <p:cNvSpPr/>
          <p:nvPr/>
        </p:nvSpPr>
        <p:spPr>
          <a:xfrm>
            <a:off x="285720" y="948690"/>
            <a:ext cx="8429684" cy="5816977"/>
          </a:xfrm>
          <a:prstGeom prst="rect">
            <a:avLst/>
          </a:prstGeom>
        </p:spPr>
        <p:txBody>
          <a:bodyPr wrap="square">
            <a:spAutoFit/>
          </a:bodyPr>
          <a:lstStyle/>
          <a:p>
            <a:r>
              <a:rPr lang="en-IN" sz="2400" dirty="0" smtClean="0"/>
              <a:t>One highly practical Bayesian learning method is the naive </a:t>
            </a:r>
            <a:r>
              <a:rPr lang="en-IN" sz="2400" dirty="0" err="1" smtClean="0"/>
              <a:t>Bayes</a:t>
            </a:r>
            <a:r>
              <a:rPr lang="en-IN" sz="2400" dirty="0" smtClean="0"/>
              <a:t> learner, often called the N</a:t>
            </a:r>
            <a:r>
              <a:rPr lang="en-IN" sz="2400" b="1" i="1" dirty="0" smtClean="0"/>
              <a:t>aive </a:t>
            </a:r>
            <a:r>
              <a:rPr lang="en-IN" sz="2400" b="1" i="1" dirty="0" err="1" smtClean="0"/>
              <a:t>Bayes</a:t>
            </a:r>
            <a:r>
              <a:rPr lang="en-IN" sz="2400" b="1" i="1" dirty="0" smtClean="0"/>
              <a:t> classifier. </a:t>
            </a:r>
            <a:r>
              <a:rPr lang="en-IN" sz="2400" i="1" dirty="0" smtClean="0"/>
              <a:t>In some domains its performance has been shown  </a:t>
            </a:r>
            <a:r>
              <a:rPr lang="en-IN" sz="2400" dirty="0" smtClean="0"/>
              <a:t>to be comparable to that of neural network and decision tree learning. </a:t>
            </a:r>
          </a:p>
          <a:p>
            <a:endParaRPr lang="en-IN" sz="2400" dirty="0" smtClean="0"/>
          </a:p>
          <a:p>
            <a:pPr>
              <a:lnSpc>
                <a:spcPct val="150000"/>
              </a:lnSpc>
            </a:pPr>
            <a:r>
              <a:rPr lang="en-IN" sz="2400" dirty="0" smtClean="0"/>
              <a:t>The naive </a:t>
            </a:r>
            <a:r>
              <a:rPr lang="en-IN" sz="2400" dirty="0" err="1" smtClean="0"/>
              <a:t>Bayes</a:t>
            </a:r>
            <a:r>
              <a:rPr lang="en-IN" sz="2400" dirty="0" smtClean="0"/>
              <a:t> classifier applies to learning tasks where each instance </a:t>
            </a:r>
            <a:r>
              <a:rPr lang="en-IN" sz="2400" b="1" i="1" dirty="0" smtClean="0"/>
              <a:t>x  </a:t>
            </a:r>
            <a:r>
              <a:rPr lang="en-IN" sz="2400" dirty="0" smtClean="0"/>
              <a:t>is described by a conjunction of attribute values and where the target function  </a:t>
            </a:r>
            <a:r>
              <a:rPr lang="en-IN" sz="2400" b="1" i="1" dirty="0" smtClean="0"/>
              <a:t>f</a:t>
            </a:r>
            <a:r>
              <a:rPr lang="en-IN" sz="2400" dirty="0" smtClean="0"/>
              <a:t> </a:t>
            </a:r>
            <a:r>
              <a:rPr lang="en-IN" sz="2400" b="1" i="1" dirty="0" smtClean="0"/>
              <a:t>( x ) </a:t>
            </a:r>
            <a:r>
              <a:rPr lang="en-IN" sz="2400" dirty="0" smtClean="0"/>
              <a:t>can take on any value from some finite set V. A set of training examples of  the target function is provided, and a new instance is presented, described by the</a:t>
            </a:r>
          </a:p>
          <a:p>
            <a:pPr>
              <a:lnSpc>
                <a:spcPct val="150000"/>
              </a:lnSpc>
            </a:pPr>
            <a:r>
              <a:rPr lang="en-IN" sz="2400" dirty="0" err="1" smtClean="0"/>
              <a:t>tuple</a:t>
            </a:r>
            <a:r>
              <a:rPr lang="en-IN" sz="2400" dirty="0" smtClean="0"/>
              <a:t> of attribute values (a</a:t>
            </a:r>
            <a:r>
              <a:rPr lang="en-IN" sz="2400" baseline="-25000" dirty="0" smtClean="0"/>
              <a:t>1</a:t>
            </a:r>
            <a:r>
              <a:rPr lang="en-IN" sz="2400" dirty="0" smtClean="0"/>
              <a:t>, a</a:t>
            </a:r>
            <a:r>
              <a:rPr lang="en-IN" sz="2400" baseline="-25000" dirty="0" smtClean="0"/>
              <a:t>2</a:t>
            </a:r>
            <a:r>
              <a:rPr lang="en-IN" sz="2400" dirty="0" smtClean="0"/>
              <a:t>.. .a</a:t>
            </a:r>
            <a:r>
              <a:rPr lang="en-IN" sz="2400" baseline="-25000" dirty="0" smtClean="0"/>
              <a:t>n</a:t>
            </a:r>
            <a:r>
              <a:rPr lang="en-IN" sz="2400" dirty="0" smtClean="0"/>
              <a:t>). The learner is asked to predict the target  value, or classification, for this new instance.</a:t>
            </a:r>
            <a:endParaRPr lang="en-IN"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71414"/>
            <a:ext cx="8786842" cy="3643338"/>
          </a:xfrm>
          <a:prstGeom prst="rect">
            <a:avLst/>
          </a:prstGeom>
          <a:noFill/>
          <a:ln w="9525">
            <a:noFill/>
            <a:miter lim="800000"/>
            <a:headEnd/>
            <a:tailEnd/>
          </a:ln>
          <a:effectLst/>
        </p:spPr>
      </p:pic>
      <p:sp>
        <p:nvSpPr>
          <p:cNvPr id="3" name="Rectangle 2"/>
          <p:cNvSpPr/>
          <p:nvPr/>
        </p:nvSpPr>
        <p:spPr>
          <a:xfrm>
            <a:off x="571472" y="3857628"/>
            <a:ext cx="8143932" cy="2862322"/>
          </a:xfrm>
          <a:prstGeom prst="rect">
            <a:avLst/>
          </a:prstGeom>
        </p:spPr>
        <p:txBody>
          <a:bodyPr wrap="square">
            <a:spAutoFit/>
          </a:bodyPr>
          <a:lstStyle/>
          <a:p>
            <a:r>
              <a:rPr lang="en-IN" sz="2000" dirty="0" smtClean="0"/>
              <a:t>Now we could attempt to estimate the two terms in Equation (6.19) based on  the training data. It is easy to estimate each of the </a:t>
            </a:r>
            <a:r>
              <a:rPr lang="en-IN" sz="2000" b="1" i="1" dirty="0" smtClean="0"/>
              <a:t>P(</a:t>
            </a:r>
            <a:r>
              <a:rPr lang="en-IN" sz="2000" b="1" i="1" dirty="0" err="1" smtClean="0"/>
              <a:t>v</a:t>
            </a:r>
            <a:r>
              <a:rPr lang="en-IN" sz="2000" b="1" i="1" baseline="-25000" dirty="0" err="1" smtClean="0"/>
              <a:t>j</a:t>
            </a:r>
            <a:r>
              <a:rPr lang="en-IN" sz="2000" b="1" i="1" dirty="0" smtClean="0"/>
              <a:t>) </a:t>
            </a:r>
            <a:r>
              <a:rPr lang="en-IN" sz="2000" i="1" dirty="0" smtClean="0"/>
              <a:t>simply by counting the  </a:t>
            </a:r>
            <a:r>
              <a:rPr lang="en-IN" sz="2000" dirty="0" smtClean="0"/>
              <a:t>frequency with which each target value </a:t>
            </a:r>
            <a:r>
              <a:rPr lang="en-IN" sz="2000" i="1" dirty="0" err="1" smtClean="0"/>
              <a:t>vj</a:t>
            </a:r>
            <a:r>
              <a:rPr lang="en-IN" sz="2000" i="1" dirty="0" smtClean="0"/>
              <a:t> occurs in the training data. However,  </a:t>
            </a:r>
            <a:r>
              <a:rPr lang="en-IN" sz="2000" dirty="0" smtClean="0"/>
              <a:t>estimating the different </a:t>
            </a:r>
            <a:r>
              <a:rPr lang="en-IN" sz="2000" i="1" dirty="0" smtClean="0"/>
              <a:t>P(a</a:t>
            </a:r>
            <a:r>
              <a:rPr lang="en-IN" sz="2000" i="1" baseline="-25000" dirty="0" smtClean="0"/>
              <a:t>1</a:t>
            </a:r>
            <a:r>
              <a:rPr lang="en-IN" sz="2000" i="1" dirty="0" smtClean="0"/>
              <a:t>, </a:t>
            </a:r>
            <a:r>
              <a:rPr lang="en-IN" sz="2000" i="1" baseline="-25000" dirty="0" smtClean="0"/>
              <a:t>a2.</a:t>
            </a:r>
            <a:r>
              <a:rPr lang="en-IN" sz="2000" i="1" dirty="0" smtClean="0"/>
              <a:t>. . a</a:t>
            </a:r>
            <a:r>
              <a:rPr lang="en-IN" sz="2000" i="1" baseline="-25000" dirty="0" smtClean="0"/>
              <a:t>n</a:t>
            </a:r>
            <a:r>
              <a:rPr lang="en-IN" sz="2000" i="1" dirty="0" smtClean="0"/>
              <a:t>) terms in this fashion is not feasible  </a:t>
            </a:r>
            <a:r>
              <a:rPr lang="en-IN" sz="2000" dirty="0" smtClean="0"/>
              <a:t>unless we have a very, very large set of training data. The problem is that the  number of these terms is equal to the number of possible instances times the  number of possible target values. Therefore, we need to see every instance in  the instance space many times in order to obtain reliable estimates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000108"/>
            <a:ext cx="8429652" cy="5262979"/>
          </a:xfrm>
          <a:prstGeom prst="rect">
            <a:avLst/>
          </a:prstGeom>
        </p:spPr>
        <p:txBody>
          <a:bodyPr wrap="square">
            <a:spAutoFit/>
          </a:bodyPr>
          <a:lstStyle/>
          <a:p>
            <a:r>
              <a:rPr lang="en-IN" sz="2400" dirty="0">
                <a:solidFill>
                  <a:srgbClr val="FF0000"/>
                </a:solidFill>
              </a:rPr>
              <a:t>Bayesian reasoning provides a probabilistic approach to inference</a:t>
            </a:r>
            <a:r>
              <a:rPr lang="en-IN" sz="2400" dirty="0"/>
              <a:t>. It is based </a:t>
            </a:r>
            <a:r>
              <a:rPr lang="en-IN" sz="2400" dirty="0" smtClean="0"/>
              <a:t>on the </a:t>
            </a:r>
            <a:r>
              <a:rPr lang="en-IN" sz="2400" dirty="0"/>
              <a:t>assumption that the quantities of interest are governed by probability </a:t>
            </a:r>
            <a:r>
              <a:rPr lang="en-IN" sz="2400" dirty="0" smtClean="0"/>
              <a:t>distributions and </a:t>
            </a:r>
            <a:r>
              <a:rPr lang="en-IN" sz="2400" dirty="0"/>
              <a:t>that optimal decisions can be made by reasoning about these </a:t>
            </a:r>
            <a:r>
              <a:rPr lang="en-IN" sz="2400" dirty="0" smtClean="0"/>
              <a:t>probabilities together </a:t>
            </a:r>
            <a:r>
              <a:rPr lang="en-IN" sz="2400" dirty="0"/>
              <a:t>with observed data. </a:t>
            </a:r>
            <a:endParaRPr lang="en-IN" sz="2400" dirty="0" smtClean="0"/>
          </a:p>
          <a:p>
            <a:endParaRPr lang="en-IN" sz="2400" dirty="0"/>
          </a:p>
          <a:p>
            <a:r>
              <a:rPr lang="en-IN" sz="2400" dirty="0" smtClean="0"/>
              <a:t>It </a:t>
            </a:r>
            <a:r>
              <a:rPr lang="en-IN" sz="2400" dirty="0"/>
              <a:t>is important to machine learning </a:t>
            </a:r>
            <a:r>
              <a:rPr lang="en-IN" sz="2400" dirty="0" smtClean="0"/>
              <a:t>because it </a:t>
            </a:r>
            <a:r>
              <a:rPr lang="en-IN" sz="2400" dirty="0"/>
              <a:t>provides a quantitative approach to weighing the evidence supporting </a:t>
            </a:r>
            <a:r>
              <a:rPr lang="en-IN" sz="2400" dirty="0" smtClean="0"/>
              <a:t>alternative hypotheses</a:t>
            </a:r>
            <a:r>
              <a:rPr lang="en-IN" sz="2400" dirty="0"/>
              <a:t>. </a:t>
            </a:r>
            <a:endParaRPr lang="en-IN" sz="2400" dirty="0" smtClean="0"/>
          </a:p>
          <a:p>
            <a:endParaRPr lang="en-IN" sz="2400" dirty="0"/>
          </a:p>
          <a:p>
            <a:r>
              <a:rPr lang="en-IN" sz="2400" dirty="0" smtClean="0">
                <a:solidFill>
                  <a:srgbClr val="FF0000"/>
                </a:solidFill>
              </a:rPr>
              <a:t>Bayesian </a:t>
            </a:r>
            <a:r>
              <a:rPr lang="en-IN" sz="2400" dirty="0">
                <a:solidFill>
                  <a:srgbClr val="FF0000"/>
                </a:solidFill>
              </a:rPr>
              <a:t>reasoning provides the basis for learning </a:t>
            </a:r>
            <a:r>
              <a:rPr lang="en-IN" sz="2400" dirty="0" smtClean="0">
                <a:solidFill>
                  <a:srgbClr val="FF0000"/>
                </a:solidFill>
              </a:rPr>
              <a:t>algorithms that </a:t>
            </a:r>
            <a:r>
              <a:rPr lang="en-IN" sz="2400" dirty="0">
                <a:solidFill>
                  <a:srgbClr val="FF0000"/>
                </a:solidFill>
              </a:rPr>
              <a:t>directly manipulate probabilities</a:t>
            </a:r>
            <a:r>
              <a:rPr lang="en-IN" sz="2400" dirty="0"/>
              <a:t>, as well as a framework for analyzing </a:t>
            </a:r>
            <a:r>
              <a:rPr lang="en-IN" sz="2400" dirty="0" smtClean="0"/>
              <a:t>the operation </a:t>
            </a:r>
            <a:r>
              <a:rPr lang="en-IN" sz="2400" dirty="0"/>
              <a:t>of other algorithms that do not explicitly manipulate probabilities</a:t>
            </a:r>
          </a:p>
        </p:txBody>
      </p:sp>
      <p:graphicFrame>
        <p:nvGraphicFramePr>
          <p:cNvPr id="3" name="Table 2"/>
          <p:cNvGraphicFramePr>
            <a:graphicFrameLocks noGrp="1"/>
          </p:cNvGraphicFramePr>
          <p:nvPr/>
        </p:nvGraphicFramePr>
        <p:xfrm>
          <a:off x="500034" y="214291"/>
          <a:ext cx="8215338" cy="428627"/>
        </p:xfrm>
        <a:graphic>
          <a:graphicData uri="http://schemas.openxmlformats.org/drawingml/2006/table">
            <a:tbl>
              <a:tblPr firstRow="1" bandRow="1">
                <a:tableStyleId>{5C22544A-7EE6-4342-B048-85BDC9FD1C3A}</a:tableStyleId>
              </a:tblPr>
              <a:tblGrid>
                <a:gridCol w="1219444"/>
                <a:gridCol w="6995894"/>
              </a:tblGrid>
              <a:tr h="428627">
                <a:tc>
                  <a:txBody>
                    <a:bodyPr/>
                    <a:lstStyle/>
                    <a:p>
                      <a:r>
                        <a:rPr lang="en-US" dirty="0" smtClean="0"/>
                        <a:t>6.1 </a:t>
                      </a:r>
                      <a:endParaRPr lang="en-IN" dirty="0"/>
                    </a:p>
                  </a:txBody>
                  <a:tcPr/>
                </a:tc>
                <a:tc>
                  <a:txBody>
                    <a:bodyPr/>
                    <a:lstStyle/>
                    <a:p>
                      <a:r>
                        <a:rPr lang="en-US" dirty="0" smtClean="0"/>
                        <a:t>Bayesian Learning - Introduction</a:t>
                      </a:r>
                      <a:endParaRPr lang="en-IN"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14282" y="0"/>
            <a:ext cx="8501122" cy="557214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01156" cy="5632311"/>
          </a:xfrm>
          <a:prstGeom prst="rect">
            <a:avLst/>
          </a:prstGeom>
        </p:spPr>
        <p:txBody>
          <a:bodyPr wrap="square">
            <a:spAutoFit/>
          </a:bodyPr>
          <a:lstStyle/>
          <a:p>
            <a:r>
              <a:rPr lang="en-IN" sz="2000" dirty="0" smtClean="0"/>
              <a:t>be estimated from the training data is just the number of distinct attribute values</a:t>
            </a:r>
          </a:p>
          <a:p>
            <a:r>
              <a:rPr lang="en-IN" sz="2000" dirty="0" smtClean="0"/>
              <a:t>times the number of distinct target values-a much smaller number than if we</a:t>
            </a:r>
          </a:p>
          <a:p>
            <a:r>
              <a:rPr lang="en-IN" sz="2000" dirty="0" smtClean="0"/>
              <a:t>were to estimate the P(a1, a2 . . . an </a:t>
            </a:r>
            <a:r>
              <a:rPr lang="en-IN" sz="2000" dirty="0" err="1" smtClean="0"/>
              <a:t>lvj</a:t>
            </a:r>
            <a:r>
              <a:rPr lang="en-IN" sz="2000" dirty="0" smtClean="0"/>
              <a:t>) terms as first contemplated.</a:t>
            </a:r>
          </a:p>
          <a:p>
            <a:endParaRPr lang="en-IN" sz="2000" dirty="0" smtClean="0"/>
          </a:p>
          <a:p>
            <a:r>
              <a:rPr lang="en-IN" sz="2000" dirty="0" smtClean="0"/>
              <a:t>To summarize, the naive </a:t>
            </a:r>
            <a:r>
              <a:rPr lang="en-IN" sz="2000" dirty="0" err="1" smtClean="0"/>
              <a:t>Bayes</a:t>
            </a:r>
            <a:r>
              <a:rPr lang="en-IN" sz="2000" dirty="0" smtClean="0"/>
              <a:t> learning method involves a learning step in</a:t>
            </a:r>
          </a:p>
          <a:p>
            <a:r>
              <a:rPr lang="en-IN" sz="2000" dirty="0" smtClean="0"/>
              <a:t>which the various P(</a:t>
            </a:r>
            <a:r>
              <a:rPr lang="en-IN" sz="2000" dirty="0" err="1" smtClean="0"/>
              <a:t>vj</a:t>
            </a:r>
            <a:r>
              <a:rPr lang="en-IN" sz="2000" dirty="0" smtClean="0"/>
              <a:t>) and P(</a:t>
            </a:r>
            <a:r>
              <a:rPr lang="en-IN" sz="2000" dirty="0" err="1" smtClean="0"/>
              <a:t>ai</a:t>
            </a:r>
            <a:r>
              <a:rPr lang="en-IN" sz="2000" dirty="0" smtClean="0"/>
              <a:t> </a:t>
            </a:r>
            <a:r>
              <a:rPr lang="en-IN" sz="2000" dirty="0" err="1" smtClean="0"/>
              <a:t>Jvj</a:t>
            </a:r>
            <a:r>
              <a:rPr lang="en-IN" sz="2000" dirty="0" smtClean="0"/>
              <a:t>) terms are estimated, based on their frequencies</a:t>
            </a:r>
          </a:p>
          <a:p>
            <a:r>
              <a:rPr lang="en-IN" sz="2000" dirty="0" smtClean="0"/>
              <a:t>over the training data. The set of these estimates corresponds to the learned</a:t>
            </a:r>
          </a:p>
          <a:p>
            <a:r>
              <a:rPr lang="en-IN" sz="2000" dirty="0" smtClean="0"/>
              <a:t>hypothesis. This hypothesis is then used to classify each new instance by applying</a:t>
            </a:r>
          </a:p>
          <a:p>
            <a:r>
              <a:rPr lang="en-IN" sz="2000" dirty="0" smtClean="0"/>
              <a:t>the rule in Equation (6.20). Whenever the naive </a:t>
            </a:r>
            <a:r>
              <a:rPr lang="en-IN" sz="2000" dirty="0" err="1" smtClean="0"/>
              <a:t>Bayes</a:t>
            </a:r>
            <a:r>
              <a:rPr lang="en-IN" sz="2000" dirty="0" smtClean="0"/>
              <a:t> assumption of conditional</a:t>
            </a:r>
          </a:p>
          <a:p>
            <a:r>
              <a:rPr lang="en-IN" sz="2000" dirty="0" smtClean="0"/>
              <a:t>independence is satisfied, this naive </a:t>
            </a:r>
            <a:r>
              <a:rPr lang="en-IN" sz="2000" dirty="0" err="1" smtClean="0"/>
              <a:t>Bayes</a:t>
            </a:r>
            <a:r>
              <a:rPr lang="en-IN" sz="2000" dirty="0" smtClean="0"/>
              <a:t> classification VNB is identical to the</a:t>
            </a:r>
          </a:p>
          <a:p>
            <a:r>
              <a:rPr lang="en-IN" sz="2000" dirty="0" smtClean="0"/>
              <a:t>MAP classification.</a:t>
            </a:r>
          </a:p>
          <a:p>
            <a:endParaRPr lang="en-IN" sz="2000" dirty="0" smtClean="0"/>
          </a:p>
          <a:p>
            <a:r>
              <a:rPr lang="en-IN" sz="2000" dirty="0" smtClean="0"/>
              <a:t>One interesting difference between the naive </a:t>
            </a:r>
            <a:r>
              <a:rPr lang="en-IN" sz="2000" dirty="0" err="1" smtClean="0"/>
              <a:t>Bayes</a:t>
            </a:r>
            <a:r>
              <a:rPr lang="en-IN" sz="2000" dirty="0" smtClean="0"/>
              <a:t> learning method and</a:t>
            </a:r>
          </a:p>
          <a:p>
            <a:r>
              <a:rPr lang="en-IN" sz="2000" dirty="0" smtClean="0"/>
              <a:t>other learning methods we have considered is that there is no explicit search</a:t>
            </a:r>
          </a:p>
          <a:p>
            <a:r>
              <a:rPr lang="en-IN" sz="2000" dirty="0" smtClean="0"/>
              <a:t>through the space of possible hypotheses (in this case, the space of possible</a:t>
            </a:r>
          </a:p>
          <a:p>
            <a:r>
              <a:rPr lang="en-IN" sz="2000" dirty="0" smtClean="0"/>
              <a:t>hypotheses is the space of possible values that can be assigned to the various P(</a:t>
            </a:r>
            <a:r>
              <a:rPr lang="en-IN" sz="2000" dirty="0" err="1" smtClean="0"/>
              <a:t>vj</a:t>
            </a:r>
            <a:r>
              <a:rPr lang="en-IN" sz="2000" dirty="0" smtClean="0"/>
              <a:t>)</a:t>
            </a:r>
          </a:p>
          <a:p>
            <a:r>
              <a:rPr lang="en-IN" sz="2000" dirty="0" smtClean="0"/>
              <a:t>and P(</a:t>
            </a:r>
            <a:r>
              <a:rPr lang="en-IN" sz="2000" dirty="0" err="1" smtClean="0"/>
              <a:t>ailvj</a:t>
            </a:r>
            <a:r>
              <a:rPr lang="en-IN" sz="2000" dirty="0" smtClean="0"/>
              <a:t>) terms). Instead, the hypothesis is formed without searching, simply by</a:t>
            </a:r>
          </a:p>
          <a:p>
            <a:r>
              <a:rPr lang="en-IN" sz="2000" dirty="0" smtClean="0"/>
              <a:t>counting the frequency of various data combinations within the training examples.</a:t>
            </a:r>
            <a:endParaRPr lang="en-I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429684" cy="3416320"/>
          </a:xfrm>
          <a:prstGeom prst="rect">
            <a:avLst/>
          </a:prstGeom>
        </p:spPr>
        <p:txBody>
          <a:bodyPr wrap="square">
            <a:spAutoFit/>
          </a:bodyPr>
          <a:lstStyle/>
          <a:p>
            <a:pPr>
              <a:lnSpc>
                <a:spcPct val="150000"/>
              </a:lnSpc>
            </a:pPr>
            <a:r>
              <a:rPr lang="en-IN" b="1" dirty="0" smtClean="0"/>
              <a:t>6.9.1 An Illustrative Example</a:t>
            </a:r>
          </a:p>
          <a:p>
            <a:pPr>
              <a:lnSpc>
                <a:spcPct val="150000"/>
              </a:lnSpc>
            </a:pPr>
            <a:r>
              <a:rPr lang="en-IN" dirty="0" smtClean="0"/>
              <a:t>Let us apply the naive </a:t>
            </a:r>
            <a:r>
              <a:rPr lang="en-IN" dirty="0" err="1" smtClean="0"/>
              <a:t>Bayes</a:t>
            </a:r>
            <a:r>
              <a:rPr lang="en-IN" dirty="0" smtClean="0"/>
              <a:t> classifier to a concept learning problem we considered</a:t>
            </a:r>
          </a:p>
          <a:p>
            <a:pPr>
              <a:lnSpc>
                <a:spcPct val="150000"/>
              </a:lnSpc>
            </a:pPr>
            <a:r>
              <a:rPr lang="en-IN" dirty="0" smtClean="0"/>
              <a:t>during our discussion of decision tree learning: classifying days according</a:t>
            </a:r>
          </a:p>
          <a:p>
            <a:pPr>
              <a:lnSpc>
                <a:spcPct val="150000"/>
              </a:lnSpc>
            </a:pPr>
            <a:r>
              <a:rPr lang="en-IN" dirty="0" smtClean="0"/>
              <a:t>to whether someone will play tennis. Table 3.2 from Chapter 3 provides a set</a:t>
            </a:r>
          </a:p>
          <a:p>
            <a:pPr>
              <a:lnSpc>
                <a:spcPct val="150000"/>
              </a:lnSpc>
            </a:pPr>
            <a:r>
              <a:rPr lang="en-IN" dirty="0" smtClean="0"/>
              <a:t>of 14 training examples of the target concept </a:t>
            </a:r>
            <a:r>
              <a:rPr lang="en-IN" dirty="0" err="1" smtClean="0"/>
              <a:t>PlayTennis</a:t>
            </a:r>
            <a:r>
              <a:rPr lang="en-IN" dirty="0" smtClean="0"/>
              <a:t>, where each day is</a:t>
            </a:r>
          </a:p>
          <a:p>
            <a:pPr>
              <a:lnSpc>
                <a:spcPct val="150000"/>
              </a:lnSpc>
            </a:pPr>
            <a:r>
              <a:rPr lang="en-IN" dirty="0" smtClean="0"/>
              <a:t>described by the attributes Outlook, Temperature, Humidity, and Wind. Here we</a:t>
            </a:r>
          </a:p>
          <a:p>
            <a:pPr>
              <a:lnSpc>
                <a:spcPct val="150000"/>
              </a:lnSpc>
            </a:pPr>
            <a:r>
              <a:rPr lang="en-IN" dirty="0" smtClean="0"/>
              <a:t>use the naive </a:t>
            </a:r>
            <a:r>
              <a:rPr lang="en-IN" dirty="0" err="1" smtClean="0"/>
              <a:t>Bayes</a:t>
            </a:r>
            <a:r>
              <a:rPr lang="en-IN" dirty="0" smtClean="0"/>
              <a:t> classifier and the training data from this table to classify the</a:t>
            </a:r>
          </a:p>
          <a:p>
            <a:pPr>
              <a:lnSpc>
                <a:spcPct val="150000"/>
              </a:lnSpc>
            </a:pPr>
            <a:r>
              <a:rPr lang="en-IN" dirty="0" smtClean="0"/>
              <a:t>following novel instance:</a:t>
            </a:r>
            <a:endParaRPr lang="en-IN" dirty="0"/>
          </a:p>
        </p:txBody>
      </p:sp>
      <p:pic>
        <p:nvPicPr>
          <p:cNvPr id="20482" name="Picture 2"/>
          <p:cNvPicPr>
            <a:picLocks noChangeAspect="1" noChangeArrowheads="1"/>
          </p:cNvPicPr>
          <p:nvPr/>
        </p:nvPicPr>
        <p:blipFill>
          <a:blip r:embed="rId2"/>
          <a:srcRect/>
          <a:stretch>
            <a:fillRect/>
          </a:stretch>
        </p:blipFill>
        <p:spPr bwMode="auto">
          <a:xfrm>
            <a:off x="285720" y="3786190"/>
            <a:ext cx="8358246" cy="285752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9496" y="403872"/>
            <a:ext cx="4340685" cy="1366023"/>
          </a:xfrm>
          <a:prstGeom prst="rect">
            <a:avLst/>
          </a:prstGeom>
        </p:spPr>
        <p:txBody>
          <a:bodyPr vert="horz" wrap="square" lIns="0" tIns="11692" rIns="0" bIns="0" rtlCol="0">
            <a:spAutoFit/>
          </a:bodyPr>
          <a:lstStyle/>
          <a:p>
            <a:pPr marL="11135">
              <a:spcBef>
                <a:spcPts val="92"/>
              </a:spcBef>
            </a:pPr>
            <a:r>
              <a:rPr spc="-4" dirty="0"/>
              <a:t>Naive</a:t>
            </a:r>
            <a:r>
              <a:rPr spc="-13" dirty="0"/>
              <a:t> </a:t>
            </a:r>
            <a:r>
              <a:rPr spc="4" dirty="0"/>
              <a:t>Bayes</a:t>
            </a:r>
            <a:r>
              <a:rPr spc="-9" dirty="0"/>
              <a:t> </a:t>
            </a:r>
            <a:r>
              <a:rPr dirty="0"/>
              <a:t>Classifier</a:t>
            </a:r>
            <a:r>
              <a:rPr spc="-18" dirty="0"/>
              <a:t> </a:t>
            </a:r>
            <a:r>
              <a:rPr dirty="0"/>
              <a:t>-</a:t>
            </a:r>
            <a:r>
              <a:rPr spc="-9" dirty="0"/>
              <a:t> </a:t>
            </a:r>
            <a:r>
              <a:rPr dirty="0"/>
              <a:t>Ex</a:t>
            </a:r>
          </a:p>
        </p:txBody>
      </p:sp>
      <p:sp>
        <p:nvSpPr>
          <p:cNvPr id="3" name="object 3"/>
          <p:cNvSpPr txBox="1"/>
          <p:nvPr/>
        </p:nvSpPr>
        <p:spPr>
          <a:xfrm>
            <a:off x="3752732" y="6445367"/>
            <a:ext cx="1562733" cy="120653"/>
          </a:xfrm>
          <a:prstGeom prst="rect">
            <a:avLst/>
          </a:prstGeom>
        </p:spPr>
        <p:txBody>
          <a:bodyPr vert="horz" wrap="square" lIns="0" tIns="12806" rIns="0" bIns="0" rtlCol="0">
            <a:spAutoFit/>
          </a:bodyPr>
          <a:lstStyle/>
          <a:p>
            <a:pPr marL="11135">
              <a:spcBef>
                <a:spcPts val="101"/>
              </a:spcBef>
            </a:pPr>
            <a:r>
              <a:rPr sz="700" spc="4" dirty="0">
                <a:latin typeface="Times New Roman"/>
                <a:cs typeface="Times New Roman"/>
              </a:rPr>
              <a:t>CS464</a:t>
            </a:r>
            <a:r>
              <a:rPr sz="700" spc="9" dirty="0">
                <a:latin typeface="Times New Roman"/>
                <a:cs typeface="Times New Roman"/>
              </a:rPr>
              <a:t> </a:t>
            </a:r>
            <a:r>
              <a:rPr sz="700" spc="-132" dirty="0">
                <a:latin typeface="Times New Roman"/>
                <a:cs typeface="Times New Roman"/>
              </a:rPr>
              <a:t>IntroMduaccthioi</a:t>
            </a:r>
            <a:r>
              <a:rPr sz="700" spc="-75" dirty="0">
                <a:latin typeface="Times New Roman"/>
                <a:cs typeface="Times New Roman"/>
              </a:rPr>
              <a:t> </a:t>
            </a:r>
            <a:r>
              <a:rPr sz="700" b="1" spc="-105" dirty="0">
                <a:latin typeface="Times New Roman"/>
                <a:cs typeface="Times New Roman"/>
              </a:rPr>
              <a:t>n</a:t>
            </a:r>
            <a:r>
              <a:rPr sz="700" spc="-105" dirty="0">
                <a:latin typeface="Times New Roman"/>
                <a:cs typeface="Times New Roman"/>
              </a:rPr>
              <a:t>e</a:t>
            </a:r>
            <a:r>
              <a:rPr sz="700" spc="-75" dirty="0">
                <a:latin typeface="Times New Roman"/>
                <a:cs typeface="Times New Roman"/>
              </a:rPr>
              <a:t> </a:t>
            </a:r>
            <a:r>
              <a:rPr sz="700" spc="-153" dirty="0">
                <a:latin typeface="Times New Roman"/>
                <a:cs typeface="Times New Roman"/>
              </a:rPr>
              <a:t>tLoeMarancinhgine</a:t>
            </a:r>
            <a:r>
              <a:rPr sz="700" spc="53" dirty="0">
                <a:latin typeface="Times New Roman"/>
                <a:cs typeface="Times New Roman"/>
              </a:rPr>
              <a:t> </a:t>
            </a:r>
            <a:r>
              <a:rPr sz="700" spc="-9" dirty="0">
                <a:latin typeface="Times New Roman"/>
                <a:cs typeface="Times New Roman"/>
              </a:rPr>
              <a:t>Learning</a:t>
            </a:r>
            <a:endParaRPr sz="700">
              <a:latin typeface="Times New Roman"/>
              <a:cs typeface="Times New Roman"/>
            </a:endParaRPr>
          </a:p>
        </p:txBody>
      </p:sp>
      <p:graphicFrame>
        <p:nvGraphicFramePr>
          <p:cNvPr id="4" name="object 4"/>
          <p:cNvGraphicFramePr>
            <a:graphicFrameLocks noGrp="1"/>
          </p:cNvGraphicFramePr>
          <p:nvPr/>
        </p:nvGraphicFramePr>
        <p:xfrm>
          <a:off x="620315" y="1101429"/>
          <a:ext cx="7386331" cy="5134162"/>
        </p:xfrm>
        <a:graphic>
          <a:graphicData uri="http://schemas.openxmlformats.org/drawingml/2006/table">
            <a:tbl>
              <a:tblPr firstRow="1" bandRow="1">
                <a:tableStyleId>{2D5ABB26-0587-4C30-8999-92F81FD0307C}</a:tableStyleId>
              </a:tblPr>
              <a:tblGrid>
                <a:gridCol w="957839"/>
                <a:gridCol w="1722916"/>
                <a:gridCol w="1034944"/>
                <a:gridCol w="1208159"/>
                <a:gridCol w="985532"/>
                <a:gridCol w="1476941"/>
              </a:tblGrid>
              <a:tr h="536653">
                <a:tc>
                  <a:txBody>
                    <a:bodyPr/>
                    <a:lstStyle/>
                    <a:p>
                      <a:pPr marL="97155">
                        <a:lnSpc>
                          <a:spcPts val="2445"/>
                        </a:lnSpc>
                      </a:pPr>
                      <a:r>
                        <a:rPr sz="2000" spc="-10" dirty="0">
                          <a:solidFill>
                            <a:srgbClr val="FF0000"/>
                          </a:solidFill>
                          <a:latin typeface="Tahoma"/>
                          <a:cs typeface="Tahoma"/>
                        </a:rPr>
                        <a:t>Day</a:t>
                      </a:r>
                      <a:endParaRPr sz="2000">
                        <a:latin typeface="Tahoma"/>
                        <a:cs typeface="Tahoma"/>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2000" dirty="0">
                          <a:solidFill>
                            <a:srgbClr val="FF0000"/>
                          </a:solidFill>
                          <a:latin typeface="Tahoma"/>
                          <a:cs typeface="Tahoma"/>
                        </a:rPr>
                        <a:t>Outlook</a:t>
                      </a:r>
                      <a:endParaRPr sz="20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2000" spc="-45" dirty="0">
                          <a:solidFill>
                            <a:srgbClr val="FF0000"/>
                          </a:solidFill>
                          <a:latin typeface="Tahoma"/>
                          <a:cs typeface="Tahoma"/>
                        </a:rPr>
                        <a:t>Temp.</a:t>
                      </a:r>
                      <a:endParaRPr sz="20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9060">
                        <a:lnSpc>
                          <a:spcPts val="2445"/>
                        </a:lnSpc>
                      </a:pPr>
                      <a:r>
                        <a:rPr sz="2000" dirty="0">
                          <a:solidFill>
                            <a:srgbClr val="FF0000"/>
                          </a:solidFill>
                          <a:latin typeface="Tahoma"/>
                          <a:cs typeface="Tahoma"/>
                        </a:rPr>
                        <a:t>Humidity</a:t>
                      </a:r>
                      <a:endParaRPr sz="2000">
                        <a:latin typeface="Tahoma"/>
                        <a:cs typeface="Tahoma"/>
                      </a:endParaRPr>
                    </a:p>
                  </a:txBody>
                  <a:tcPr marL="0" marR="0" marT="0" marB="0">
                    <a:lnL w="1905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2000" dirty="0">
                          <a:solidFill>
                            <a:srgbClr val="FF0000"/>
                          </a:solidFill>
                          <a:latin typeface="Tahoma"/>
                          <a:cs typeface="Tahoma"/>
                        </a:rPr>
                        <a:t>Wind</a:t>
                      </a:r>
                      <a:endParaRPr sz="2000">
                        <a:latin typeface="Tahoma"/>
                        <a:cs typeface="Tahoma"/>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2000" spc="-5" dirty="0">
                          <a:solidFill>
                            <a:srgbClr val="FF0000"/>
                          </a:solidFill>
                          <a:latin typeface="Tahoma"/>
                          <a:cs typeface="Tahoma"/>
                        </a:rPr>
                        <a:t>Play</a:t>
                      </a:r>
                      <a:r>
                        <a:rPr sz="2000" spc="-30" dirty="0">
                          <a:solidFill>
                            <a:srgbClr val="FF0000"/>
                          </a:solidFill>
                          <a:latin typeface="Tahoma"/>
                          <a:cs typeface="Tahoma"/>
                        </a:rPr>
                        <a:t> </a:t>
                      </a:r>
                      <a:r>
                        <a:rPr sz="2000" spc="-35" dirty="0">
                          <a:solidFill>
                            <a:srgbClr val="FF0000"/>
                          </a:solidFill>
                          <a:latin typeface="Tahoma"/>
                          <a:cs typeface="Tahoma"/>
                        </a:rPr>
                        <a:t>Tennis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tr>
              <a:tr h="327801">
                <a:tc>
                  <a:txBody>
                    <a:bodyPr/>
                    <a:lstStyle/>
                    <a:p>
                      <a:pPr marL="97155">
                        <a:lnSpc>
                          <a:spcPts val="2445"/>
                        </a:lnSpc>
                      </a:pPr>
                      <a:r>
                        <a:rPr sz="2000" dirty="0">
                          <a:latin typeface="Tahoma"/>
                          <a:cs typeface="Tahoma"/>
                        </a:rPr>
                        <a:t>D1</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spc="-5" dirty="0">
                          <a:latin typeface="Tahoma"/>
                          <a:cs typeface="Tahoma"/>
                        </a:rPr>
                        <a:t>Sunny</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spc="5" dirty="0">
                          <a:latin typeface="Tahoma"/>
                          <a:cs typeface="Tahoma"/>
                        </a:rPr>
                        <a:t>Hot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dirty="0">
                          <a:latin typeface="Tahoma"/>
                          <a:cs typeface="Tahoma"/>
                        </a:rPr>
                        <a:t>No</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29184">
                <a:tc>
                  <a:txBody>
                    <a:bodyPr/>
                    <a:lstStyle/>
                    <a:p>
                      <a:pPr marL="97155">
                        <a:lnSpc>
                          <a:spcPts val="2435"/>
                        </a:lnSpc>
                      </a:pPr>
                      <a:r>
                        <a:rPr sz="2000" dirty="0">
                          <a:latin typeface="Tahoma"/>
                          <a:cs typeface="Tahoma"/>
                        </a:rPr>
                        <a:t>D2</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spc="-5" dirty="0">
                          <a:latin typeface="Tahoma"/>
                          <a:cs typeface="Tahoma"/>
                        </a:rPr>
                        <a:t>Sunny</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spc="5" dirty="0">
                          <a:latin typeface="Tahoma"/>
                          <a:cs typeface="Tahoma"/>
                        </a:rPr>
                        <a:t>Hot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dirty="0">
                          <a:latin typeface="Tahoma"/>
                          <a:cs typeface="Tahoma"/>
                        </a:rPr>
                        <a:t>No</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27800">
                <a:tc>
                  <a:txBody>
                    <a:bodyPr/>
                    <a:lstStyle/>
                    <a:p>
                      <a:pPr marL="97155">
                        <a:lnSpc>
                          <a:spcPts val="2435"/>
                        </a:lnSpc>
                      </a:pPr>
                      <a:r>
                        <a:rPr sz="2000" dirty="0">
                          <a:latin typeface="Tahoma"/>
                          <a:cs typeface="Tahoma"/>
                        </a:rPr>
                        <a:t>D3</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Overcast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Hot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27801">
                <a:tc>
                  <a:txBody>
                    <a:bodyPr/>
                    <a:lstStyle/>
                    <a:p>
                      <a:pPr marL="97155">
                        <a:lnSpc>
                          <a:spcPts val="2445"/>
                        </a:lnSpc>
                      </a:pPr>
                      <a:r>
                        <a:rPr sz="2000" dirty="0">
                          <a:latin typeface="Tahoma"/>
                          <a:cs typeface="Tahoma"/>
                        </a:rPr>
                        <a:t>D4</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spc="-5" dirty="0">
                          <a:latin typeface="Tahoma"/>
                          <a:cs typeface="Tahoma"/>
                        </a:rPr>
                        <a:t>Rain</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29183">
                <a:tc>
                  <a:txBody>
                    <a:bodyPr/>
                    <a:lstStyle/>
                    <a:p>
                      <a:pPr marL="97155">
                        <a:lnSpc>
                          <a:spcPts val="2435"/>
                        </a:lnSpc>
                      </a:pPr>
                      <a:r>
                        <a:rPr sz="2000" dirty="0">
                          <a:latin typeface="Tahoma"/>
                          <a:cs typeface="Tahoma"/>
                        </a:rPr>
                        <a:t>D5</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spc="-5" dirty="0">
                          <a:latin typeface="Tahoma"/>
                          <a:cs typeface="Tahoma"/>
                        </a:rPr>
                        <a:t>Rain</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dirty="0">
                          <a:latin typeface="Tahoma"/>
                          <a:cs typeface="Tahoma"/>
                        </a:rPr>
                        <a:t>Cool</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27801">
                <a:tc>
                  <a:txBody>
                    <a:bodyPr/>
                    <a:lstStyle/>
                    <a:p>
                      <a:pPr marL="97155">
                        <a:lnSpc>
                          <a:spcPts val="2435"/>
                        </a:lnSpc>
                      </a:pPr>
                      <a:r>
                        <a:rPr sz="2000" dirty="0">
                          <a:latin typeface="Tahoma"/>
                          <a:cs typeface="Tahoma"/>
                        </a:rPr>
                        <a:t>D6</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Rain</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dirty="0">
                          <a:latin typeface="Tahoma"/>
                          <a:cs typeface="Tahoma"/>
                        </a:rPr>
                        <a:t>Cool</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dirty="0">
                          <a:latin typeface="Tahoma"/>
                          <a:cs typeface="Tahoma"/>
                        </a:rPr>
                        <a:t>No</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29183">
                <a:tc>
                  <a:txBody>
                    <a:bodyPr/>
                    <a:lstStyle/>
                    <a:p>
                      <a:pPr marL="97155">
                        <a:lnSpc>
                          <a:spcPts val="2445"/>
                        </a:lnSpc>
                      </a:pPr>
                      <a:r>
                        <a:rPr sz="2000" dirty="0">
                          <a:latin typeface="Tahoma"/>
                          <a:cs typeface="Tahoma"/>
                        </a:rPr>
                        <a:t>D7</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2000" spc="-5" dirty="0">
                          <a:latin typeface="Tahoma"/>
                          <a:cs typeface="Tahoma"/>
                        </a:rPr>
                        <a:t>Overcast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2000" dirty="0">
                          <a:latin typeface="Tahoma"/>
                          <a:cs typeface="Tahoma"/>
                        </a:rPr>
                        <a:t>Cool</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327801">
                <a:tc>
                  <a:txBody>
                    <a:bodyPr/>
                    <a:lstStyle/>
                    <a:p>
                      <a:pPr marL="97155">
                        <a:lnSpc>
                          <a:spcPts val="2445"/>
                        </a:lnSpc>
                      </a:pPr>
                      <a:r>
                        <a:rPr sz="2000" dirty="0">
                          <a:latin typeface="Tahoma"/>
                          <a:cs typeface="Tahoma"/>
                        </a:rPr>
                        <a:t>D8</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spc="-5" dirty="0">
                          <a:latin typeface="Tahoma"/>
                          <a:cs typeface="Tahoma"/>
                        </a:rPr>
                        <a:t>Sunny</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dirty="0">
                          <a:latin typeface="Tahoma"/>
                          <a:cs typeface="Tahoma"/>
                        </a:rPr>
                        <a:t>No</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29184">
                <a:tc>
                  <a:txBody>
                    <a:bodyPr/>
                    <a:lstStyle/>
                    <a:p>
                      <a:pPr marL="97155">
                        <a:lnSpc>
                          <a:spcPts val="2435"/>
                        </a:lnSpc>
                      </a:pPr>
                      <a:r>
                        <a:rPr sz="2000" dirty="0">
                          <a:latin typeface="Tahoma"/>
                          <a:cs typeface="Tahoma"/>
                        </a:rPr>
                        <a:t>D9</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spc="-5" dirty="0">
                          <a:latin typeface="Tahoma"/>
                          <a:cs typeface="Tahoma"/>
                        </a:rPr>
                        <a:t>Sunny</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2000" dirty="0">
                          <a:latin typeface="Tahoma"/>
                          <a:cs typeface="Tahoma"/>
                        </a:rPr>
                        <a:t>Cold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tr>
              <a:tr h="327801">
                <a:tc>
                  <a:txBody>
                    <a:bodyPr/>
                    <a:lstStyle/>
                    <a:p>
                      <a:pPr marL="97155">
                        <a:lnSpc>
                          <a:spcPts val="2435"/>
                        </a:lnSpc>
                      </a:pPr>
                      <a:r>
                        <a:rPr sz="2000" dirty="0">
                          <a:latin typeface="Tahoma"/>
                          <a:cs typeface="Tahoma"/>
                        </a:rPr>
                        <a:t>D10</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Rain</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29184">
                <a:tc>
                  <a:txBody>
                    <a:bodyPr/>
                    <a:lstStyle/>
                    <a:p>
                      <a:pPr marL="97155">
                        <a:lnSpc>
                          <a:spcPts val="2445"/>
                        </a:lnSpc>
                      </a:pPr>
                      <a:r>
                        <a:rPr sz="2000" dirty="0">
                          <a:latin typeface="Tahoma"/>
                          <a:cs typeface="Tahoma"/>
                        </a:rPr>
                        <a:t>D11</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2000" spc="-5" dirty="0">
                          <a:latin typeface="Tahoma"/>
                          <a:cs typeface="Tahoma"/>
                        </a:rPr>
                        <a:t>Sunny</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tr>
              <a:tr h="327801">
                <a:tc>
                  <a:txBody>
                    <a:bodyPr/>
                    <a:lstStyle/>
                    <a:p>
                      <a:pPr marL="97155">
                        <a:lnSpc>
                          <a:spcPts val="2445"/>
                        </a:lnSpc>
                      </a:pPr>
                      <a:r>
                        <a:rPr sz="2000" dirty="0">
                          <a:latin typeface="Tahoma"/>
                          <a:cs typeface="Tahoma"/>
                        </a:rPr>
                        <a:t>D12</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spc="-5" dirty="0">
                          <a:latin typeface="Tahoma"/>
                          <a:cs typeface="Tahoma"/>
                        </a:rPr>
                        <a:t>Overcast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tr>
              <a:tr h="327801">
                <a:tc>
                  <a:txBody>
                    <a:bodyPr/>
                    <a:lstStyle/>
                    <a:p>
                      <a:pPr marL="97155">
                        <a:lnSpc>
                          <a:spcPts val="2435"/>
                        </a:lnSpc>
                      </a:pPr>
                      <a:r>
                        <a:rPr sz="2000" dirty="0">
                          <a:latin typeface="Tahoma"/>
                          <a:cs typeface="Tahoma"/>
                        </a:rPr>
                        <a:t>D13</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Overcast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2000" spc="5" dirty="0">
                          <a:latin typeface="Tahoma"/>
                          <a:cs typeface="Tahoma"/>
                        </a:rPr>
                        <a:t>Hot</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2000" dirty="0">
                          <a:latin typeface="Tahoma"/>
                          <a:cs typeface="Tahoma"/>
                        </a:rPr>
                        <a:t>Normal</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spc="-20" dirty="0">
                          <a:latin typeface="Tahoma"/>
                          <a:cs typeface="Tahoma"/>
                        </a:rPr>
                        <a:t>Weak</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2000" spc="-40" dirty="0">
                          <a:latin typeface="Tahoma"/>
                          <a:cs typeface="Tahoma"/>
                        </a:rPr>
                        <a:t>Yes</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tr>
              <a:tr h="329184">
                <a:tc>
                  <a:txBody>
                    <a:bodyPr/>
                    <a:lstStyle/>
                    <a:p>
                      <a:pPr marL="97155">
                        <a:lnSpc>
                          <a:spcPts val="2445"/>
                        </a:lnSpc>
                      </a:pPr>
                      <a:r>
                        <a:rPr sz="2000" dirty="0">
                          <a:latin typeface="Tahoma"/>
                          <a:cs typeface="Tahoma"/>
                        </a:rPr>
                        <a:t>D14</a:t>
                      </a:r>
                      <a:endParaRPr sz="20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2000" spc="-5" dirty="0">
                          <a:latin typeface="Tahoma"/>
                          <a:cs typeface="Tahoma"/>
                        </a:rPr>
                        <a:t>Rain</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2000" dirty="0">
                          <a:latin typeface="Tahoma"/>
                          <a:cs typeface="Tahoma"/>
                        </a:rPr>
                        <a:t>Mild</a:t>
                      </a:r>
                      <a:endParaRPr sz="20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9060">
                        <a:lnSpc>
                          <a:spcPts val="2445"/>
                        </a:lnSpc>
                      </a:pPr>
                      <a:r>
                        <a:rPr sz="2000" spc="5" dirty="0">
                          <a:latin typeface="Tahoma"/>
                          <a:cs typeface="Tahoma"/>
                        </a:rPr>
                        <a:t>High</a:t>
                      </a:r>
                      <a:endParaRPr sz="20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2000" dirty="0">
                          <a:latin typeface="Tahoma"/>
                          <a:cs typeface="Tahoma"/>
                        </a:rPr>
                        <a:t>Strong</a:t>
                      </a:r>
                      <a:endParaRPr sz="20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2000" dirty="0">
                          <a:latin typeface="Tahoma"/>
                          <a:cs typeface="Tahoma"/>
                        </a:rPr>
                        <a:t>No</a:t>
                      </a:r>
                      <a:endParaRPr sz="20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tr>
            </a:tbl>
          </a:graphicData>
        </a:graphic>
      </p:graphicFrame>
      <p:sp>
        <p:nvSpPr>
          <p:cNvPr id="5" name="object 5"/>
          <p:cNvSpPr txBox="1"/>
          <p:nvPr/>
        </p:nvSpPr>
        <p:spPr>
          <a:xfrm>
            <a:off x="8749136" y="6445367"/>
            <a:ext cx="115657" cy="120653"/>
          </a:xfrm>
          <a:prstGeom prst="rect">
            <a:avLst/>
          </a:prstGeom>
        </p:spPr>
        <p:txBody>
          <a:bodyPr vert="horz" wrap="square" lIns="0" tIns="12806" rIns="0" bIns="0" rtlCol="0">
            <a:spAutoFit/>
          </a:bodyPr>
          <a:lstStyle/>
          <a:p>
            <a:pPr marL="11135">
              <a:spcBef>
                <a:spcPts val="101"/>
              </a:spcBef>
            </a:pPr>
            <a:r>
              <a:rPr sz="700" spc="4" dirty="0">
                <a:latin typeface="Times New Roman"/>
                <a:cs typeface="Times New Roman"/>
              </a:rPr>
              <a:t>33</a:t>
            </a:r>
            <a:endParaRPr sz="7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14282" y="0"/>
            <a:ext cx="8001056" cy="285752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214282" y="2971800"/>
            <a:ext cx="8715436" cy="3886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214290"/>
            <a:ext cx="6500858" cy="369332"/>
          </a:xfrm>
          <a:prstGeom prst="rect">
            <a:avLst/>
          </a:prstGeom>
        </p:spPr>
        <p:txBody>
          <a:bodyPr wrap="square">
            <a:spAutoFit/>
          </a:bodyPr>
          <a:lstStyle/>
          <a:p>
            <a:r>
              <a:rPr lang="en-IN" b="1" dirty="0" smtClean="0"/>
              <a:t>6.10 AN EXAMPLE: LEARNING TO CLASSIFY TEXT</a:t>
            </a:r>
            <a:endParaRPr lang="en-IN" dirty="0"/>
          </a:p>
        </p:txBody>
      </p:sp>
      <p:pic>
        <p:nvPicPr>
          <p:cNvPr id="22531" name="Picture 3"/>
          <p:cNvPicPr>
            <a:picLocks noChangeAspect="1" noChangeArrowheads="1"/>
          </p:cNvPicPr>
          <p:nvPr/>
        </p:nvPicPr>
        <p:blipFill>
          <a:blip r:embed="rId2"/>
          <a:srcRect/>
          <a:stretch>
            <a:fillRect/>
          </a:stretch>
        </p:blipFill>
        <p:spPr bwMode="auto">
          <a:xfrm>
            <a:off x="214282" y="785794"/>
            <a:ext cx="8072494" cy="592935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14282" y="71414"/>
            <a:ext cx="8929718" cy="6715148"/>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642910" y="642918"/>
            <a:ext cx="8001056" cy="507209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57158" y="428604"/>
            <a:ext cx="8501122" cy="642939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14282" y="214290"/>
            <a:ext cx="8429684" cy="635798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214290"/>
          <a:ext cx="4143372" cy="381472"/>
        </p:xfrm>
        <a:graphic>
          <a:graphicData uri="http://schemas.openxmlformats.org/drawingml/2006/table">
            <a:tbl>
              <a:tblPr firstRow="1" bandRow="1">
                <a:tableStyleId>{5C22544A-7EE6-4342-B048-85BDC9FD1C3A}</a:tableStyleId>
              </a:tblPr>
              <a:tblGrid>
                <a:gridCol w="615022"/>
                <a:gridCol w="3528350"/>
              </a:tblGrid>
              <a:tr h="381472">
                <a:tc>
                  <a:txBody>
                    <a:bodyPr/>
                    <a:lstStyle/>
                    <a:p>
                      <a:r>
                        <a:rPr lang="en-US" dirty="0" smtClean="0"/>
                        <a:t>6.2</a:t>
                      </a:r>
                      <a:endParaRPr lang="en-IN" dirty="0"/>
                    </a:p>
                  </a:txBody>
                  <a:tcPr/>
                </a:tc>
                <a:tc>
                  <a:txBody>
                    <a:bodyPr/>
                    <a:lstStyle/>
                    <a:p>
                      <a:r>
                        <a:rPr lang="en-US" b="1" dirty="0" smtClean="0"/>
                        <a:t>BAYES THEOREM</a:t>
                      </a:r>
                      <a:endParaRPr lang="en-IN" b="1" dirty="0"/>
                    </a:p>
                  </a:txBody>
                  <a:tcPr/>
                </a:tc>
              </a:tr>
            </a:tbl>
          </a:graphicData>
        </a:graphic>
      </p:graphicFrame>
      <p:sp>
        <p:nvSpPr>
          <p:cNvPr id="3" name="Rectangle 2"/>
          <p:cNvSpPr/>
          <p:nvPr/>
        </p:nvSpPr>
        <p:spPr>
          <a:xfrm>
            <a:off x="285720" y="642918"/>
            <a:ext cx="8429684" cy="1569660"/>
          </a:xfrm>
          <a:prstGeom prst="rect">
            <a:avLst/>
          </a:prstGeom>
        </p:spPr>
        <p:txBody>
          <a:bodyPr wrap="square">
            <a:spAutoFit/>
          </a:bodyPr>
          <a:lstStyle/>
          <a:p>
            <a:r>
              <a:rPr lang="en-IN" sz="2400" dirty="0" err="1" smtClean="0"/>
              <a:t>Bayes</a:t>
            </a:r>
            <a:r>
              <a:rPr lang="en-IN" sz="2400" dirty="0" smtClean="0"/>
              <a:t> theorem is the cornerstone of Bayesian learning methods because  it provides a way to calculate the posterior probability </a:t>
            </a:r>
            <a:r>
              <a:rPr lang="en-IN" sz="2400" b="1" i="1" dirty="0" smtClean="0"/>
              <a:t>P(</a:t>
            </a:r>
            <a:r>
              <a:rPr lang="en-IN" sz="2400" b="1" i="1" dirty="0" err="1" smtClean="0"/>
              <a:t>h|D</a:t>
            </a:r>
            <a:r>
              <a:rPr lang="en-IN" sz="2400" i="1" dirty="0" smtClean="0"/>
              <a:t>), from the prior  </a:t>
            </a:r>
            <a:r>
              <a:rPr lang="en-IN" sz="2400" dirty="0" smtClean="0"/>
              <a:t>probability </a:t>
            </a:r>
            <a:r>
              <a:rPr lang="en-IN" sz="2400" b="1" i="1" dirty="0" smtClean="0"/>
              <a:t>P(h), </a:t>
            </a:r>
            <a:r>
              <a:rPr lang="en-IN" sz="2400" i="1" dirty="0" smtClean="0"/>
              <a:t>together with </a:t>
            </a:r>
            <a:r>
              <a:rPr lang="en-IN" sz="2400" b="1" i="1" dirty="0" smtClean="0"/>
              <a:t>P(D) </a:t>
            </a:r>
            <a:r>
              <a:rPr lang="en-IN" sz="2400" i="1" dirty="0" smtClean="0"/>
              <a:t>and</a:t>
            </a:r>
            <a:r>
              <a:rPr lang="en-IN" sz="2400" b="1" i="1" dirty="0" smtClean="0"/>
              <a:t> P(D(h).</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785786" y="2357430"/>
            <a:ext cx="7358114" cy="1785950"/>
          </a:xfrm>
          <a:prstGeom prst="rect">
            <a:avLst/>
          </a:prstGeom>
          <a:noFill/>
          <a:ln w="9525">
            <a:noFill/>
            <a:miter lim="800000"/>
            <a:headEnd/>
            <a:tailEnd/>
          </a:ln>
          <a:effectLst/>
        </p:spPr>
      </p:pic>
      <p:sp>
        <p:nvSpPr>
          <p:cNvPr id="5" name="Rectangle 4"/>
          <p:cNvSpPr/>
          <p:nvPr/>
        </p:nvSpPr>
        <p:spPr>
          <a:xfrm>
            <a:off x="428596" y="4204652"/>
            <a:ext cx="8286808" cy="1938992"/>
          </a:xfrm>
          <a:prstGeom prst="rect">
            <a:avLst/>
          </a:prstGeom>
        </p:spPr>
        <p:txBody>
          <a:bodyPr wrap="square">
            <a:spAutoFit/>
          </a:bodyPr>
          <a:lstStyle/>
          <a:p>
            <a:r>
              <a:rPr lang="en-IN" sz="2400" dirty="0" smtClean="0"/>
              <a:t>As one might intuitively expect, </a:t>
            </a:r>
            <a:r>
              <a:rPr lang="en-IN" sz="2400" b="1" i="1" dirty="0" smtClean="0"/>
              <a:t>P(h ID</a:t>
            </a:r>
            <a:r>
              <a:rPr lang="en-IN" sz="2400" i="1" dirty="0" smtClean="0"/>
              <a:t>) increases with </a:t>
            </a:r>
            <a:r>
              <a:rPr lang="en-IN" sz="2400" b="1" i="1" dirty="0" smtClean="0"/>
              <a:t>P(h) </a:t>
            </a:r>
            <a:r>
              <a:rPr lang="en-IN" sz="2400" i="1" dirty="0" smtClean="0"/>
              <a:t>and with</a:t>
            </a:r>
            <a:r>
              <a:rPr lang="en-IN" sz="2400" b="1" i="1" dirty="0" smtClean="0"/>
              <a:t> P(</a:t>
            </a:r>
            <a:r>
              <a:rPr lang="en-IN" sz="2400" b="1" i="1" dirty="0" err="1" smtClean="0"/>
              <a:t>D|h</a:t>
            </a:r>
            <a:r>
              <a:rPr lang="en-IN" sz="2400" b="1" i="1" dirty="0" smtClean="0"/>
              <a:t>)  </a:t>
            </a:r>
            <a:r>
              <a:rPr lang="en-IN" sz="2400" dirty="0" smtClean="0"/>
              <a:t>according to </a:t>
            </a:r>
            <a:r>
              <a:rPr lang="en-IN" sz="2400" dirty="0" err="1" smtClean="0"/>
              <a:t>Bayes</a:t>
            </a:r>
            <a:r>
              <a:rPr lang="en-IN" sz="2400" dirty="0" smtClean="0"/>
              <a:t> theorem. It is also reasonable to see that </a:t>
            </a:r>
            <a:r>
              <a:rPr lang="en-IN" sz="2400" b="1" i="1" dirty="0" smtClean="0"/>
              <a:t>P(</a:t>
            </a:r>
            <a:r>
              <a:rPr lang="en-IN" sz="2400" b="1" i="1" dirty="0" err="1" smtClean="0"/>
              <a:t>h|D</a:t>
            </a:r>
            <a:r>
              <a:rPr lang="en-IN" sz="2400" b="1" i="1" dirty="0" smtClean="0"/>
              <a:t>) </a:t>
            </a:r>
            <a:r>
              <a:rPr lang="en-IN" sz="2400" i="1" dirty="0" smtClean="0"/>
              <a:t>decreases as  </a:t>
            </a:r>
            <a:r>
              <a:rPr lang="en-IN" sz="2400" b="1" i="1" dirty="0" smtClean="0"/>
              <a:t>P(D) </a:t>
            </a:r>
            <a:r>
              <a:rPr lang="en-IN" sz="2400" i="1" dirty="0" smtClean="0"/>
              <a:t>increases, because the more probable it is that </a:t>
            </a:r>
            <a:r>
              <a:rPr lang="en-IN" sz="2400" b="1" i="1" dirty="0" smtClean="0"/>
              <a:t>D</a:t>
            </a:r>
            <a:r>
              <a:rPr lang="en-IN" sz="2400" i="1" dirty="0" smtClean="0"/>
              <a:t> will be observed independent</a:t>
            </a:r>
          </a:p>
          <a:p>
            <a:r>
              <a:rPr lang="en-IN" sz="2400" dirty="0" smtClean="0"/>
              <a:t>of </a:t>
            </a:r>
            <a:r>
              <a:rPr lang="en-IN" sz="2400" b="1" i="1" dirty="0" smtClean="0"/>
              <a:t>h, </a:t>
            </a:r>
            <a:r>
              <a:rPr lang="en-IN" sz="2400" i="1" dirty="0" smtClean="0"/>
              <a:t>the less evidence </a:t>
            </a:r>
            <a:r>
              <a:rPr lang="en-IN" sz="2400" b="1" i="1" dirty="0" smtClean="0"/>
              <a:t>D </a:t>
            </a:r>
            <a:r>
              <a:rPr lang="en-IN" sz="2400" i="1" dirty="0" smtClean="0"/>
              <a:t>provides in support of </a:t>
            </a:r>
            <a:r>
              <a:rPr lang="en-IN" sz="2400" b="1" i="1" dirty="0" smtClean="0"/>
              <a:t>h.</a:t>
            </a:r>
            <a:endParaRPr lang="en-I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228600"/>
            <a:ext cx="7772400" cy="533400"/>
          </a:xfrm>
        </p:spPr>
        <p:txBody>
          <a:bodyPr>
            <a:normAutofit fontScale="90000"/>
          </a:bodyPr>
          <a:lstStyle/>
          <a:p>
            <a:r>
              <a:rPr lang="en-US" dirty="0"/>
              <a:t>Bayesian Belief Networks</a:t>
            </a:r>
          </a:p>
        </p:txBody>
      </p:sp>
      <p:sp>
        <p:nvSpPr>
          <p:cNvPr id="60419" name="Rectangle 3"/>
          <p:cNvSpPr>
            <a:spLocks noGrp="1" noChangeArrowheads="1"/>
          </p:cNvSpPr>
          <p:nvPr>
            <p:ph type="body" idx="1"/>
          </p:nvPr>
        </p:nvSpPr>
        <p:spPr>
          <a:xfrm>
            <a:off x="381000" y="990600"/>
            <a:ext cx="7772400" cy="4114800"/>
          </a:xfrm>
        </p:spPr>
        <p:txBody>
          <a:bodyPr>
            <a:normAutofit fontScale="92500" lnSpcReduction="20000"/>
          </a:bodyPr>
          <a:lstStyle/>
          <a:p>
            <a:r>
              <a:rPr lang="en-US"/>
              <a:t>The </a:t>
            </a:r>
            <a:r>
              <a:rPr lang="en-US" b="1" i="1"/>
              <a:t>Bayes Optimal Classifier</a:t>
            </a:r>
            <a:r>
              <a:rPr lang="en-US"/>
              <a:t> is often too costly to apply.</a:t>
            </a:r>
          </a:p>
          <a:p>
            <a:r>
              <a:rPr lang="en-US"/>
              <a:t>The </a:t>
            </a:r>
            <a:r>
              <a:rPr lang="en-US" b="1" i="1"/>
              <a:t>Naïve Bayes Classifier</a:t>
            </a:r>
            <a:r>
              <a:rPr lang="en-US"/>
              <a:t> uses the conditional independence assumption to defray these costs. However, in many cases, such an assumption is overly restrictive.</a:t>
            </a:r>
          </a:p>
          <a:p>
            <a:r>
              <a:rPr lang="en-US" b="1" i="1"/>
              <a:t>Bayesian belief networks</a:t>
            </a:r>
            <a:r>
              <a:rPr lang="en-US"/>
              <a:t> provide an </a:t>
            </a:r>
            <a:r>
              <a:rPr lang="en-US" b="1" i="1"/>
              <a:t>intermediate</a:t>
            </a:r>
            <a:r>
              <a:rPr lang="en-US"/>
              <a:t> approach which allows stating conditional independence assumptions that apply to </a:t>
            </a:r>
            <a:r>
              <a:rPr lang="en-US" b="1" i="1"/>
              <a:t>subsets </a:t>
            </a:r>
            <a:r>
              <a:rPr lang="en-US"/>
              <a:t>of the variable.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228600"/>
            <a:ext cx="7696200" cy="609600"/>
          </a:xfrm>
        </p:spPr>
        <p:txBody>
          <a:bodyPr>
            <a:normAutofit fontScale="90000"/>
          </a:bodyPr>
          <a:lstStyle/>
          <a:p>
            <a:r>
              <a:rPr lang="en-US"/>
              <a:t>Conditional Independence</a:t>
            </a:r>
          </a:p>
        </p:txBody>
      </p:sp>
      <p:sp>
        <p:nvSpPr>
          <p:cNvPr id="61443" name="Rectangle 3"/>
          <p:cNvSpPr>
            <a:spLocks noGrp="1" noChangeArrowheads="1"/>
          </p:cNvSpPr>
          <p:nvPr>
            <p:ph type="body" idx="1"/>
          </p:nvPr>
        </p:nvSpPr>
        <p:spPr>
          <a:xfrm>
            <a:off x="0" y="914400"/>
            <a:ext cx="9144000" cy="4191000"/>
          </a:xfrm>
        </p:spPr>
        <p:txBody>
          <a:bodyPr>
            <a:normAutofit fontScale="92500" lnSpcReduction="20000"/>
          </a:bodyPr>
          <a:lstStyle/>
          <a:p>
            <a:r>
              <a:rPr lang="en-US" dirty="0"/>
              <a:t> We say that </a:t>
            </a:r>
            <a:r>
              <a:rPr lang="en-US" b="1" i="1" dirty="0"/>
              <a:t>X</a:t>
            </a:r>
            <a:r>
              <a:rPr lang="en-US" dirty="0"/>
              <a:t> is </a:t>
            </a:r>
            <a:r>
              <a:rPr lang="en-US" b="1" i="1" dirty="0"/>
              <a:t>conditionally independent</a:t>
            </a:r>
            <a:r>
              <a:rPr lang="en-US" dirty="0"/>
              <a:t> of </a:t>
            </a:r>
            <a:r>
              <a:rPr lang="en-US" b="1" i="1" dirty="0"/>
              <a:t>Y</a:t>
            </a:r>
            <a:r>
              <a:rPr lang="en-US" dirty="0"/>
              <a:t> given </a:t>
            </a:r>
            <a:r>
              <a:rPr lang="en-US" b="1" i="1" dirty="0"/>
              <a:t>Z</a:t>
            </a:r>
            <a:r>
              <a:rPr lang="en-US" dirty="0"/>
              <a:t> if the probability distribution governing </a:t>
            </a:r>
            <a:r>
              <a:rPr lang="en-US" b="1" i="1" dirty="0"/>
              <a:t>X </a:t>
            </a:r>
            <a:r>
              <a:rPr lang="en-US" dirty="0"/>
              <a:t>is independent of the value of </a:t>
            </a:r>
            <a:r>
              <a:rPr lang="en-US" b="1" i="1" dirty="0"/>
              <a:t>Y </a:t>
            </a:r>
            <a:r>
              <a:rPr lang="en-US" dirty="0"/>
              <a:t>given a value for </a:t>
            </a:r>
            <a:r>
              <a:rPr lang="en-US" b="1" i="1" dirty="0"/>
              <a:t>Z</a:t>
            </a:r>
            <a:r>
              <a:rPr lang="en-US" dirty="0"/>
              <a:t>.</a:t>
            </a:r>
          </a:p>
          <a:p>
            <a:r>
              <a:rPr lang="en-US" dirty="0"/>
              <a:t>i.e., </a:t>
            </a:r>
            <a:r>
              <a:rPr lang="en-US" b="1" i="1" dirty="0"/>
              <a:t>(</a:t>
            </a:r>
            <a:r>
              <a:rPr lang="en-US" b="1" i="1" dirty="0">
                <a:sym typeface="Symbol" pitchFamily="18" charset="2"/>
              </a:rPr>
              <a:t></a:t>
            </a:r>
            <a:r>
              <a:rPr lang="en-US" b="1" i="1" dirty="0" err="1">
                <a:sym typeface="Symbol" pitchFamily="18" charset="2"/>
              </a:rPr>
              <a:t>x</a:t>
            </a:r>
            <a:r>
              <a:rPr lang="en-US" b="1" i="1" baseline="-25000" dirty="0" err="1">
                <a:sym typeface="Symbol" pitchFamily="18" charset="2"/>
              </a:rPr>
              <a:t>i</a:t>
            </a:r>
            <a:r>
              <a:rPr lang="en-US" b="1" i="1" dirty="0" err="1">
                <a:sym typeface="Symbol" pitchFamily="18" charset="2"/>
              </a:rPr>
              <a:t>,y</a:t>
            </a:r>
            <a:r>
              <a:rPr lang="en-US" b="1" i="1" baseline="-25000" dirty="0" err="1">
                <a:sym typeface="Symbol" pitchFamily="18" charset="2"/>
              </a:rPr>
              <a:t>j</a:t>
            </a:r>
            <a:r>
              <a:rPr lang="en-US" b="1" i="1" dirty="0" err="1">
                <a:sym typeface="Symbol" pitchFamily="18" charset="2"/>
              </a:rPr>
              <a:t>,z</a:t>
            </a:r>
            <a:r>
              <a:rPr lang="en-US" b="1" i="1" baseline="-25000" dirty="0" err="1">
                <a:sym typeface="Symbol" pitchFamily="18" charset="2"/>
              </a:rPr>
              <a:t>k</a:t>
            </a:r>
            <a:r>
              <a:rPr lang="en-US" b="1" i="1" dirty="0">
                <a:sym typeface="Symbol" pitchFamily="18" charset="2"/>
              </a:rPr>
              <a:t>) P(X=</a:t>
            </a:r>
            <a:r>
              <a:rPr lang="en-US" b="1" i="1" dirty="0" err="1">
                <a:sym typeface="Symbol" pitchFamily="18" charset="2"/>
              </a:rPr>
              <a:t>x</a:t>
            </a:r>
            <a:r>
              <a:rPr lang="en-US" b="1" i="1" baseline="-25000" dirty="0" err="1">
                <a:sym typeface="Symbol" pitchFamily="18" charset="2"/>
              </a:rPr>
              <a:t>i</a:t>
            </a:r>
            <a:r>
              <a:rPr lang="en-US" b="1" i="1" dirty="0" err="1">
                <a:sym typeface="Symbol" pitchFamily="18" charset="2"/>
              </a:rPr>
              <a:t>|Y</a:t>
            </a:r>
            <a:r>
              <a:rPr lang="en-US" b="1" i="1" dirty="0">
                <a:sym typeface="Symbol" pitchFamily="18" charset="2"/>
              </a:rPr>
              <a:t>=</a:t>
            </a:r>
            <a:r>
              <a:rPr lang="en-US" b="1" i="1" dirty="0" err="1">
                <a:sym typeface="Symbol" pitchFamily="18" charset="2"/>
              </a:rPr>
              <a:t>y</a:t>
            </a:r>
            <a:r>
              <a:rPr lang="en-US" b="1" i="1" baseline="-25000" dirty="0" err="1">
                <a:sym typeface="Symbol" pitchFamily="18" charset="2"/>
              </a:rPr>
              <a:t>j</a:t>
            </a:r>
            <a:r>
              <a:rPr lang="en-US" b="1" i="1" dirty="0" err="1">
                <a:sym typeface="Symbol" pitchFamily="18" charset="2"/>
              </a:rPr>
              <a:t>,Z</a:t>
            </a:r>
            <a:r>
              <a:rPr lang="en-US" b="1" i="1" dirty="0">
                <a:sym typeface="Symbol" pitchFamily="18" charset="2"/>
              </a:rPr>
              <a:t>=</a:t>
            </a:r>
            <a:r>
              <a:rPr lang="en-US" b="1" i="1" dirty="0" err="1">
                <a:sym typeface="Symbol" pitchFamily="18" charset="2"/>
              </a:rPr>
              <a:t>z</a:t>
            </a:r>
            <a:r>
              <a:rPr lang="en-US" b="1" i="1" baseline="-25000" dirty="0" err="1">
                <a:sym typeface="Symbol" pitchFamily="18" charset="2"/>
              </a:rPr>
              <a:t>k</a:t>
            </a:r>
            <a:r>
              <a:rPr lang="en-US" b="1" i="1" dirty="0">
                <a:sym typeface="Symbol" pitchFamily="18" charset="2"/>
              </a:rPr>
              <a:t>)=P(X=</a:t>
            </a:r>
            <a:r>
              <a:rPr lang="en-US" b="1" i="1" dirty="0" err="1">
                <a:sym typeface="Symbol" pitchFamily="18" charset="2"/>
              </a:rPr>
              <a:t>x</a:t>
            </a:r>
            <a:r>
              <a:rPr lang="en-US" b="1" i="1" baseline="-25000" dirty="0" err="1">
                <a:sym typeface="Symbol" pitchFamily="18" charset="2"/>
              </a:rPr>
              <a:t>i</a:t>
            </a:r>
            <a:r>
              <a:rPr lang="en-US" b="1" i="1" dirty="0" err="1">
                <a:sym typeface="Symbol" pitchFamily="18" charset="2"/>
              </a:rPr>
              <a:t>|Z</a:t>
            </a:r>
            <a:r>
              <a:rPr lang="en-US" b="1" i="1" dirty="0">
                <a:sym typeface="Symbol" pitchFamily="18" charset="2"/>
              </a:rPr>
              <a:t>=</a:t>
            </a:r>
            <a:r>
              <a:rPr lang="en-US" b="1" i="1" dirty="0" err="1">
                <a:sym typeface="Symbol" pitchFamily="18" charset="2"/>
              </a:rPr>
              <a:t>z</a:t>
            </a:r>
            <a:r>
              <a:rPr lang="en-US" b="1" i="1" baseline="-25000" dirty="0" err="1">
                <a:sym typeface="Symbol" pitchFamily="18" charset="2"/>
              </a:rPr>
              <a:t>k</a:t>
            </a:r>
            <a:r>
              <a:rPr lang="en-US" b="1" i="1" dirty="0">
                <a:sym typeface="Symbol" pitchFamily="18" charset="2"/>
              </a:rPr>
              <a:t>)</a:t>
            </a:r>
          </a:p>
          <a:p>
            <a:r>
              <a:rPr lang="en-US" dirty="0">
                <a:sym typeface="Symbol" pitchFamily="18" charset="2"/>
              </a:rPr>
              <a:t>or, </a:t>
            </a:r>
            <a:r>
              <a:rPr lang="en-US" b="1" i="1" dirty="0">
                <a:sym typeface="Symbol" pitchFamily="18" charset="2"/>
              </a:rPr>
              <a:t>P(X|Y,Z)=P(X|Z)</a:t>
            </a:r>
          </a:p>
          <a:p>
            <a:r>
              <a:rPr lang="en-US" dirty="0">
                <a:sym typeface="Symbol" pitchFamily="18" charset="2"/>
              </a:rPr>
              <a:t>This definition can be extended to sets of variables as well: we say that the set of variables </a:t>
            </a:r>
            <a:r>
              <a:rPr lang="en-US" sz="2800" b="1" i="1" dirty="0"/>
              <a:t>X</a:t>
            </a:r>
            <a:r>
              <a:rPr lang="en-US" sz="2800" b="1" i="1" baseline="-25000" dirty="0"/>
              <a:t>1</a:t>
            </a:r>
            <a:r>
              <a:rPr lang="en-US" sz="2800" b="1" i="1" dirty="0"/>
              <a:t>…X</a:t>
            </a:r>
            <a:r>
              <a:rPr lang="en-US" sz="2800" b="1" i="1" baseline="-25000" dirty="0"/>
              <a:t>l </a:t>
            </a:r>
            <a:r>
              <a:rPr lang="en-US" sz="2800" dirty="0"/>
              <a:t>is conditionally independent of the set of variables</a:t>
            </a:r>
            <a:r>
              <a:rPr lang="en-US" sz="2800" b="1" i="1" baseline="-25000" dirty="0"/>
              <a:t> </a:t>
            </a:r>
            <a:r>
              <a:rPr lang="en-US" sz="2800" b="1" i="1" dirty="0"/>
              <a:t>Y</a:t>
            </a:r>
            <a:r>
              <a:rPr lang="en-US" sz="2800" b="1" i="1" baseline="-25000" dirty="0"/>
              <a:t>1</a:t>
            </a:r>
            <a:r>
              <a:rPr lang="en-US" sz="2800" b="1" i="1" dirty="0"/>
              <a:t>…</a:t>
            </a:r>
            <a:r>
              <a:rPr lang="en-US" sz="2800" b="1" i="1" dirty="0" err="1"/>
              <a:t>Y</a:t>
            </a:r>
            <a:r>
              <a:rPr lang="en-US" sz="2800" b="1" i="1" baseline="-25000" dirty="0" err="1"/>
              <a:t>m</a:t>
            </a:r>
            <a:r>
              <a:rPr lang="en-US" sz="2800" b="1" i="1" baseline="-25000" dirty="0"/>
              <a:t> </a:t>
            </a:r>
            <a:r>
              <a:rPr lang="en-US" sz="2800" dirty="0"/>
              <a:t>given the set of variables </a:t>
            </a:r>
            <a:r>
              <a:rPr lang="en-US" sz="2800" b="1" i="1" dirty="0"/>
              <a:t>Z</a:t>
            </a:r>
            <a:r>
              <a:rPr lang="en-US" sz="2800" b="1" i="1" baseline="-25000" dirty="0"/>
              <a:t>1</a:t>
            </a:r>
            <a:r>
              <a:rPr lang="en-US" sz="2800" b="1" i="1" dirty="0"/>
              <a:t>…Z</a:t>
            </a:r>
            <a:r>
              <a:rPr lang="en-US" sz="2800" b="1" i="1" baseline="-25000" dirty="0"/>
              <a:t>n</a:t>
            </a:r>
            <a:r>
              <a:rPr lang="en-US" sz="2800" dirty="0"/>
              <a:t> ,</a:t>
            </a:r>
            <a:r>
              <a:rPr lang="en-US" sz="2800" b="1" i="1" baseline="-25000" dirty="0"/>
              <a:t> </a:t>
            </a:r>
            <a:r>
              <a:rPr lang="en-US" sz="2800" dirty="0"/>
              <a:t>if</a:t>
            </a:r>
            <a:endParaRPr lang="en-US" dirty="0">
              <a:sym typeface="Symbol" pitchFamily="18" charset="2"/>
            </a:endParaRPr>
          </a:p>
          <a:p>
            <a:pPr algn="ctr">
              <a:buFont typeface="Monotype Sorts" pitchFamily="2" charset="2"/>
              <a:buNone/>
            </a:pPr>
            <a:r>
              <a:rPr lang="en-US" b="1" i="1" dirty="0"/>
              <a:t>P(X</a:t>
            </a:r>
            <a:r>
              <a:rPr lang="en-US" b="1" i="1" baseline="-25000" dirty="0"/>
              <a:t>1</a:t>
            </a:r>
            <a:r>
              <a:rPr lang="en-US" b="1" i="1" dirty="0"/>
              <a:t>…X</a:t>
            </a:r>
            <a:r>
              <a:rPr lang="en-US" b="1" i="1" baseline="-25000" dirty="0"/>
              <a:t>l</a:t>
            </a:r>
            <a:r>
              <a:rPr lang="en-US" b="1" i="1" dirty="0"/>
              <a:t>|Y</a:t>
            </a:r>
            <a:r>
              <a:rPr lang="en-US" b="1" i="1" baseline="-25000" dirty="0"/>
              <a:t>1</a:t>
            </a:r>
            <a:r>
              <a:rPr lang="en-US" b="1" i="1" dirty="0"/>
              <a:t>…Y</a:t>
            </a:r>
            <a:r>
              <a:rPr lang="en-US" b="1" i="1" baseline="-25000" dirty="0"/>
              <a:t>m</a:t>
            </a:r>
            <a:r>
              <a:rPr lang="en-US" b="1" i="1" dirty="0"/>
              <a:t>,Z</a:t>
            </a:r>
            <a:r>
              <a:rPr lang="en-US" b="1" i="1" baseline="-25000" dirty="0"/>
              <a:t>1</a:t>
            </a:r>
            <a:r>
              <a:rPr lang="en-US" b="1" i="1" dirty="0"/>
              <a:t>…Z</a:t>
            </a:r>
            <a:r>
              <a:rPr lang="en-US" b="1" i="1" baseline="-25000" dirty="0"/>
              <a:t>n</a:t>
            </a:r>
            <a:r>
              <a:rPr lang="en-US" b="1" i="1" dirty="0"/>
              <a:t>(=P(X</a:t>
            </a:r>
            <a:r>
              <a:rPr lang="en-US" b="1" i="1" baseline="-25000" dirty="0"/>
              <a:t>1</a:t>
            </a:r>
            <a:r>
              <a:rPr lang="en-US" b="1" i="1" dirty="0"/>
              <a:t>…X</a:t>
            </a:r>
            <a:r>
              <a:rPr lang="en-US" b="1" i="1" baseline="-25000" dirty="0"/>
              <a:t>l</a:t>
            </a:r>
            <a:r>
              <a:rPr lang="en-US" b="1" i="1" dirty="0"/>
              <a:t>|Z</a:t>
            </a:r>
            <a:r>
              <a:rPr lang="en-US" b="1" i="1" baseline="-25000" dirty="0"/>
              <a:t>1</a:t>
            </a:r>
            <a:r>
              <a:rPr lang="en-US" b="1" i="1" dirty="0"/>
              <a:t>…Z</a:t>
            </a:r>
            <a:r>
              <a:rPr lang="en-US" b="1" i="1" baseline="-25000" dirty="0"/>
              <a:t>n</a:t>
            </a:r>
            <a:r>
              <a:rPr lang="en-US" b="1" i="1"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8600" y="228600"/>
            <a:ext cx="7772400" cy="1143000"/>
          </a:xfrm>
        </p:spPr>
        <p:txBody>
          <a:bodyPr>
            <a:normAutofit fontScale="90000"/>
          </a:bodyPr>
          <a:lstStyle/>
          <a:p>
            <a:r>
              <a:rPr lang="en-US"/>
              <a:t>Representation in Bayesian Belief Networks</a:t>
            </a:r>
          </a:p>
        </p:txBody>
      </p:sp>
      <p:grpSp>
        <p:nvGrpSpPr>
          <p:cNvPr id="2" name="Group 29"/>
          <p:cNvGrpSpPr>
            <a:grpSpLocks/>
          </p:cNvGrpSpPr>
          <p:nvPr/>
        </p:nvGrpSpPr>
        <p:grpSpPr bwMode="auto">
          <a:xfrm>
            <a:off x="228600" y="1524000"/>
            <a:ext cx="5289550" cy="3473450"/>
            <a:chOff x="384" y="912"/>
            <a:chExt cx="4162" cy="2736"/>
          </a:xfrm>
        </p:grpSpPr>
        <p:sp>
          <p:nvSpPr>
            <p:cNvPr id="62474" name="Oval 10"/>
            <p:cNvSpPr>
              <a:spLocks noChangeArrowheads="1"/>
            </p:cNvSpPr>
            <p:nvPr/>
          </p:nvSpPr>
          <p:spPr bwMode="auto">
            <a:xfrm>
              <a:off x="864" y="1008"/>
              <a:ext cx="1440" cy="624"/>
            </a:xfrm>
            <a:prstGeom prst="ellipse">
              <a:avLst/>
            </a:prstGeom>
            <a:noFill/>
            <a:ln w="28575">
              <a:solidFill>
                <a:schemeClr val="tx1"/>
              </a:solidFill>
              <a:round/>
              <a:headEnd/>
              <a:tailEnd/>
            </a:ln>
            <a:effectLst/>
          </p:spPr>
          <p:txBody>
            <a:bodyPr wrap="none" anchor="ctr"/>
            <a:lstStyle/>
            <a:p>
              <a:endParaRPr lang="en-US"/>
            </a:p>
          </p:txBody>
        </p:sp>
        <p:sp>
          <p:nvSpPr>
            <p:cNvPr id="62475" name="Oval 11"/>
            <p:cNvSpPr>
              <a:spLocks noChangeArrowheads="1"/>
            </p:cNvSpPr>
            <p:nvPr/>
          </p:nvSpPr>
          <p:spPr bwMode="auto">
            <a:xfrm>
              <a:off x="2448" y="1920"/>
              <a:ext cx="1440" cy="624"/>
            </a:xfrm>
            <a:prstGeom prst="ellipse">
              <a:avLst/>
            </a:prstGeom>
            <a:noFill/>
            <a:ln w="28575">
              <a:solidFill>
                <a:schemeClr val="tx1"/>
              </a:solidFill>
              <a:round/>
              <a:headEnd/>
              <a:tailEnd/>
            </a:ln>
            <a:effectLst/>
          </p:spPr>
          <p:txBody>
            <a:bodyPr wrap="none" anchor="ctr"/>
            <a:lstStyle/>
            <a:p>
              <a:endParaRPr lang="en-US"/>
            </a:p>
          </p:txBody>
        </p:sp>
        <p:sp>
          <p:nvSpPr>
            <p:cNvPr id="62476" name="Oval 12"/>
            <p:cNvSpPr>
              <a:spLocks noChangeArrowheads="1"/>
            </p:cNvSpPr>
            <p:nvPr/>
          </p:nvSpPr>
          <p:spPr bwMode="auto">
            <a:xfrm>
              <a:off x="3024" y="2976"/>
              <a:ext cx="1440" cy="624"/>
            </a:xfrm>
            <a:prstGeom prst="ellipse">
              <a:avLst/>
            </a:prstGeom>
            <a:noFill/>
            <a:ln w="28575">
              <a:solidFill>
                <a:schemeClr val="tx1"/>
              </a:solidFill>
              <a:round/>
              <a:headEnd/>
              <a:tailEnd/>
            </a:ln>
            <a:effectLst/>
          </p:spPr>
          <p:txBody>
            <a:bodyPr wrap="none" anchor="ctr"/>
            <a:lstStyle/>
            <a:p>
              <a:endParaRPr lang="en-US"/>
            </a:p>
          </p:txBody>
        </p:sp>
        <p:sp>
          <p:nvSpPr>
            <p:cNvPr id="62477" name="Oval 13"/>
            <p:cNvSpPr>
              <a:spLocks noChangeArrowheads="1"/>
            </p:cNvSpPr>
            <p:nvPr/>
          </p:nvSpPr>
          <p:spPr bwMode="auto">
            <a:xfrm>
              <a:off x="1056" y="3024"/>
              <a:ext cx="1440" cy="624"/>
            </a:xfrm>
            <a:prstGeom prst="ellipse">
              <a:avLst/>
            </a:prstGeom>
            <a:noFill/>
            <a:ln w="28575">
              <a:solidFill>
                <a:schemeClr val="tx1"/>
              </a:solidFill>
              <a:round/>
              <a:headEnd/>
              <a:tailEnd/>
            </a:ln>
            <a:effectLst/>
          </p:spPr>
          <p:txBody>
            <a:bodyPr wrap="none" anchor="ctr"/>
            <a:lstStyle/>
            <a:p>
              <a:endParaRPr lang="en-US"/>
            </a:p>
          </p:txBody>
        </p:sp>
        <p:sp>
          <p:nvSpPr>
            <p:cNvPr id="62478" name="Oval 14"/>
            <p:cNvSpPr>
              <a:spLocks noChangeArrowheads="1"/>
            </p:cNvSpPr>
            <p:nvPr/>
          </p:nvSpPr>
          <p:spPr bwMode="auto">
            <a:xfrm>
              <a:off x="384" y="1920"/>
              <a:ext cx="1440" cy="624"/>
            </a:xfrm>
            <a:prstGeom prst="ellipse">
              <a:avLst/>
            </a:prstGeom>
            <a:noFill/>
            <a:ln w="28575">
              <a:solidFill>
                <a:schemeClr val="tx1"/>
              </a:solidFill>
              <a:round/>
              <a:headEnd/>
              <a:tailEnd/>
            </a:ln>
            <a:effectLst/>
          </p:spPr>
          <p:txBody>
            <a:bodyPr wrap="none" anchor="ctr"/>
            <a:lstStyle/>
            <a:p>
              <a:endParaRPr lang="en-US"/>
            </a:p>
          </p:txBody>
        </p:sp>
        <p:sp>
          <p:nvSpPr>
            <p:cNvPr id="62479" name="Oval 15"/>
            <p:cNvSpPr>
              <a:spLocks noChangeArrowheads="1"/>
            </p:cNvSpPr>
            <p:nvPr/>
          </p:nvSpPr>
          <p:spPr bwMode="auto">
            <a:xfrm>
              <a:off x="3072" y="912"/>
              <a:ext cx="1440" cy="624"/>
            </a:xfrm>
            <a:prstGeom prst="ellipse">
              <a:avLst/>
            </a:prstGeom>
            <a:noFill/>
            <a:ln w="28575">
              <a:solidFill>
                <a:schemeClr val="tx1"/>
              </a:solidFill>
              <a:round/>
              <a:headEnd/>
              <a:tailEnd/>
            </a:ln>
            <a:effectLst/>
          </p:spPr>
          <p:txBody>
            <a:bodyPr wrap="none" anchor="ctr"/>
            <a:lstStyle/>
            <a:p>
              <a:endParaRPr lang="en-US"/>
            </a:p>
          </p:txBody>
        </p:sp>
        <p:sp>
          <p:nvSpPr>
            <p:cNvPr id="62480" name="Line 16"/>
            <p:cNvSpPr>
              <a:spLocks noChangeShapeType="1"/>
            </p:cNvSpPr>
            <p:nvPr/>
          </p:nvSpPr>
          <p:spPr bwMode="auto">
            <a:xfrm flipH="1">
              <a:off x="1104" y="1632"/>
              <a:ext cx="432" cy="240"/>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1" name="Line 17"/>
            <p:cNvSpPr>
              <a:spLocks noChangeShapeType="1"/>
            </p:cNvSpPr>
            <p:nvPr/>
          </p:nvSpPr>
          <p:spPr bwMode="auto">
            <a:xfrm>
              <a:off x="1776" y="1632"/>
              <a:ext cx="1200" cy="1488"/>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2" name="Line 18"/>
            <p:cNvSpPr>
              <a:spLocks noChangeShapeType="1"/>
            </p:cNvSpPr>
            <p:nvPr/>
          </p:nvSpPr>
          <p:spPr bwMode="auto">
            <a:xfrm>
              <a:off x="2256" y="1440"/>
              <a:ext cx="624" cy="432"/>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3" name="Line 19"/>
            <p:cNvSpPr>
              <a:spLocks noChangeShapeType="1"/>
            </p:cNvSpPr>
            <p:nvPr/>
          </p:nvSpPr>
          <p:spPr bwMode="auto">
            <a:xfrm flipH="1">
              <a:off x="3264" y="1536"/>
              <a:ext cx="528" cy="336"/>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4" name="Line 20"/>
            <p:cNvSpPr>
              <a:spLocks noChangeShapeType="1"/>
            </p:cNvSpPr>
            <p:nvPr/>
          </p:nvSpPr>
          <p:spPr bwMode="auto">
            <a:xfrm>
              <a:off x="3408" y="2544"/>
              <a:ext cx="144"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5" name="Line 21"/>
            <p:cNvSpPr>
              <a:spLocks noChangeShapeType="1"/>
            </p:cNvSpPr>
            <p:nvPr/>
          </p:nvSpPr>
          <p:spPr bwMode="auto">
            <a:xfrm>
              <a:off x="1584" y="2496"/>
              <a:ext cx="1344" cy="768"/>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6" name="Line 22"/>
            <p:cNvSpPr>
              <a:spLocks noChangeShapeType="1"/>
            </p:cNvSpPr>
            <p:nvPr/>
          </p:nvSpPr>
          <p:spPr bwMode="auto">
            <a:xfrm>
              <a:off x="1296" y="2544"/>
              <a:ext cx="192" cy="432"/>
            </a:xfrm>
            <a:prstGeom prst="line">
              <a:avLst/>
            </a:prstGeom>
            <a:noFill/>
            <a:ln w="28575">
              <a:solidFill>
                <a:schemeClr val="tx1"/>
              </a:solidFill>
              <a:round/>
              <a:headEnd/>
              <a:tailEnd type="triangle" w="med" len="med"/>
            </a:ln>
            <a:effectLst/>
          </p:spPr>
          <p:txBody>
            <a:bodyPr wrap="none" anchor="ctr"/>
            <a:lstStyle/>
            <a:p>
              <a:endParaRPr lang="en-US"/>
            </a:p>
          </p:txBody>
        </p:sp>
        <p:sp>
          <p:nvSpPr>
            <p:cNvPr id="62487" name="Text Box 23"/>
            <p:cNvSpPr txBox="1">
              <a:spLocks noChangeArrowheads="1"/>
            </p:cNvSpPr>
            <p:nvPr/>
          </p:nvSpPr>
          <p:spPr bwMode="auto">
            <a:xfrm>
              <a:off x="1141" y="1135"/>
              <a:ext cx="784" cy="360"/>
            </a:xfrm>
            <a:prstGeom prst="rect">
              <a:avLst/>
            </a:prstGeom>
            <a:noFill/>
            <a:ln w="12700">
              <a:noFill/>
              <a:miter lim="800000"/>
              <a:headEnd/>
              <a:tailEnd/>
            </a:ln>
            <a:effectLst/>
          </p:spPr>
          <p:txBody>
            <a:bodyPr wrap="none" anchor="ctr">
              <a:spAutoFit/>
            </a:bodyPr>
            <a:lstStyle/>
            <a:p>
              <a:r>
                <a:rPr lang="en-US" sz="2400" b="1"/>
                <a:t>Storm</a:t>
              </a:r>
            </a:p>
          </p:txBody>
        </p:sp>
        <p:sp>
          <p:nvSpPr>
            <p:cNvPr id="62488" name="Text Box 24"/>
            <p:cNvSpPr txBox="1">
              <a:spLocks noChangeArrowheads="1"/>
            </p:cNvSpPr>
            <p:nvPr/>
          </p:nvSpPr>
          <p:spPr bwMode="auto">
            <a:xfrm>
              <a:off x="3079" y="1043"/>
              <a:ext cx="1467" cy="313"/>
            </a:xfrm>
            <a:prstGeom prst="rect">
              <a:avLst/>
            </a:prstGeom>
            <a:noFill/>
            <a:ln w="12700">
              <a:noFill/>
              <a:miter lim="800000"/>
              <a:headEnd/>
              <a:tailEnd/>
            </a:ln>
            <a:effectLst/>
          </p:spPr>
          <p:txBody>
            <a:bodyPr wrap="none" anchor="ctr">
              <a:spAutoFit/>
            </a:bodyPr>
            <a:lstStyle/>
            <a:p>
              <a:r>
                <a:rPr lang="en-US" sz="2000" b="1"/>
                <a:t>BusTourGroup</a:t>
              </a:r>
              <a:endParaRPr lang="en-US"/>
            </a:p>
          </p:txBody>
        </p:sp>
        <p:sp>
          <p:nvSpPr>
            <p:cNvPr id="62489" name="Text Box 25"/>
            <p:cNvSpPr txBox="1">
              <a:spLocks noChangeArrowheads="1"/>
            </p:cNvSpPr>
            <p:nvPr/>
          </p:nvSpPr>
          <p:spPr bwMode="auto">
            <a:xfrm>
              <a:off x="546" y="2095"/>
              <a:ext cx="1158" cy="360"/>
            </a:xfrm>
            <a:prstGeom prst="rect">
              <a:avLst/>
            </a:prstGeom>
            <a:noFill/>
            <a:ln w="12700">
              <a:noFill/>
              <a:miter lim="800000"/>
              <a:headEnd/>
              <a:tailEnd/>
            </a:ln>
            <a:effectLst/>
          </p:spPr>
          <p:txBody>
            <a:bodyPr wrap="none" anchor="ctr">
              <a:spAutoFit/>
            </a:bodyPr>
            <a:lstStyle/>
            <a:p>
              <a:r>
                <a:rPr lang="en-US" sz="2400" b="1"/>
                <a:t>Lightning</a:t>
              </a:r>
              <a:endParaRPr lang="en-US"/>
            </a:p>
          </p:txBody>
        </p:sp>
        <p:sp>
          <p:nvSpPr>
            <p:cNvPr id="62490" name="Text Box 26"/>
            <p:cNvSpPr txBox="1">
              <a:spLocks noChangeArrowheads="1"/>
            </p:cNvSpPr>
            <p:nvPr/>
          </p:nvSpPr>
          <p:spPr bwMode="auto">
            <a:xfrm>
              <a:off x="2651" y="2047"/>
              <a:ext cx="1130" cy="361"/>
            </a:xfrm>
            <a:prstGeom prst="rect">
              <a:avLst/>
            </a:prstGeom>
            <a:noFill/>
            <a:ln w="12700">
              <a:noFill/>
              <a:miter lim="800000"/>
              <a:headEnd/>
              <a:tailEnd/>
            </a:ln>
            <a:effectLst/>
          </p:spPr>
          <p:txBody>
            <a:bodyPr wrap="none" anchor="ctr">
              <a:spAutoFit/>
            </a:bodyPr>
            <a:lstStyle/>
            <a:p>
              <a:r>
                <a:rPr lang="en-US" sz="2400" b="1"/>
                <a:t>Campfire</a:t>
              </a:r>
              <a:endParaRPr lang="en-US"/>
            </a:p>
          </p:txBody>
        </p:sp>
        <p:sp>
          <p:nvSpPr>
            <p:cNvPr id="62491" name="Text Box 27"/>
            <p:cNvSpPr txBox="1">
              <a:spLocks noChangeArrowheads="1"/>
            </p:cNvSpPr>
            <p:nvPr/>
          </p:nvSpPr>
          <p:spPr bwMode="auto">
            <a:xfrm>
              <a:off x="1240" y="3132"/>
              <a:ext cx="1051" cy="360"/>
            </a:xfrm>
            <a:prstGeom prst="rect">
              <a:avLst/>
            </a:prstGeom>
            <a:noFill/>
            <a:ln w="12700">
              <a:noFill/>
              <a:miter lim="800000"/>
              <a:headEnd/>
              <a:tailEnd/>
            </a:ln>
            <a:effectLst/>
          </p:spPr>
          <p:txBody>
            <a:bodyPr wrap="none" anchor="ctr">
              <a:spAutoFit/>
            </a:bodyPr>
            <a:lstStyle/>
            <a:p>
              <a:r>
                <a:rPr lang="en-US" sz="2400" b="1"/>
                <a:t>Thunder</a:t>
              </a:r>
            </a:p>
          </p:txBody>
        </p:sp>
        <p:sp>
          <p:nvSpPr>
            <p:cNvPr id="62492" name="Text Box 28"/>
            <p:cNvSpPr txBox="1">
              <a:spLocks noChangeArrowheads="1"/>
            </p:cNvSpPr>
            <p:nvPr/>
          </p:nvSpPr>
          <p:spPr bwMode="auto">
            <a:xfrm>
              <a:off x="3138" y="3132"/>
              <a:ext cx="1222" cy="360"/>
            </a:xfrm>
            <a:prstGeom prst="rect">
              <a:avLst/>
            </a:prstGeom>
            <a:noFill/>
            <a:ln w="12700">
              <a:noFill/>
              <a:miter lim="800000"/>
              <a:headEnd/>
              <a:tailEnd/>
            </a:ln>
            <a:effectLst/>
          </p:spPr>
          <p:txBody>
            <a:bodyPr wrap="none" anchor="ctr">
              <a:spAutoFit/>
            </a:bodyPr>
            <a:lstStyle/>
            <a:p>
              <a:r>
                <a:rPr lang="en-US" sz="2400" b="1"/>
                <a:t>ForestFire</a:t>
              </a:r>
            </a:p>
          </p:txBody>
        </p:sp>
      </p:grpSp>
      <p:sp>
        <p:nvSpPr>
          <p:cNvPr id="62494" name="Text Box 30"/>
          <p:cNvSpPr txBox="1">
            <a:spLocks noChangeArrowheads="1"/>
          </p:cNvSpPr>
          <p:nvPr/>
        </p:nvSpPr>
        <p:spPr bwMode="auto">
          <a:xfrm>
            <a:off x="381000" y="5181600"/>
            <a:ext cx="8280400" cy="946150"/>
          </a:xfrm>
          <a:prstGeom prst="rect">
            <a:avLst/>
          </a:prstGeom>
          <a:noFill/>
          <a:ln w="12700">
            <a:noFill/>
            <a:miter lim="800000"/>
            <a:headEnd/>
            <a:tailEnd/>
          </a:ln>
          <a:effectLst/>
        </p:spPr>
        <p:txBody>
          <a:bodyPr wrap="none" anchor="ctr">
            <a:spAutoFit/>
          </a:bodyPr>
          <a:lstStyle/>
          <a:p>
            <a:r>
              <a:rPr lang="en-US"/>
              <a:t>Each node is asserted to be conditionally independent of </a:t>
            </a:r>
          </a:p>
          <a:p>
            <a:r>
              <a:rPr lang="en-US"/>
              <a:t>its non-descendants, given its immediate parents</a:t>
            </a:r>
          </a:p>
        </p:txBody>
      </p:sp>
      <p:sp>
        <p:nvSpPr>
          <p:cNvPr id="62495" name="Text Box 31"/>
          <p:cNvSpPr txBox="1">
            <a:spLocks noChangeArrowheads="1"/>
          </p:cNvSpPr>
          <p:nvPr/>
        </p:nvSpPr>
        <p:spPr bwMode="auto">
          <a:xfrm>
            <a:off x="5257800" y="1219200"/>
            <a:ext cx="3633788" cy="3508375"/>
          </a:xfrm>
          <a:prstGeom prst="rect">
            <a:avLst/>
          </a:prstGeom>
          <a:noFill/>
          <a:ln w="12700">
            <a:noFill/>
            <a:miter lim="800000"/>
            <a:headEnd/>
            <a:tailEnd/>
          </a:ln>
          <a:effectLst/>
        </p:spPr>
        <p:txBody>
          <a:bodyPr wrap="none" anchor="ctr">
            <a:spAutoFit/>
          </a:bodyPr>
          <a:lstStyle/>
          <a:p>
            <a:r>
              <a:rPr lang="en-US"/>
              <a:t>Associated with each</a:t>
            </a:r>
          </a:p>
          <a:p>
            <a:r>
              <a:rPr lang="en-US"/>
              <a:t>node is a conditional</a:t>
            </a:r>
          </a:p>
          <a:p>
            <a:r>
              <a:rPr lang="en-US"/>
              <a:t>probability table, which</a:t>
            </a:r>
          </a:p>
          <a:p>
            <a:r>
              <a:rPr lang="en-US"/>
              <a:t>specifies the conditional</a:t>
            </a:r>
          </a:p>
          <a:p>
            <a:r>
              <a:rPr lang="en-US"/>
              <a:t>distribution for the</a:t>
            </a:r>
          </a:p>
          <a:p>
            <a:r>
              <a:rPr lang="en-US"/>
              <a:t>variable given its</a:t>
            </a:r>
          </a:p>
          <a:p>
            <a:r>
              <a:rPr lang="en-US"/>
              <a:t>immediate parents in </a:t>
            </a:r>
          </a:p>
          <a:p>
            <a:r>
              <a:rPr lang="en-US"/>
              <a:t>the graph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 y="228600"/>
            <a:ext cx="7772400" cy="1143000"/>
          </a:xfrm>
        </p:spPr>
        <p:txBody>
          <a:bodyPr>
            <a:normAutofit fontScale="90000"/>
          </a:bodyPr>
          <a:lstStyle/>
          <a:p>
            <a:r>
              <a:rPr lang="en-US"/>
              <a:t>Inference in Bayesian Belief Networks</a:t>
            </a:r>
          </a:p>
        </p:txBody>
      </p:sp>
      <p:sp>
        <p:nvSpPr>
          <p:cNvPr id="63491" name="Rectangle 3"/>
          <p:cNvSpPr>
            <a:spLocks noGrp="1" noChangeArrowheads="1"/>
          </p:cNvSpPr>
          <p:nvPr>
            <p:ph type="body" idx="1"/>
          </p:nvPr>
        </p:nvSpPr>
        <p:spPr>
          <a:xfrm>
            <a:off x="762000" y="1295400"/>
            <a:ext cx="7772400" cy="4114800"/>
          </a:xfrm>
        </p:spPr>
        <p:txBody>
          <a:bodyPr>
            <a:normAutofit fontScale="92500" lnSpcReduction="20000"/>
          </a:bodyPr>
          <a:lstStyle/>
          <a:p>
            <a:r>
              <a:rPr lang="en-US" sz="2800" dirty="0"/>
              <a:t>A Bayesian Network can be used to compute the probability distribution for any subset of network variables given the values or distributions for any subset of the remaining variables.</a:t>
            </a:r>
          </a:p>
          <a:p>
            <a:r>
              <a:rPr lang="en-US" sz="2800" dirty="0"/>
              <a:t>Unfortunately, exact inference of probabilities in general for an arbitrary Bayesian Network is known to be NP-hard.</a:t>
            </a:r>
          </a:p>
          <a:p>
            <a:r>
              <a:rPr lang="en-US" sz="2800" dirty="0"/>
              <a:t>In theory, approximate techniques (such as Monte Carlo Methods) can also be NP-hard, though in practice, many such methods were shown to be useful.</a:t>
            </a:r>
          </a:p>
          <a:p>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8600"/>
            <a:ext cx="7772400" cy="1143000"/>
          </a:xfrm>
        </p:spPr>
        <p:txBody>
          <a:bodyPr>
            <a:normAutofit fontScale="90000"/>
          </a:bodyPr>
          <a:lstStyle/>
          <a:p>
            <a:r>
              <a:rPr lang="en-US"/>
              <a:t>Learning Bayesian Belief Networks</a:t>
            </a:r>
          </a:p>
        </p:txBody>
      </p:sp>
      <p:sp>
        <p:nvSpPr>
          <p:cNvPr id="64515" name="Rectangle 3"/>
          <p:cNvSpPr>
            <a:spLocks noGrp="1" noChangeArrowheads="1"/>
          </p:cNvSpPr>
          <p:nvPr>
            <p:ph type="body" idx="1"/>
          </p:nvPr>
        </p:nvSpPr>
        <p:spPr>
          <a:xfrm>
            <a:off x="0" y="762000"/>
            <a:ext cx="8915400" cy="4191000"/>
          </a:xfrm>
        </p:spPr>
        <p:txBody>
          <a:bodyPr>
            <a:normAutofit fontScale="92500" lnSpcReduction="20000"/>
          </a:bodyPr>
          <a:lstStyle/>
          <a:p>
            <a:pPr algn="ctr">
              <a:buFont typeface="Monotype Sorts" pitchFamily="2" charset="2"/>
              <a:buNone/>
            </a:pPr>
            <a:r>
              <a:rPr lang="en-US"/>
              <a:t> </a:t>
            </a:r>
            <a:r>
              <a:rPr lang="en-US" b="1" u="sng"/>
              <a:t>3 Cases:</a:t>
            </a:r>
          </a:p>
          <a:p>
            <a:pPr lvl="1">
              <a:buFont typeface="Monotype Sorts" pitchFamily="2" charset="2"/>
              <a:buNone/>
            </a:pPr>
            <a:r>
              <a:rPr lang="en-US"/>
              <a:t>1. The network structure is given in advance and all the variables are fully observable in the training examples. ==&gt; Trivial Case: just estimate the conditional probabilities. </a:t>
            </a:r>
          </a:p>
          <a:p>
            <a:pPr lvl="1">
              <a:buFont typeface="Monotype Sorts" pitchFamily="2" charset="2"/>
              <a:buNone/>
            </a:pPr>
            <a:r>
              <a:rPr lang="en-US"/>
              <a:t>2. The network structure is given in advance but only some of the variables are observable in the training data. ==&gt; Similar to learning the weights for the hidden units of a Neural Net: Gradient Ascent Procedure</a:t>
            </a:r>
          </a:p>
          <a:p>
            <a:pPr lvl="1">
              <a:buFont typeface="Monotype Sorts" pitchFamily="2" charset="2"/>
              <a:buNone/>
            </a:pPr>
            <a:r>
              <a:rPr lang="en-US"/>
              <a:t>3. The network structure is not known in advance. ==&gt; Use a heuristic search or constraint-based technique to search through potential structures. </a:t>
            </a:r>
          </a:p>
          <a:p>
            <a:pPr lvl="1"/>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ctrTitle"/>
          </p:nvPr>
        </p:nvSpPr>
        <p:spPr/>
        <p:txBody>
          <a:bodyPr/>
          <a:lstStyle/>
          <a:p>
            <a:r>
              <a:rPr lang="en-US" altLang="en-US" sz="3600" smtClean="0"/>
              <a:t>The Expectation Maximization (EM) Algorithm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AutoShape 4"/>
          <p:cNvSpPr>
            <a:spLocks noChangeArrowheads="1"/>
          </p:cNvSpPr>
          <p:nvPr/>
        </p:nvSpPr>
        <p:spPr bwMode="auto">
          <a:xfrm>
            <a:off x="762000" y="4419600"/>
            <a:ext cx="8077200" cy="1845854"/>
          </a:xfrm>
          <a:prstGeom prst="roundRect">
            <a:avLst>
              <a:gd name="adj" fmla="val 16667"/>
            </a:avLst>
          </a:prstGeom>
          <a:solidFill>
            <a:srgbClr val="FFFF00"/>
          </a:solidFill>
          <a:ln w="38100">
            <a:solidFill>
              <a:schemeClr val="tx1"/>
            </a:solidFill>
            <a:round/>
            <a:headEnd/>
            <a:tailEnd type="none" w="lg" len="lg"/>
          </a:ln>
        </p:spPr>
        <p:txBody>
          <a:bodyPr wrap="none" anchor="ctr"/>
          <a:lstStyle/>
          <a:p>
            <a:pPr algn="ctr"/>
            <a:endParaRPr lang="en-US" altLang="en-US" sz="3200">
              <a:latin typeface="Tahoma" pitchFamily="34" charset="0"/>
            </a:endParaRPr>
          </a:p>
        </p:txBody>
      </p:sp>
      <p:sp>
        <p:nvSpPr>
          <p:cNvPr id="9221" name="Rectangle 2"/>
          <p:cNvSpPr>
            <a:spLocks noGrp="1" noChangeArrowheads="1"/>
          </p:cNvSpPr>
          <p:nvPr>
            <p:ph type="title"/>
          </p:nvPr>
        </p:nvSpPr>
        <p:spPr/>
        <p:txBody>
          <a:bodyPr/>
          <a:lstStyle/>
          <a:p>
            <a:r>
              <a:rPr lang="en-US" altLang="en-US" smtClean="0"/>
              <a:t>General Idea</a:t>
            </a:r>
          </a:p>
        </p:txBody>
      </p:sp>
      <p:sp>
        <p:nvSpPr>
          <p:cNvPr id="409603" name="Rectangle 3"/>
          <p:cNvSpPr>
            <a:spLocks noGrp="1" noChangeArrowheads="1"/>
          </p:cNvSpPr>
          <p:nvPr>
            <p:ph type="body" idx="1"/>
          </p:nvPr>
        </p:nvSpPr>
        <p:spPr>
          <a:xfrm>
            <a:off x="457200" y="1676400"/>
            <a:ext cx="8382000" cy="4648200"/>
          </a:xfrm>
        </p:spPr>
        <p:txBody>
          <a:bodyPr/>
          <a:lstStyle/>
          <a:p>
            <a:r>
              <a:rPr lang="en-US" altLang="en-US" sz="2800" smtClean="0"/>
              <a:t>Start by devising a noisy channel</a:t>
            </a:r>
          </a:p>
          <a:p>
            <a:pPr lvl="1"/>
            <a:r>
              <a:rPr lang="en-US" altLang="en-US" sz="2400" smtClean="0"/>
              <a:t>Any model that predicts the corpus observations via some hidden structure (tags, parses, …)</a:t>
            </a:r>
          </a:p>
          <a:p>
            <a:r>
              <a:rPr lang="en-US" altLang="en-US" sz="2800" smtClean="0"/>
              <a:t>Initially </a:t>
            </a:r>
            <a:r>
              <a:rPr lang="en-US" altLang="en-US" sz="2800" b="1" smtClean="0"/>
              <a:t>guess</a:t>
            </a:r>
            <a:r>
              <a:rPr lang="en-US" altLang="en-US" sz="2800" smtClean="0"/>
              <a:t> the parameters of the model!</a:t>
            </a:r>
          </a:p>
          <a:p>
            <a:pPr lvl="1"/>
            <a:r>
              <a:rPr lang="en-US" altLang="en-US" sz="2400" smtClean="0"/>
              <a:t>Educated guess is best, but random can work</a:t>
            </a:r>
          </a:p>
          <a:p>
            <a:pPr lvl="1"/>
            <a:endParaRPr lang="en-US" altLang="en-US" sz="2400" smtClean="0"/>
          </a:p>
          <a:p>
            <a:r>
              <a:rPr lang="en-US" altLang="en-US" sz="2800" b="1" smtClean="0"/>
              <a:t>Expectation step: </a:t>
            </a:r>
            <a:r>
              <a:rPr lang="en-US" altLang="en-US" sz="2800" smtClean="0"/>
              <a:t>Use current parameters (and observations) to reconstruct hidden structure</a:t>
            </a:r>
          </a:p>
          <a:p>
            <a:r>
              <a:rPr lang="en-US" altLang="en-US" sz="2800" b="1" smtClean="0"/>
              <a:t>Maximization step: </a:t>
            </a:r>
            <a:r>
              <a:rPr lang="en-US" altLang="en-US" sz="2800" smtClean="0"/>
              <a:t>Use that hidden structure (and observations) to reestimate parameters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6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9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9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0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106363" y="1670050"/>
            <a:ext cx="3703637" cy="3640138"/>
            <a:chOff x="67" y="1052"/>
            <a:chExt cx="2333" cy="2293"/>
          </a:xfrm>
        </p:grpSpPr>
        <p:sp>
          <p:nvSpPr>
            <p:cNvPr id="11278" name="AutoShape 5"/>
            <p:cNvSpPr>
              <a:spLocks noChangeArrowheads="1"/>
            </p:cNvSpPr>
            <p:nvPr/>
          </p:nvSpPr>
          <p:spPr bwMode="auto">
            <a:xfrm>
              <a:off x="144" y="1744"/>
              <a:ext cx="2256" cy="1601"/>
            </a:xfrm>
            <a:prstGeom prst="cube">
              <a:avLst>
                <a:gd name="adj" fmla="val 25000"/>
              </a:avLst>
            </a:prstGeom>
            <a:solidFill>
              <a:srgbClr val="FF00FF"/>
            </a:solidFill>
            <a:ln w="12700">
              <a:solidFill>
                <a:schemeClr val="tx1"/>
              </a:solidFill>
              <a:miter lim="800000"/>
              <a:headEnd/>
              <a:tailEnd type="none" w="lg" len="lg"/>
            </a:ln>
          </p:spPr>
          <p:txBody>
            <a:bodyPr anchor="ctr">
              <a:spAutoFit/>
            </a:bodyPr>
            <a:lstStyle/>
            <a:p>
              <a:pPr algn="ctr"/>
              <a:r>
                <a:rPr lang="en-US" altLang="en-US" sz="3200">
                  <a:latin typeface="Tahoma" pitchFamily="34" charset="0"/>
                </a:rPr>
                <a:t>Guess of</a:t>
              </a:r>
            </a:p>
            <a:p>
              <a:pPr algn="ctr"/>
              <a:r>
                <a:rPr lang="en-US" altLang="en-US" sz="3200">
                  <a:latin typeface="Tahoma" pitchFamily="34" charset="0"/>
                </a:rPr>
                <a:t>unknown</a:t>
              </a:r>
            </a:p>
            <a:p>
              <a:pPr algn="ctr"/>
              <a:r>
                <a:rPr lang="en-US" altLang="en-US" sz="3200">
                  <a:latin typeface="Tahoma" pitchFamily="34" charset="0"/>
                </a:rPr>
                <a:t>parameters</a:t>
              </a:r>
            </a:p>
            <a:p>
              <a:pPr algn="ctr"/>
              <a:r>
                <a:rPr lang="en-US" altLang="en-US" sz="2400">
                  <a:latin typeface="Tahoma" pitchFamily="34" charset="0"/>
                </a:rPr>
                <a:t>(probabilities)</a:t>
              </a:r>
            </a:p>
          </p:txBody>
        </p:sp>
        <p:grpSp>
          <p:nvGrpSpPr>
            <p:cNvPr id="3" name="Group 10"/>
            <p:cNvGrpSpPr>
              <a:grpSpLocks/>
            </p:cNvGrpSpPr>
            <p:nvPr/>
          </p:nvGrpSpPr>
          <p:grpSpPr bwMode="auto">
            <a:xfrm>
              <a:off x="67" y="1052"/>
              <a:ext cx="880" cy="868"/>
              <a:chOff x="219" y="1052"/>
              <a:chExt cx="693" cy="868"/>
            </a:xfrm>
          </p:grpSpPr>
          <p:sp>
            <p:nvSpPr>
              <p:cNvPr id="11280" name="Text Box 11"/>
              <p:cNvSpPr txBox="1">
                <a:spLocks noChangeArrowheads="1"/>
              </p:cNvSpPr>
              <p:nvPr/>
            </p:nvSpPr>
            <p:spPr bwMode="auto">
              <a:xfrm>
                <a:off x="219" y="1052"/>
                <a:ext cx="537" cy="532"/>
              </a:xfrm>
              <a:prstGeom prst="rect">
                <a:avLst/>
              </a:prstGeom>
              <a:noFill/>
              <a:ln w="12700">
                <a:noFill/>
                <a:miter lim="800000"/>
                <a:headEnd/>
                <a:tailEnd type="none" w="lg" len="lg"/>
              </a:ln>
            </p:spPr>
            <p:txBody>
              <a:bodyPr wrap="none">
                <a:spAutoFit/>
              </a:bodyPr>
              <a:lstStyle/>
              <a:p>
                <a:pPr algn="r">
                  <a:lnSpc>
                    <a:spcPct val="88000"/>
                  </a:lnSpc>
                </a:pPr>
                <a:r>
                  <a:rPr lang="en-US" altLang="en-US" sz="2800">
                    <a:latin typeface="Tahoma" pitchFamily="34" charset="0"/>
                  </a:rPr>
                  <a:t>initial</a:t>
                </a:r>
                <a:br>
                  <a:rPr lang="en-US" altLang="en-US" sz="2800">
                    <a:latin typeface="Tahoma" pitchFamily="34" charset="0"/>
                  </a:rPr>
                </a:br>
                <a:r>
                  <a:rPr lang="en-US" altLang="en-US" sz="2800">
                    <a:latin typeface="Tahoma" pitchFamily="34" charset="0"/>
                  </a:rPr>
                  <a:t>guess</a:t>
                </a:r>
              </a:p>
            </p:txBody>
          </p:sp>
          <p:sp>
            <p:nvSpPr>
              <p:cNvPr id="11281" name="Freeform 12"/>
              <p:cNvSpPr>
                <a:spLocks/>
              </p:cNvSpPr>
              <p:nvPr/>
            </p:nvSpPr>
            <p:spPr bwMode="auto">
              <a:xfrm>
                <a:off x="528" y="1584"/>
                <a:ext cx="384" cy="336"/>
              </a:xfrm>
              <a:custGeom>
                <a:avLst/>
                <a:gdLst>
                  <a:gd name="T0" fmla="*/ 0 w 125"/>
                  <a:gd name="T1" fmla="*/ 0 h 368"/>
                  <a:gd name="T2" fmla="*/ 34210 w 125"/>
                  <a:gd name="T3" fmla="*/ 234 h 368"/>
                  <a:gd name="T4" fmla="*/ 0 60000 65536"/>
                  <a:gd name="T5" fmla="*/ 0 60000 65536"/>
                  <a:gd name="T6" fmla="*/ 0 w 125"/>
                  <a:gd name="T7" fmla="*/ 0 h 368"/>
                  <a:gd name="T8" fmla="*/ 125 w 125"/>
                  <a:gd name="T9" fmla="*/ 368 h 368"/>
                </a:gdLst>
                <a:ahLst/>
                <a:cxnLst>
                  <a:cxn ang="T4">
                    <a:pos x="T0" y="T1"/>
                  </a:cxn>
                  <a:cxn ang="T5">
                    <a:pos x="T2" y="T3"/>
                  </a:cxn>
                </a:cxnLst>
                <a:rect l="T6" t="T7" r="T8" b="T9"/>
                <a:pathLst>
                  <a:path w="125" h="368">
                    <a:moveTo>
                      <a:pt x="0" y="0"/>
                    </a:moveTo>
                    <a:lnTo>
                      <a:pt x="125" y="368"/>
                    </a:lnTo>
                  </a:path>
                </a:pathLst>
              </a:custGeom>
              <a:noFill/>
              <a:ln w="28575">
                <a:solidFill>
                  <a:schemeClr val="tx1"/>
                </a:solidFill>
                <a:prstDash val="dash"/>
                <a:round/>
                <a:headEnd/>
                <a:tailEnd type="triangle" w="lg" len="lg"/>
              </a:ln>
            </p:spPr>
            <p:txBody>
              <a:bodyPr anchor="ctr">
                <a:spAutoFit/>
              </a:bodyPr>
              <a:lstStyle/>
              <a:p>
                <a:endParaRPr lang="en-US"/>
              </a:p>
            </p:txBody>
          </p:sp>
        </p:grpSp>
      </p:grpSp>
      <p:grpSp>
        <p:nvGrpSpPr>
          <p:cNvPr id="4" name="Group 18"/>
          <p:cNvGrpSpPr>
            <a:grpSpLocks/>
          </p:cNvGrpSpPr>
          <p:nvPr/>
        </p:nvGrpSpPr>
        <p:grpSpPr bwMode="auto">
          <a:xfrm>
            <a:off x="1524000" y="5410200"/>
            <a:ext cx="5638800" cy="1143000"/>
            <a:chOff x="960" y="3408"/>
            <a:chExt cx="3552" cy="720"/>
          </a:xfrm>
        </p:grpSpPr>
        <p:sp>
          <p:nvSpPr>
            <p:cNvPr id="11276" name="AutoShape 2"/>
            <p:cNvSpPr>
              <a:spLocks noChangeArrowheads="1"/>
            </p:cNvSpPr>
            <p:nvPr/>
          </p:nvSpPr>
          <p:spPr bwMode="auto">
            <a:xfrm flipH="1" flipV="1">
              <a:off x="960" y="3408"/>
              <a:ext cx="3552" cy="720"/>
            </a:xfrm>
            <a:prstGeom prst="curvedDownArrow">
              <a:avLst>
                <a:gd name="adj1" fmla="val 40335"/>
                <a:gd name="adj2" fmla="val 92180"/>
                <a:gd name="adj3" fmla="val 43056"/>
              </a:avLst>
            </a:prstGeom>
            <a:solidFill>
              <a:srgbClr val="3399FF"/>
            </a:solidFill>
            <a:ln w="12700">
              <a:solidFill>
                <a:schemeClr val="tx1"/>
              </a:solidFill>
              <a:miter lim="800000"/>
              <a:headEnd/>
              <a:tailEnd type="none" w="lg" len="lg"/>
            </a:ln>
          </p:spPr>
          <p:txBody>
            <a:bodyPr anchor="ctr">
              <a:spAutoFit/>
            </a:bodyPr>
            <a:lstStyle/>
            <a:p>
              <a:pPr algn="ctr"/>
              <a:endParaRPr lang="en-US" altLang="en-US" sz="2800">
                <a:latin typeface="Tahoma" pitchFamily="34" charset="0"/>
              </a:endParaRPr>
            </a:p>
          </p:txBody>
        </p:sp>
        <p:sp>
          <p:nvSpPr>
            <p:cNvPr id="11277" name="Text Box 9"/>
            <p:cNvSpPr txBox="1">
              <a:spLocks noChangeArrowheads="1"/>
            </p:cNvSpPr>
            <p:nvPr/>
          </p:nvSpPr>
          <p:spPr bwMode="auto">
            <a:xfrm>
              <a:off x="2304" y="3725"/>
              <a:ext cx="870" cy="365"/>
            </a:xfrm>
            <a:prstGeom prst="rect">
              <a:avLst/>
            </a:prstGeom>
            <a:noFill/>
            <a:ln w="12700">
              <a:noFill/>
              <a:miter lim="800000"/>
              <a:headEnd/>
              <a:tailEnd type="none" w="lg" len="lg"/>
            </a:ln>
          </p:spPr>
          <p:txBody>
            <a:bodyPr wrap="none">
              <a:spAutoFit/>
            </a:bodyPr>
            <a:lstStyle/>
            <a:p>
              <a:pPr algn="ctr"/>
              <a:r>
                <a:rPr lang="en-US" altLang="en-US" sz="3200">
                  <a:solidFill>
                    <a:srgbClr val="3399FF"/>
                  </a:solidFill>
                  <a:latin typeface="Tahoma" pitchFamily="34" charset="0"/>
                </a:rPr>
                <a:t>M step</a:t>
              </a:r>
            </a:p>
          </p:txBody>
        </p:sp>
      </p:grpSp>
      <p:sp>
        <p:nvSpPr>
          <p:cNvPr id="11270" name="AutoShape 3"/>
          <p:cNvSpPr>
            <a:spLocks noChangeArrowheads="1"/>
          </p:cNvSpPr>
          <p:nvPr/>
        </p:nvSpPr>
        <p:spPr bwMode="auto">
          <a:xfrm>
            <a:off x="4729163" y="4495800"/>
            <a:ext cx="4167187" cy="1158875"/>
          </a:xfrm>
          <a:prstGeom prst="cube">
            <a:avLst>
              <a:gd name="adj" fmla="val 19014"/>
            </a:avLst>
          </a:prstGeom>
          <a:solidFill>
            <a:schemeClr val="bg1"/>
          </a:solidFill>
          <a:ln w="12700">
            <a:solidFill>
              <a:schemeClr val="tx1"/>
            </a:solidFill>
            <a:miter lim="800000"/>
            <a:headEnd/>
            <a:tailEnd type="none" w="lg" len="lg"/>
          </a:ln>
        </p:spPr>
        <p:txBody>
          <a:bodyPr anchor="ctr">
            <a:spAutoFit/>
          </a:bodyPr>
          <a:lstStyle/>
          <a:p>
            <a:pPr algn="ctr"/>
            <a:r>
              <a:rPr lang="en-US" altLang="en-US" sz="3200">
                <a:latin typeface="Tahoma" pitchFamily="34" charset="0"/>
              </a:rPr>
              <a:t>Observed structure</a:t>
            </a:r>
            <a:br>
              <a:rPr lang="en-US" altLang="en-US" sz="3200">
                <a:latin typeface="Tahoma" pitchFamily="34" charset="0"/>
              </a:rPr>
            </a:br>
            <a:r>
              <a:rPr lang="en-US" altLang="en-US" sz="2400">
                <a:latin typeface="Tahoma" pitchFamily="34" charset="0"/>
              </a:rPr>
              <a:t>(words, ice cream)</a:t>
            </a:r>
          </a:p>
        </p:txBody>
      </p:sp>
      <p:sp>
        <p:nvSpPr>
          <p:cNvPr id="11271" name="Rectangle 4"/>
          <p:cNvSpPr>
            <a:spLocks noGrp="1" noChangeArrowheads="1"/>
          </p:cNvSpPr>
          <p:nvPr>
            <p:ph type="title"/>
          </p:nvPr>
        </p:nvSpPr>
        <p:spPr/>
        <p:txBody>
          <a:bodyPr/>
          <a:lstStyle/>
          <a:p>
            <a:r>
              <a:rPr lang="en-US" altLang="en-US" smtClean="0"/>
              <a:t>General Idea</a:t>
            </a:r>
          </a:p>
        </p:txBody>
      </p:sp>
      <p:sp>
        <p:nvSpPr>
          <p:cNvPr id="454662" name="AutoShape 6"/>
          <p:cNvSpPr>
            <a:spLocks noChangeArrowheads="1"/>
          </p:cNvSpPr>
          <p:nvPr/>
        </p:nvSpPr>
        <p:spPr bwMode="auto">
          <a:xfrm>
            <a:off x="4724400" y="3051175"/>
            <a:ext cx="4181475" cy="1658938"/>
          </a:xfrm>
          <a:prstGeom prst="cube">
            <a:avLst>
              <a:gd name="adj" fmla="val 13731"/>
            </a:avLst>
          </a:prstGeom>
          <a:solidFill>
            <a:srgbClr val="3399FF"/>
          </a:solidFill>
          <a:ln w="12700">
            <a:solidFill>
              <a:schemeClr val="tx1"/>
            </a:solidFill>
            <a:miter lim="800000"/>
            <a:headEnd/>
            <a:tailEnd type="none" w="lg" len="lg"/>
          </a:ln>
        </p:spPr>
        <p:txBody>
          <a:bodyPr anchor="ctr">
            <a:spAutoFit/>
          </a:bodyPr>
          <a:lstStyle/>
          <a:p>
            <a:pPr algn="ctr"/>
            <a:r>
              <a:rPr lang="en-US" altLang="en-US" sz="3200">
                <a:latin typeface="Tahoma" pitchFamily="34" charset="0"/>
              </a:rPr>
              <a:t>Guess of unknown</a:t>
            </a:r>
          </a:p>
          <a:p>
            <a:pPr algn="ctr"/>
            <a:r>
              <a:rPr lang="en-US" altLang="en-US" sz="3200">
                <a:latin typeface="Tahoma" pitchFamily="34" charset="0"/>
              </a:rPr>
              <a:t>hidden structure</a:t>
            </a:r>
          </a:p>
          <a:p>
            <a:pPr algn="ctr"/>
            <a:r>
              <a:rPr lang="en-US" altLang="en-US" sz="2400">
                <a:latin typeface="Tahoma" pitchFamily="34" charset="0"/>
              </a:rPr>
              <a:t>(tags, parses, weather)</a:t>
            </a:r>
          </a:p>
        </p:txBody>
      </p:sp>
      <p:grpSp>
        <p:nvGrpSpPr>
          <p:cNvPr id="5" name="Group 20"/>
          <p:cNvGrpSpPr>
            <a:grpSpLocks/>
          </p:cNvGrpSpPr>
          <p:nvPr/>
        </p:nvGrpSpPr>
        <p:grpSpPr bwMode="auto">
          <a:xfrm>
            <a:off x="1676400" y="1981200"/>
            <a:ext cx="5638800" cy="1143000"/>
            <a:chOff x="1056" y="1248"/>
            <a:chExt cx="3552" cy="720"/>
          </a:xfrm>
        </p:grpSpPr>
        <p:sp>
          <p:nvSpPr>
            <p:cNvPr id="11274" name="AutoShape 7"/>
            <p:cNvSpPr>
              <a:spLocks noChangeArrowheads="1"/>
            </p:cNvSpPr>
            <p:nvPr/>
          </p:nvSpPr>
          <p:spPr bwMode="auto">
            <a:xfrm>
              <a:off x="1056" y="1248"/>
              <a:ext cx="3552" cy="720"/>
            </a:xfrm>
            <a:prstGeom prst="curvedDownArrow">
              <a:avLst>
                <a:gd name="adj1" fmla="val 40335"/>
                <a:gd name="adj2" fmla="val 92180"/>
                <a:gd name="adj3" fmla="val 43056"/>
              </a:avLst>
            </a:prstGeom>
            <a:solidFill>
              <a:srgbClr val="FF00FF"/>
            </a:solidFill>
            <a:ln w="12700">
              <a:solidFill>
                <a:schemeClr val="tx1"/>
              </a:solidFill>
              <a:miter lim="800000"/>
              <a:headEnd/>
              <a:tailEnd type="none" w="lg" len="lg"/>
            </a:ln>
          </p:spPr>
          <p:txBody>
            <a:bodyPr anchor="ctr">
              <a:spAutoFit/>
            </a:bodyPr>
            <a:lstStyle/>
            <a:p>
              <a:pPr algn="ctr"/>
              <a:endParaRPr lang="en-US" altLang="en-US" sz="2800">
                <a:latin typeface="Tahoma" pitchFamily="34" charset="0"/>
              </a:endParaRPr>
            </a:p>
          </p:txBody>
        </p:sp>
        <p:sp>
          <p:nvSpPr>
            <p:cNvPr id="11275" name="Text Box 8"/>
            <p:cNvSpPr txBox="1">
              <a:spLocks noChangeArrowheads="1"/>
            </p:cNvSpPr>
            <p:nvPr/>
          </p:nvSpPr>
          <p:spPr bwMode="auto">
            <a:xfrm>
              <a:off x="2329" y="1248"/>
              <a:ext cx="817" cy="365"/>
            </a:xfrm>
            <a:prstGeom prst="rect">
              <a:avLst/>
            </a:prstGeom>
            <a:noFill/>
            <a:ln w="12700">
              <a:noFill/>
              <a:miter lim="800000"/>
              <a:headEnd/>
              <a:tailEnd type="none" w="lg" len="lg"/>
            </a:ln>
          </p:spPr>
          <p:txBody>
            <a:bodyPr wrap="none">
              <a:spAutoFit/>
            </a:bodyPr>
            <a:lstStyle/>
            <a:p>
              <a:pPr algn="ctr"/>
              <a:r>
                <a:rPr lang="en-US" altLang="en-US" sz="3200">
                  <a:solidFill>
                    <a:srgbClr val="FF00FF"/>
                  </a:solidFill>
                  <a:latin typeface="Tahoma" pitchFamily="34" charset="0"/>
                </a:rPr>
                <a:t>E step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454662"/>
                                        </p:tgtEl>
                                        <p:attrNameLst>
                                          <p:attrName>style.visibility</p:attrName>
                                        </p:attrNameLst>
                                      </p:cBhvr>
                                      <p:to>
                                        <p:strVal val="visible"/>
                                      </p:to>
                                    </p:set>
                                    <p:animEffect transition="in" filter="wipe(up)">
                                      <p:cBhvr>
                                        <p:cTn id="17" dur="500"/>
                                        <p:tgtEl>
                                          <p:spTgt spid="4546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 is set on instances(probability distribution)</a:t>
            </a:r>
          </a:p>
          <a:p>
            <a:r>
              <a:rPr lang="en-US" dirty="0" smtClean="0"/>
              <a:t>K distinct normal distributions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464" y="733252"/>
            <a:ext cx="6129618" cy="392415"/>
          </a:xfrm>
          <a:prstGeom prst="rect">
            <a:avLst/>
          </a:prstGeom>
        </p:spPr>
        <p:txBody>
          <a:bodyPr vert="horz" wrap="square" lIns="0" tIns="15240" rIns="0" bIns="0" rtlCol="0">
            <a:spAutoFit/>
          </a:bodyPr>
          <a:lstStyle/>
          <a:p>
            <a:pPr marL="12700">
              <a:lnSpc>
                <a:spcPct val="100000"/>
              </a:lnSpc>
              <a:spcBef>
                <a:spcPts val="120"/>
              </a:spcBef>
              <a:tabLst>
                <a:tab pos="4334510" algn="l"/>
              </a:tabLst>
            </a:pPr>
            <a:r>
              <a:rPr sz="2450" spc="390" dirty="0"/>
              <a:t>Ex</a:t>
            </a:r>
            <a:r>
              <a:rPr sz="2450" spc="440" dirty="0"/>
              <a:t>p</a:t>
            </a:r>
            <a:r>
              <a:rPr sz="2450" spc="254" dirty="0"/>
              <a:t>ectation</a:t>
            </a:r>
            <a:r>
              <a:rPr sz="2450" dirty="0"/>
              <a:t> </a:t>
            </a:r>
            <a:r>
              <a:rPr sz="2450" spc="-245" dirty="0"/>
              <a:t> </a:t>
            </a:r>
            <a:r>
              <a:rPr sz="2450" spc="295" dirty="0"/>
              <a:t>Maximization</a:t>
            </a:r>
            <a:r>
              <a:rPr sz="2450" dirty="0"/>
              <a:t>	</a:t>
            </a:r>
            <a:r>
              <a:rPr sz="2450" spc="405" dirty="0"/>
              <a:t>(EM)</a:t>
            </a:r>
            <a:endParaRPr sz="2450"/>
          </a:p>
        </p:txBody>
      </p:sp>
      <p:sp>
        <p:nvSpPr>
          <p:cNvPr id="3" name="object 3"/>
          <p:cNvSpPr/>
          <p:nvPr/>
        </p:nvSpPr>
        <p:spPr>
          <a:xfrm>
            <a:off x="1075402" y="1290343"/>
            <a:ext cx="6982012" cy="0"/>
          </a:xfrm>
          <a:custGeom>
            <a:avLst/>
            <a:gdLst/>
            <a:ahLst/>
            <a:cxnLst/>
            <a:rect l="l" t="t" r="r" b="b"/>
            <a:pathLst>
              <a:path w="5934709">
                <a:moveTo>
                  <a:pt x="0" y="0"/>
                </a:moveTo>
                <a:lnTo>
                  <a:pt x="5934456" y="0"/>
                </a:lnTo>
              </a:path>
            </a:pathLst>
          </a:custGeom>
          <a:ln w="6096">
            <a:solidFill>
              <a:srgbClr val="DC0605"/>
            </a:solidFill>
          </a:ln>
        </p:spPr>
        <p:txBody>
          <a:bodyPr wrap="square" lIns="0" tIns="0" rIns="0" bIns="0" rtlCol="0"/>
          <a:lstStyle/>
          <a:p>
            <a:endParaRPr/>
          </a:p>
        </p:txBody>
      </p:sp>
      <p:sp>
        <p:nvSpPr>
          <p:cNvPr id="4" name="object 4"/>
          <p:cNvSpPr txBox="1"/>
          <p:nvPr/>
        </p:nvSpPr>
        <p:spPr>
          <a:xfrm>
            <a:off x="1060824" y="1554125"/>
            <a:ext cx="6559924" cy="5636030"/>
          </a:xfrm>
          <a:prstGeom prst="rect">
            <a:avLst/>
          </a:prstGeom>
        </p:spPr>
        <p:txBody>
          <a:bodyPr vert="horz" wrap="square" lIns="0" tIns="17145" rIns="0" bIns="0" rtlCol="0">
            <a:spAutoFit/>
          </a:bodyPr>
          <a:lstStyle/>
          <a:p>
            <a:pPr marL="12700">
              <a:lnSpc>
                <a:spcPct val="100000"/>
              </a:lnSpc>
              <a:spcBef>
                <a:spcPts val="135"/>
              </a:spcBef>
            </a:pPr>
            <a:r>
              <a:rPr sz="2050" i="1" spc="165" dirty="0">
                <a:latin typeface="Times New Roman"/>
                <a:cs typeface="Times New Roman"/>
              </a:rPr>
              <a:t>When</a:t>
            </a:r>
            <a:r>
              <a:rPr sz="2050" i="1" spc="150" dirty="0">
                <a:latin typeface="Times New Roman"/>
                <a:cs typeface="Times New Roman"/>
              </a:rPr>
              <a:t> </a:t>
            </a:r>
            <a:r>
              <a:rPr sz="2050" i="1" spc="110" dirty="0">
                <a:latin typeface="Times New Roman"/>
                <a:cs typeface="Times New Roman"/>
              </a:rPr>
              <a:t>to</a:t>
            </a:r>
            <a:r>
              <a:rPr sz="2050" i="1" spc="150" dirty="0">
                <a:latin typeface="Times New Roman"/>
                <a:cs typeface="Times New Roman"/>
              </a:rPr>
              <a:t> </a:t>
            </a:r>
            <a:r>
              <a:rPr sz="2050" i="1" spc="10" dirty="0">
                <a:latin typeface="Times New Roman"/>
                <a:cs typeface="Times New Roman"/>
              </a:rPr>
              <a:t>use:</a:t>
            </a:r>
            <a:endParaRPr sz="2050">
              <a:latin typeface="Times New Roman"/>
              <a:cs typeface="Times New Roman"/>
            </a:endParaRPr>
          </a:p>
          <a:p>
            <a:pPr marL="133985">
              <a:lnSpc>
                <a:spcPct val="100000"/>
              </a:lnSpc>
              <a:spcBef>
                <a:spcPts val="1019"/>
              </a:spcBef>
            </a:pPr>
            <a:r>
              <a:rPr sz="3550" i="1" spc="140" dirty="0">
                <a:latin typeface="Times New Roman"/>
                <a:cs typeface="Times New Roman"/>
              </a:rPr>
              <a:t> </a:t>
            </a:r>
            <a:r>
              <a:rPr sz="3550" i="1" spc="-385" dirty="0">
                <a:latin typeface="Times New Roman"/>
                <a:cs typeface="Times New Roman"/>
              </a:rPr>
              <a:t> </a:t>
            </a:r>
            <a:r>
              <a:rPr sz="2050" i="1" spc="85" dirty="0">
                <a:latin typeface="Times New Roman"/>
                <a:cs typeface="Times New Roman"/>
              </a:rPr>
              <a:t>Data</a:t>
            </a:r>
            <a:r>
              <a:rPr sz="2050" i="1" spc="170" dirty="0">
                <a:latin typeface="Times New Roman"/>
                <a:cs typeface="Times New Roman"/>
              </a:rPr>
              <a:t> </a:t>
            </a:r>
            <a:r>
              <a:rPr sz="2050" i="1" dirty="0">
                <a:latin typeface="Times New Roman"/>
                <a:cs typeface="Times New Roman"/>
              </a:rPr>
              <a:t>is</a:t>
            </a:r>
            <a:r>
              <a:rPr sz="2050" i="1" spc="170" dirty="0">
                <a:latin typeface="Times New Roman"/>
                <a:cs typeface="Times New Roman"/>
              </a:rPr>
              <a:t> </a:t>
            </a:r>
            <a:r>
              <a:rPr sz="2050" i="1" spc="70" dirty="0">
                <a:latin typeface="Times New Roman"/>
                <a:cs typeface="Times New Roman"/>
              </a:rPr>
              <a:t>only</a:t>
            </a:r>
            <a:r>
              <a:rPr sz="2050" i="1" spc="200" dirty="0">
                <a:latin typeface="Times New Roman"/>
                <a:cs typeface="Times New Roman"/>
              </a:rPr>
              <a:t> </a:t>
            </a:r>
            <a:r>
              <a:rPr sz="2050" i="1" spc="55" dirty="0">
                <a:latin typeface="Times New Roman"/>
                <a:cs typeface="Times New Roman"/>
              </a:rPr>
              <a:t>partially</a:t>
            </a:r>
            <a:r>
              <a:rPr sz="2050" i="1" spc="245" dirty="0">
                <a:latin typeface="Times New Roman"/>
                <a:cs typeface="Times New Roman"/>
              </a:rPr>
              <a:t> </a:t>
            </a:r>
            <a:r>
              <a:rPr sz="2050" i="1" spc="30" dirty="0">
                <a:latin typeface="Times New Roman"/>
                <a:cs typeface="Times New Roman"/>
              </a:rPr>
              <a:t>observable</a:t>
            </a:r>
            <a:endParaRPr sz="2050">
              <a:latin typeface="Times New Roman"/>
              <a:cs typeface="Times New Roman"/>
            </a:endParaRPr>
          </a:p>
          <a:p>
            <a:pPr marL="329565" marR="952500" indent="-195580">
              <a:lnSpc>
                <a:spcPct val="101499"/>
              </a:lnSpc>
              <a:spcBef>
                <a:spcPts val="985"/>
              </a:spcBef>
            </a:pPr>
            <a:r>
              <a:rPr sz="3550" i="1" spc="140" dirty="0">
                <a:latin typeface="Times New Roman"/>
                <a:cs typeface="Times New Roman"/>
              </a:rPr>
              <a:t> </a:t>
            </a:r>
            <a:r>
              <a:rPr sz="3550" i="1" spc="-385" dirty="0">
                <a:latin typeface="Times New Roman"/>
                <a:cs typeface="Times New Roman"/>
              </a:rPr>
              <a:t> </a:t>
            </a:r>
            <a:r>
              <a:rPr sz="2050" i="1" spc="70" dirty="0">
                <a:latin typeface="Times New Roman"/>
                <a:cs typeface="Times New Roman"/>
              </a:rPr>
              <a:t>Unsupervised</a:t>
            </a:r>
            <a:r>
              <a:rPr sz="2050" i="1" spc="175" dirty="0">
                <a:latin typeface="Times New Roman"/>
                <a:cs typeface="Times New Roman"/>
              </a:rPr>
              <a:t> </a:t>
            </a:r>
            <a:r>
              <a:rPr sz="2050" i="1" spc="45" dirty="0">
                <a:latin typeface="Times New Roman"/>
                <a:cs typeface="Times New Roman"/>
              </a:rPr>
              <a:t>clustering</a:t>
            </a:r>
            <a:r>
              <a:rPr sz="2050" i="1" spc="225" dirty="0">
                <a:latin typeface="Times New Roman"/>
                <a:cs typeface="Times New Roman"/>
              </a:rPr>
              <a:t> </a:t>
            </a:r>
            <a:r>
              <a:rPr sz="2050" i="1" spc="80" dirty="0">
                <a:latin typeface="Times New Roman"/>
                <a:cs typeface="Times New Roman"/>
              </a:rPr>
              <a:t>(target</a:t>
            </a:r>
            <a:r>
              <a:rPr sz="2050" i="1" spc="204" dirty="0">
                <a:latin typeface="Times New Roman"/>
                <a:cs typeface="Times New Roman"/>
              </a:rPr>
              <a:t> </a:t>
            </a:r>
            <a:r>
              <a:rPr sz="2050" i="1" spc="30" dirty="0">
                <a:latin typeface="Times New Roman"/>
                <a:cs typeface="Times New Roman"/>
              </a:rPr>
              <a:t>value </a:t>
            </a:r>
            <a:r>
              <a:rPr sz="2050" i="1" spc="-500" dirty="0">
                <a:latin typeface="Times New Roman"/>
                <a:cs typeface="Times New Roman"/>
              </a:rPr>
              <a:t> </a:t>
            </a:r>
            <a:r>
              <a:rPr sz="2050" i="1" spc="50" dirty="0">
                <a:latin typeface="Times New Roman"/>
                <a:cs typeface="Times New Roman"/>
              </a:rPr>
              <a:t>unobservable)</a:t>
            </a:r>
            <a:endParaRPr sz="2050">
              <a:latin typeface="Times New Roman"/>
              <a:cs typeface="Times New Roman"/>
            </a:endParaRPr>
          </a:p>
          <a:p>
            <a:pPr marL="329565" marR="5080" indent="-195580">
              <a:lnSpc>
                <a:spcPct val="101499"/>
              </a:lnSpc>
              <a:spcBef>
                <a:spcPts val="985"/>
              </a:spcBef>
            </a:pPr>
            <a:r>
              <a:rPr sz="3550" i="1" spc="140" dirty="0">
                <a:latin typeface="Times New Roman"/>
                <a:cs typeface="Times New Roman"/>
              </a:rPr>
              <a:t> </a:t>
            </a:r>
            <a:r>
              <a:rPr sz="3550" i="1" spc="-385" dirty="0">
                <a:latin typeface="Times New Roman"/>
                <a:cs typeface="Times New Roman"/>
              </a:rPr>
              <a:t> </a:t>
            </a:r>
            <a:r>
              <a:rPr sz="2050" i="1" spc="70" dirty="0">
                <a:latin typeface="Times New Roman"/>
                <a:cs typeface="Times New Roman"/>
              </a:rPr>
              <a:t>Supervised</a:t>
            </a:r>
            <a:r>
              <a:rPr sz="2050" i="1" spc="210" dirty="0">
                <a:latin typeface="Times New Roman"/>
                <a:cs typeface="Times New Roman"/>
              </a:rPr>
              <a:t> </a:t>
            </a:r>
            <a:r>
              <a:rPr sz="2050" i="1" spc="30" dirty="0">
                <a:latin typeface="Times New Roman"/>
                <a:cs typeface="Times New Roman"/>
              </a:rPr>
              <a:t>learning</a:t>
            </a:r>
            <a:r>
              <a:rPr sz="2050" i="1" spc="210" dirty="0">
                <a:latin typeface="Times New Roman"/>
                <a:cs typeface="Times New Roman"/>
              </a:rPr>
              <a:t> </a:t>
            </a:r>
            <a:r>
              <a:rPr sz="2050" i="1" spc="80" dirty="0">
                <a:latin typeface="Times New Roman"/>
                <a:cs typeface="Times New Roman"/>
              </a:rPr>
              <a:t>(some</a:t>
            </a:r>
            <a:r>
              <a:rPr sz="2050" i="1" spc="160" dirty="0">
                <a:latin typeface="Times New Roman"/>
                <a:cs typeface="Times New Roman"/>
              </a:rPr>
              <a:t> </a:t>
            </a:r>
            <a:r>
              <a:rPr sz="2050" i="1" spc="60" dirty="0">
                <a:latin typeface="Times New Roman"/>
                <a:cs typeface="Times New Roman"/>
              </a:rPr>
              <a:t>instance</a:t>
            </a:r>
            <a:r>
              <a:rPr sz="2050" i="1" spc="215" dirty="0">
                <a:latin typeface="Times New Roman"/>
                <a:cs typeface="Times New Roman"/>
              </a:rPr>
              <a:t> </a:t>
            </a:r>
            <a:r>
              <a:rPr sz="2050" i="1" spc="90" dirty="0">
                <a:latin typeface="Times New Roman"/>
                <a:cs typeface="Times New Roman"/>
              </a:rPr>
              <a:t>attributes </a:t>
            </a:r>
            <a:r>
              <a:rPr sz="2050" i="1" spc="-500" dirty="0">
                <a:latin typeface="Times New Roman"/>
                <a:cs typeface="Times New Roman"/>
              </a:rPr>
              <a:t> </a:t>
            </a:r>
            <a:r>
              <a:rPr sz="2050" i="1" spc="50" dirty="0">
                <a:latin typeface="Times New Roman"/>
                <a:cs typeface="Times New Roman"/>
              </a:rPr>
              <a:t>unobservable)</a:t>
            </a:r>
            <a:endParaRPr sz="2050">
              <a:latin typeface="Times New Roman"/>
              <a:cs typeface="Times New Roman"/>
            </a:endParaRPr>
          </a:p>
          <a:p>
            <a:pPr>
              <a:lnSpc>
                <a:spcPct val="100000"/>
              </a:lnSpc>
              <a:spcBef>
                <a:spcPts val="30"/>
              </a:spcBef>
            </a:pPr>
            <a:endParaRPr sz="1900">
              <a:latin typeface="Times New Roman"/>
              <a:cs typeface="Times New Roman"/>
            </a:endParaRPr>
          </a:p>
          <a:p>
            <a:pPr marL="12700">
              <a:lnSpc>
                <a:spcPct val="100000"/>
              </a:lnSpc>
              <a:spcBef>
                <a:spcPts val="5"/>
              </a:spcBef>
            </a:pPr>
            <a:r>
              <a:rPr sz="2050" i="1" spc="100" dirty="0">
                <a:latin typeface="Times New Roman"/>
                <a:cs typeface="Times New Roman"/>
              </a:rPr>
              <a:t>Some</a:t>
            </a:r>
            <a:r>
              <a:rPr sz="2050" i="1" spc="110" dirty="0">
                <a:latin typeface="Times New Roman"/>
                <a:cs typeface="Times New Roman"/>
              </a:rPr>
              <a:t> </a:t>
            </a:r>
            <a:r>
              <a:rPr sz="2050" i="1" spc="10" dirty="0">
                <a:latin typeface="Times New Roman"/>
                <a:cs typeface="Times New Roman"/>
              </a:rPr>
              <a:t>uses:</a:t>
            </a:r>
            <a:endParaRPr sz="2050">
              <a:latin typeface="Times New Roman"/>
              <a:cs typeface="Times New Roman"/>
            </a:endParaRPr>
          </a:p>
          <a:p>
            <a:pPr marL="134620">
              <a:lnSpc>
                <a:spcPct val="100000"/>
              </a:lnSpc>
              <a:spcBef>
                <a:spcPts val="1040"/>
              </a:spcBef>
            </a:pPr>
            <a:r>
              <a:rPr sz="3550" i="1" spc="140" dirty="0">
                <a:latin typeface="Times New Roman"/>
                <a:cs typeface="Times New Roman"/>
              </a:rPr>
              <a:t> </a:t>
            </a:r>
            <a:r>
              <a:rPr sz="3550" i="1" spc="-385" dirty="0">
                <a:latin typeface="Times New Roman"/>
                <a:cs typeface="Times New Roman"/>
              </a:rPr>
              <a:t> </a:t>
            </a:r>
            <a:r>
              <a:rPr sz="2050" i="1" spc="60" dirty="0">
                <a:latin typeface="Times New Roman"/>
                <a:cs typeface="Times New Roman"/>
              </a:rPr>
              <a:t>Train</a:t>
            </a:r>
            <a:r>
              <a:rPr sz="2050" i="1" spc="170" dirty="0">
                <a:latin typeface="Times New Roman"/>
                <a:cs typeface="Times New Roman"/>
              </a:rPr>
              <a:t> </a:t>
            </a:r>
            <a:r>
              <a:rPr sz="2050" i="1" spc="50" dirty="0">
                <a:latin typeface="Times New Roman"/>
                <a:cs typeface="Times New Roman"/>
              </a:rPr>
              <a:t>Bayesian</a:t>
            </a:r>
            <a:r>
              <a:rPr sz="2050" i="1" spc="175" dirty="0">
                <a:latin typeface="Times New Roman"/>
                <a:cs typeface="Times New Roman"/>
              </a:rPr>
              <a:t> </a:t>
            </a:r>
            <a:r>
              <a:rPr sz="2050" i="1" spc="35" dirty="0">
                <a:latin typeface="Times New Roman"/>
                <a:cs typeface="Times New Roman"/>
              </a:rPr>
              <a:t>Belief</a:t>
            </a:r>
            <a:r>
              <a:rPr sz="2050" i="1" spc="250" dirty="0">
                <a:latin typeface="Times New Roman"/>
                <a:cs typeface="Times New Roman"/>
              </a:rPr>
              <a:t> </a:t>
            </a:r>
            <a:r>
              <a:rPr sz="2050" i="1" spc="80" dirty="0">
                <a:latin typeface="Times New Roman"/>
                <a:cs typeface="Times New Roman"/>
              </a:rPr>
              <a:t>Networks</a:t>
            </a:r>
            <a:endParaRPr sz="2050">
              <a:latin typeface="Times New Roman"/>
              <a:cs typeface="Times New Roman"/>
            </a:endParaRPr>
          </a:p>
          <a:p>
            <a:pPr marL="134620">
              <a:lnSpc>
                <a:spcPct val="100000"/>
              </a:lnSpc>
              <a:spcBef>
                <a:spcPts val="1019"/>
              </a:spcBef>
            </a:pPr>
            <a:r>
              <a:rPr sz="3550" i="1" spc="140" dirty="0">
                <a:latin typeface="Times New Roman"/>
                <a:cs typeface="Times New Roman"/>
              </a:rPr>
              <a:t> </a:t>
            </a:r>
            <a:r>
              <a:rPr sz="3550" i="1" spc="-385" dirty="0">
                <a:latin typeface="Times New Roman"/>
                <a:cs typeface="Times New Roman"/>
              </a:rPr>
              <a:t> </a:t>
            </a:r>
            <a:r>
              <a:rPr sz="2050" i="1" spc="70" dirty="0">
                <a:latin typeface="Times New Roman"/>
                <a:cs typeface="Times New Roman"/>
              </a:rPr>
              <a:t>Unsupervised</a:t>
            </a:r>
            <a:r>
              <a:rPr sz="2050" i="1" spc="160" dirty="0">
                <a:latin typeface="Times New Roman"/>
                <a:cs typeface="Times New Roman"/>
              </a:rPr>
              <a:t> </a:t>
            </a:r>
            <a:r>
              <a:rPr sz="2050" i="1" spc="45" dirty="0">
                <a:latin typeface="Times New Roman"/>
                <a:cs typeface="Times New Roman"/>
              </a:rPr>
              <a:t>clustering</a:t>
            </a:r>
            <a:r>
              <a:rPr sz="2050" i="1" spc="215" dirty="0">
                <a:latin typeface="Times New Roman"/>
                <a:cs typeface="Times New Roman"/>
              </a:rPr>
              <a:t> </a:t>
            </a:r>
            <a:r>
              <a:rPr sz="2050" i="1" spc="170" dirty="0">
                <a:latin typeface="Times New Roman"/>
                <a:cs typeface="Times New Roman"/>
              </a:rPr>
              <a:t>(AUTOCLASS)</a:t>
            </a:r>
            <a:endParaRPr sz="2050">
              <a:latin typeface="Times New Roman"/>
              <a:cs typeface="Times New Roman"/>
            </a:endParaRPr>
          </a:p>
          <a:p>
            <a:pPr marL="134620">
              <a:lnSpc>
                <a:spcPct val="100000"/>
              </a:lnSpc>
              <a:spcBef>
                <a:spcPts val="1019"/>
              </a:spcBef>
            </a:pPr>
            <a:r>
              <a:rPr sz="3550" i="1" spc="140" dirty="0">
                <a:latin typeface="Times New Roman"/>
                <a:cs typeface="Times New Roman"/>
              </a:rPr>
              <a:t> </a:t>
            </a:r>
            <a:r>
              <a:rPr sz="3550" i="1" spc="-385" dirty="0">
                <a:latin typeface="Times New Roman"/>
                <a:cs typeface="Times New Roman"/>
              </a:rPr>
              <a:t> </a:t>
            </a:r>
            <a:r>
              <a:rPr sz="2050" i="1" spc="50" dirty="0">
                <a:latin typeface="Times New Roman"/>
                <a:cs typeface="Times New Roman"/>
              </a:rPr>
              <a:t>Learning</a:t>
            </a:r>
            <a:r>
              <a:rPr sz="2050" i="1" spc="170" dirty="0">
                <a:latin typeface="Times New Roman"/>
                <a:cs typeface="Times New Roman"/>
              </a:rPr>
              <a:t> </a:t>
            </a:r>
            <a:r>
              <a:rPr sz="2050" i="1" spc="70" dirty="0">
                <a:latin typeface="Times New Roman"/>
                <a:cs typeface="Times New Roman"/>
              </a:rPr>
              <a:t>Hidden</a:t>
            </a:r>
            <a:r>
              <a:rPr sz="2050" i="1" spc="175" dirty="0">
                <a:latin typeface="Times New Roman"/>
                <a:cs typeface="Times New Roman"/>
              </a:rPr>
              <a:t> </a:t>
            </a:r>
            <a:r>
              <a:rPr sz="2050" i="1" spc="75" dirty="0">
                <a:latin typeface="Times New Roman"/>
                <a:cs typeface="Times New Roman"/>
              </a:rPr>
              <a:t>Markov</a:t>
            </a:r>
            <a:r>
              <a:rPr sz="2050" i="1" spc="150" dirty="0">
                <a:latin typeface="Times New Roman"/>
                <a:cs typeface="Times New Roman"/>
              </a:rPr>
              <a:t> </a:t>
            </a:r>
            <a:r>
              <a:rPr sz="2050" i="1" spc="60" dirty="0">
                <a:latin typeface="Times New Roman"/>
                <a:cs typeface="Times New Roman"/>
              </a:rPr>
              <a:t>Models</a:t>
            </a:r>
            <a:endParaRPr sz="20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572560" cy="3785652"/>
          </a:xfrm>
          <a:prstGeom prst="rect">
            <a:avLst/>
          </a:prstGeom>
        </p:spPr>
        <p:txBody>
          <a:bodyPr wrap="square">
            <a:spAutoFit/>
          </a:bodyPr>
          <a:lstStyle/>
          <a:p>
            <a:r>
              <a:rPr lang="en-IN" sz="2400" dirty="0" smtClean="0"/>
              <a:t>In many learning scenarios, the learner considers some set of candidate  hypotheses H and is interested in finding the most probable hypothesis </a:t>
            </a:r>
            <a:r>
              <a:rPr lang="en-IN" sz="2400" b="1" i="1" dirty="0" smtClean="0"/>
              <a:t>h </a:t>
            </a:r>
            <a:r>
              <a:rPr lang="el-GR" sz="2400" b="1" i="1" dirty="0" smtClean="0"/>
              <a:t>ϵ</a:t>
            </a:r>
            <a:r>
              <a:rPr lang="en-US" sz="2400" b="1" i="1" dirty="0" smtClean="0"/>
              <a:t> </a:t>
            </a:r>
            <a:r>
              <a:rPr lang="en-IN" sz="2400" b="1" i="1" dirty="0" smtClean="0"/>
              <a:t>H  </a:t>
            </a:r>
            <a:r>
              <a:rPr lang="en-IN" sz="2400" dirty="0" smtClean="0"/>
              <a:t>given the observed data </a:t>
            </a:r>
            <a:r>
              <a:rPr lang="en-IN" sz="2400" b="1" i="1" dirty="0" smtClean="0"/>
              <a:t>D </a:t>
            </a:r>
            <a:r>
              <a:rPr lang="en-IN" sz="2400" i="1" dirty="0" smtClean="0"/>
              <a:t>(or at least one of the maximally probable if there  </a:t>
            </a:r>
            <a:r>
              <a:rPr lang="en-IN" sz="2400" dirty="0" smtClean="0"/>
              <a:t>are several). Any such maximally probable hypothesis is called a </a:t>
            </a:r>
            <a:r>
              <a:rPr lang="en-IN" sz="2400" b="1" i="1" dirty="0" smtClean="0"/>
              <a:t>maximum a  </a:t>
            </a:r>
            <a:r>
              <a:rPr lang="en-IN" sz="2400" b="1" i="1" dirty="0" err="1" smtClean="0"/>
              <a:t>posteriori</a:t>
            </a:r>
            <a:r>
              <a:rPr lang="en-IN" sz="2400" b="1" i="1" dirty="0" smtClean="0"/>
              <a:t> (MAP) hypothesis. </a:t>
            </a:r>
            <a:r>
              <a:rPr lang="en-IN" sz="2400" i="1" dirty="0" smtClean="0"/>
              <a:t>We can determine the MAP hypotheses by using</a:t>
            </a:r>
          </a:p>
          <a:p>
            <a:r>
              <a:rPr lang="en-IN" sz="2400" dirty="0" err="1" smtClean="0"/>
              <a:t>Bayes</a:t>
            </a:r>
            <a:r>
              <a:rPr lang="en-IN" sz="2400" dirty="0" smtClean="0"/>
              <a:t> theorem to calculate the posterior probability of each candidate hypothesis.</a:t>
            </a:r>
          </a:p>
          <a:p>
            <a:endParaRPr lang="en-IN" sz="2400" dirty="0" smtClean="0"/>
          </a:p>
          <a:p>
            <a:r>
              <a:rPr lang="en-IN" sz="2400" dirty="0" smtClean="0"/>
              <a:t>More precisely, we will say that </a:t>
            </a:r>
            <a:r>
              <a:rPr lang="en-IN" sz="2400" b="1" i="1" dirty="0" smtClean="0"/>
              <a:t>MAP is a MAP hypothesis provided</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1928794" y="4357694"/>
            <a:ext cx="6429420"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464" y="722861"/>
            <a:ext cx="6822141" cy="772519"/>
          </a:xfrm>
          <a:prstGeom prst="rect">
            <a:avLst/>
          </a:prstGeom>
        </p:spPr>
        <p:txBody>
          <a:bodyPr vert="horz" wrap="square" lIns="0" tIns="10795" rIns="0" bIns="0" rtlCol="0">
            <a:spAutoFit/>
          </a:bodyPr>
          <a:lstStyle/>
          <a:p>
            <a:pPr marL="12700" marR="5080" indent="-635">
              <a:lnSpc>
                <a:spcPct val="101200"/>
              </a:lnSpc>
              <a:spcBef>
                <a:spcPts val="85"/>
              </a:spcBef>
              <a:tabLst>
                <a:tab pos="1932305" algn="l"/>
                <a:tab pos="2859405" algn="l"/>
                <a:tab pos="3755390" algn="l"/>
                <a:tab pos="5203190" algn="l"/>
                <a:tab pos="5648325" algn="l"/>
              </a:tabLst>
            </a:pPr>
            <a:r>
              <a:rPr sz="2450" spc="265" dirty="0"/>
              <a:t>Generating	</a:t>
            </a:r>
            <a:r>
              <a:rPr sz="2450" spc="290" dirty="0"/>
              <a:t>Data	</a:t>
            </a:r>
            <a:r>
              <a:rPr sz="2450" spc="300" dirty="0"/>
              <a:t>from	</a:t>
            </a:r>
            <a:r>
              <a:rPr sz="2450" spc="340" dirty="0"/>
              <a:t>Mixture	</a:t>
            </a:r>
            <a:r>
              <a:rPr sz="2450" spc="185" dirty="0"/>
              <a:t>of	</a:t>
            </a:r>
            <a:r>
              <a:rPr sz="1900" spc="165" dirty="0"/>
              <a:t>k  </a:t>
            </a:r>
            <a:r>
              <a:rPr sz="2450" spc="235" dirty="0"/>
              <a:t>Gaussians</a:t>
            </a:r>
            <a:endParaRPr sz="2450"/>
          </a:p>
        </p:txBody>
      </p:sp>
      <p:sp>
        <p:nvSpPr>
          <p:cNvPr id="3" name="object 3"/>
          <p:cNvSpPr/>
          <p:nvPr/>
        </p:nvSpPr>
        <p:spPr>
          <a:xfrm>
            <a:off x="1075402" y="1481536"/>
            <a:ext cx="6982012" cy="0"/>
          </a:xfrm>
          <a:custGeom>
            <a:avLst/>
            <a:gdLst/>
            <a:ahLst/>
            <a:cxnLst/>
            <a:rect l="l" t="t" r="r" b="b"/>
            <a:pathLst>
              <a:path w="5934709">
                <a:moveTo>
                  <a:pt x="0" y="0"/>
                </a:moveTo>
                <a:lnTo>
                  <a:pt x="5934456" y="0"/>
                </a:lnTo>
              </a:path>
            </a:pathLst>
          </a:custGeom>
          <a:ln w="6096">
            <a:solidFill>
              <a:srgbClr val="DC0605"/>
            </a:solidFill>
          </a:ln>
        </p:spPr>
        <p:txBody>
          <a:bodyPr wrap="square" lIns="0" tIns="0" rIns="0" bIns="0" rtlCol="0"/>
          <a:lstStyle/>
          <a:p>
            <a:endParaRPr/>
          </a:p>
        </p:txBody>
      </p:sp>
      <p:grpSp>
        <p:nvGrpSpPr>
          <p:cNvPr id="4" name="object 4"/>
          <p:cNvGrpSpPr/>
          <p:nvPr/>
        </p:nvGrpSpPr>
        <p:grpSpPr>
          <a:xfrm>
            <a:off x="2228594" y="1860713"/>
            <a:ext cx="5537200" cy="1556472"/>
            <a:chOff x="1894305" y="2729045"/>
            <a:chExt cx="4706620" cy="2282825"/>
          </a:xfrm>
        </p:grpSpPr>
        <p:sp>
          <p:nvSpPr>
            <p:cNvPr id="5" name="object 5"/>
            <p:cNvSpPr/>
            <p:nvPr/>
          </p:nvSpPr>
          <p:spPr>
            <a:xfrm>
              <a:off x="1898891" y="4980575"/>
              <a:ext cx="4697095" cy="0"/>
            </a:xfrm>
            <a:custGeom>
              <a:avLst/>
              <a:gdLst/>
              <a:ahLst/>
              <a:cxnLst/>
              <a:rect l="l" t="t" r="r" b="b"/>
              <a:pathLst>
                <a:path w="4697095">
                  <a:moveTo>
                    <a:pt x="0" y="0"/>
                  </a:moveTo>
                  <a:lnTo>
                    <a:pt x="4697088" y="0"/>
                  </a:lnTo>
                </a:path>
              </a:pathLst>
            </a:custGeom>
            <a:ln w="3175">
              <a:solidFill>
                <a:srgbClr val="000000"/>
              </a:solidFill>
              <a:prstDash val="dash"/>
            </a:ln>
          </p:spPr>
          <p:txBody>
            <a:bodyPr wrap="square" lIns="0" tIns="0" rIns="0" bIns="0" rtlCol="0"/>
            <a:lstStyle/>
            <a:p>
              <a:endParaRPr/>
            </a:p>
          </p:txBody>
        </p:sp>
        <p:sp>
          <p:nvSpPr>
            <p:cNvPr id="6" name="object 6"/>
            <p:cNvSpPr/>
            <p:nvPr/>
          </p:nvSpPr>
          <p:spPr>
            <a:xfrm>
              <a:off x="1894293" y="2729064"/>
              <a:ext cx="4706620" cy="2256155"/>
            </a:xfrm>
            <a:custGeom>
              <a:avLst/>
              <a:gdLst/>
              <a:ahLst/>
              <a:cxnLst/>
              <a:rect l="l" t="t" r="r" b="b"/>
              <a:pathLst>
                <a:path w="4706620" h="2256154">
                  <a:moveTo>
                    <a:pt x="62382" y="2246985"/>
                  </a:moveTo>
                  <a:lnTo>
                    <a:pt x="9182" y="2246985"/>
                  </a:lnTo>
                  <a:lnTo>
                    <a:pt x="9182" y="2194483"/>
                  </a:lnTo>
                  <a:lnTo>
                    <a:pt x="0" y="2194483"/>
                  </a:lnTo>
                  <a:lnTo>
                    <a:pt x="0" y="2251519"/>
                  </a:lnTo>
                  <a:lnTo>
                    <a:pt x="4597" y="2251519"/>
                  </a:lnTo>
                  <a:lnTo>
                    <a:pt x="4597" y="2256040"/>
                  </a:lnTo>
                  <a:lnTo>
                    <a:pt x="62382" y="2256040"/>
                  </a:lnTo>
                  <a:lnTo>
                    <a:pt x="62382" y="2246985"/>
                  </a:lnTo>
                  <a:close/>
                </a:path>
                <a:path w="4706620" h="2256154">
                  <a:moveTo>
                    <a:pt x="62382" y="1966341"/>
                  </a:moveTo>
                  <a:lnTo>
                    <a:pt x="4597" y="1966341"/>
                  </a:lnTo>
                  <a:lnTo>
                    <a:pt x="4597" y="1975383"/>
                  </a:lnTo>
                  <a:lnTo>
                    <a:pt x="62382" y="1975383"/>
                  </a:lnTo>
                  <a:lnTo>
                    <a:pt x="62382" y="1966341"/>
                  </a:lnTo>
                  <a:close/>
                </a:path>
                <a:path w="4706620" h="2256154">
                  <a:moveTo>
                    <a:pt x="62382" y="1684782"/>
                  </a:moveTo>
                  <a:lnTo>
                    <a:pt x="4597" y="1684782"/>
                  </a:lnTo>
                  <a:lnTo>
                    <a:pt x="4597" y="1693837"/>
                  </a:lnTo>
                  <a:lnTo>
                    <a:pt x="62382" y="1693837"/>
                  </a:lnTo>
                  <a:lnTo>
                    <a:pt x="62382" y="1684782"/>
                  </a:lnTo>
                  <a:close/>
                </a:path>
                <a:path w="4706620" h="2256154">
                  <a:moveTo>
                    <a:pt x="62382" y="1404150"/>
                  </a:moveTo>
                  <a:lnTo>
                    <a:pt x="4597" y="1404150"/>
                  </a:lnTo>
                  <a:lnTo>
                    <a:pt x="4597" y="1413205"/>
                  </a:lnTo>
                  <a:lnTo>
                    <a:pt x="62382" y="1413205"/>
                  </a:lnTo>
                  <a:lnTo>
                    <a:pt x="62382" y="1404150"/>
                  </a:lnTo>
                  <a:close/>
                </a:path>
                <a:path w="4706620" h="2256154">
                  <a:moveTo>
                    <a:pt x="62382" y="1123492"/>
                  </a:moveTo>
                  <a:lnTo>
                    <a:pt x="4597" y="1123492"/>
                  </a:lnTo>
                  <a:lnTo>
                    <a:pt x="4597" y="1132547"/>
                  </a:lnTo>
                  <a:lnTo>
                    <a:pt x="62382" y="1132547"/>
                  </a:lnTo>
                  <a:lnTo>
                    <a:pt x="62382" y="1123492"/>
                  </a:lnTo>
                  <a:close/>
                </a:path>
                <a:path w="4706620" h="2256154">
                  <a:moveTo>
                    <a:pt x="62382" y="842835"/>
                  </a:moveTo>
                  <a:lnTo>
                    <a:pt x="4597" y="842835"/>
                  </a:lnTo>
                  <a:lnTo>
                    <a:pt x="4597" y="851890"/>
                  </a:lnTo>
                  <a:lnTo>
                    <a:pt x="62382" y="851890"/>
                  </a:lnTo>
                  <a:lnTo>
                    <a:pt x="62382" y="842835"/>
                  </a:lnTo>
                  <a:close/>
                </a:path>
                <a:path w="4706620" h="2256154">
                  <a:moveTo>
                    <a:pt x="62382" y="561289"/>
                  </a:moveTo>
                  <a:lnTo>
                    <a:pt x="4597" y="561289"/>
                  </a:lnTo>
                  <a:lnTo>
                    <a:pt x="4597" y="570344"/>
                  </a:lnTo>
                  <a:lnTo>
                    <a:pt x="62382" y="570344"/>
                  </a:lnTo>
                  <a:lnTo>
                    <a:pt x="62382" y="561289"/>
                  </a:lnTo>
                  <a:close/>
                </a:path>
                <a:path w="4706620" h="2256154">
                  <a:moveTo>
                    <a:pt x="62382" y="280631"/>
                  </a:moveTo>
                  <a:lnTo>
                    <a:pt x="4597" y="280631"/>
                  </a:lnTo>
                  <a:lnTo>
                    <a:pt x="4597" y="289687"/>
                  </a:lnTo>
                  <a:lnTo>
                    <a:pt x="62382" y="289687"/>
                  </a:lnTo>
                  <a:lnTo>
                    <a:pt x="62382" y="280631"/>
                  </a:lnTo>
                  <a:close/>
                </a:path>
                <a:path w="4706620" h="2256154">
                  <a:moveTo>
                    <a:pt x="62382" y="0"/>
                  </a:moveTo>
                  <a:lnTo>
                    <a:pt x="4597" y="0"/>
                  </a:lnTo>
                  <a:lnTo>
                    <a:pt x="4597" y="4521"/>
                  </a:lnTo>
                  <a:lnTo>
                    <a:pt x="0" y="4521"/>
                  </a:lnTo>
                  <a:lnTo>
                    <a:pt x="0" y="61569"/>
                  </a:lnTo>
                  <a:lnTo>
                    <a:pt x="9182" y="61569"/>
                  </a:lnTo>
                  <a:lnTo>
                    <a:pt x="9182" y="9055"/>
                  </a:lnTo>
                  <a:lnTo>
                    <a:pt x="62382" y="9055"/>
                  </a:lnTo>
                  <a:lnTo>
                    <a:pt x="62382" y="0"/>
                  </a:lnTo>
                  <a:close/>
                </a:path>
                <a:path w="4706620" h="2256154">
                  <a:moveTo>
                    <a:pt x="680593" y="2194483"/>
                  </a:moveTo>
                  <a:lnTo>
                    <a:pt x="671410" y="2194483"/>
                  </a:lnTo>
                  <a:lnTo>
                    <a:pt x="671410" y="2251519"/>
                  </a:lnTo>
                  <a:lnTo>
                    <a:pt x="680593" y="2251519"/>
                  </a:lnTo>
                  <a:lnTo>
                    <a:pt x="680593" y="2194483"/>
                  </a:lnTo>
                  <a:close/>
                </a:path>
                <a:path w="4706620" h="2256154">
                  <a:moveTo>
                    <a:pt x="680593" y="4521"/>
                  </a:moveTo>
                  <a:lnTo>
                    <a:pt x="671410" y="4521"/>
                  </a:lnTo>
                  <a:lnTo>
                    <a:pt x="671410" y="61569"/>
                  </a:lnTo>
                  <a:lnTo>
                    <a:pt x="680593" y="61569"/>
                  </a:lnTo>
                  <a:lnTo>
                    <a:pt x="680593" y="4521"/>
                  </a:lnTo>
                  <a:close/>
                </a:path>
                <a:path w="4706620" h="2256154">
                  <a:moveTo>
                    <a:pt x="1351076" y="2194483"/>
                  </a:moveTo>
                  <a:lnTo>
                    <a:pt x="1341907" y="2194483"/>
                  </a:lnTo>
                  <a:lnTo>
                    <a:pt x="1341907" y="2251519"/>
                  </a:lnTo>
                  <a:lnTo>
                    <a:pt x="1351076" y="2251519"/>
                  </a:lnTo>
                  <a:lnTo>
                    <a:pt x="1351076" y="2194483"/>
                  </a:lnTo>
                  <a:close/>
                </a:path>
                <a:path w="4706620" h="2256154">
                  <a:moveTo>
                    <a:pt x="1351076" y="4521"/>
                  </a:moveTo>
                  <a:lnTo>
                    <a:pt x="1341907" y="4521"/>
                  </a:lnTo>
                  <a:lnTo>
                    <a:pt x="1341907" y="61569"/>
                  </a:lnTo>
                  <a:lnTo>
                    <a:pt x="1351076" y="61569"/>
                  </a:lnTo>
                  <a:lnTo>
                    <a:pt x="1351076" y="4521"/>
                  </a:lnTo>
                  <a:close/>
                </a:path>
                <a:path w="4706620" h="2256154">
                  <a:moveTo>
                    <a:pt x="2022487" y="2194483"/>
                  </a:moveTo>
                  <a:lnTo>
                    <a:pt x="2013318" y="2194483"/>
                  </a:lnTo>
                  <a:lnTo>
                    <a:pt x="2013318" y="2251519"/>
                  </a:lnTo>
                  <a:lnTo>
                    <a:pt x="2022487" y="2251519"/>
                  </a:lnTo>
                  <a:lnTo>
                    <a:pt x="2022487" y="2194483"/>
                  </a:lnTo>
                  <a:close/>
                </a:path>
                <a:path w="4706620" h="2256154">
                  <a:moveTo>
                    <a:pt x="2022487" y="4521"/>
                  </a:moveTo>
                  <a:lnTo>
                    <a:pt x="2013318" y="4521"/>
                  </a:lnTo>
                  <a:lnTo>
                    <a:pt x="2013318" y="61569"/>
                  </a:lnTo>
                  <a:lnTo>
                    <a:pt x="2022487" y="61569"/>
                  </a:lnTo>
                  <a:lnTo>
                    <a:pt x="2022487" y="4521"/>
                  </a:lnTo>
                  <a:close/>
                </a:path>
                <a:path w="4706620" h="2256154">
                  <a:moveTo>
                    <a:pt x="2692971" y="2194483"/>
                  </a:moveTo>
                  <a:lnTo>
                    <a:pt x="2683789" y="2194483"/>
                  </a:lnTo>
                  <a:lnTo>
                    <a:pt x="2683789" y="2251519"/>
                  </a:lnTo>
                  <a:lnTo>
                    <a:pt x="2692971" y="2251519"/>
                  </a:lnTo>
                  <a:lnTo>
                    <a:pt x="2692971" y="2194483"/>
                  </a:lnTo>
                  <a:close/>
                </a:path>
                <a:path w="4706620" h="2256154">
                  <a:moveTo>
                    <a:pt x="2692971" y="4521"/>
                  </a:moveTo>
                  <a:lnTo>
                    <a:pt x="2683789" y="4521"/>
                  </a:lnTo>
                  <a:lnTo>
                    <a:pt x="2683789" y="61569"/>
                  </a:lnTo>
                  <a:lnTo>
                    <a:pt x="2692971" y="61569"/>
                  </a:lnTo>
                  <a:lnTo>
                    <a:pt x="2692971" y="4521"/>
                  </a:lnTo>
                  <a:close/>
                </a:path>
                <a:path w="4706620" h="2256154">
                  <a:moveTo>
                    <a:pt x="3364382" y="2194483"/>
                  </a:moveTo>
                  <a:lnTo>
                    <a:pt x="3355200" y="2194483"/>
                  </a:lnTo>
                  <a:lnTo>
                    <a:pt x="3355200" y="2251519"/>
                  </a:lnTo>
                  <a:lnTo>
                    <a:pt x="3364382" y="2251519"/>
                  </a:lnTo>
                  <a:lnTo>
                    <a:pt x="3364382" y="2194483"/>
                  </a:lnTo>
                  <a:close/>
                </a:path>
                <a:path w="4706620" h="2256154">
                  <a:moveTo>
                    <a:pt x="3364382" y="4521"/>
                  </a:moveTo>
                  <a:lnTo>
                    <a:pt x="3355200" y="4521"/>
                  </a:lnTo>
                  <a:lnTo>
                    <a:pt x="3355200" y="61569"/>
                  </a:lnTo>
                  <a:lnTo>
                    <a:pt x="3364382" y="61569"/>
                  </a:lnTo>
                  <a:lnTo>
                    <a:pt x="3364382" y="4521"/>
                  </a:lnTo>
                  <a:close/>
                </a:path>
                <a:path w="4706620" h="2256154">
                  <a:moveTo>
                    <a:pt x="4034866" y="2194483"/>
                  </a:moveTo>
                  <a:lnTo>
                    <a:pt x="4025696" y="2194483"/>
                  </a:lnTo>
                  <a:lnTo>
                    <a:pt x="4025696" y="2251519"/>
                  </a:lnTo>
                  <a:lnTo>
                    <a:pt x="4034866" y="2251519"/>
                  </a:lnTo>
                  <a:lnTo>
                    <a:pt x="4034866" y="2194483"/>
                  </a:lnTo>
                  <a:close/>
                </a:path>
                <a:path w="4706620" h="2256154">
                  <a:moveTo>
                    <a:pt x="4034866" y="4521"/>
                  </a:moveTo>
                  <a:lnTo>
                    <a:pt x="4025696" y="4521"/>
                  </a:lnTo>
                  <a:lnTo>
                    <a:pt x="4025696" y="61569"/>
                  </a:lnTo>
                  <a:lnTo>
                    <a:pt x="4034866" y="61569"/>
                  </a:lnTo>
                  <a:lnTo>
                    <a:pt x="4034866" y="4521"/>
                  </a:lnTo>
                  <a:close/>
                </a:path>
                <a:path w="4706620" h="2256154">
                  <a:moveTo>
                    <a:pt x="4701667" y="1966341"/>
                  </a:moveTo>
                  <a:lnTo>
                    <a:pt x="4643882" y="1966341"/>
                  </a:lnTo>
                  <a:lnTo>
                    <a:pt x="4643882" y="1975383"/>
                  </a:lnTo>
                  <a:lnTo>
                    <a:pt x="4701667" y="1975383"/>
                  </a:lnTo>
                  <a:lnTo>
                    <a:pt x="4701667" y="1966341"/>
                  </a:lnTo>
                  <a:close/>
                </a:path>
                <a:path w="4706620" h="2256154">
                  <a:moveTo>
                    <a:pt x="4701667" y="1684782"/>
                  </a:moveTo>
                  <a:lnTo>
                    <a:pt x="4643882" y="1684782"/>
                  </a:lnTo>
                  <a:lnTo>
                    <a:pt x="4643882" y="1693837"/>
                  </a:lnTo>
                  <a:lnTo>
                    <a:pt x="4701667" y="1693837"/>
                  </a:lnTo>
                  <a:lnTo>
                    <a:pt x="4701667" y="1684782"/>
                  </a:lnTo>
                  <a:close/>
                </a:path>
                <a:path w="4706620" h="2256154">
                  <a:moveTo>
                    <a:pt x="4701667" y="1404150"/>
                  </a:moveTo>
                  <a:lnTo>
                    <a:pt x="4643882" y="1404150"/>
                  </a:lnTo>
                  <a:lnTo>
                    <a:pt x="4643882" y="1413205"/>
                  </a:lnTo>
                  <a:lnTo>
                    <a:pt x="4701667" y="1413205"/>
                  </a:lnTo>
                  <a:lnTo>
                    <a:pt x="4701667" y="1404150"/>
                  </a:lnTo>
                  <a:close/>
                </a:path>
                <a:path w="4706620" h="2256154">
                  <a:moveTo>
                    <a:pt x="4701667" y="1123492"/>
                  </a:moveTo>
                  <a:lnTo>
                    <a:pt x="4643882" y="1123492"/>
                  </a:lnTo>
                  <a:lnTo>
                    <a:pt x="4643882" y="1132547"/>
                  </a:lnTo>
                  <a:lnTo>
                    <a:pt x="4701667" y="1132547"/>
                  </a:lnTo>
                  <a:lnTo>
                    <a:pt x="4701667" y="1123492"/>
                  </a:lnTo>
                  <a:close/>
                </a:path>
                <a:path w="4706620" h="2256154">
                  <a:moveTo>
                    <a:pt x="4701667" y="842835"/>
                  </a:moveTo>
                  <a:lnTo>
                    <a:pt x="4643882" y="842835"/>
                  </a:lnTo>
                  <a:lnTo>
                    <a:pt x="4643882" y="851890"/>
                  </a:lnTo>
                  <a:lnTo>
                    <a:pt x="4701667" y="851890"/>
                  </a:lnTo>
                  <a:lnTo>
                    <a:pt x="4701667" y="842835"/>
                  </a:lnTo>
                  <a:close/>
                </a:path>
                <a:path w="4706620" h="2256154">
                  <a:moveTo>
                    <a:pt x="4701667" y="561289"/>
                  </a:moveTo>
                  <a:lnTo>
                    <a:pt x="4643882" y="561289"/>
                  </a:lnTo>
                  <a:lnTo>
                    <a:pt x="4643882" y="570344"/>
                  </a:lnTo>
                  <a:lnTo>
                    <a:pt x="4701667" y="570344"/>
                  </a:lnTo>
                  <a:lnTo>
                    <a:pt x="4701667" y="561289"/>
                  </a:lnTo>
                  <a:close/>
                </a:path>
                <a:path w="4706620" h="2256154">
                  <a:moveTo>
                    <a:pt x="4701667" y="280631"/>
                  </a:moveTo>
                  <a:lnTo>
                    <a:pt x="4643882" y="280631"/>
                  </a:lnTo>
                  <a:lnTo>
                    <a:pt x="4643882" y="289687"/>
                  </a:lnTo>
                  <a:lnTo>
                    <a:pt x="4701667" y="289687"/>
                  </a:lnTo>
                  <a:lnTo>
                    <a:pt x="4701667" y="280631"/>
                  </a:lnTo>
                  <a:close/>
                </a:path>
                <a:path w="4706620" h="2256154">
                  <a:moveTo>
                    <a:pt x="4706264" y="2194483"/>
                  </a:moveTo>
                  <a:lnTo>
                    <a:pt x="4697095" y="2194483"/>
                  </a:lnTo>
                  <a:lnTo>
                    <a:pt x="4697095" y="2246985"/>
                  </a:lnTo>
                  <a:lnTo>
                    <a:pt x="4643882" y="2246985"/>
                  </a:lnTo>
                  <a:lnTo>
                    <a:pt x="4643882" y="2256040"/>
                  </a:lnTo>
                  <a:lnTo>
                    <a:pt x="4701667" y="2256040"/>
                  </a:lnTo>
                  <a:lnTo>
                    <a:pt x="4701667" y="2251519"/>
                  </a:lnTo>
                  <a:lnTo>
                    <a:pt x="4706264" y="2251519"/>
                  </a:lnTo>
                  <a:lnTo>
                    <a:pt x="4706264" y="2194483"/>
                  </a:lnTo>
                  <a:close/>
                </a:path>
                <a:path w="4706620" h="2256154">
                  <a:moveTo>
                    <a:pt x="4706264" y="4521"/>
                  </a:moveTo>
                  <a:lnTo>
                    <a:pt x="4701667" y="4521"/>
                  </a:lnTo>
                  <a:lnTo>
                    <a:pt x="4701667" y="0"/>
                  </a:lnTo>
                  <a:lnTo>
                    <a:pt x="4643882" y="0"/>
                  </a:lnTo>
                  <a:lnTo>
                    <a:pt x="4643882" y="9055"/>
                  </a:lnTo>
                  <a:lnTo>
                    <a:pt x="4697095" y="9055"/>
                  </a:lnTo>
                  <a:lnTo>
                    <a:pt x="4697095" y="61569"/>
                  </a:lnTo>
                  <a:lnTo>
                    <a:pt x="4706264" y="61569"/>
                  </a:lnTo>
                  <a:lnTo>
                    <a:pt x="4706264" y="4521"/>
                  </a:lnTo>
                  <a:close/>
                </a:path>
              </a:pathLst>
            </a:custGeom>
            <a:solidFill>
              <a:srgbClr val="000000"/>
            </a:solidFill>
          </p:spPr>
          <p:txBody>
            <a:bodyPr wrap="square" lIns="0" tIns="0" rIns="0" bIns="0" rtlCol="0"/>
            <a:lstStyle/>
            <a:p>
              <a:endParaRPr/>
            </a:p>
          </p:txBody>
        </p:sp>
        <p:sp>
          <p:nvSpPr>
            <p:cNvPr id="7" name="object 7"/>
            <p:cNvSpPr/>
            <p:nvPr/>
          </p:nvSpPr>
          <p:spPr>
            <a:xfrm>
              <a:off x="1898891" y="2733582"/>
              <a:ext cx="4697095" cy="2247265"/>
            </a:xfrm>
            <a:custGeom>
              <a:avLst/>
              <a:gdLst/>
              <a:ahLst/>
              <a:cxnLst/>
              <a:rect l="l" t="t" r="r" b="b"/>
              <a:pathLst>
                <a:path w="4697095" h="2247265">
                  <a:moveTo>
                    <a:pt x="0" y="2246992"/>
                  </a:moveTo>
                  <a:lnTo>
                    <a:pt x="4697088" y="2246992"/>
                  </a:lnTo>
                  <a:lnTo>
                    <a:pt x="4697088" y="0"/>
                  </a:lnTo>
                  <a:lnTo>
                    <a:pt x="0" y="0"/>
                  </a:lnTo>
                  <a:lnTo>
                    <a:pt x="0" y="2246992"/>
                  </a:lnTo>
                </a:path>
              </a:pathLst>
            </a:custGeom>
            <a:ln w="9150">
              <a:solidFill>
                <a:srgbClr val="000000"/>
              </a:solidFill>
            </a:ln>
          </p:spPr>
          <p:txBody>
            <a:bodyPr wrap="square" lIns="0" tIns="0" rIns="0" bIns="0" rtlCol="0"/>
            <a:lstStyle/>
            <a:p>
              <a:endParaRPr/>
            </a:p>
          </p:txBody>
        </p:sp>
        <p:sp>
          <p:nvSpPr>
            <p:cNvPr id="8" name="object 8"/>
            <p:cNvSpPr/>
            <p:nvPr/>
          </p:nvSpPr>
          <p:spPr>
            <a:xfrm>
              <a:off x="1894293" y="2729064"/>
              <a:ext cx="4706620" cy="2256155"/>
            </a:xfrm>
            <a:custGeom>
              <a:avLst/>
              <a:gdLst/>
              <a:ahLst/>
              <a:cxnLst/>
              <a:rect l="l" t="t" r="r" b="b"/>
              <a:pathLst>
                <a:path w="4706620" h="2256154">
                  <a:moveTo>
                    <a:pt x="62382" y="2246985"/>
                  </a:moveTo>
                  <a:lnTo>
                    <a:pt x="9182" y="2246985"/>
                  </a:lnTo>
                  <a:lnTo>
                    <a:pt x="9182" y="2194483"/>
                  </a:lnTo>
                  <a:lnTo>
                    <a:pt x="0" y="2194483"/>
                  </a:lnTo>
                  <a:lnTo>
                    <a:pt x="0" y="2251519"/>
                  </a:lnTo>
                  <a:lnTo>
                    <a:pt x="4597" y="2251519"/>
                  </a:lnTo>
                  <a:lnTo>
                    <a:pt x="4597" y="2256040"/>
                  </a:lnTo>
                  <a:lnTo>
                    <a:pt x="62382" y="2256040"/>
                  </a:lnTo>
                  <a:lnTo>
                    <a:pt x="62382" y="2246985"/>
                  </a:lnTo>
                  <a:close/>
                </a:path>
                <a:path w="4706620" h="2256154">
                  <a:moveTo>
                    <a:pt x="62382" y="1966341"/>
                  </a:moveTo>
                  <a:lnTo>
                    <a:pt x="4597" y="1966341"/>
                  </a:lnTo>
                  <a:lnTo>
                    <a:pt x="4597" y="1975383"/>
                  </a:lnTo>
                  <a:lnTo>
                    <a:pt x="62382" y="1975383"/>
                  </a:lnTo>
                  <a:lnTo>
                    <a:pt x="62382" y="1966341"/>
                  </a:lnTo>
                  <a:close/>
                </a:path>
                <a:path w="4706620" h="2256154">
                  <a:moveTo>
                    <a:pt x="62382" y="1684782"/>
                  </a:moveTo>
                  <a:lnTo>
                    <a:pt x="4597" y="1684782"/>
                  </a:lnTo>
                  <a:lnTo>
                    <a:pt x="4597" y="1693837"/>
                  </a:lnTo>
                  <a:lnTo>
                    <a:pt x="62382" y="1693837"/>
                  </a:lnTo>
                  <a:lnTo>
                    <a:pt x="62382" y="1684782"/>
                  </a:lnTo>
                  <a:close/>
                </a:path>
                <a:path w="4706620" h="2256154">
                  <a:moveTo>
                    <a:pt x="62382" y="1404150"/>
                  </a:moveTo>
                  <a:lnTo>
                    <a:pt x="4597" y="1404150"/>
                  </a:lnTo>
                  <a:lnTo>
                    <a:pt x="4597" y="1413205"/>
                  </a:lnTo>
                  <a:lnTo>
                    <a:pt x="62382" y="1413205"/>
                  </a:lnTo>
                  <a:lnTo>
                    <a:pt x="62382" y="1404150"/>
                  </a:lnTo>
                  <a:close/>
                </a:path>
                <a:path w="4706620" h="2256154">
                  <a:moveTo>
                    <a:pt x="62382" y="1123492"/>
                  </a:moveTo>
                  <a:lnTo>
                    <a:pt x="4597" y="1123492"/>
                  </a:lnTo>
                  <a:lnTo>
                    <a:pt x="4597" y="1132547"/>
                  </a:lnTo>
                  <a:lnTo>
                    <a:pt x="62382" y="1132547"/>
                  </a:lnTo>
                  <a:lnTo>
                    <a:pt x="62382" y="1123492"/>
                  </a:lnTo>
                  <a:close/>
                </a:path>
                <a:path w="4706620" h="2256154">
                  <a:moveTo>
                    <a:pt x="62382" y="842835"/>
                  </a:moveTo>
                  <a:lnTo>
                    <a:pt x="4597" y="842835"/>
                  </a:lnTo>
                  <a:lnTo>
                    <a:pt x="4597" y="851890"/>
                  </a:lnTo>
                  <a:lnTo>
                    <a:pt x="62382" y="851890"/>
                  </a:lnTo>
                  <a:lnTo>
                    <a:pt x="62382" y="842835"/>
                  </a:lnTo>
                  <a:close/>
                </a:path>
                <a:path w="4706620" h="2256154">
                  <a:moveTo>
                    <a:pt x="62382" y="561289"/>
                  </a:moveTo>
                  <a:lnTo>
                    <a:pt x="4597" y="561289"/>
                  </a:lnTo>
                  <a:lnTo>
                    <a:pt x="4597" y="570344"/>
                  </a:lnTo>
                  <a:lnTo>
                    <a:pt x="62382" y="570344"/>
                  </a:lnTo>
                  <a:lnTo>
                    <a:pt x="62382" y="561289"/>
                  </a:lnTo>
                  <a:close/>
                </a:path>
                <a:path w="4706620" h="2256154">
                  <a:moveTo>
                    <a:pt x="62382" y="280631"/>
                  </a:moveTo>
                  <a:lnTo>
                    <a:pt x="4597" y="280631"/>
                  </a:lnTo>
                  <a:lnTo>
                    <a:pt x="4597" y="289687"/>
                  </a:lnTo>
                  <a:lnTo>
                    <a:pt x="62382" y="289687"/>
                  </a:lnTo>
                  <a:lnTo>
                    <a:pt x="62382" y="280631"/>
                  </a:lnTo>
                  <a:close/>
                </a:path>
                <a:path w="4706620" h="2256154">
                  <a:moveTo>
                    <a:pt x="62382" y="0"/>
                  </a:moveTo>
                  <a:lnTo>
                    <a:pt x="4597" y="0"/>
                  </a:lnTo>
                  <a:lnTo>
                    <a:pt x="4597" y="4521"/>
                  </a:lnTo>
                  <a:lnTo>
                    <a:pt x="0" y="4521"/>
                  </a:lnTo>
                  <a:lnTo>
                    <a:pt x="0" y="61569"/>
                  </a:lnTo>
                  <a:lnTo>
                    <a:pt x="9182" y="61569"/>
                  </a:lnTo>
                  <a:lnTo>
                    <a:pt x="9182" y="9055"/>
                  </a:lnTo>
                  <a:lnTo>
                    <a:pt x="62382" y="9055"/>
                  </a:lnTo>
                  <a:lnTo>
                    <a:pt x="62382" y="0"/>
                  </a:lnTo>
                  <a:close/>
                </a:path>
                <a:path w="4706620" h="2256154">
                  <a:moveTo>
                    <a:pt x="680593" y="2194483"/>
                  </a:moveTo>
                  <a:lnTo>
                    <a:pt x="671410" y="2194483"/>
                  </a:lnTo>
                  <a:lnTo>
                    <a:pt x="671410" y="2251519"/>
                  </a:lnTo>
                  <a:lnTo>
                    <a:pt x="680593" y="2251519"/>
                  </a:lnTo>
                  <a:lnTo>
                    <a:pt x="680593" y="2194483"/>
                  </a:lnTo>
                  <a:close/>
                </a:path>
                <a:path w="4706620" h="2256154">
                  <a:moveTo>
                    <a:pt x="680593" y="4521"/>
                  </a:moveTo>
                  <a:lnTo>
                    <a:pt x="671410" y="4521"/>
                  </a:lnTo>
                  <a:lnTo>
                    <a:pt x="671410" y="61569"/>
                  </a:lnTo>
                  <a:lnTo>
                    <a:pt x="680593" y="61569"/>
                  </a:lnTo>
                  <a:lnTo>
                    <a:pt x="680593" y="4521"/>
                  </a:lnTo>
                  <a:close/>
                </a:path>
                <a:path w="4706620" h="2256154">
                  <a:moveTo>
                    <a:pt x="1351076" y="2194483"/>
                  </a:moveTo>
                  <a:lnTo>
                    <a:pt x="1341907" y="2194483"/>
                  </a:lnTo>
                  <a:lnTo>
                    <a:pt x="1341907" y="2251519"/>
                  </a:lnTo>
                  <a:lnTo>
                    <a:pt x="1351076" y="2251519"/>
                  </a:lnTo>
                  <a:lnTo>
                    <a:pt x="1351076" y="2194483"/>
                  </a:lnTo>
                  <a:close/>
                </a:path>
                <a:path w="4706620" h="2256154">
                  <a:moveTo>
                    <a:pt x="1351076" y="4521"/>
                  </a:moveTo>
                  <a:lnTo>
                    <a:pt x="1341907" y="4521"/>
                  </a:lnTo>
                  <a:lnTo>
                    <a:pt x="1341907" y="61569"/>
                  </a:lnTo>
                  <a:lnTo>
                    <a:pt x="1351076" y="61569"/>
                  </a:lnTo>
                  <a:lnTo>
                    <a:pt x="1351076" y="4521"/>
                  </a:lnTo>
                  <a:close/>
                </a:path>
                <a:path w="4706620" h="2256154">
                  <a:moveTo>
                    <a:pt x="2022487" y="2194483"/>
                  </a:moveTo>
                  <a:lnTo>
                    <a:pt x="2013318" y="2194483"/>
                  </a:lnTo>
                  <a:lnTo>
                    <a:pt x="2013318" y="2251519"/>
                  </a:lnTo>
                  <a:lnTo>
                    <a:pt x="2022487" y="2251519"/>
                  </a:lnTo>
                  <a:lnTo>
                    <a:pt x="2022487" y="2194483"/>
                  </a:lnTo>
                  <a:close/>
                </a:path>
                <a:path w="4706620" h="2256154">
                  <a:moveTo>
                    <a:pt x="2022487" y="4521"/>
                  </a:moveTo>
                  <a:lnTo>
                    <a:pt x="2013318" y="4521"/>
                  </a:lnTo>
                  <a:lnTo>
                    <a:pt x="2013318" y="61569"/>
                  </a:lnTo>
                  <a:lnTo>
                    <a:pt x="2022487" y="61569"/>
                  </a:lnTo>
                  <a:lnTo>
                    <a:pt x="2022487" y="4521"/>
                  </a:lnTo>
                  <a:close/>
                </a:path>
                <a:path w="4706620" h="2256154">
                  <a:moveTo>
                    <a:pt x="2692971" y="2194483"/>
                  </a:moveTo>
                  <a:lnTo>
                    <a:pt x="2683789" y="2194483"/>
                  </a:lnTo>
                  <a:lnTo>
                    <a:pt x="2683789" y="2251519"/>
                  </a:lnTo>
                  <a:lnTo>
                    <a:pt x="2692971" y="2251519"/>
                  </a:lnTo>
                  <a:lnTo>
                    <a:pt x="2692971" y="2194483"/>
                  </a:lnTo>
                  <a:close/>
                </a:path>
                <a:path w="4706620" h="2256154">
                  <a:moveTo>
                    <a:pt x="2692971" y="4521"/>
                  </a:moveTo>
                  <a:lnTo>
                    <a:pt x="2683789" y="4521"/>
                  </a:lnTo>
                  <a:lnTo>
                    <a:pt x="2683789" y="61569"/>
                  </a:lnTo>
                  <a:lnTo>
                    <a:pt x="2692971" y="61569"/>
                  </a:lnTo>
                  <a:lnTo>
                    <a:pt x="2692971" y="4521"/>
                  </a:lnTo>
                  <a:close/>
                </a:path>
                <a:path w="4706620" h="2256154">
                  <a:moveTo>
                    <a:pt x="3364382" y="2194483"/>
                  </a:moveTo>
                  <a:lnTo>
                    <a:pt x="3355200" y="2194483"/>
                  </a:lnTo>
                  <a:lnTo>
                    <a:pt x="3355200" y="2251519"/>
                  </a:lnTo>
                  <a:lnTo>
                    <a:pt x="3364382" y="2251519"/>
                  </a:lnTo>
                  <a:lnTo>
                    <a:pt x="3364382" y="2194483"/>
                  </a:lnTo>
                  <a:close/>
                </a:path>
                <a:path w="4706620" h="2256154">
                  <a:moveTo>
                    <a:pt x="3364382" y="4521"/>
                  </a:moveTo>
                  <a:lnTo>
                    <a:pt x="3355200" y="4521"/>
                  </a:lnTo>
                  <a:lnTo>
                    <a:pt x="3355200" y="61569"/>
                  </a:lnTo>
                  <a:lnTo>
                    <a:pt x="3364382" y="61569"/>
                  </a:lnTo>
                  <a:lnTo>
                    <a:pt x="3364382" y="4521"/>
                  </a:lnTo>
                  <a:close/>
                </a:path>
                <a:path w="4706620" h="2256154">
                  <a:moveTo>
                    <a:pt x="4034866" y="2194483"/>
                  </a:moveTo>
                  <a:lnTo>
                    <a:pt x="4025696" y="2194483"/>
                  </a:lnTo>
                  <a:lnTo>
                    <a:pt x="4025696" y="2251519"/>
                  </a:lnTo>
                  <a:lnTo>
                    <a:pt x="4034866" y="2251519"/>
                  </a:lnTo>
                  <a:lnTo>
                    <a:pt x="4034866" y="2194483"/>
                  </a:lnTo>
                  <a:close/>
                </a:path>
                <a:path w="4706620" h="2256154">
                  <a:moveTo>
                    <a:pt x="4034866" y="4521"/>
                  </a:moveTo>
                  <a:lnTo>
                    <a:pt x="4025696" y="4521"/>
                  </a:lnTo>
                  <a:lnTo>
                    <a:pt x="4025696" y="61569"/>
                  </a:lnTo>
                  <a:lnTo>
                    <a:pt x="4034866" y="61569"/>
                  </a:lnTo>
                  <a:lnTo>
                    <a:pt x="4034866" y="4521"/>
                  </a:lnTo>
                  <a:close/>
                </a:path>
                <a:path w="4706620" h="2256154">
                  <a:moveTo>
                    <a:pt x="4701667" y="1966341"/>
                  </a:moveTo>
                  <a:lnTo>
                    <a:pt x="4643882" y="1966341"/>
                  </a:lnTo>
                  <a:lnTo>
                    <a:pt x="4643882" y="1975383"/>
                  </a:lnTo>
                  <a:lnTo>
                    <a:pt x="4701667" y="1975383"/>
                  </a:lnTo>
                  <a:lnTo>
                    <a:pt x="4701667" y="1966341"/>
                  </a:lnTo>
                  <a:close/>
                </a:path>
                <a:path w="4706620" h="2256154">
                  <a:moveTo>
                    <a:pt x="4701667" y="1684782"/>
                  </a:moveTo>
                  <a:lnTo>
                    <a:pt x="4643882" y="1684782"/>
                  </a:lnTo>
                  <a:lnTo>
                    <a:pt x="4643882" y="1693837"/>
                  </a:lnTo>
                  <a:lnTo>
                    <a:pt x="4701667" y="1693837"/>
                  </a:lnTo>
                  <a:lnTo>
                    <a:pt x="4701667" y="1684782"/>
                  </a:lnTo>
                  <a:close/>
                </a:path>
                <a:path w="4706620" h="2256154">
                  <a:moveTo>
                    <a:pt x="4701667" y="1404150"/>
                  </a:moveTo>
                  <a:lnTo>
                    <a:pt x="4643882" y="1404150"/>
                  </a:lnTo>
                  <a:lnTo>
                    <a:pt x="4643882" y="1413205"/>
                  </a:lnTo>
                  <a:lnTo>
                    <a:pt x="4701667" y="1413205"/>
                  </a:lnTo>
                  <a:lnTo>
                    <a:pt x="4701667" y="1404150"/>
                  </a:lnTo>
                  <a:close/>
                </a:path>
                <a:path w="4706620" h="2256154">
                  <a:moveTo>
                    <a:pt x="4701667" y="1123492"/>
                  </a:moveTo>
                  <a:lnTo>
                    <a:pt x="4643882" y="1123492"/>
                  </a:lnTo>
                  <a:lnTo>
                    <a:pt x="4643882" y="1132547"/>
                  </a:lnTo>
                  <a:lnTo>
                    <a:pt x="4701667" y="1132547"/>
                  </a:lnTo>
                  <a:lnTo>
                    <a:pt x="4701667" y="1123492"/>
                  </a:lnTo>
                  <a:close/>
                </a:path>
                <a:path w="4706620" h="2256154">
                  <a:moveTo>
                    <a:pt x="4701667" y="842835"/>
                  </a:moveTo>
                  <a:lnTo>
                    <a:pt x="4643882" y="842835"/>
                  </a:lnTo>
                  <a:lnTo>
                    <a:pt x="4643882" y="851890"/>
                  </a:lnTo>
                  <a:lnTo>
                    <a:pt x="4701667" y="851890"/>
                  </a:lnTo>
                  <a:lnTo>
                    <a:pt x="4701667" y="842835"/>
                  </a:lnTo>
                  <a:close/>
                </a:path>
                <a:path w="4706620" h="2256154">
                  <a:moveTo>
                    <a:pt x="4701667" y="561289"/>
                  </a:moveTo>
                  <a:lnTo>
                    <a:pt x="4643882" y="561289"/>
                  </a:lnTo>
                  <a:lnTo>
                    <a:pt x="4643882" y="570344"/>
                  </a:lnTo>
                  <a:lnTo>
                    <a:pt x="4701667" y="570344"/>
                  </a:lnTo>
                  <a:lnTo>
                    <a:pt x="4701667" y="561289"/>
                  </a:lnTo>
                  <a:close/>
                </a:path>
                <a:path w="4706620" h="2256154">
                  <a:moveTo>
                    <a:pt x="4701667" y="280631"/>
                  </a:moveTo>
                  <a:lnTo>
                    <a:pt x="4643882" y="280631"/>
                  </a:lnTo>
                  <a:lnTo>
                    <a:pt x="4643882" y="289687"/>
                  </a:lnTo>
                  <a:lnTo>
                    <a:pt x="4701667" y="289687"/>
                  </a:lnTo>
                  <a:lnTo>
                    <a:pt x="4701667" y="280631"/>
                  </a:lnTo>
                  <a:close/>
                </a:path>
                <a:path w="4706620" h="2256154">
                  <a:moveTo>
                    <a:pt x="4706264" y="2194483"/>
                  </a:moveTo>
                  <a:lnTo>
                    <a:pt x="4697095" y="2194483"/>
                  </a:lnTo>
                  <a:lnTo>
                    <a:pt x="4697095" y="2246985"/>
                  </a:lnTo>
                  <a:lnTo>
                    <a:pt x="4643882" y="2246985"/>
                  </a:lnTo>
                  <a:lnTo>
                    <a:pt x="4643882" y="2256040"/>
                  </a:lnTo>
                  <a:lnTo>
                    <a:pt x="4701667" y="2256040"/>
                  </a:lnTo>
                  <a:lnTo>
                    <a:pt x="4701667" y="2251519"/>
                  </a:lnTo>
                  <a:lnTo>
                    <a:pt x="4706264" y="2251519"/>
                  </a:lnTo>
                  <a:lnTo>
                    <a:pt x="4706264" y="2194483"/>
                  </a:lnTo>
                  <a:close/>
                </a:path>
                <a:path w="4706620" h="2256154">
                  <a:moveTo>
                    <a:pt x="4706264" y="4521"/>
                  </a:moveTo>
                  <a:lnTo>
                    <a:pt x="4701667" y="4521"/>
                  </a:lnTo>
                  <a:lnTo>
                    <a:pt x="4701667" y="0"/>
                  </a:lnTo>
                  <a:lnTo>
                    <a:pt x="4643882" y="0"/>
                  </a:lnTo>
                  <a:lnTo>
                    <a:pt x="4643882" y="9055"/>
                  </a:lnTo>
                  <a:lnTo>
                    <a:pt x="4697095" y="9055"/>
                  </a:lnTo>
                  <a:lnTo>
                    <a:pt x="4697095" y="61569"/>
                  </a:lnTo>
                  <a:lnTo>
                    <a:pt x="4706264" y="61569"/>
                  </a:lnTo>
                  <a:lnTo>
                    <a:pt x="4706264" y="4521"/>
                  </a:lnTo>
                  <a:close/>
                </a:path>
              </a:pathLst>
            </a:custGeom>
            <a:solidFill>
              <a:srgbClr val="000000"/>
            </a:solidFill>
          </p:spPr>
          <p:txBody>
            <a:bodyPr wrap="square" lIns="0" tIns="0" rIns="0" bIns="0" rtlCol="0"/>
            <a:lstStyle/>
            <a:p>
              <a:endParaRPr/>
            </a:p>
          </p:txBody>
        </p:sp>
        <p:sp>
          <p:nvSpPr>
            <p:cNvPr id="9" name="object 9"/>
            <p:cNvSpPr/>
            <p:nvPr/>
          </p:nvSpPr>
          <p:spPr>
            <a:xfrm>
              <a:off x="1898891" y="2733582"/>
              <a:ext cx="4697095" cy="2247265"/>
            </a:xfrm>
            <a:custGeom>
              <a:avLst/>
              <a:gdLst/>
              <a:ahLst/>
              <a:cxnLst/>
              <a:rect l="l" t="t" r="r" b="b"/>
              <a:pathLst>
                <a:path w="4697095" h="2247265">
                  <a:moveTo>
                    <a:pt x="0" y="2246992"/>
                  </a:moveTo>
                  <a:lnTo>
                    <a:pt x="4697088" y="2246992"/>
                  </a:lnTo>
                  <a:lnTo>
                    <a:pt x="4697088" y="0"/>
                  </a:lnTo>
                  <a:lnTo>
                    <a:pt x="0" y="0"/>
                  </a:lnTo>
                  <a:lnTo>
                    <a:pt x="0" y="2246992"/>
                  </a:lnTo>
                </a:path>
              </a:pathLst>
            </a:custGeom>
            <a:ln w="9075">
              <a:solidFill>
                <a:srgbClr val="000000"/>
              </a:solidFill>
            </a:ln>
          </p:spPr>
          <p:txBody>
            <a:bodyPr wrap="square" lIns="0" tIns="0" rIns="0" bIns="0" rtlCol="0"/>
            <a:lstStyle/>
            <a:p>
              <a:endParaRPr/>
            </a:p>
          </p:txBody>
        </p:sp>
        <p:sp>
          <p:nvSpPr>
            <p:cNvPr id="10" name="object 10"/>
            <p:cNvSpPr/>
            <p:nvPr/>
          </p:nvSpPr>
          <p:spPr>
            <a:xfrm>
              <a:off x="1898891" y="2740017"/>
              <a:ext cx="4697095" cy="2240915"/>
            </a:xfrm>
            <a:custGeom>
              <a:avLst/>
              <a:gdLst/>
              <a:ahLst/>
              <a:cxnLst/>
              <a:rect l="l" t="t" r="r" b="b"/>
              <a:pathLst>
                <a:path w="4697095" h="2240915">
                  <a:moveTo>
                    <a:pt x="0" y="2141879"/>
                  </a:moveTo>
                  <a:lnTo>
                    <a:pt x="47705" y="2123774"/>
                  </a:lnTo>
                  <a:lnTo>
                    <a:pt x="94478" y="2102047"/>
                  </a:lnTo>
                  <a:lnTo>
                    <a:pt x="142171" y="2076712"/>
                  </a:lnTo>
                  <a:lnTo>
                    <a:pt x="189864" y="2048639"/>
                  </a:lnTo>
                  <a:lnTo>
                    <a:pt x="237557" y="2016958"/>
                  </a:lnTo>
                  <a:lnTo>
                    <a:pt x="284330" y="1980747"/>
                  </a:lnTo>
                  <a:lnTo>
                    <a:pt x="332036" y="1940007"/>
                  </a:lnTo>
                  <a:lnTo>
                    <a:pt x="379729" y="1895658"/>
                  </a:lnTo>
                  <a:lnTo>
                    <a:pt x="427422" y="1845858"/>
                  </a:lnTo>
                  <a:lnTo>
                    <a:pt x="474195" y="1791542"/>
                  </a:lnTo>
                  <a:lnTo>
                    <a:pt x="521888" y="1731800"/>
                  </a:lnTo>
                  <a:lnTo>
                    <a:pt x="569581" y="1667529"/>
                  </a:lnTo>
                  <a:lnTo>
                    <a:pt x="616367" y="1597820"/>
                  </a:lnTo>
                  <a:lnTo>
                    <a:pt x="664060" y="1523582"/>
                  </a:lnTo>
                  <a:lnTo>
                    <a:pt x="711753" y="1444826"/>
                  </a:lnTo>
                  <a:lnTo>
                    <a:pt x="759446" y="1362437"/>
                  </a:lnTo>
                  <a:lnTo>
                    <a:pt x="806219" y="1275531"/>
                  </a:lnTo>
                  <a:lnTo>
                    <a:pt x="853912" y="1185004"/>
                  </a:lnTo>
                  <a:lnTo>
                    <a:pt x="901605" y="1092672"/>
                  </a:lnTo>
                  <a:lnTo>
                    <a:pt x="949298" y="997615"/>
                  </a:lnTo>
                  <a:lnTo>
                    <a:pt x="996084" y="901650"/>
                  </a:lnTo>
                  <a:lnTo>
                    <a:pt x="1043777" y="805698"/>
                  </a:lnTo>
                  <a:lnTo>
                    <a:pt x="1091470" y="710641"/>
                  </a:lnTo>
                  <a:lnTo>
                    <a:pt x="1138243" y="617389"/>
                  </a:lnTo>
                  <a:lnTo>
                    <a:pt x="1185936" y="526861"/>
                  </a:lnTo>
                  <a:lnTo>
                    <a:pt x="1233629" y="439955"/>
                  </a:lnTo>
                  <a:lnTo>
                    <a:pt x="1281322" y="358487"/>
                  </a:lnTo>
                  <a:lnTo>
                    <a:pt x="1328108" y="283340"/>
                  </a:lnTo>
                  <a:lnTo>
                    <a:pt x="1375801" y="214539"/>
                  </a:lnTo>
                  <a:lnTo>
                    <a:pt x="1423494" y="154785"/>
                  </a:lnTo>
                  <a:lnTo>
                    <a:pt x="1471187" y="103194"/>
                  </a:lnTo>
                  <a:lnTo>
                    <a:pt x="1517960" y="61545"/>
                  </a:lnTo>
                  <a:lnTo>
                    <a:pt x="1565653" y="30772"/>
                  </a:lnTo>
                  <a:lnTo>
                    <a:pt x="1613359" y="9954"/>
                  </a:lnTo>
                  <a:lnTo>
                    <a:pt x="1660132" y="0"/>
                  </a:lnTo>
                  <a:lnTo>
                    <a:pt x="1707825" y="1804"/>
                  </a:lnTo>
                  <a:lnTo>
                    <a:pt x="1755518" y="14471"/>
                  </a:lnTo>
                  <a:lnTo>
                    <a:pt x="1803211" y="38002"/>
                  </a:lnTo>
                  <a:lnTo>
                    <a:pt x="1849984" y="72409"/>
                  </a:lnTo>
                  <a:lnTo>
                    <a:pt x="1897690" y="116758"/>
                  </a:lnTo>
                  <a:lnTo>
                    <a:pt x="1945383" y="171074"/>
                  </a:lnTo>
                  <a:lnTo>
                    <a:pt x="1993076" y="233541"/>
                  </a:lnTo>
                  <a:lnTo>
                    <a:pt x="2039849" y="304158"/>
                  </a:lnTo>
                  <a:lnTo>
                    <a:pt x="2087542" y="381110"/>
                  </a:lnTo>
                  <a:lnTo>
                    <a:pt x="2135235" y="464382"/>
                  </a:lnTo>
                  <a:lnTo>
                    <a:pt x="2182007" y="552196"/>
                  </a:lnTo>
                  <a:lnTo>
                    <a:pt x="2229713" y="643632"/>
                  </a:lnTo>
                  <a:lnTo>
                    <a:pt x="2277406" y="737780"/>
                  </a:lnTo>
                  <a:lnTo>
                    <a:pt x="2325100" y="833745"/>
                  </a:lnTo>
                  <a:lnTo>
                    <a:pt x="2371872" y="929698"/>
                  </a:lnTo>
                  <a:lnTo>
                    <a:pt x="2419565" y="1024755"/>
                  </a:lnTo>
                  <a:lnTo>
                    <a:pt x="2467259" y="1118903"/>
                  </a:lnTo>
                  <a:lnTo>
                    <a:pt x="2514952" y="1211247"/>
                  </a:lnTo>
                  <a:lnTo>
                    <a:pt x="2561737" y="1300866"/>
                  </a:lnTo>
                  <a:lnTo>
                    <a:pt x="2609430" y="1385968"/>
                  </a:lnTo>
                  <a:lnTo>
                    <a:pt x="2657123" y="1468344"/>
                  </a:lnTo>
                  <a:lnTo>
                    <a:pt x="2703896" y="1545296"/>
                  </a:lnTo>
                  <a:lnTo>
                    <a:pt x="2751589" y="1618626"/>
                  </a:lnTo>
                  <a:lnTo>
                    <a:pt x="2799282" y="1686518"/>
                  </a:lnTo>
                  <a:lnTo>
                    <a:pt x="2846976" y="1749893"/>
                  </a:lnTo>
                  <a:lnTo>
                    <a:pt x="2893761" y="1807831"/>
                  </a:lnTo>
                  <a:lnTo>
                    <a:pt x="2941454" y="1860330"/>
                  </a:lnTo>
                  <a:lnTo>
                    <a:pt x="2989147" y="1908313"/>
                  </a:lnTo>
                  <a:lnTo>
                    <a:pt x="3036840" y="1952674"/>
                  </a:lnTo>
                  <a:lnTo>
                    <a:pt x="3083613" y="1991598"/>
                  </a:lnTo>
                  <a:lnTo>
                    <a:pt x="3131306" y="2025992"/>
                  </a:lnTo>
                  <a:lnTo>
                    <a:pt x="3179012" y="2056777"/>
                  </a:lnTo>
                  <a:lnTo>
                    <a:pt x="3225785" y="2083929"/>
                  </a:lnTo>
                  <a:lnTo>
                    <a:pt x="3273478" y="2108368"/>
                  </a:lnTo>
                  <a:lnTo>
                    <a:pt x="3321171" y="2129199"/>
                  </a:lnTo>
                  <a:lnTo>
                    <a:pt x="3368864" y="2147292"/>
                  </a:lnTo>
                  <a:lnTo>
                    <a:pt x="3415637" y="2162685"/>
                  </a:lnTo>
                  <a:lnTo>
                    <a:pt x="3463330" y="2175352"/>
                  </a:lnTo>
                  <a:lnTo>
                    <a:pt x="3511036" y="2187124"/>
                  </a:lnTo>
                  <a:lnTo>
                    <a:pt x="3558729" y="2196170"/>
                  </a:lnTo>
                  <a:lnTo>
                    <a:pt x="3605502" y="2204321"/>
                  </a:lnTo>
                  <a:lnTo>
                    <a:pt x="3653195" y="2211550"/>
                  </a:lnTo>
                  <a:lnTo>
                    <a:pt x="3700888" y="2216988"/>
                  </a:lnTo>
                  <a:lnTo>
                    <a:pt x="3747661" y="2221505"/>
                  </a:lnTo>
                  <a:lnTo>
                    <a:pt x="3795367" y="2225126"/>
                  </a:lnTo>
                  <a:lnTo>
                    <a:pt x="3843060" y="2227839"/>
                  </a:lnTo>
                  <a:lnTo>
                    <a:pt x="3890753" y="2230552"/>
                  </a:lnTo>
                  <a:lnTo>
                    <a:pt x="3937526" y="2232356"/>
                  </a:lnTo>
                  <a:lnTo>
                    <a:pt x="3985219" y="2234160"/>
                  </a:lnTo>
                  <a:lnTo>
                    <a:pt x="4032912" y="2235964"/>
                  </a:lnTo>
                  <a:lnTo>
                    <a:pt x="4080605" y="2236873"/>
                  </a:lnTo>
                  <a:lnTo>
                    <a:pt x="4127391" y="2237769"/>
                  </a:lnTo>
                  <a:lnTo>
                    <a:pt x="4175084" y="2238677"/>
                  </a:lnTo>
                  <a:lnTo>
                    <a:pt x="4222777" y="2238677"/>
                  </a:lnTo>
                  <a:lnTo>
                    <a:pt x="4269550" y="2239586"/>
                  </a:lnTo>
                  <a:lnTo>
                    <a:pt x="4412629" y="2239586"/>
                  </a:lnTo>
                  <a:lnTo>
                    <a:pt x="4459414" y="2240481"/>
                  </a:lnTo>
                  <a:lnTo>
                    <a:pt x="4696960" y="2240481"/>
                  </a:lnTo>
                </a:path>
              </a:pathLst>
            </a:custGeom>
            <a:ln w="4537">
              <a:solidFill>
                <a:srgbClr val="000000"/>
              </a:solidFill>
            </a:ln>
          </p:spPr>
          <p:txBody>
            <a:bodyPr wrap="square" lIns="0" tIns="0" rIns="0" bIns="0" rtlCol="0"/>
            <a:lstStyle/>
            <a:p>
              <a:endParaRPr/>
            </a:p>
          </p:txBody>
        </p:sp>
        <p:sp>
          <p:nvSpPr>
            <p:cNvPr id="11" name="object 11"/>
            <p:cNvSpPr/>
            <p:nvPr/>
          </p:nvSpPr>
          <p:spPr>
            <a:xfrm>
              <a:off x="1898891" y="2740976"/>
              <a:ext cx="4697095" cy="2239010"/>
            </a:xfrm>
            <a:custGeom>
              <a:avLst/>
              <a:gdLst/>
              <a:ahLst/>
              <a:cxnLst/>
              <a:rect l="l" t="t" r="r" b="b"/>
              <a:pathLst>
                <a:path w="4697095" h="2239010">
                  <a:moveTo>
                    <a:pt x="0" y="2238690"/>
                  </a:moveTo>
                  <a:lnTo>
                    <a:pt x="94478" y="2238690"/>
                  </a:lnTo>
                  <a:lnTo>
                    <a:pt x="142171" y="2237794"/>
                  </a:lnTo>
                  <a:lnTo>
                    <a:pt x="189864" y="2237794"/>
                  </a:lnTo>
                  <a:lnTo>
                    <a:pt x="237557" y="2236885"/>
                  </a:lnTo>
                  <a:lnTo>
                    <a:pt x="284330" y="2235990"/>
                  </a:lnTo>
                  <a:lnTo>
                    <a:pt x="332036" y="2235081"/>
                  </a:lnTo>
                  <a:lnTo>
                    <a:pt x="379729" y="2233277"/>
                  </a:lnTo>
                  <a:lnTo>
                    <a:pt x="427422" y="2231473"/>
                  </a:lnTo>
                  <a:lnTo>
                    <a:pt x="474195" y="2229669"/>
                  </a:lnTo>
                  <a:lnTo>
                    <a:pt x="521888" y="2226956"/>
                  </a:lnTo>
                  <a:lnTo>
                    <a:pt x="569581" y="2224243"/>
                  </a:lnTo>
                  <a:lnTo>
                    <a:pt x="616367" y="2219714"/>
                  </a:lnTo>
                  <a:lnTo>
                    <a:pt x="664060" y="2215184"/>
                  </a:lnTo>
                  <a:lnTo>
                    <a:pt x="711753" y="2209759"/>
                  </a:lnTo>
                  <a:lnTo>
                    <a:pt x="759446" y="2203425"/>
                  </a:lnTo>
                  <a:lnTo>
                    <a:pt x="806219" y="2195287"/>
                  </a:lnTo>
                  <a:lnTo>
                    <a:pt x="853912" y="2185320"/>
                  </a:lnTo>
                  <a:lnTo>
                    <a:pt x="901605" y="2173561"/>
                  </a:lnTo>
                  <a:lnTo>
                    <a:pt x="949298" y="2160893"/>
                  </a:lnTo>
                  <a:lnTo>
                    <a:pt x="996084" y="2144592"/>
                  </a:lnTo>
                  <a:lnTo>
                    <a:pt x="1043777" y="2126499"/>
                  </a:lnTo>
                  <a:lnTo>
                    <a:pt x="1091470" y="2105668"/>
                  </a:lnTo>
                  <a:lnTo>
                    <a:pt x="1138243" y="2081229"/>
                  </a:lnTo>
                  <a:lnTo>
                    <a:pt x="1185936" y="2054077"/>
                  </a:lnTo>
                  <a:lnTo>
                    <a:pt x="1233629" y="2023292"/>
                  </a:lnTo>
                  <a:lnTo>
                    <a:pt x="1281322" y="1987989"/>
                  </a:lnTo>
                  <a:lnTo>
                    <a:pt x="1328108" y="1948157"/>
                  </a:lnTo>
                  <a:lnTo>
                    <a:pt x="1375801" y="1904704"/>
                  </a:lnTo>
                  <a:lnTo>
                    <a:pt x="1423494" y="1855826"/>
                  </a:lnTo>
                  <a:lnTo>
                    <a:pt x="1471187" y="1802405"/>
                  </a:lnTo>
                  <a:lnTo>
                    <a:pt x="1517960" y="1744468"/>
                  </a:lnTo>
                  <a:lnTo>
                    <a:pt x="1565653" y="1681105"/>
                  </a:lnTo>
                  <a:lnTo>
                    <a:pt x="1613359" y="1612292"/>
                  </a:lnTo>
                  <a:lnTo>
                    <a:pt x="1660132" y="1538974"/>
                  </a:lnTo>
                  <a:lnTo>
                    <a:pt x="1707825" y="1462023"/>
                  </a:lnTo>
                  <a:lnTo>
                    <a:pt x="1755518" y="1379634"/>
                  </a:lnTo>
                  <a:lnTo>
                    <a:pt x="1803211" y="1293636"/>
                  </a:lnTo>
                  <a:lnTo>
                    <a:pt x="1849984" y="1204017"/>
                  </a:lnTo>
                  <a:lnTo>
                    <a:pt x="1897690" y="1111673"/>
                  </a:lnTo>
                  <a:lnTo>
                    <a:pt x="1945383" y="1017525"/>
                  </a:lnTo>
                  <a:lnTo>
                    <a:pt x="1993076" y="921573"/>
                  </a:lnTo>
                  <a:lnTo>
                    <a:pt x="2039849" y="825608"/>
                  </a:lnTo>
                  <a:lnTo>
                    <a:pt x="2087542" y="729642"/>
                  </a:lnTo>
                  <a:lnTo>
                    <a:pt x="2135235" y="636403"/>
                  </a:lnTo>
                  <a:lnTo>
                    <a:pt x="2182007" y="544967"/>
                  </a:lnTo>
                  <a:lnTo>
                    <a:pt x="2229713" y="457152"/>
                  </a:lnTo>
                  <a:lnTo>
                    <a:pt x="2277406" y="374776"/>
                  </a:lnTo>
                  <a:lnTo>
                    <a:pt x="2325100" y="297825"/>
                  </a:lnTo>
                  <a:lnTo>
                    <a:pt x="2371872" y="228115"/>
                  </a:lnTo>
                  <a:lnTo>
                    <a:pt x="2419565" y="165648"/>
                  </a:lnTo>
                  <a:lnTo>
                    <a:pt x="2467259" y="113149"/>
                  </a:lnTo>
                  <a:lnTo>
                    <a:pt x="2514952" y="68788"/>
                  </a:lnTo>
                  <a:lnTo>
                    <a:pt x="2561737" y="35289"/>
                  </a:lnTo>
                  <a:lnTo>
                    <a:pt x="2609430" y="12667"/>
                  </a:lnTo>
                  <a:lnTo>
                    <a:pt x="2657123" y="895"/>
                  </a:lnTo>
                  <a:lnTo>
                    <a:pt x="2703896" y="0"/>
                  </a:lnTo>
                  <a:lnTo>
                    <a:pt x="2751589" y="9954"/>
                  </a:lnTo>
                  <a:lnTo>
                    <a:pt x="2799282" y="31668"/>
                  </a:lnTo>
                  <a:lnTo>
                    <a:pt x="2846976" y="63362"/>
                  </a:lnTo>
                  <a:lnTo>
                    <a:pt x="2893761" y="105907"/>
                  </a:lnTo>
                  <a:lnTo>
                    <a:pt x="2941454" y="157498"/>
                  </a:lnTo>
                  <a:lnTo>
                    <a:pt x="2989147" y="219069"/>
                  </a:lnTo>
                  <a:lnTo>
                    <a:pt x="3036840" y="287870"/>
                  </a:lnTo>
                  <a:lnTo>
                    <a:pt x="3083613" y="363004"/>
                  </a:lnTo>
                  <a:lnTo>
                    <a:pt x="3131306" y="445381"/>
                  </a:lnTo>
                  <a:lnTo>
                    <a:pt x="3179012" y="532287"/>
                  </a:lnTo>
                  <a:lnTo>
                    <a:pt x="3225785" y="622814"/>
                  </a:lnTo>
                  <a:lnTo>
                    <a:pt x="3273478" y="716066"/>
                  </a:lnTo>
                  <a:lnTo>
                    <a:pt x="3321171" y="812019"/>
                  </a:lnTo>
                  <a:lnTo>
                    <a:pt x="3368864" y="907984"/>
                  </a:lnTo>
                  <a:lnTo>
                    <a:pt x="3415637" y="1003937"/>
                  </a:lnTo>
                  <a:lnTo>
                    <a:pt x="3463330" y="1098098"/>
                  </a:lnTo>
                  <a:lnTo>
                    <a:pt x="3511036" y="1191337"/>
                  </a:lnTo>
                  <a:lnTo>
                    <a:pt x="3558729" y="1280956"/>
                  </a:lnTo>
                  <a:lnTo>
                    <a:pt x="3605502" y="1366966"/>
                  </a:lnTo>
                  <a:lnTo>
                    <a:pt x="3653195" y="1450251"/>
                  </a:lnTo>
                  <a:lnTo>
                    <a:pt x="3700888" y="1528111"/>
                  </a:lnTo>
                  <a:lnTo>
                    <a:pt x="3747661" y="1602337"/>
                  </a:lnTo>
                  <a:lnTo>
                    <a:pt x="3795367" y="1671138"/>
                  </a:lnTo>
                  <a:lnTo>
                    <a:pt x="3843060" y="1735422"/>
                  </a:lnTo>
                  <a:lnTo>
                    <a:pt x="3890753" y="1794255"/>
                  </a:lnTo>
                  <a:lnTo>
                    <a:pt x="3937526" y="1848571"/>
                  </a:lnTo>
                  <a:lnTo>
                    <a:pt x="3985219" y="1898371"/>
                  </a:lnTo>
                  <a:lnTo>
                    <a:pt x="4032912" y="1942719"/>
                  </a:lnTo>
                  <a:lnTo>
                    <a:pt x="4080605" y="1982551"/>
                  </a:lnTo>
                  <a:lnTo>
                    <a:pt x="4127391" y="2017854"/>
                  </a:lnTo>
                  <a:lnTo>
                    <a:pt x="4175084" y="2049548"/>
                  </a:lnTo>
                  <a:lnTo>
                    <a:pt x="4222777" y="2077608"/>
                  </a:lnTo>
                  <a:lnTo>
                    <a:pt x="4269550" y="2102047"/>
                  </a:lnTo>
                  <a:lnTo>
                    <a:pt x="4317243" y="2123774"/>
                  </a:lnTo>
                  <a:lnTo>
                    <a:pt x="4364936" y="2142788"/>
                  </a:lnTo>
                  <a:lnTo>
                    <a:pt x="4412629" y="2158168"/>
                  </a:lnTo>
                  <a:lnTo>
                    <a:pt x="4459414" y="2171756"/>
                  </a:lnTo>
                  <a:lnTo>
                    <a:pt x="4507108" y="2183515"/>
                  </a:lnTo>
                  <a:lnTo>
                    <a:pt x="4554801" y="2193470"/>
                  </a:lnTo>
                  <a:lnTo>
                    <a:pt x="4602494" y="2201621"/>
                  </a:lnTo>
                  <a:lnTo>
                    <a:pt x="4649267" y="2208863"/>
                  </a:lnTo>
                  <a:lnTo>
                    <a:pt x="4696960" y="2215197"/>
                  </a:lnTo>
                </a:path>
              </a:pathLst>
            </a:custGeom>
            <a:ln w="4537">
              <a:solidFill>
                <a:srgbClr val="000000"/>
              </a:solidFill>
              <a:prstDash val="lgDash"/>
            </a:ln>
          </p:spPr>
          <p:txBody>
            <a:bodyPr wrap="square" lIns="0" tIns="0" rIns="0" bIns="0" rtlCol="0"/>
            <a:lstStyle/>
            <a:p>
              <a:endParaRPr/>
            </a:p>
          </p:txBody>
        </p:sp>
        <p:sp>
          <p:nvSpPr>
            <p:cNvPr id="12" name="object 12"/>
            <p:cNvSpPr/>
            <p:nvPr/>
          </p:nvSpPr>
          <p:spPr>
            <a:xfrm>
              <a:off x="3533854" y="4952060"/>
              <a:ext cx="57785" cy="57150"/>
            </a:xfrm>
            <a:custGeom>
              <a:avLst/>
              <a:gdLst/>
              <a:ahLst/>
              <a:cxnLst/>
              <a:rect l="l" t="t" r="r" b="b"/>
              <a:pathLst>
                <a:path w="57785" h="57150">
                  <a:moveTo>
                    <a:pt x="28889" y="0"/>
                  </a:moveTo>
                  <a:lnTo>
                    <a:pt x="0" y="28514"/>
                  </a:lnTo>
                  <a:lnTo>
                    <a:pt x="28889" y="57028"/>
                  </a:lnTo>
                  <a:lnTo>
                    <a:pt x="57766" y="28514"/>
                  </a:lnTo>
                  <a:lnTo>
                    <a:pt x="28889" y="0"/>
                  </a:lnTo>
                  <a:close/>
                </a:path>
              </a:pathLst>
            </a:custGeom>
            <a:ln w="4555">
              <a:solidFill>
                <a:srgbClr val="000000"/>
              </a:solidFill>
            </a:ln>
          </p:spPr>
          <p:txBody>
            <a:bodyPr wrap="square" lIns="0" tIns="0" rIns="0" bIns="0" rtlCol="0"/>
            <a:lstStyle/>
            <a:p>
              <a:endParaRPr/>
            </a:p>
          </p:txBody>
        </p:sp>
        <p:sp>
          <p:nvSpPr>
            <p:cNvPr id="13" name="object 13"/>
            <p:cNvSpPr/>
            <p:nvPr/>
          </p:nvSpPr>
          <p:spPr>
            <a:xfrm>
              <a:off x="3562743"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14" name="object 14"/>
            <p:cNvSpPr/>
            <p:nvPr/>
          </p:nvSpPr>
          <p:spPr>
            <a:xfrm>
              <a:off x="3883313"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15" name="object 15"/>
            <p:cNvSpPr/>
            <p:nvPr/>
          </p:nvSpPr>
          <p:spPr>
            <a:xfrm>
              <a:off x="3912203"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16" name="object 16"/>
            <p:cNvSpPr/>
            <p:nvPr/>
          </p:nvSpPr>
          <p:spPr>
            <a:xfrm>
              <a:off x="3748479"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17" name="object 17"/>
            <p:cNvSpPr/>
            <p:nvPr/>
          </p:nvSpPr>
          <p:spPr>
            <a:xfrm>
              <a:off x="3775075" y="4978316"/>
              <a:ext cx="5080" cy="5080"/>
            </a:xfrm>
            <a:custGeom>
              <a:avLst/>
              <a:gdLst/>
              <a:ahLst/>
              <a:cxnLst/>
              <a:rect l="l" t="t" r="r" b="b"/>
              <a:pathLst>
                <a:path w="5079" h="5079">
                  <a:moveTo>
                    <a:pt x="0" y="4516"/>
                  </a:moveTo>
                  <a:lnTo>
                    <a:pt x="4586" y="4516"/>
                  </a:lnTo>
                  <a:lnTo>
                    <a:pt x="4586" y="0"/>
                  </a:lnTo>
                  <a:lnTo>
                    <a:pt x="0" y="0"/>
                  </a:lnTo>
                  <a:lnTo>
                    <a:pt x="0" y="4516"/>
                  </a:lnTo>
                  <a:close/>
                </a:path>
              </a:pathLst>
            </a:custGeom>
            <a:solidFill>
              <a:srgbClr val="000000"/>
            </a:solidFill>
          </p:spPr>
          <p:txBody>
            <a:bodyPr wrap="square" lIns="0" tIns="0" rIns="0" bIns="0" rtlCol="0"/>
            <a:lstStyle/>
            <a:p>
              <a:endParaRPr/>
            </a:p>
          </p:txBody>
        </p:sp>
        <p:sp>
          <p:nvSpPr>
            <p:cNvPr id="18" name="object 18"/>
            <p:cNvSpPr/>
            <p:nvPr/>
          </p:nvSpPr>
          <p:spPr>
            <a:xfrm>
              <a:off x="4219019" y="4952060"/>
              <a:ext cx="57785" cy="57150"/>
            </a:xfrm>
            <a:custGeom>
              <a:avLst/>
              <a:gdLst/>
              <a:ahLst/>
              <a:cxnLst/>
              <a:rect l="l" t="t" r="r" b="b"/>
              <a:pathLst>
                <a:path w="57785" h="57150">
                  <a:moveTo>
                    <a:pt x="28876" y="0"/>
                  </a:moveTo>
                  <a:lnTo>
                    <a:pt x="0" y="28514"/>
                  </a:lnTo>
                  <a:lnTo>
                    <a:pt x="28876" y="57028"/>
                  </a:lnTo>
                  <a:lnTo>
                    <a:pt x="57766" y="28514"/>
                  </a:lnTo>
                  <a:lnTo>
                    <a:pt x="28876" y="0"/>
                  </a:lnTo>
                  <a:close/>
                </a:path>
              </a:pathLst>
            </a:custGeom>
            <a:ln w="4555">
              <a:solidFill>
                <a:srgbClr val="000000"/>
              </a:solidFill>
            </a:ln>
          </p:spPr>
          <p:txBody>
            <a:bodyPr wrap="square" lIns="0" tIns="0" rIns="0" bIns="0" rtlCol="0"/>
            <a:lstStyle/>
            <a:p>
              <a:endParaRPr/>
            </a:p>
          </p:txBody>
        </p:sp>
        <p:sp>
          <p:nvSpPr>
            <p:cNvPr id="19" name="object 19"/>
            <p:cNvSpPr/>
            <p:nvPr/>
          </p:nvSpPr>
          <p:spPr>
            <a:xfrm>
              <a:off x="4247895"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20" name="object 20"/>
            <p:cNvSpPr/>
            <p:nvPr/>
          </p:nvSpPr>
          <p:spPr>
            <a:xfrm>
              <a:off x="4956453"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21" name="object 21"/>
            <p:cNvSpPr/>
            <p:nvPr/>
          </p:nvSpPr>
          <p:spPr>
            <a:xfrm>
              <a:off x="4985342"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22" name="object 22"/>
            <p:cNvSpPr/>
            <p:nvPr/>
          </p:nvSpPr>
          <p:spPr>
            <a:xfrm>
              <a:off x="6097471"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23" name="object 23"/>
            <p:cNvSpPr/>
            <p:nvPr/>
          </p:nvSpPr>
          <p:spPr>
            <a:xfrm>
              <a:off x="6126360"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24" name="object 24"/>
            <p:cNvSpPr/>
            <p:nvPr/>
          </p:nvSpPr>
          <p:spPr>
            <a:xfrm>
              <a:off x="3278860"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25" name="object 25"/>
            <p:cNvSpPr/>
            <p:nvPr/>
          </p:nvSpPr>
          <p:spPr>
            <a:xfrm>
              <a:off x="3307749"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26" name="object 26"/>
            <p:cNvSpPr/>
            <p:nvPr/>
          </p:nvSpPr>
          <p:spPr>
            <a:xfrm>
              <a:off x="3165130"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27" name="object 27"/>
            <p:cNvSpPr/>
            <p:nvPr/>
          </p:nvSpPr>
          <p:spPr>
            <a:xfrm>
              <a:off x="3194019"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28" name="object 28"/>
            <p:cNvSpPr/>
            <p:nvPr/>
          </p:nvSpPr>
          <p:spPr>
            <a:xfrm>
              <a:off x="3098173"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29" name="object 29"/>
            <p:cNvSpPr/>
            <p:nvPr/>
          </p:nvSpPr>
          <p:spPr>
            <a:xfrm>
              <a:off x="3127062"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30" name="object 30"/>
            <p:cNvSpPr/>
            <p:nvPr/>
          </p:nvSpPr>
          <p:spPr>
            <a:xfrm>
              <a:off x="2742283"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31" name="object 31"/>
            <p:cNvSpPr/>
            <p:nvPr/>
          </p:nvSpPr>
          <p:spPr>
            <a:xfrm>
              <a:off x="2771173"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32" name="object 32"/>
            <p:cNvSpPr/>
            <p:nvPr/>
          </p:nvSpPr>
          <p:spPr>
            <a:xfrm>
              <a:off x="2003928" y="4952060"/>
              <a:ext cx="57785" cy="57150"/>
            </a:xfrm>
            <a:custGeom>
              <a:avLst/>
              <a:gdLst/>
              <a:ahLst/>
              <a:cxnLst/>
              <a:rect l="l" t="t" r="r" b="b"/>
              <a:pathLst>
                <a:path w="57785" h="57150">
                  <a:moveTo>
                    <a:pt x="28889" y="0"/>
                  </a:moveTo>
                  <a:lnTo>
                    <a:pt x="0" y="28514"/>
                  </a:lnTo>
                  <a:lnTo>
                    <a:pt x="28889" y="57028"/>
                  </a:lnTo>
                  <a:lnTo>
                    <a:pt x="57766" y="28514"/>
                  </a:lnTo>
                  <a:lnTo>
                    <a:pt x="28889" y="0"/>
                  </a:lnTo>
                  <a:close/>
                </a:path>
              </a:pathLst>
            </a:custGeom>
            <a:ln w="4555">
              <a:solidFill>
                <a:srgbClr val="000000"/>
              </a:solidFill>
            </a:ln>
          </p:spPr>
          <p:txBody>
            <a:bodyPr wrap="square" lIns="0" tIns="0" rIns="0" bIns="0" rtlCol="0"/>
            <a:lstStyle/>
            <a:p>
              <a:endParaRPr/>
            </a:p>
          </p:txBody>
        </p:sp>
        <p:sp>
          <p:nvSpPr>
            <p:cNvPr id="33" name="object 33"/>
            <p:cNvSpPr/>
            <p:nvPr/>
          </p:nvSpPr>
          <p:spPr>
            <a:xfrm>
              <a:off x="2032818"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34" name="object 34"/>
            <p:cNvSpPr/>
            <p:nvPr/>
          </p:nvSpPr>
          <p:spPr>
            <a:xfrm>
              <a:off x="4567558"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35" name="object 35"/>
            <p:cNvSpPr/>
            <p:nvPr/>
          </p:nvSpPr>
          <p:spPr>
            <a:xfrm>
              <a:off x="4596447"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36" name="object 36"/>
            <p:cNvSpPr/>
            <p:nvPr/>
          </p:nvSpPr>
          <p:spPr>
            <a:xfrm>
              <a:off x="4889496"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37" name="object 37"/>
            <p:cNvSpPr/>
            <p:nvPr/>
          </p:nvSpPr>
          <p:spPr>
            <a:xfrm>
              <a:off x="4918386"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38" name="object 38"/>
            <p:cNvSpPr/>
            <p:nvPr/>
          </p:nvSpPr>
          <p:spPr>
            <a:xfrm>
              <a:off x="4755582"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39" name="object 39"/>
            <p:cNvSpPr/>
            <p:nvPr/>
          </p:nvSpPr>
          <p:spPr>
            <a:xfrm>
              <a:off x="4784472"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40" name="object 40"/>
            <p:cNvSpPr/>
            <p:nvPr/>
          </p:nvSpPr>
          <p:spPr>
            <a:xfrm>
              <a:off x="5225202"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41" name="object 41"/>
            <p:cNvSpPr/>
            <p:nvPr/>
          </p:nvSpPr>
          <p:spPr>
            <a:xfrm>
              <a:off x="5254091"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42" name="object 42"/>
            <p:cNvSpPr/>
            <p:nvPr/>
          </p:nvSpPr>
          <p:spPr>
            <a:xfrm>
              <a:off x="5963569" y="4952060"/>
              <a:ext cx="57785" cy="57150"/>
            </a:xfrm>
            <a:custGeom>
              <a:avLst/>
              <a:gdLst/>
              <a:ahLst/>
              <a:cxnLst/>
              <a:rect l="l" t="t" r="r" b="b"/>
              <a:pathLst>
                <a:path w="57785" h="57150">
                  <a:moveTo>
                    <a:pt x="28889" y="0"/>
                  </a:moveTo>
                  <a:lnTo>
                    <a:pt x="0" y="28514"/>
                  </a:lnTo>
                  <a:lnTo>
                    <a:pt x="28889" y="57028"/>
                  </a:lnTo>
                  <a:lnTo>
                    <a:pt x="57766" y="28514"/>
                  </a:lnTo>
                  <a:lnTo>
                    <a:pt x="28889" y="0"/>
                  </a:lnTo>
                  <a:close/>
                </a:path>
              </a:pathLst>
            </a:custGeom>
            <a:ln w="4555">
              <a:solidFill>
                <a:srgbClr val="000000"/>
              </a:solidFill>
            </a:ln>
          </p:spPr>
          <p:txBody>
            <a:bodyPr wrap="square" lIns="0" tIns="0" rIns="0" bIns="0" rtlCol="0"/>
            <a:lstStyle/>
            <a:p>
              <a:endParaRPr/>
            </a:p>
          </p:txBody>
        </p:sp>
        <p:sp>
          <p:nvSpPr>
            <p:cNvPr id="43" name="object 43"/>
            <p:cNvSpPr/>
            <p:nvPr/>
          </p:nvSpPr>
          <p:spPr>
            <a:xfrm>
              <a:off x="5992459"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44" name="object 44"/>
            <p:cNvSpPr/>
            <p:nvPr/>
          </p:nvSpPr>
          <p:spPr>
            <a:xfrm>
              <a:off x="4285976" y="4952060"/>
              <a:ext cx="57785" cy="57150"/>
            </a:xfrm>
            <a:custGeom>
              <a:avLst/>
              <a:gdLst/>
              <a:ahLst/>
              <a:cxnLst/>
              <a:rect l="l" t="t" r="r" b="b"/>
              <a:pathLst>
                <a:path w="57785" h="57150">
                  <a:moveTo>
                    <a:pt x="28876" y="0"/>
                  </a:moveTo>
                  <a:lnTo>
                    <a:pt x="0" y="28514"/>
                  </a:lnTo>
                  <a:lnTo>
                    <a:pt x="28876" y="57028"/>
                  </a:lnTo>
                  <a:lnTo>
                    <a:pt x="57766" y="28514"/>
                  </a:lnTo>
                  <a:lnTo>
                    <a:pt x="28876" y="0"/>
                  </a:lnTo>
                  <a:close/>
                </a:path>
              </a:pathLst>
            </a:custGeom>
            <a:ln w="4555">
              <a:solidFill>
                <a:srgbClr val="000000"/>
              </a:solidFill>
            </a:ln>
          </p:spPr>
          <p:txBody>
            <a:bodyPr wrap="square" lIns="0" tIns="0" rIns="0" bIns="0" rtlCol="0"/>
            <a:lstStyle/>
            <a:p>
              <a:endParaRPr/>
            </a:p>
          </p:txBody>
        </p:sp>
        <p:sp>
          <p:nvSpPr>
            <p:cNvPr id="45" name="object 45"/>
            <p:cNvSpPr/>
            <p:nvPr/>
          </p:nvSpPr>
          <p:spPr>
            <a:xfrm>
              <a:off x="4314852"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46" name="object 46"/>
            <p:cNvSpPr/>
            <p:nvPr/>
          </p:nvSpPr>
          <p:spPr>
            <a:xfrm>
              <a:off x="4171313"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47" name="object 47"/>
            <p:cNvSpPr/>
            <p:nvPr/>
          </p:nvSpPr>
          <p:spPr>
            <a:xfrm>
              <a:off x="4200202"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48" name="object 48"/>
            <p:cNvSpPr/>
            <p:nvPr/>
          </p:nvSpPr>
          <p:spPr>
            <a:xfrm>
              <a:off x="4104356"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49" name="object 49"/>
            <p:cNvSpPr/>
            <p:nvPr/>
          </p:nvSpPr>
          <p:spPr>
            <a:xfrm>
              <a:off x="4133245"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sp>
          <p:nvSpPr>
            <p:cNvPr id="50" name="object 50"/>
            <p:cNvSpPr/>
            <p:nvPr/>
          </p:nvSpPr>
          <p:spPr>
            <a:xfrm>
              <a:off x="3748479"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51" name="object 51"/>
            <p:cNvSpPr/>
            <p:nvPr/>
          </p:nvSpPr>
          <p:spPr>
            <a:xfrm>
              <a:off x="3775075" y="4978316"/>
              <a:ext cx="5080" cy="5080"/>
            </a:xfrm>
            <a:custGeom>
              <a:avLst/>
              <a:gdLst/>
              <a:ahLst/>
              <a:cxnLst/>
              <a:rect l="l" t="t" r="r" b="b"/>
              <a:pathLst>
                <a:path w="5079" h="5079">
                  <a:moveTo>
                    <a:pt x="0" y="4516"/>
                  </a:moveTo>
                  <a:lnTo>
                    <a:pt x="4586" y="4516"/>
                  </a:lnTo>
                  <a:lnTo>
                    <a:pt x="4586" y="0"/>
                  </a:lnTo>
                  <a:lnTo>
                    <a:pt x="0" y="0"/>
                  </a:lnTo>
                  <a:lnTo>
                    <a:pt x="0" y="4516"/>
                  </a:lnTo>
                  <a:close/>
                </a:path>
              </a:pathLst>
            </a:custGeom>
            <a:solidFill>
              <a:srgbClr val="000000"/>
            </a:solidFill>
          </p:spPr>
          <p:txBody>
            <a:bodyPr wrap="square" lIns="0" tIns="0" rIns="0" bIns="0" rtlCol="0"/>
            <a:lstStyle/>
            <a:p>
              <a:endParaRPr/>
            </a:p>
          </p:txBody>
        </p:sp>
        <p:sp>
          <p:nvSpPr>
            <p:cNvPr id="52" name="object 52"/>
            <p:cNvSpPr/>
            <p:nvPr/>
          </p:nvSpPr>
          <p:spPr>
            <a:xfrm>
              <a:off x="3011032" y="4952060"/>
              <a:ext cx="57785" cy="57150"/>
            </a:xfrm>
            <a:custGeom>
              <a:avLst/>
              <a:gdLst/>
              <a:ahLst/>
              <a:cxnLst/>
              <a:rect l="l" t="t" r="r" b="b"/>
              <a:pathLst>
                <a:path w="57785" h="57150">
                  <a:moveTo>
                    <a:pt x="28889" y="0"/>
                  </a:moveTo>
                  <a:lnTo>
                    <a:pt x="0" y="28514"/>
                  </a:lnTo>
                  <a:lnTo>
                    <a:pt x="28889" y="57028"/>
                  </a:lnTo>
                  <a:lnTo>
                    <a:pt x="57778" y="28514"/>
                  </a:lnTo>
                  <a:lnTo>
                    <a:pt x="28889" y="0"/>
                  </a:lnTo>
                  <a:close/>
                </a:path>
              </a:pathLst>
            </a:custGeom>
            <a:ln w="4555">
              <a:solidFill>
                <a:srgbClr val="000000"/>
              </a:solidFill>
            </a:ln>
          </p:spPr>
          <p:txBody>
            <a:bodyPr wrap="square" lIns="0" tIns="0" rIns="0" bIns="0" rtlCol="0"/>
            <a:lstStyle/>
            <a:p>
              <a:endParaRPr/>
            </a:p>
          </p:txBody>
        </p:sp>
        <p:sp>
          <p:nvSpPr>
            <p:cNvPr id="53" name="object 53"/>
            <p:cNvSpPr/>
            <p:nvPr/>
          </p:nvSpPr>
          <p:spPr>
            <a:xfrm>
              <a:off x="3039921" y="4978316"/>
              <a:ext cx="0" cy="5080"/>
            </a:xfrm>
            <a:custGeom>
              <a:avLst/>
              <a:gdLst/>
              <a:ahLst/>
              <a:cxnLst/>
              <a:rect l="l" t="t" r="r" b="b"/>
              <a:pathLst>
                <a:path h="5079">
                  <a:moveTo>
                    <a:pt x="-2293" y="2258"/>
                  </a:moveTo>
                  <a:lnTo>
                    <a:pt x="2293" y="2258"/>
                  </a:lnTo>
                </a:path>
              </a:pathLst>
            </a:custGeom>
            <a:ln w="4516">
              <a:solidFill>
                <a:srgbClr val="000000"/>
              </a:solidFill>
            </a:ln>
          </p:spPr>
          <p:txBody>
            <a:bodyPr wrap="square" lIns="0" tIns="0" rIns="0" bIns="0" rtlCol="0"/>
            <a:lstStyle/>
            <a:p>
              <a:endParaRPr/>
            </a:p>
          </p:txBody>
        </p:sp>
      </p:grpSp>
      <p:sp>
        <p:nvSpPr>
          <p:cNvPr id="54" name="object 54"/>
          <p:cNvSpPr txBox="1"/>
          <p:nvPr/>
        </p:nvSpPr>
        <p:spPr>
          <a:xfrm>
            <a:off x="1139543" y="2528609"/>
            <a:ext cx="384721" cy="202623"/>
          </a:xfrm>
          <a:prstGeom prst="rect">
            <a:avLst/>
          </a:prstGeom>
        </p:spPr>
        <p:txBody>
          <a:bodyPr vert="vert270" wrap="square" lIns="0" tIns="0" rIns="0" bIns="0" rtlCol="0">
            <a:spAutoFit/>
          </a:bodyPr>
          <a:lstStyle/>
          <a:p>
            <a:pPr marL="12700">
              <a:lnSpc>
                <a:spcPts val="1520"/>
              </a:lnSpc>
            </a:pPr>
            <a:r>
              <a:rPr sz="1300" dirty="0">
                <a:latin typeface="Times New Roman"/>
                <a:cs typeface="Times New Roman"/>
              </a:rPr>
              <a:t>p(x)</a:t>
            </a:r>
            <a:endParaRPr sz="1300">
              <a:latin typeface="Times New Roman"/>
              <a:cs typeface="Times New Roman"/>
            </a:endParaRPr>
          </a:p>
        </p:txBody>
      </p:sp>
      <p:sp>
        <p:nvSpPr>
          <p:cNvPr id="55" name="object 55"/>
          <p:cNvSpPr txBox="1"/>
          <p:nvPr/>
        </p:nvSpPr>
        <p:spPr>
          <a:xfrm>
            <a:off x="4932964" y="3535331"/>
            <a:ext cx="127000" cy="209032"/>
          </a:xfrm>
          <a:prstGeom prst="rect">
            <a:avLst/>
          </a:prstGeom>
        </p:spPr>
        <p:txBody>
          <a:bodyPr vert="horz" wrap="square" lIns="0" tIns="16510" rIns="0" bIns="0" rtlCol="0">
            <a:spAutoFit/>
          </a:bodyPr>
          <a:lstStyle/>
          <a:p>
            <a:pPr marL="12700">
              <a:lnSpc>
                <a:spcPct val="100000"/>
              </a:lnSpc>
              <a:spcBef>
                <a:spcPts val="130"/>
              </a:spcBef>
            </a:pPr>
            <a:r>
              <a:rPr sz="1250" spc="25" dirty="0">
                <a:latin typeface="Times New Roman"/>
                <a:cs typeface="Times New Roman"/>
              </a:rPr>
              <a:t>x</a:t>
            </a:r>
            <a:endParaRPr sz="1250">
              <a:latin typeface="Times New Roman"/>
              <a:cs typeface="Times New Roman"/>
            </a:endParaRPr>
          </a:p>
        </p:txBody>
      </p:sp>
      <p:sp>
        <p:nvSpPr>
          <p:cNvPr id="56" name="object 56"/>
          <p:cNvSpPr txBox="1"/>
          <p:nvPr/>
        </p:nvSpPr>
        <p:spPr>
          <a:xfrm>
            <a:off x="1060823" y="3716275"/>
            <a:ext cx="6804212" cy="1991956"/>
          </a:xfrm>
          <a:prstGeom prst="rect">
            <a:avLst/>
          </a:prstGeom>
        </p:spPr>
        <p:txBody>
          <a:bodyPr vert="horz" wrap="square" lIns="0" tIns="144145" rIns="0" bIns="0" rtlCol="0">
            <a:spAutoFit/>
          </a:bodyPr>
          <a:lstStyle/>
          <a:p>
            <a:pPr marL="12700">
              <a:lnSpc>
                <a:spcPct val="100000"/>
              </a:lnSpc>
              <a:spcBef>
                <a:spcPts val="1135"/>
              </a:spcBef>
            </a:pPr>
            <a:r>
              <a:rPr sz="2050" i="1" spc="60" dirty="0">
                <a:latin typeface="Times New Roman"/>
                <a:cs typeface="Times New Roman"/>
              </a:rPr>
              <a:t>Each</a:t>
            </a:r>
            <a:r>
              <a:rPr sz="2050" i="1" spc="145" dirty="0">
                <a:latin typeface="Times New Roman"/>
                <a:cs typeface="Times New Roman"/>
              </a:rPr>
              <a:t> </a:t>
            </a:r>
            <a:r>
              <a:rPr sz="2050" i="1" spc="60" dirty="0">
                <a:latin typeface="Times New Roman"/>
                <a:cs typeface="Times New Roman"/>
              </a:rPr>
              <a:t>instance</a:t>
            </a:r>
            <a:r>
              <a:rPr sz="2050" i="1" spc="190" dirty="0">
                <a:latin typeface="Times New Roman"/>
                <a:cs typeface="Times New Roman"/>
              </a:rPr>
              <a:t> </a:t>
            </a:r>
            <a:r>
              <a:rPr sz="1900" i="1" spc="330" dirty="0">
                <a:latin typeface="Times New Roman"/>
                <a:cs typeface="Times New Roman"/>
              </a:rPr>
              <a:t>x</a:t>
            </a:r>
            <a:r>
              <a:rPr sz="1900" i="1" spc="210" dirty="0">
                <a:latin typeface="Times New Roman"/>
                <a:cs typeface="Times New Roman"/>
              </a:rPr>
              <a:t> </a:t>
            </a:r>
            <a:r>
              <a:rPr sz="2050" i="1" spc="55" dirty="0">
                <a:latin typeface="Times New Roman"/>
                <a:cs typeface="Times New Roman"/>
              </a:rPr>
              <a:t>generated</a:t>
            </a:r>
            <a:r>
              <a:rPr sz="2050" i="1" spc="195" dirty="0">
                <a:latin typeface="Times New Roman"/>
                <a:cs typeface="Times New Roman"/>
              </a:rPr>
              <a:t> </a:t>
            </a:r>
            <a:r>
              <a:rPr sz="2050" i="1" spc="120" dirty="0">
                <a:latin typeface="Times New Roman"/>
                <a:cs typeface="Times New Roman"/>
              </a:rPr>
              <a:t>by</a:t>
            </a:r>
            <a:endParaRPr sz="2050">
              <a:latin typeface="Times New Roman"/>
              <a:cs typeface="Times New Roman"/>
            </a:endParaRPr>
          </a:p>
          <a:p>
            <a:pPr marL="329565" marR="108585" indent="-268605">
              <a:lnSpc>
                <a:spcPct val="101499"/>
              </a:lnSpc>
              <a:spcBef>
                <a:spcPts val="1005"/>
              </a:spcBef>
            </a:pPr>
            <a:r>
              <a:rPr sz="2050" i="1" spc="35" dirty="0">
                <a:latin typeface="Times New Roman"/>
                <a:cs typeface="Times New Roman"/>
              </a:rPr>
              <a:t>1.</a:t>
            </a:r>
            <a:r>
              <a:rPr sz="2050" i="1" spc="-15" dirty="0">
                <a:latin typeface="Times New Roman"/>
                <a:cs typeface="Times New Roman"/>
              </a:rPr>
              <a:t> </a:t>
            </a:r>
            <a:r>
              <a:rPr sz="2050" i="1" spc="55" dirty="0">
                <a:latin typeface="Times New Roman"/>
                <a:cs typeface="Times New Roman"/>
              </a:rPr>
              <a:t>Choosing</a:t>
            </a:r>
            <a:r>
              <a:rPr sz="2050" i="1" spc="200" dirty="0">
                <a:latin typeface="Times New Roman"/>
                <a:cs typeface="Times New Roman"/>
              </a:rPr>
              <a:t> </a:t>
            </a:r>
            <a:r>
              <a:rPr sz="2050" i="1" spc="45" dirty="0">
                <a:latin typeface="Times New Roman"/>
                <a:cs typeface="Times New Roman"/>
              </a:rPr>
              <a:t>one</a:t>
            </a:r>
            <a:r>
              <a:rPr sz="2050" i="1" spc="175" dirty="0">
                <a:latin typeface="Times New Roman"/>
                <a:cs typeface="Times New Roman"/>
              </a:rPr>
              <a:t> </a:t>
            </a:r>
            <a:r>
              <a:rPr sz="2050" i="1" spc="30" dirty="0">
                <a:latin typeface="Times New Roman"/>
                <a:cs typeface="Times New Roman"/>
              </a:rPr>
              <a:t>of</a:t>
            </a:r>
            <a:r>
              <a:rPr sz="2050" i="1" spc="175" dirty="0">
                <a:latin typeface="Times New Roman"/>
                <a:cs typeface="Times New Roman"/>
              </a:rPr>
              <a:t> </a:t>
            </a:r>
            <a:r>
              <a:rPr sz="2050" i="1" spc="114" dirty="0">
                <a:latin typeface="Times New Roman"/>
                <a:cs typeface="Times New Roman"/>
              </a:rPr>
              <a:t>the</a:t>
            </a:r>
            <a:r>
              <a:rPr sz="2050" i="1" spc="175" dirty="0">
                <a:latin typeface="Times New Roman"/>
                <a:cs typeface="Times New Roman"/>
              </a:rPr>
              <a:t> </a:t>
            </a:r>
            <a:r>
              <a:rPr sz="1900" i="1" spc="235" dirty="0">
                <a:latin typeface="Times New Roman"/>
                <a:cs typeface="Times New Roman"/>
              </a:rPr>
              <a:t>k</a:t>
            </a:r>
            <a:r>
              <a:rPr sz="1900" i="1" spc="260" dirty="0">
                <a:latin typeface="Times New Roman"/>
                <a:cs typeface="Times New Roman"/>
              </a:rPr>
              <a:t> </a:t>
            </a:r>
            <a:r>
              <a:rPr sz="2050" i="1" spc="50" dirty="0">
                <a:latin typeface="Times New Roman"/>
                <a:cs typeface="Times New Roman"/>
              </a:rPr>
              <a:t>Gaussians</a:t>
            </a:r>
            <a:r>
              <a:rPr sz="2050" i="1" spc="175" dirty="0">
                <a:latin typeface="Times New Roman"/>
                <a:cs typeface="Times New Roman"/>
              </a:rPr>
              <a:t> </a:t>
            </a:r>
            <a:r>
              <a:rPr sz="2050" i="1" spc="110" dirty="0">
                <a:latin typeface="Times New Roman"/>
                <a:cs typeface="Times New Roman"/>
              </a:rPr>
              <a:t>with</a:t>
            </a:r>
            <a:r>
              <a:rPr sz="2050" i="1" spc="195" dirty="0">
                <a:latin typeface="Times New Roman"/>
                <a:cs typeface="Times New Roman"/>
              </a:rPr>
              <a:t> </a:t>
            </a:r>
            <a:r>
              <a:rPr sz="2050" i="1" spc="80" dirty="0">
                <a:latin typeface="Times New Roman"/>
                <a:cs typeface="Times New Roman"/>
              </a:rPr>
              <a:t>uniform </a:t>
            </a:r>
            <a:r>
              <a:rPr sz="2050" i="1" spc="-495" dirty="0">
                <a:latin typeface="Times New Roman"/>
                <a:cs typeface="Times New Roman"/>
              </a:rPr>
              <a:t> </a:t>
            </a:r>
            <a:r>
              <a:rPr sz="2050" i="1" spc="60" dirty="0">
                <a:latin typeface="Times New Roman"/>
                <a:cs typeface="Times New Roman"/>
              </a:rPr>
              <a:t>probability</a:t>
            </a:r>
            <a:endParaRPr sz="2050">
              <a:latin typeface="Times New Roman"/>
              <a:cs typeface="Times New Roman"/>
            </a:endParaRPr>
          </a:p>
          <a:p>
            <a:pPr marL="329565" marR="5080" indent="-268605">
              <a:lnSpc>
                <a:spcPct val="101499"/>
              </a:lnSpc>
              <a:spcBef>
                <a:spcPts val="985"/>
              </a:spcBef>
            </a:pPr>
            <a:r>
              <a:rPr sz="2050" i="1" spc="35" dirty="0">
                <a:latin typeface="Times New Roman"/>
                <a:cs typeface="Times New Roman"/>
              </a:rPr>
              <a:t>2.</a:t>
            </a:r>
            <a:r>
              <a:rPr sz="2050" i="1" spc="-10" dirty="0">
                <a:latin typeface="Times New Roman"/>
                <a:cs typeface="Times New Roman"/>
              </a:rPr>
              <a:t> </a:t>
            </a:r>
            <a:r>
              <a:rPr sz="2050" i="1" spc="60" dirty="0">
                <a:latin typeface="Times New Roman"/>
                <a:cs typeface="Times New Roman"/>
              </a:rPr>
              <a:t>Generating</a:t>
            </a:r>
            <a:r>
              <a:rPr sz="2050" i="1" spc="180" dirty="0">
                <a:latin typeface="Times New Roman"/>
                <a:cs typeface="Times New Roman"/>
              </a:rPr>
              <a:t> </a:t>
            </a:r>
            <a:r>
              <a:rPr sz="2050" i="1" spc="65" dirty="0">
                <a:latin typeface="Times New Roman"/>
                <a:cs typeface="Times New Roman"/>
              </a:rPr>
              <a:t>an</a:t>
            </a:r>
            <a:r>
              <a:rPr sz="2050" i="1" spc="180" dirty="0">
                <a:latin typeface="Times New Roman"/>
                <a:cs typeface="Times New Roman"/>
              </a:rPr>
              <a:t> </a:t>
            </a:r>
            <a:r>
              <a:rPr sz="2050" i="1" spc="60" dirty="0">
                <a:latin typeface="Times New Roman"/>
                <a:cs typeface="Times New Roman"/>
              </a:rPr>
              <a:t>instance</a:t>
            </a:r>
            <a:r>
              <a:rPr sz="2050" i="1" spc="204" dirty="0">
                <a:latin typeface="Times New Roman"/>
                <a:cs typeface="Times New Roman"/>
              </a:rPr>
              <a:t> </a:t>
            </a:r>
            <a:r>
              <a:rPr sz="2050" i="1" spc="110" dirty="0">
                <a:latin typeface="Times New Roman"/>
                <a:cs typeface="Times New Roman"/>
              </a:rPr>
              <a:t>at</a:t>
            </a:r>
            <a:r>
              <a:rPr sz="2050" i="1" spc="204" dirty="0">
                <a:latin typeface="Times New Roman"/>
                <a:cs typeface="Times New Roman"/>
              </a:rPr>
              <a:t> </a:t>
            </a:r>
            <a:r>
              <a:rPr sz="2050" i="1" spc="90" dirty="0">
                <a:latin typeface="Times New Roman"/>
                <a:cs typeface="Times New Roman"/>
              </a:rPr>
              <a:t>random</a:t>
            </a:r>
            <a:r>
              <a:rPr sz="2050" i="1" spc="114" dirty="0">
                <a:latin typeface="Times New Roman"/>
                <a:cs typeface="Times New Roman"/>
              </a:rPr>
              <a:t> </a:t>
            </a:r>
            <a:r>
              <a:rPr sz="2050" i="1" spc="30" dirty="0">
                <a:latin typeface="Times New Roman"/>
                <a:cs typeface="Times New Roman"/>
              </a:rPr>
              <a:t>according</a:t>
            </a:r>
            <a:r>
              <a:rPr sz="2050" i="1" spc="204" dirty="0">
                <a:latin typeface="Times New Roman"/>
                <a:cs typeface="Times New Roman"/>
              </a:rPr>
              <a:t> </a:t>
            </a:r>
            <a:r>
              <a:rPr sz="2050" i="1" spc="110" dirty="0">
                <a:latin typeface="Times New Roman"/>
                <a:cs typeface="Times New Roman"/>
              </a:rPr>
              <a:t>to </a:t>
            </a:r>
            <a:r>
              <a:rPr sz="2050" i="1" spc="-500" dirty="0">
                <a:latin typeface="Times New Roman"/>
                <a:cs typeface="Times New Roman"/>
              </a:rPr>
              <a:t> </a:t>
            </a:r>
            <a:r>
              <a:rPr sz="2050" i="1" spc="140" dirty="0">
                <a:latin typeface="Times New Roman"/>
                <a:cs typeface="Times New Roman"/>
              </a:rPr>
              <a:t>that</a:t>
            </a:r>
            <a:r>
              <a:rPr sz="2050" i="1" spc="175" dirty="0">
                <a:latin typeface="Times New Roman"/>
                <a:cs typeface="Times New Roman"/>
              </a:rPr>
              <a:t> </a:t>
            </a:r>
            <a:r>
              <a:rPr sz="2050" i="1" spc="50" dirty="0">
                <a:latin typeface="Times New Roman"/>
                <a:cs typeface="Times New Roman"/>
              </a:rPr>
              <a:t>Gaussian</a:t>
            </a:r>
            <a:endParaRPr sz="20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457200"/>
            <a:ext cx="8458200" cy="685800"/>
          </a:xfrm>
        </p:spPr>
        <p:txBody>
          <a:bodyPr>
            <a:normAutofit fontScale="90000"/>
          </a:bodyPr>
          <a:lstStyle/>
          <a:p>
            <a:pPr>
              <a:lnSpc>
                <a:spcPct val="80000"/>
              </a:lnSpc>
            </a:pPr>
            <a:r>
              <a:rPr lang="en-US"/>
              <a:t>The EM Algorithm: Learning with unobservable relevant variables.</a:t>
            </a:r>
          </a:p>
        </p:txBody>
      </p:sp>
      <p:sp>
        <p:nvSpPr>
          <p:cNvPr id="65539" name="Rectangle 3"/>
          <p:cNvSpPr>
            <a:spLocks noGrp="1" noChangeArrowheads="1"/>
          </p:cNvSpPr>
          <p:nvPr>
            <p:ph type="body" idx="1"/>
          </p:nvPr>
        </p:nvSpPr>
        <p:spPr>
          <a:xfrm>
            <a:off x="304800" y="1295400"/>
            <a:ext cx="8839200" cy="4419616"/>
          </a:xfrm>
        </p:spPr>
        <p:txBody>
          <a:bodyPr>
            <a:normAutofit lnSpcReduction="10000"/>
          </a:bodyPr>
          <a:lstStyle/>
          <a:p>
            <a:r>
              <a:rPr lang="en-US" sz="2800" b="1" u="sng" dirty="0" err="1"/>
              <a:t>Example:</a:t>
            </a:r>
            <a:r>
              <a:rPr lang="en-US" sz="2800" dirty="0" err="1"/>
              <a:t>Assume</a:t>
            </a:r>
            <a:r>
              <a:rPr lang="en-US" sz="2800" dirty="0"/>
              <a:t> that data points have been uniformly  generated from </a:t>
            </a:r>
            <a:r>
              <a:rPr lang="en-US" sz="2800" i="1" dirty="0"/>
              <a:t>k</a:t>
            </a:r>
            <a:r>
              <a:rPr lang="en-US" sz="2800" dirty="0"/>
              <a:t> distinct Gaussian with the same known variance. The problem is to output a hypothesis       </a:t>
            </a:r>
            <a:r>
              <a:rPr lang="en-US" sz="2800" b="1" i="1" dirty="0"/>
              <a:t>h=&lt;</a:t>
            </a:r>
            <a:r>
              <a:rPr lang="en-US" sz="2800" b="1" i="1" dirty="0">
                <a:sym typeface="Symbol" pitchFamily="18" charset="2"/>
              </a:rPr>
              <a:t></a:t>
            </a:r>
            <a:r>
              <a:rPr lang="en-US" sz="2800" b="1" i="1" baseline="-25000" dirty="0">
                <a:sym typeface="Symbol" pitchFamily="18" charset="2"/>
              </a:rPr>
              <a:t>1</a:t>
            </a:r>
            <a:r>
              <a:rPr lang="en-US" sz="2800" b="1" i="1" dirty="0">
                <a:sym typeface="Symbol" pitchFamily="18" charset="2"/>
              </a:rPr>
              <a:t>, </a:t>
            </a:r>
            <a:r>
              <a:rPr lang="en-US" sz="2800" b="1" i="1" baseline="-25000" dirty="0">
                <a:sym typeface="Symbol" pitchFamily="18" charset="2"/>
              </a:rPr>
              <a:t>2  </a:t>
            </a:r>
            <a:r>
              <a:rPr lang="en-US" sz="2800" b="1" i="1" dirty="0">
                <a:sym typeface="Symbol" pitchFamily="18" charset="2"/>
              </a:rPr>
              <a:t>,.., </a:t>
            </a:r>
            <a:r>
              <a:rPr lang="en-US" sz="2800" b="1" i="1" baseline="-25000" dirty="0">
                <a:sym typeface="Symbol" pitchFamily="18" charset="2"/>
              </a:rPr>
              <a:t>k</a:t>
            </a:r>
            <a:r>
              <a:rPr lang="en-US" sz="2800" b="1" i="1" dirty="0">
                <a:sym typeface="Symbol" pitchFamily="18" charset="2"/>
              </a:rPr>
              <a:t>&gt;  </a:t>
            </a:r>
            <a:r>
              <a:rPr lang="en-US" sz="2800" dirty="0">
                <a:sym typeface="Symbol" pitchFamily="18" charset="2"/>
              </a:rPr>
              <a:t>that describes the means of each of    the k distributions. In particular, we are looking for a maximum likelihood hypothesis for these means.</a:t>
            </a:r>
          </a:p>
          <a:p>
            <a:r>
              <a:rPr lang="en-US" sz="2800" dirty="0">
                <a:sym typeface="Symbol" pitchFamily="18" charset="2"/>
              </a:rPr>
              <a:t>We extend the problem description as follows: for each point </a:t>
            </a:r>
            <a:r>
              <a:rPr lang="en-US" sz="2800" i="1" dirty="0">
                <a:sym typeface="Symbol" pitchFamily="18" charset="2"/>
              </a:rPr>
              <a:t>x</a:t>
            </a:r>
            <a:r>
              <a:rPr lang="en-US" sz="2800" baseline="-25000" dirty="0">
                <a:sym typeface="Symbol" pitchFamily="18" charset="2"/>
              </a:rPr>
              <a:t>i</a:t>
            </a:r>
            <a:r>
              <a:rPr lang="en-US" sz="2800" dirty="0">
                <a:sym typeface="Symbol" pitchFamily="18" charset="2"/>
              </a:rPr>
              <a:t>, there are </a:t>
            </a:r>
            <a:r>
              <a:rPr lang="en-US" sz="2800" i="1" dirty="0">
                <a:sym typeface="Symbol" pitchFamily="18" charset="2"/>
              </a:rPr>
              <a:t>k</a:t>
            </a:r>
            <a:r>
              <a:rPr lang="en-US" sz="2800" dirty="0">
                <a:sym typeface="Symbol" pitchFamily="18" charset="2"/>
              </a:rPr>
              <a:t> hidden variables </a:t>
            </a:r>
            <a:r>
              <a:rPr lang="en-US" sz="2800" i="1" dirty="0">
                <a:sym typeface="Symbol" pitchFamily="18" charset="2"/>
              </a:rPr>
              <a:t>z</a:t>
            </a:r>
            <a:r>
              <a:rPr lang="en-US" sz="2800" i="1" baseline="-25000" dirty="0">
                <a:sym typeface="Symbol" pitchFamily="18" charset="2"/>
              </a:rPr>
              <a:t>i1</a:t>
            </a:r>
            <a:r>
              <a:rPr lang="en-US" sz="2800" i="1" dirty="0">
                <a:sym typeface="Symbol" pitchFamily="18" charset="2"/>
              </a:rPr>
              <a:t>,..,z</a:t>
            </a:r>
            <a:r>
              <a:rPr lang="en-US" sz="2800" i="1" baseline="-25000" dirty="0">
                <a:sym typeface="Symbol" pitchFamily="18" charset="2"/>
              </a:rPr>
              <a:t>ik</a:t>
            </a:r>
            <a:r>
              <a:rPr lang="en-US" sz="2800" dirty="0">
                <a:sym typeface="Symbol" pitchFamily="18" charset="2"/>
              </a:rPr>
              <a:t> such that </a:t>
            </a:r>
            <a:r>
              <a:rPr lang="en-US" sz="2800" i="1" dirty="0" err="1">
                <a:sym typeface="Symbol" pitchFamily="18" charset="2"/>
              </a:rPr>
              <a:t>z</a:t>
            </a:r>
            <a:r>
              <a:rPr lang="en-US" sz="2800" i="1" baseline="-25000" dirty="0" err="1">
                <a:sym typeface="Symbol" pitchFamily="18" charset="2"/>
              </a:rPr>
              <a:t>il</a:t>
            </a:r>
            <a:r>
              <a:rPr lang="en-US" sz="2800" i="1" dirty="0">
                <a:sym typeface="Symbol" pitchFamily="18" charset="2"/>
              </a:rPr>
              <a:t>=1</a:t>
            </a:r>
            <a:r>
              <a:rPr lang="en-US" sz="2800" dirty="0">
                <a:sym typeface="Symbol" pitchFamily="18" charset="2"/>
              </a:rPr>
              <a:t> if x</a:t>
            </a:r>
            <a:r>
              <a:rPr lang="en-US" sz="2800" baseline="-25000" dirty="0">
                <a:sym typeface="Symbol" pitchFamily="18" charset="2"/>
              </a:rPr>
              <a:t>i</a:t>
            </a:r>
            <a:r>
              <a:rPr lang="en-US" sz="2800" dirty="0">
                <a:sym typeface="Symbol" pitchFamily="18" charset="2"/>
              </a:rPr>
              <a:t> was generated by normal distribution </a:t>
            </a:r>
            <a:r>
              <a:rPr lang="en-US" sz="2800" i="1" dirty="0">
                <a:sym typeface="Symbol" pitchFamily="18" charset="2"/>
              </a:rPr>
              <a:t>l</a:t>
            </a:r>
            <a:r>
              <a:rPr lang="en-US" sz="2800" dirty="0">
                <a:sym typeface="Symbol" pitchFamily="18" charset="2"/>
              </a:rPr>
              <a:t> and     </a:t>
            </a:r>
            <a:r>
              <a:rPr lang="en-US" sz="2800" dirty="0" err="1">
                <a:sym typeface="Symbol" pitchFamily="18" charset="2"/>
              </a:rPr>
              <a:t>z</a:t>
            </a:r>
            <a:r>
              <a:rPr lang="en-US" sz="2800" baseline="-25000" dirty="0" err="1">
                <a:sym typeface="Symbol" pitchFamily="18" charset="2"/>
              </a:rPr>
              <a:t>iq</a:t>
            </a:r>
            <a:r>
              <a:rPr lang="en-US" sz="2800" dirty="0">
                <a:sym typeface="Symbol" pitchFamily="18" charset="2"/>
              </a:rPr>
              <a:t>= </a:t>
            </a:r>
            <a:r>
              <a:rPr lang="en-US" sz="2800" i="1" dirty="0">
                <a:sym typeface="Symbol" pitchFamily="18" charset="2"/>
              </a:rPr>
              <a:t>0 </a:t>
            </a:r>
            <a:r>
              <a:rPr lang="en-US" sz="2800" dirty="0">
                <a:sym typeface="Symbol" pitchFamily="18" charset="2"/>
              </a:rPr>
              <a:t>for all</a:t>
            </a:r>
            <a:r>
              <a:rPr lang="en-US" sz="2800" i="1" dirty="0">
                <a:sym typeface="Symbol" pitchFamily="18" charset="2"/>
              </a:rPr>
              <a:t> </a:t>
            </a:r>
            <a:r>
              <a:rPr lang="en-US" sz="2800" i="1" dirty="0" err="1">
                <a:sym typeface="Symbol" pitchFamily="18" charset="2"/>
              </a:rPr>
              <a:t>ql</a:t>
            </a:r>
            <a:r>
              <a:rPr lang="en-US" sz="2800" dirty="0">
                <a:sym typeface="Symbol" pitchFamily="18" charset="2"/>
              </a:rPr>
              <a:t>.</a:t>
            </a:r>
            <a:endParaRPr lang="en-US" sz="2800" baseline="-25000" dirty="0">
              <a:sym typeface="Symbol"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28600"/>
            <a:ext cx="7620000" cy="609600"/>
          </a:xfrm>
        </p:spPr>
        <p:txBody>
          <a:bodyPr>
            <a:normAutofit fontScale="90000"/>
          </a:bodyPr>
          <a:lstStyle/>
          <a:p>
            <a:r>
              <a:rPr lang="en-US"/>
              <a:t>The EM Algorithm (Cont’d)</a:t>
            </a:r>
          </a:p>
        </p:txBody>
      </p:sp>
      <p:sp>
        <p:nvSpPr>
          <p:cNvPr id="66563" name="Rectangle 3"/>
          <p:cNvSpPr>
            <a:spLocks noGrp="1" noChangeArrowheads="1"/>
          </p:cNvSpPr>
          <p:nvPr>
            <p:ph type="body" idx="1"/>
          </p:nvPr>
        </p:nvSpPr>
        <p:spPr>
          <a:xfrm>
            <a:off x="0" y="762000"/>
            <a:ext cx="9144000" cy="4114800"/>
          </a:xfrm>
        </p:spPr>
        <p:txBody>
          <a:bodyPr>
            <a:normAutofit fontScale="85000" lnSpcReduction="10000"/>
          </a:bodyPr>
          <a:lstStyle/>
          <a:p>
            <a:r>
              <a:rPr lang="en-US" sz="2800"/>
              <a:t>An arbitrary initial hypothesis </a:t>
            </a:r>
            <a:r>
              <a:rPr lang="en-US" sz="2800" b="1" i="1"/>
              <a:t>h=&lt;</a:t>
            </a:r>
            <a:r>
              <a:rPr lang="en-US" sz="2800" b="1" i="1">
                <a:sym typeface="Symbol" pitchFamily="18" charset="2"/>
              </a:rPr>
              <a:t></a:t>
            </a:r>
            <a:r>
              <a:rPr lang="en-US" sz="2800" b="1" i="1" baseline="-25000">
                <a:sym typeface="Symbol" pitchFamily="18" charset="2"/>
              </a:rPr>
              <a:t>1</a:t>
            </a:r>
            <a:r>
              <a:rPr lang="en-US" sz="2800" b="1" i="1">
                <a:sym typeface="Symbol" pitchFamily="18" charset="2"/>
              </a:rPr>
              <a:t>, </a:t>
            </a:r>
            <a:r>
              <a:rPr lang="en-US" sz="2800" b="1" i="1" baseline="-25000">
                <a:sym typeface="Symbol" pitchFamily="18" charset="2"/>
              </a:rPr>
              <a:t>2  </a:t>
            </a:r>
            <a:r>
              <a:rPr lang="en-US" sz="2800" b="1" i="1">
                <a:sym typeface="Symbol" pitchFamily="18" charset="2"/>
              </a:rPr>
              <a:t>,.., </a:t>
            </a:r>
            <a:r>
              <a:rPr lang="en-US" sz="2800" b="1" i="1" baseline="-25000">
                <a:sym typeface="Symbol" pitchFamily="18" charset="2"/>
              </a:rPr>
              <a:t>k</a:t>
            </a:r>
            <a:r>
              <a:rPr lang="en-US" sz="2800" b="1" i="1">
                <a:sym typeface="Symbol" pitchFamily="18" charset="2"/>
              </a:rPr>
              <a:t>&gt; </a:t>
            </a:r>
            <a:r>
              <a:rPr lang="en-US" sz="2800">
                <a:sym typeface="Symbol" pitchFamily="18" charset="2"/>
              </a:rPr>
              <a:t>is chosen.</a:t>
            </a:r>
            <a:endParaRPr lang="en-US" sz="2800"/>
          </a:p>
          <a:p>
            <a:r>
              <a:rPr lang="en-US" sz="2800"/>
              <a:t>The EM Algorithm iterates over two steps:</a:t>
            </a:r>
          </a:p>
          <a:p>
            <a:pPr lvl="1"/>
            <a:r>
              <a:rPr lang="en-US" b="1" i="1"/>
              <a:t>Step 1 (Estimation, E):</a:t>
            </a:r>
            <a:r>
              <a:rPr lang="en-US"/>
              <a:t> Calculate the expected value E[zij] of each hidden variable zij, assuming that the current hypothesis </a:t>
            </a:r>
            <a:r>
              <a:rPr lang="en-US" b="1" i="1"/>
              <a:t>h=&lt;</a:t>
            </a:r>
            <a:r>
              <a:rPr lang="en-US" b="1" i="1">
                <a:sym typeface="Symbol" pitchFamily="18" charset="2"/>
              </a:rPr>
              <a:t></a:t>
            </a:r>
            <a:r>
              <a:rPr lang="en-US" b="1" i="1" baseline="-25000">
                <a:sym typeface="Symbol" pitchFamily="18" charset="2"/>
              </a:rPr>
              <a:t>1</a:t>
            </a:r>
            <a:r>
              <a:rPr lang="en-US" b="1" i="1">
                <a:sym typeface="Symbol" pitchFamily="18" charset="2"/>
              </a:rPr>
              <a:t>, </a:t>
            </a:r>
            <a:r>
              <a:rPr lang="en-US" b="1" i="1" baseline="-25000">
                <a:sym typeface="Symbol" pitchFamily="18" charset="2"/>
              </a:rPr>
              <a:t>2  </a:t>
            </a:r>
            <a:r>
              <a:rPr lang="en-US" b="1" i="1">
                <a:sym typeface="Symbol" pitchFamily="18" charset="2"/>
              </a:rPr>
              <a:t>,.., </a:t>
            </a:r>
            <a:r>
              <a:rPr lang="en-US" b="1" i="1" baseline="-25000">
                <a:sym typeface="Symbol" pitchFamily="18" charset="2"/>
              </a:rPr>
              <a:t>k</a:t>
            </a:r>
            <a:r>
              <a:rPr lang="en-US" b="1" i="1">
                <a:sym typeface="Symbol" pitchFamily="18" charset="2"/>
              </a:rPr>
              <a:t>&gt; </a:t>
            </a:r>
            <a:r>
              <a:rPr lang="en-US">
                <a:sym typeface="Symbol" pitchFamily="18" charset="2"/>
              </a:rPr>
              <a:t>holds. </a:t>
            </a:r>
          </a:p>
          <a:p>
            <a:pPr lvl="1"/>
            <a:r>
              <a:rPr lang="en-US" b="1" i="1">
                <a:sym typeface="Symbol" pitchFamily="18" charset="2"/>
              </a:rPr>
              <a:t>Step 2 (Maximization, M):</a:t>
            </a:r>
            <a:r>
              <a:rPr lang="en-US">
                <a:sym typeface="Symbol" pitchFamily="18" charset="2"/>
              </a:rPr>
              <a:t> Calculate a new maximum likelihood hypothesis </a:t>
            </a:r>
            <a:r>
              <a:rPr lang="en-US" b="1" i="1"/>
              <a:t>h’=&lt;</a:t>
            </a:r>
            <a:r>
              <a:rPr lang="en-US" b="1" i="1">
                <a:sym typeface="Symbol" pitchFamily="18" charset="2"/>
              </a:rPr>
              <a:t></a:t>
            </a:r>
            <a:r>
              <a:rPr lang="en-US" b="1" i="1" baseline="-25000">
                <a:sym typeface="Symbol" pitchFamily="18" charset="2"/>
              </a:rPr>
              <a:t>1</a:t>
            </a:r>
            <a:r>
              <a:rPr lang="en-US" b="1" i="1">
                <a:sym typeface="Symbol" pitchFamily="18" charset="2"/>
              </a:rPr>
              <a:t>’, </a:t>
            </a:r>
            <a:r>
              <a:rPr lang="en-US" b="1" i="1" baseline="-25000">
                <a:sym typeface="Symbol" pitchFamily="18" charset="2"/>
              </a:rPr>
              <a:t>2</a:t>
            </a:r>
            <a:r>
              <a:rPr lang="en-US" b="1" i="1">
                <a:sym typeface="Symbol" pitchFamily="18" charset="2"/>
              </a:rPr>
              <a:t>’</a:t>
            </a:r>
            <a:r>
              <a:rPr lang="en-US" b="1" i="1" baseline="-25000">
                <a:sym typeface="Symbol" pitchFamily="18" charset="2"/>
              </a:rPr>
              <a:t>  </a:t>
            </a:r>
            <a:r>
              <a:rPr lang="en-US" b="1" i="1">
                <a:sym typeface="Symbol" pitchFamily="18" charset="2"/>
              </a:rPr>
              <a:t>,.., </a:t>
            </a:r>
            <a:r>
              <a:rPr lang="en-US" b="1" i="1" baseline="-25000">
                <a:sym typeface="Symbol" pitchFamily="18" charset="2"/>
              </a:rPr>
              <a:t>k</a:t>
            </a:r>
            <a:r>
              <a:rPr lang="en-US" b="1" i="1">
                <a:sym typeface="Symbol" pitchFamily="18" charset="2"/>
              </a:rPr>
              <a:t>’&gt;</a:t>
            </a:r>
            <a:r>
              <a:rPr lang="en-US">
                <a:sym typeface="Symbol" pitchFamily="18" charset="2"/>
              </a:rPr>
              <a:t>, assuming the value taken on by each hidden variable </a:t>
            </a:r>
            <a:r>
              <a:rPr lang="en-US" i="1">
                <a:sym typeface="Symbol" pitchFamily="18" charset="2"/>
              </a:rPr>
              <a:t>z</a:t>
            </a:r>
            <a:r>
              <a:rPr lang="en-US" i="1" baseline="-25000">
                <a:sym typeface="Symbol" pitchFamily="18" charset="2"/>
              </a:rPr>
              <a:t>ij</a:t>
            </a:r>
            <a:r>
              <a:rPr lang="en-US">
                <a:sym typeface="Symbol" pitchFamily="18" charset="2"/>
              </a:rPr>
              <a:t> is its expected value </a:t>
            </a:r>
            <a:r>
              <a:rPr lang="en-US" i="1">
                <a:sym typeface="Symbol" pitchFamily="18" charset="2"/>
              </a:rPr>
              <a:t>E[z</a:t>
            </a:r>
            <a:r>
              <a:rPr lang="en-US" i="1" baseline="-25000">
                <a:sym typeface="Symbol" pitchFamily="18" charset="2"/>
              </a:rPr>
              <a:t>ij</a:t>
            </a:r>
            <a:r>
              <a:rPr lang="en-US" i="1">
                <a:sym typeface="Symbol" pitchFamily="18" charset="2"/>
              </a:rPr>
              <a:t>]</a:t>
            </a:r>
            <a:r>
              <a:rPr lang="en-US">
                <a:sym typeface="Symbol" pitchFamily="18" charset="2"/>
              </a:rPr>
              <a:t> calculated in step 1. Then replace the hypothesis </a:t>
            </a:r>
            <a:r>
              <a:rPr lang="en-US" b="1" i="1"/>
              <a:t>h=&lt;</a:t>
            </a:r>
            <a:r>
              <a:rPr lang="en-US" b="1" i="1">
                <a:sym typeface="Symbol" pitchFamily="18" charset="2"/>
              </a:rPr>
              <a:t></a:t>
            </a:r>
            <a:r>
              <a:rPr lang="en-US" b="1" i="1" baseline="-25000">
                <a:sym typeface="Symbol" pitchFamily="18" charset="2"/>
              </a:rPr>
              <a:t>1</a:t>
            </a:r>
            <a:r>
              <a:rPr lang="en-US" b="1" i="1">
                <a:sym typeface="Symbol" pitchFamily="18" charset="2"/>
              </a:rPr>
              <a:t>, </a:t>
            </a:r>
            <a:r>
              <a:rPr lang="en-US" b="1" i="1" baseline="-25000">
                <a:sym typeface="Symbol" pitchFamily="18" charset="2"/>
              </a:rPr>
              <a:t>2  </a:t>
            </a:r>
            <a:r>
              <a:rPr lang="en-US" b="1" i="1">
                <a:sym typeface="Symbol" pitchFamily="18" charset="2"/>
              </a:rPr>
              <a:t>,.., </a:t>
            </a:r>
            <a:r>
              <a:rPr lang="en-US" b="1" i="1" baseline="-25000">
                <a:sym typeface="Symbol" pitchFamily="18" charset="2"/>
              </a:rPr>
              <a:t>k</a:t>
            </a:r>
            <a:r>
              <a:rPr lang="en-US" b="1" i="1">
                <a:sym typeface="Symbol" pitchFamily="18" charset="2"/>
              </a:rPr>
              <a:t>&gt; </a:t>
            </a:r>
            <a:r>
              <a:rPr lang="en-US">
                <a:sym typeface="Symbol" pitchFamily="18" charset="2"/>
              </a:rPr>
              <a:t>by the new hypothesis </a:t>
            </a:r>
            <a:r>
              <a:rPr lang="en-US" b="1" i="1"/>
              <a:t>h’=&lt;</a:t>
            </a:r>
            <a:r>
              <a:rPr lang="en-US" b="1" i="1">
                <a:sym typeface="Symbol" pitchFamily="18" charset="2"/>
              </a:rPr>
              <a:t></a:t>
            </a:r>
            <a:r>
              <a:rPr lang="en-US" b="1" i="1" baseline="-25000">
                <a:sym typeface="Symbol" pitchFamily="18" charset="2"/>
              </a:rPr>
              <a:t>1</a:t>
            </a:r>
            <a:r>
              <a:rPr lang="en-US" b="1" i="1">
                <a:sym typeface="Symbol" pitchFamily="18" charset="2"/>
              </a:rPr>
              <a:t>’, </a:t>
            </a:r>
            <a:r>
              <a:rPr lang="en-US" b="1" i="1" baseline="-25000">
                <a:sym typeface="Symbol" pitchFamily="18" charset="2"/>
              </a:rPr>
              <a:t>2</a:t>
            </a:r>
            <a:r>
              <a:rPr lang="en-US" b="1" i="1">
                <a:sym typeface="Symbol" pitchFamily="18" charset="2"/>
              </a:rPr>
              <a:t>’</a:t>
            </a:r>
            <a:r>
              <a:rPr lang="en-US" b="1" i="1" baseline="-25000">
                <a:sym typeface="Symbol" pitchFamily="18" charset="2"/>
              </a:rPr>
              <a:t>  </a:t>
            </a:r>
            <a:r>
              <a:rPr lang="en-US" b="1" i="1">
                <a:sym typeface="Symbol" pitchFamily="18" charset="2"/>
              </a:rPr>
              <a:t>,.., </a:t>
            </a:r>
            <a:r>
              <a:rPr lang="en-US" b="1" i="1" baseline="-25000">
                <a:sym typeface="Symbol" pitchFamily="18" charset="2"/>
              </a:rPr>
              <a:t>k</a:t>
            </a:r>
            <a:r>
              <a:rPr lang="en-US" b="1" i="1">
                <a:sym typeface="Symbol" pitchFamily="18" charset="2"/>
              </a:rPr>
              <a:t>’&gt;</a:t>
            </a:r>
            <a:r>
              <a:rPr lang="en-US">
                <a:sym typeface="Symbol" pitchFamily="18" charset="2"/>
              </a:rPr>
              <a:t> and iterate.</a:t>
            </a:r>
          </a:p>
          <a:p>
            <a:pPr>
              <a:buFont typeface="Monotype Sorts" pitchFamily="2" charset="2"/>
              <a:buNone/>
            </a:pPr>
            <a:r>
              <a:rPr lang="en-US" sz="2800" b="1" i="1">
                <a:sym typeface="Symbol" pitchFamily="18" charset="2"/>
              </a:rPr>
              <a:t>The EM Algorithm can be applied to more general problems</a:t>
            </a:r>
            <a:endParaRPr lang="en-US" sz="2800">
              <a:sym typeface="Symbol"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000100" y="714357"/>
            <a:ext cx="7143800" cy="4944288"/>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1142976" y="642918"/>
            <a:ext cx="7072362" cy="5572164"/>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500034" y="0"/>
            <a:ext cx="8072494" cy="585789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429684" cy="5324535"/>
          </a:xfrm>
          <a:prstGeom prst="rect">
            <a:avLst/>
          </a:prstGeom>
        </p:spPr>
        <p:txBody>
          <a:bodyPr wrap="square">
            <a:spAutoFit/>
          </a:bodyPr>
          <a:lstStyle/>
          <a:p>
            <a:r>
              <a:rPr lang="en-IN" sz="2000" b="1" dirty="0" smtClean="0"/>
              <a:t>6.2.1 An Example</a:t>
            </a:r>
          </a:p>
          <a:p>
            <a:r>
              <a:rPr lang="en-IN" sz="2000" dirty="0" smtClean="0"/>
              <a:t>To illustrate </a:t>
            </a:r>
            <a:r>
              <a:rPr lang="en-IN" sz="2000" dirty="0" err="1" smtClean="0"/>
              <a:t>Bayes</a:t>
            </a:r>
            <a:r>
              <a:rPr lang="en-IN" sz="2000" dirty="0" smtClean="0"/>
              <a:t> rule, consider a medical diagnosis problem in which there are</a:t>
            </a:r>
          </a:p>
          <a:p>
            <a:r>
              <a:rPr lang="en-IN" sz="2000" dirty="0" smtClean="0"/>
              <a:t>two alternative hypotheses:</a:t>
            </a:r>
          </a:p>
          <a:p>
            <a:r>
              <a:rPr lang="en-IN" sz="2000" dirty="0" smtClean="0"/>
              <a:t> (1) that the patient has a particular form of cancer, and </a:t>
            </a:r>
          </a:p>
          <a:p>
            <a:r>
              <a:rPr lang="en-IN" sz="2000" dirty="0" smtClean="0"/>
              <a:t>(2) that the patient does not. </a:t>
            </a:r>
          </a:p>
          <a:p>
            <a:endParaRPr lang="en-IN" sz="2000" dirty="0" smtClean="0"/>
          </a:p>
          <a:p>
            <a:r>
              <a:rPr lang="en-IN" sz="2000" dirty="0" smtClean="0"/>
              <a:t>The available data is from a particular laboratory test with two possible outcomes:</a:t>
            </a:r>
            <a:endParaRPr lang="en-IN" sz="2000" i="1" dirty="0" smtClean="0"/>
          </a:p>
          <a:p>
            <a:endParaRPr lang="en-IN" sz="2000" i="1" dirty="0" smtClean="0"/>
          </a:p>
          <a:p>
            <a:r>
              <a:rPr lang="en-IN" sz="2000" i="1" dirty="0" smtClean="0"/>
              <a:t> </a:t>
            </a:r>
          </a:p>
          <a:p>
            <a:endParaRPr lang="en-IN" sz="2000" i="1" dirty="0" smtClean="0"/>
          </a:p>
          <a:p>
            <a:r>
              <a:rPr lang="en-IN" sz="2000" i="1" dirty="0" smtClean="0"/>
              <a:t>We have prior  </a:t>
            </a:r>
            <a:r>
              <a:rPr lang="en-IN" sz="2000" dirty="0" smtClean="0"/>
              <a:t>knowledge that over the entire population of people only .008 have this disease.</a:t>
            </a:r>
          </a:p>
          <a:p>
            <a:r>
              <a:rPr lang="en-IN" sz="2000" dirty="0" smtClean="0"/>
              <a:t>Furthermore, the lab test is only an imperfect indicator of the disease. The test</a:t>
            </a:r>
          </a:p>
          <a:p>
            <a:r>
              <a:rPr lang="en-IN" sz="2000" dirty="0" smtClean="0"/>
              <a:t>returns a correct positive result in only 98% of the cases in which the disease is</a:t>
            </a:r>
          </a:p>
          <a:p>
            <a:r>
              <a:rPr lang="en-IN" sz="2000" dirty="0" smtClean="0"/>
              <a:t>actually present and a correct negative result in only 97% of the cases in which</a:t>
            </a:r>
          </a:p>
          <a:p>
            <a:r>
              <a:rPr lang="en-IN" sz="2000" dirty="0" smtClean="0"/>
              <a:t>the disease is not present. In other cases, the test returns the opposite result. </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2357422" y="2857496"/>
            <a:ext cx="3714776"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0166" y="1214422"/>
            <a:ext cx="5643602" cy="876300"/>
          </a:xfrm>
          <a:prstGeom prst="rect">
            <a:avLst/>
          </a:prstGeom>
          <a:noFill/>
          <a:ln w="9525">
            <a:noFill/>
            <a:miter lim="800000"/>
            <a:headEnd/>
            <a:tailEnd/>
          </a:ln>
          <a:effectLst/>
        </p:spPr>
      </p:pic>
      <p:sp>
        <p:nvSpPr>
          <p:cNvPr id="3" name="Rectangle 2"/>
          <p:cNvSpPr/>
          <p:nvPr/>
        </p:nvSpPr>
        <p:spPr>
          <a:xfrm>
            <a:off x="500034" y="428604"/>
            <a:ext cx="8143932" cy="830997"/>
          </a:xfrm>
          <a:prstGeom prst="rect">
            <a:avLst/>
          </a:prstGeom>
        </p:spPr>
        <p:txBody>
          <a:bodyPr wrap="square">
            <a:spAutoFit/>
          </a:bodyPr>
          <a:lstStyle/>
          <a:p>
            <a:r>
              <a:rPr lang="en-IN" sz="2400" dirty="0" smtClean="0"/>
              <a:t>The  above situation can be summarized by the following probabilities:</a:t>
            </a:r>
          </a:p>
        </p:txBody>
      </p:sp>
      <p:sp>
        <p:nvSpPr>
          <p:cNvPr id="4" name="Rectangle 3"/>
          <p:cNvSpPr/>
          <p:nvPr/>
        </p:nvSpPr>
        <p:spPr>
          <a:xfrm>
            <a:off x="500034" y="2643182"/>
            <a:ext cx="8072494" cy="1569660"/>
          </a:xfrm>
          <a:prstGeom prst="rect">
            <a:avLst/>
          </a:prstGeom>
        </p:spPr>
        <p:txBody>
          <a:bodyPr wrap="square">
            <a:spAutoFit/>
          </a:bodyPr>
          <a:lstStyle/>
          <a:p>
            <a:r>
              <a:rPr lang="en-IN" sz="2400" dirty="0" smtClean="0"/>
              <a:t>Suppose we now observe a new patient for whom the lab test returns a positive  result. Should we diagnose the patient as having cancer or not? The maximum a  </a:t>
            </a:r>
            <a:r>
              <a:rPr lang="en-IN" sz="2400" dirty="0" err="1" smtClean="0"/>
              <a:t>posteriori</a:t>
            </a:r>
            <a:r>
              <a:rPr lang="en-IN" sz="2400" dirty="0" smtClean="0"/>
              <a:t> hypothesis can be found using Equation (6.2):</a:t>
            </a:r>
            <a:endParaRPr lang="en-IN" sz="2400" dirty="0"/>
          </a:p>
        </p:txBody>
      </p:sp>
      <p:pic>
        <p:nvPicPr>
          <p:cNvPr id="1027" name="Picture 3"/>
          <p:cNvPicPr>
            <a:picLocks noChangeAspect="1" noChangeArrowheads="1"/>
          </p:cNvPicPr>
          <p:nvPr/>
        </p:nvPicPr>
        <p:blipFill>
          <a:blip r:embed="rId3"/>
          <a:srcRect/>
          <a:stretch>
            <a:fillRect/>
          </a:stretch>
        </p:blipFill>
        <p:spPr bwMode="auto">
          <a:xfrm>
            <a:off x="1071538" y="4357694"/>
            <a:ext cx="6429420" cy="12334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285728"/>
          <a:ext cx="7000924" cy="457200"/>
        </p:xfrm>
        <a:graphic>
          <a:graphicData uri="http://schemas.openxmlformats.org/drawingml/2006/table">
            <a:tbl>
              <a:tblPr firstRow="1" bandRow="1">
                <a:tableStyleId>{5C22544A-7EE6-4342-B048-85BDC9FD1C3A}</a:tableStyleId>
              </a:tblPr>
              <a:tblGrid>
                <a:gridCol w="1039182"/>
                <a:gridCol w="5961742"/>
              </a:tblGrid>
              <a:tr h="381472">
                <a:tc>
                  <a:txBody>
                    <a:bodyPr/>
                    <a:lstStyle/>
                    <a:p>
                      <a:r>
                        <a:rPr lang="en-US" sz="2400" dirty="0" smtClean="0"/>
                        <a:t>6.3</a:t>
                      </a:r>
                      <a:endParaRPr lang="en-IN" sz="2400" dirty="0"/>
                    </a:p>
                  </a:txBody>
                  <a:tcPr/>
                </a:tc>
                <a:tc>
                  <a:txBody>
                    <a:bodyPr/>
                    <a:lstStyle/>
                    <a:p>
                      <a:r>
                        <a:rPr lang="en-US" sz="2400" b="1" dirty="0" smtClean="0">
                          <a:solidFill>
                            <a:schemeClr val="bg2">
                              <a:lumMod val="90000"/>
                            </a:schemeClr>
                          </a:solidFill>
                        </a:rPr>
                        <a:t>BAYES THEOREM AND CONCEPT LEARNING </a:t>
                      </a:r>
                      <a:endParaRPr lang="en-IN" sz="2400" b="1" dirty="0">
                        <a:solidFill>
                          <a:schemeClr val="bg2">
                            <a:lumMod val="90000"/>
                          </a:schemeClr>
                        </a:solidFill>
                      </a:endParaRPr>
                    </a:p>
                  </a:txBody>
                  <a:tcPr/>
                </a:tc>
              </a:tr>
            </a:tbl>
          </a:graphicData>
        </a:graphic>
      </p:graphicFrame>
      <p:sp>
        <p:nvSpPr>
          <p:cNvPr id="3" name="Rectangle 2"/>
          <p:cNvSpPr/>
          <p:nvPr/>
        </p:nvSpPr>
        <p:spPr>
          <a:xfrm>
            <a:off x="214282" y="785794"/>
            <a:ext cx="8715436" cy="1938992"/>
          </a:xfrm>
          <a:prstGeom prst="rect">
            <a:avLst/>
          </a:prstGeom>
        </p:spPr>
        <p:txBody>
          <a:bodyPr wrap="square">
            <a:spAutoFit/>
          </a:bodyPr>
          <a:lstStyle/>
          <a:p>
            <a:r>
              <a:rPr lang="en-IN" sz="2000" dirty="0" smtClean="0"/>
              <a:t>What is the relationship between </a:t>
            </a:r>
            <a:r>
              <a:rPr lang="en-IN" sz="2000" dirty="0" err="1" smtClean="0"/>
              <a:t>Bayes</a:t>
            </a:r>
            <a:r>
              <a:rPr lang="en-IN" sz="2000" dirty="0" smtClean="0"/>
              <a:t> theorem and the problem of concept learning?</a:t>
            </a:r>
          </a:p>
          <a:p>
            <a:r>
              <a:rPr lang="en-IN" sz="2000" dirty="0" smtClean="0"/>
              <a:t>Since </a:t>
            </a:r>
            <a:r>
              <a:rPr lang="en-IN" sz="2000" dirty="0" err="1" smtClean="0"/>
              <a:t>Bayes</a:t>
            </a:r>
            <a:r>
              <a:rPr lang="en-IN" sz="2000" dirty="0" smtClean="0"/>
              <a:t> theorem provides a principled way to calculate the posterior</a:t>
            </a:r>
          </a:p>
          <a:p>
            <a:r>
              <a:rPr lang="en-IN" sz="2000" dirty="0" smtClean="0"/>
              <a:t>probability of each hypothesis given the training data, we can use it as the basis</a:t>
            </a:r>
          </a:p>
          <a:p>
            <a:r>
              <a:rPr lang="en-IN" sz="2000" dirty="0" smtClean="0"/>
              <a:t>for a straightforward learning algorithm that calculates the probability for each</a:t>
            </a:r>
          </a:p>
          <a:p>
            <a:r>
              <a:rPr lang="en-IN" sz="2000" dirty="0" smtClean="0"/>
              <a:t>possible hypothesis, then outputs the most probable.</a:t>
            </a:r>
            <a:endParaRPr lang="en-IN" sz="2000" dirty="0"/>
          </a:p>
        </p:txBody>
      </p:sp>
      <p:pic>
        <p:nvPicPr>
          <p:cNvPr id="2050" name="Picture 2"/>
          <p:cNvPicPr>
            <a:picLocks noChangeAspect="1" noChangeArrowheads="1"/>
          </p:cNvPicPr>
          <p:nvPr/>
        </p:nvPicPr>
        <p:blipFill>
          <a:blip r:embed="rId2"/>
          <a:srcRect/>
          <a:stretch>
            <a:fillRect/>
          </a:stretch>
        </p:blipFill>
        <p:spPr bwMode="auto">
          <a:xfrm>
            <a:off x="500034" y="2857496"/>
            <a:ext cx="8429684"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3265</Words>
  <Application>Microsoft Office PowerPoint</Application>
  <PresentationFormat>On-screen Show (4:3)</PresentationFormat>
  <Paragraphs>356</Paragraphs>
  <Slides>65</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Equation</vt:lpstr>
      <vt:lpstr>Unit-3 chapter 6 Bayesian Learning </vt:lpstr>
      <vt:lpstr>UNIT3</vt:lpstr>
      <vt:lpstr>CONTENTS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Basic Concepts from Probability Theory</vt:lpstr>
      <vt:lpstr>Basic Concepts from Probability Theory</vt:lpstr>
      <vt:lpstr>Slide 21</vt:lpstr>
      <vt:lpstr>Slide 22</vt:lpstr>
      <vt:lpstr>Slide 23</vt:lpstr>
      <vt:lpstr>Slide 24</vt:lpstr>
      <vt:lpstr>Slide 25</vt:lpstr>
      <vt:lpstr>Slide 26</vt:lpstr>
      <vt:lpstr>Slide 27</vt:lpstr>
      <vt:lpstr>Maximum Likelihood and  Least-Squared Error Hypotheses</vt:lpstr>
      <vt:lpstr>MINIMUM DESCRIPTION LENGTH PRINCIPLE </vt:lpstr>
      <vt:lpstr>Minimum Description Length Principle</vt:lpstr>
      <vt:lpstr>Minimum Description Length Principle</vt:lpstr>
      <vt:lpstr>Bayes Optimal Classifier</vt:lpstr>
      <vt:lpstr>Bayes Optimal Classifier</vt:lpstr>
      <vt:lpstr>Bayes Optimal Classifier - Ex</vt:lpstr>
      <vt:lpstr>Bayes Optimal Classifier</vt:lpstr>
      <vt:lpstr>Slide 36</vt:lpstr>
      <vt:lpstr>Slide 37</vt:lpstr>
      <vt:lpstr>Slide 38</vt:lpstr>
      <vt:lpstr>Slide 39</vt:lpstr>
      <vt:lpstr>Slide 40</vt:lpstr>
      <vt:lpstr>Slide 41</vt:lpstr>
      <vt:lpstr>Slide 42</vt:lpstr>
      <vt:lpstr>Naive Bayes Classifier - Ex</vt:lpstr>
      <vt:lpstr>Slide 44</vt:lpstr>
      <vt:lpstr>Slide 45</vt:lpstr>
      <vt:lpstr>Slide 46</vt:lpstr>
      <vt:lpstr>Slide 47</vt:lpstr>
      <vt:lpstr>Slide 48</vt:lpstr>
      <vt:lpstr>Slide 49</vt:lpstr>
      <vt:lpstr>Bayesian Belief Networks</vt:lpstr>
      <vt:lpstr>Conditional Independence</vt:lpstr>
      <vt:lpstr>Representation in Bayesian Belief Networks</vt:lpstr>
      <vt:lpstr>Inference in Bayesian Belief Networks</vt:lpstr>
      <vt:lpstr>Learning Bayesian Belief Networks</vt:lpstr>
      <vt:lpstr>The Expectation Maximization (EM) Algorithm </vt:lpstr>
      <vt:lpstr>General Idea</vt:lpstr>
      <vt:lpstr>General Idea</vt:lpstr>
      <vt:lpstr>Slide 58</vt:lpstr>
      <vt:lpstr>Expectation  Maximization (EM)</vt:lpstr>
      <vt:lpstr>Generating Data from Mixture of k  Gaussians</vt:lpstr>
      <vt:lpstr>The EM Algorithm: Learning with unobservable relevant variables.</vt:lpstr>
      <vt:lpstr>The EM Algorithm (Cont’d)</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ASHA</cp:lastModifiedBy>
  <cp:revision>32</cp:revision>
  <dcterms:created xsi:type="dcterms:W3CDTF">2021-05-05T14:12:16Z</dcterms:created>
  <dcterms:modified xsi:type="dcterms:W3CDTF">2021-06-25T06:22:32Z</dcterms:modified>
</cp:coreProperties>
</file>