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  <p:sldId id="269" r:id="rId4"/>
    <p:sldId id="282" r:id="rId5"/>
    <p:sldId id="271" r:id="rId6"/>
    <p:sldId id="272" r:id="rId7"/>
    <p:sldId id="273" r:id="rId8"/>
    <p:sldId id="257" r:id="rId9"/>
    <p:sldId id="27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7" r:id="rId21"/>
    <p:sldId id="278" r:id="rId22"/>
    <p:sldId id="279" r:id="rId23"/>
    <p:sldId id="280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1FC8DB-285E-4CFF-9E4D-643C93A5B1D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ko-KR" sz="4000" dirty="0"/>
              <a:t>Machine </a:t>
            </a:r>
            <a:r>
              <a:rPr lang="en-US" altLang="ko-KR" sz="4000" dirty="0" smtClean="0"/>
              <a:t>Learning</a:t>
            </a:r>
            <a:br>
              <a:rPr lang="en-US" altLang="ko-KR" sz="4000" dirty="0" smtClean="0"/>
            </a:br>
            <a:r>
              <a:rPr lang="en-US" sz="4000" dirty="0"/>
              <a:t>CS601PC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b="1" dirty="0"/>
              <a:t>Chapter 11. Analytical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ASHA</a:t>
            </a:r>
          </a:p>
          <a:p>
            <a:r>
              <a:rPr lang="en-US" dirty="0" smtClean="0"/>
              <a:t>ECE DEPT</a:t>
            </a:r>
          </a:p>
          <a:p>
            <a:r>
              <a:rPr lang="en-US" dirty="0" smtClean="0"/>
              <a:t>KMIT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The Inductive Generalization Problem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Given: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Instances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Hypotheses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Target Concept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Training examples of target concept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Determine: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Hypotheses consistent with the training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The Analytical Generalization Problem(Cont’)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Given:</a:t>
            </a:r>
          </a:p>
          <a:p>
            <a:pPr lvl="1"/>
            <a:r>
              <a:rPr lang="en-US" altLang="ko-KR" sz="2400" dirty="0"/>
              <a:t>Instances</a:t>
            </a:r>
          </a:p>
          <a:p>
            <a:pPr lvl="1"/>
            <a:r>
              <a:rPr lang="en-US" altLang="ko-KR" sz="2400" dirty="0"/>
              <a:t>Hypotheses</a:t>
            </a:r>
          </a:p>
          <a:p>
            <a:pPr lvl="1"/>
            <a:r>
              <a:rPr lang="en-US" altLang="ko-KR" sz="2400" dirty="0"/>
              <a:t>Target Concept</a:t>
            </a:r>
          </a:p>
          <a:p>
            <a:pPr lvl="1"/>
            <a:r>
              <a:rPr lang="en-US" altLang="ko-KR" sz="2400" dirty="0"/>
              <a:t>Training examples of target concept</a:t>
            </a:r>
          </a:p>
          <a:p>
            <a:pPr lvl="1"/>
            <a:r>
              <a:rPr lang="en-US" altLang="ko-KR" sz="2400" i="1" dirty="0"/>
              <a:t>Domain theory for explaining examples</a:t>
            </a:r>
          </a:p>
          <a:p>
            <a:r>
              <a:rPr lang="en-US" altLang="ko-KR" sz="2800" dirty="0"/>
              <a:t>Determine:</a:t>
            </a:r>
          </a:p>
          <a:p>
            <a:pPr lvl="1"/>
            <a:r>
              <a:rPr lang="en-US" altLang="ko-KR" sz="2400" dirty="0"/>
              <a:t>Hypotheses consistent with the training examples </a:t>
            </a:r>
            <a:r>
              <a:rPr lang="en-US" altLang="ko-KR" sz="2400" i="1" dirty="0"/>
              <a:t>and the domain theory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 Analytical Generalization Problem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23751" y="1935163"/>
            <a:ext cx="369649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Learning from Perfect Domain Theories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Assumes domain theory is </a:t>
            </a:r>
            <a:r>
              <a:rPr lang="en-US" altLang="ko-KR" i="1" dirty="0"/>
              <a:t>correct </a:t>
            </a:r>
            <a:r>
              <a:rPr lang="en-US" altLang="ko-KR" dirty="0"/>
              <a:t>(error-free)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Prolog-EBG is algorithm that works under this assumption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This assumption holds in chess and other search problems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Allows us to assume explanation = proof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Later we’ll discuss methods that assume </a:t>
            </a:r>
            <a:r>
              <a:rPr lang="en-US" altLang="ko-KR" i="1" dirty="0"/>
              <a:t>approximate </a:t>
            </a:r>
            <a:r>
              <a:rPr lang="en-US" altLang="ko-KR" dirty="0"/>
              <a:t>domain theories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Prolog EBG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dirty="0" smtClean="0"/>
              <a:t>Initialize hypothesis = {}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2800" dirty="0" smtClean="0"/>
              <a:t>For each positive training example not covered by hypothesis:</a:t>
            </a:r>
          </a:p>
          <a:p>
            <a:pPr marL="765175" lvl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1. </a:t>
            </a:r>
            <a:r>
              <a:rPr lang="en-US" altLang="ko-KR" sz="2400" b="1" dirty="0" smtClean="0"/>
              <a:t>Explain </a:t>
            </a:r>
            <a:r>
              <a:rPr lang="en-US" altLang="ko-KR" sz="2400" dirty="0" smtClean="0"/>
              <a:t>how training example satisfies target concept, in terms of domain theory</a:t>
            </a:r>
          </a:p>
          <a:p>
            <a:pPr marL="765175" lvl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2. </a:t>
            </a:r>
            <a:r>
              <a:rPr lang="en-US" altLang="ko-KR" sz="2400" b="1" dirty="0" smtClean="0"/>
              <a:t>Analyze </a:t>
            </a:r>
            <a:r>
              <a:rPr lang="en-US" altLang="ko-KR" sz="2400" dirty="0" smtClean="0"/>
              <a:t>the explanation to determine the most general conditions under which this explanation (proof) holds</a:t>
            </a:r>
          </a:p>
          <a:p>
            <a:pPr marL="765175" lvl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3. </a:t>
            </a:r>
            <a:r>
              <a:rPr lang="en-US" altLang="ko-KR" sz="2400" b="1" dirty="0" smtClean="0"/>
              <a:t>Refine </a:t>
            </a:r>
            <a:r>
              <a:rPr lang="en-US" altLang="ko-KR" sz="2400" dirty="0" smtClean="0"/>
              <a:t>the hypothesis by adding a new rule, whose preconditions are the above conditions, and whose consequent asserts the target concept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Explanation of a Training 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Computing the Weakest </a:t>
            </a:r>
            <a:r>
              <a:rPr lang="en-US" altLang="ko-KR" b="1" dirty="0" err="1" smtClean="0"/>
              <a:t>Preimage</a:t>
            </a:r>
            <a:r>
              <a:rPr lang="en-US" altLang="ko-KR" b="1" dirty="0" smtClean="0"/>
              <a:t> of Explanation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Regression Algorithm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16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Lessons from Safe-to-Stack 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Justified generalization from single example</a:t>
            </a:r>
          </a:p>
          <a:p>
            <a:r>
              <a:rPr lang="en-US" altLang="ko-KR" dirty="0"/>
              <a:t>Explanation determines feature relevance</a:t>
            </a:r>
          </a:p>
          <a:p>
            <a:r>
              <a:rPr lang="en-US" altLang="ko-KR" dirty="0"/>
              <a:t>Regression determines needed feature constraints</a:t>
            </a:r>
          </a:p>
          <a:p>
            <a:r>
              <a:rPr lang="en-US" altLang="ko-KR" dirty="0"/>
              <a:t>Generality of result depends on domain theory</a:t>
            </a:r>
          </a:p>
          <a:p>
            <a:r>
              <a:rPr lang="en-US" altLang="ko-KR" dirty="0"/>
              <a:t>Still require multiple examples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Perspectives on Prolog-EBG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Theory-guided generalization from examples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Example-guided </a:t>
            </a:r>
            <a:r>
              <a:rPr lang="en-US" altLang="ko-KR" sz="2400" dirty="0" err="1"/>
              <a:t>operationalization</a:t>
            </a:r>
            <a:r>
              <a:rPr lang="en-US" altLang="ko-KR" sz="2400" dirty="0"/>
              <a:t> of theories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altLang="ko-KR" sz="2400" dirty="0"/>
              <a:t>"Just" restating what learner already "knows“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Is it learning?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Are you learning when you get better over time at chess?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Even though you already know everything in principle, once you know rules of the game...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Are you learning when you sit in a mathematics class?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Even though those theorems follow deductively from the axioms you’ve already learned...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INTRODUCTON</a:t>
            </a:r>
          </a:p>
          <a:p>
            <a:r>
              <a:rPr lang="en-US" dirty="0" smtClean="0"/>
              <a:t>LEARNING WITH PERFECT DOMAIN THOERIES:PROLOG-EBG</a:t>
            </a:r>
          </a:p>
          <a:p>
            <a:r>
              <a:rPr lang="en-US" dirty="0" smtClean="0"/>
              <a:t>REMARKS ON EXPLANATION BASED LEARNING</a:t>
            </a:r>
          </a:p>
          <a:p>
            <a:r>
              <a:rPr lang="en-US" dirty="0" smtClean="0"/>
              <a:t>EXPLNANTION BASED LEARNING OF SEARCH CONTROL KNOWLEDGE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0668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Different Perspectives on Explanation-Based-Learning (EBL)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/>
              <a:t>EBL as theory-guided generalization of examples:</a:t>
            </a:r>
            <a:r>
              <a:rPr lang="en-US" sz="2800"/>
              <a:t> EBL generalizes </a:t>
            </a:r>
            <a:r>
              <a:rPr lang="en-US" sz="2800" b="1" i="1"/>
              <a:t>rationally</a:t>
            </a:r>
            <a:r>
              <a:rPr lang="en-US" sz="2800"/>
              <a:t> from examples.</a:t>
            </a:r>
          </a:p>
          <a:p>
            <a:r>
              <a:rPr lang="en-US" sz="2800" b="1" u="sng"/>
              <a:t>EBL as example-guided reformulation of theories:</a:t>
            </a:r>
            <a:r>
              <a:rPr lang="en-US" sz="2800"/>
              <a:t> EBL can be viewed as a method for reformulating the domain theory into a more </a:t>
            </a:r>
            <a:r>
              <a:rPr lang="en-US" sz="2800" b="1" i="1"/>
              <a:t>operational </a:t>
            </a:r>
            <a:r>
              <a:rPr lang="en-US" sz="2800"/>
              <a:t>form.</a:t>
            </a:r>
          </a:p>
          <a:p>
            <a:r>
              <a:rPr lang="en-US" sz="2800" b="1" u="sng"/>
              <a:t>EBL as “just” restating what the learner already knows:</a:t>
            </a:r>
            <a:r>
              <a:rPr lang="en-US" sz="2800"/>
              <a:t> EBL proceeds by </a:t>
            </a:r>
            <a:r>
              <a:rPr lang="en-US" sz="2800" b="1" i="1"/>
              <a:t>reformulating knowledge</a:t>
            </a:r>
            <a:r>
              <a:rPr lang="en-US" sz="2800"/>
              <a:t> and this can sometimes be seen as an important kind of learning (the difference between  </a:t>
            </a:r>
            <a:r>
              <a:rPr lang="en-US" sz="2800" b="1" i="1"/>
              <a:t>knowing how to play chess</a:t>
            </a:r>
            <a:r>
              <a:rPr lang="en-US" sz="2800"/>
              <a:t> and </a:t>
            </a:r>
            <a:r>
              <a:rPr lang="en-US" sz="2800" b="1" i="1"/>
              <a:t>knowing how to play chess well</a:t>
            </a:r>
            <a:r>
              <a:rPr lang="en-US" sz="2800"/>
              <a:t>, for example!)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C58-259E-4EE8-83C3-F3F0E325A86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/>
              <a:t>EBL of Search Control Knowledge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6868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 </a:t>
            </a:r>
            <a:r>
              <a:rPr lang="en-US" sz="2800"/>
              <a:t>Given EBL’s restriction to domains with a correct and complete domain theory, an important class of application is in </a:t>
            </a:r>
            <a:r>
              <a:rPr lang="en-US" sz="2800" b="1" i="1"/>
              <a:t>speeding up complex search problems</a:t>
            </a:r>
            <a:r>
              <a:rPr lang="en-US" sz="2800"/>
              <a:t> by learning </a:t>
            </a:r>
            <a:r>
              <a:rPr lang="en-US" sz="2800" b="1" i="1"/>
              <a:t>how to control search</a:t>
            </a:r>
            <a:r>
              <a:rPr lang="en-US" sz="2800"/>
              <a:t>.</a:t>
            </a:r>
          </a:p>
          <a:p>
            <a:r>
              <a:rPr lang="en-US" sz="2800"/>
              <a:t>Two well-known systems employ EBL in such a way: </a:t>
            </a:r>
            <a:r>
              <a:rPr lang="en-US" sz="2800" b="1" i="1"/>
              <a:t>PRODIGY</a:t>
            </a:r>
            <a:r>
              <a:rPr lang="en-US" sz="2800"/>
              <a:t> and </a:t>
            </a:r>
            <a:r>
              <a:rPr lang="en-US" sz="2800" b="1" i="1"/>
              <a:t>SOAR</a:t>
            </a:r>
            <a:r>
              <a:rPr lang="en-US" sz="2800"/>
              <a:t>.</a:t>
            </a:r>
          </a:p>
          <a:p>
            <a:r>
              <a:rPr lang="en-US" sz="2800"/>
              <a:t>In </a:t>
            </a:r>
            <a:r>
              <a:rPr lang="en-US" sz="2800" b="1" i="1"/>
              <a:t>PRODIGY</a:t>
            </a:r>
            <a:r>
              <a:rPr lang="en-US" sz="2800"/>
              <a:t>, the questions that need to be answered during the search problem are: “Which subgoals should be solved next?” and “Which operator should be considered for solving this subgoal?”. PRODIGY learns concepts such as “the set of states in which subgoal A should be solved before subgoal B”.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563F-DEDF-441A-9BF3-E3456A410E7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/>
              <a:t>EBL of Search Control Knowledge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4114800"/>
          </a:xfrm>
        </p:spPr>
        <p:txBody>
          <a:bodyPr>
            <a:normAutofit/>
          </a:bodyPr>
          <a:lstStyle/>
          <a:p>
            <a:r>
              <a:rPr lang="en-US" sz="2800" b="1" i="1"/>
              <a:t>SOAR </a:t>
            </a:r>
            <a:r>
              <a:rPr lang="en-US" sz="2800"/>
              <a:t>learns by explaining situations in which its current strategy leads to inefficiencies. More generally, </a:t>
            </a:r>
            <a:r>
              <a:rPr lang="en-US" sz="2800" b="1" i="1"/>
              <a:t>SOAR</a:t>
            </a:r>
            <a:r>
              <a:rPr lang="en-US" sz="2800"/>
              <a:t> uses a variant of EBL called </a:t>
            </a:r>
            <a:r>
              <a:rPr lang="en-US" sz="2800" b="1" i="1"/>
              <a:t>chunking</a:t>
            </a:r>
            <a:r>
              <a:rPr lang="en-US" sz="2800"/>
              <a:t> to extract the general conditions under which the same explanation applies. </a:t>
            </a:r>
          </a:p>
          <a:p>
            <a:r>
              <a:rPr lang="en-US" sz="2800" b="1" i="1"/>
              <a:t>SOAR</a:t>
            </a:r>
            <a:r>
              <a:rPr lang="en-US" sz="2800"/>
              <a:t> has been applied in a great number of problem domain and has also been proposed as a </a:t>
            </a:r>
            <a:r>
              <a:rPr lang="en-US" sz="2800" b="1" i="1"/>
              <a:t>psychologically plausible</a:t>
            </a:r>
            <a:r>
              <a:rPr lang="en-US" sz="2800"/>
              <a:t> model of human learning processes.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350B-06E4-4CB3-AE2C-78BCA510742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144000" cy="2286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Problems associated with applying EBL to Learning Search Control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r>
              <a:rPr lang="en-US" sz="2800"/>
              <a:t>In many cases, the number of control rules that must be learned is very large. As the system learns more and more control rules to improve its search, it must pay a larger and larger cost at each step to match this set of rules against the current search state.</a:t>
            </a:r>
          </a:p>
          <a:p>
            <a:r>
              <a:rPr lang="en-US" sz="2800"/>
              <a:t>In many cases, it is intractable to construct the explanations for the desired target concept.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7F4-01AD-42A0-8EB2-40693EBD26B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162800" cy="228600"/>
          </a:xfrm>
        </p:spPr>
        <p:txBody>
          <a:bodyPr>
            <a:normAutofit fontScale="90000"/>
          </a:bodyPr>
          <a:lstStyle/>
          <a:p>
            <a:r>
              <a:rPr lang="en-US"/>
              <a:t>Summary of Prolog-EBG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Prolog-EBG produces </a:t>
            </a:r>
            <a:r>
              <a:rPr lang="en-US" sz="2800" b="1" i="1"/>
              <a:t>justified</a:t>
            </a:r>
            <a:r>
              <a:rPr lang="en-US" sz="2800"/>
              <a:t> general hypotheses.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The explanation of how the examples satisfy the target concept determines which examples attributes are relevant: those mentioned in the explanation.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Regressing the target concept to determine its </a:t>
            </a:r>
            <a:r>
              <a:rPr lang="en-US" sz="2800" b="1" i="1"/>
              <a:t>weakest preimage</a:t>
            </a:r>
            <a:r>
              <a:rPr lang="en-US" sz="2800"/>
              <a:t> allows deriving more general constraints on the value of the relevant features.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Each learned Horn Clause corresponds to a </a:t>
            </a:r>
            <a:r>
              <a:rPr lang="en-US" sz="2800" b="1" i="1"/>
              <a:t>sufficient </a:t>
            </a:r>
            <a:r>
              <a:rPr lang="en-US" sz="2800"/>
              <a:t>condition for satisfying the target concept.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The </a:t>
            </a:r>
            <a:r>
              <a:rPr lang="en-US" sz="2800" b="1" i="1"/>
              <a:t>generality</a:t>
            </a:r>
            <a:r>
              <a:rPr lang="en-US" sz="2800"/>
              <a:t> of the learned Horn clauses depend on the formulation of the domain theory and on the sequence in which the training data are presented.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Prolog-EBG implicitly assumes that the domain theory is </a:t>
            </a:r>
            <a:r>
              <a:rPr lang="en-US" sz="2800" b="1" i="1"/>
              <a:t>correct</a:t>
            </a:r>
            <a:r>
              <a:rPr lang="en-US" sz="2800"/>
              <a:t> and </a:t>
            </a:r>
            <a:r>
              <a:rPr lang="en-US" sz="2800" b="1" i="1"/>
              <a:t>complete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B3DC-F329-44F3-9ED2-8BCFFC75B104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Overview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As discussed earlier, inductive learning methods require a certain number of training examples to generalize accurately.</a:t>
            </a:r>
          </a:p>
          <a:p>
            <a:r>
              <a:rPr lang="en-US" sz="2800" b="1" i="1"/>
              <a:t>Analytical learning</a:t>
            </a:r>
            <a:r>
              <a:rPr lang="en-US" sz="2800"/>
              <a:t> stems from the idea that when not enough training examples are provided, it may be possible to “replace” the “missing” examples by </a:t>
            </a:r>
            <a:r>
              <a:rPr lang="en-US" sz="2800" b="1" i="1"/>
              <a:t>prior knowledge</a:t>
            </a:r>
            <a:r>
              <a:rPr lang="en-US" sz="2800"/>
              <a:t> and </a:t>
            </a:r>
            <a:r>
              <a:rPr lang="en-US" sz="2800" b="1" i="1"/>
              <a:t>deductive reasoning</a:t>
            </a:r>
            <a:r>
              <a:rPr lang="en-US" sz="2800"/>
              <a:t>.</a:t>
            </a:r>
          </a:p>
          <a:p>
            <a:r>
              <a:rPr lang="en-US" sz="2800" b="1" i="1"/>
              <a:t>Explanation-Based Learning</a:t>
            </a:r>
            <a:r>
              <a:rPr lang="en-US" sz="2800"/>
              <a:t> is a particular type of analytical approach which uses prior knowledge to </a:t>
            </a:r>
            <a:r>
              <a:rPr lang="en-US" sz="2800" b="1" i="1"/>
              <a:t>distinguish</a:t>
            </a:r>
            <a:r>
              <a:rPr lang="en-US" sz="2800"/>
              <a:t> the relevant features of the training examples from the irrelevant, so that examples can be generalized based on </a:t>
            </a:r>
            <a:r>
              <a:rPr lang="en-US" sz="2800" b="1" i="1"/>
              <a:t>logical</a:t>
            </a:r>
            <a:r>
              <a:rPr lang="en-US" sz="2800"/>
              <a:t> rather than statistical reasoning.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21B4-ADA5-4320-9919-DFD616132FA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POSITIVE 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351" y="1935163"/>
            <a:ext cx="457129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Intuition about Explanation-Based Learning I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4114800"/>
          </a:xfrm>
        </p:spPr>
        <p:txBody>
          <a:bodyPr>
            <a:normAutofit fontScale="92500"/>
          </a:bodyPr>
          <a:lstStyle/>
          <a:p>
            <a:r>
              <a:rPr lang="en-US" sz="2800"/>
              <a:t>Figure 11.1 of [Mitchell, p.308] represents a positive example of the target concept: </a:t>
            </a:r>
            <a:r>
              <a:rPr lang="en-US" sz="2800" b="1" i="1"/>
              <a:t>“chess position in which black will lose its queen within two moves”.</a:t>
            </a:r>
            <a:endParaRPr lang="en-US" sz="2800"/>
          </a:p>
          <a:p>
            <a:r>
              <a:rPr lang="en-US" sz="2800"/>
              <a:t>Inductive learning could eventually learn this concept with a large number (thousands?) of such examples.</a:t>
            </a:r>
          </a:p>
          <a:p>
            <a:r>
              <a:rPr lang="en-US" sz="2800"/>
              <a:t>However, that is not what human beings do: they learn from a restricted number of examples: they can even learn quite a lot from the single example in Figure 11.1.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476-DBAB-48E8-AE55-9A8CDDC0243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8486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Intuition about Explanation-Based Learning II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From the single board on Figure 11.1, humans can suggest the general hypothesis: </a:t>
            </a:r>
            <a:r>
              <a:rPr lang="en-US" sz="2800" b="1" i="1"/>
              <a:t>“board positions in which the black king and queen are simultaneously attacked”.</a:t>
            </a:r>
            <a:r>
              <a:rPr lang="en-US" sz="2800"/>
              <a:t> They would not even consider the (equally consistent) hypothesis </a:t>
            </a:r>
            <a:r>
              <a:rPr lang="en-US" sz="2800" b="1" i="1"/>
              <a:t>“board positions in which four white pawns are still in their original position”</a:t>
            </a:r>
            <a:r>
              <a:rPr lang="en-US" sz="2800"/>
              <a:t>!</a:t>
            </a:r>
          </a:p>
          <a:p>
            <a:r>
              <a:rPr lang="en-US" sz="2800"/>
              <a:t>They do so, because they rely heavily on </a:t>
            </a:r>
            <a:r>
              <a:rPr lang="en-US" sz="2800" b="1" i="1"/>
              <a:t>explaining</a:t>
            </a:r>
            <a:r>
              <a:rPr lang="en-US" sz="2800"/>
              <a:t> or </a:t>
            </a:r>
            <a:r>
              <a:rPr lang="en-US" sz="2800" b="1" i="1"/>
              <a:t>analyzing</a:t>
            </a:r>
            <a:r>
              <a:rPr lang="en-US" sz="2800"/>
              <a:t> the example in terms of their prior knowledge about the legal moves of chess.</a:t>
            </a:r>
          </a:p>
          <a:p>
            <a:r>
              <a:rPr lang="en-US" sz="2800"/>
              <a:t>Explanation-Based-Learning attempts to learn in the same fashion.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8D6A1-FD48-4B37-AD36-29878D60257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924800" cy="609600"/>
          </a:xfrm>
        </p:spPr>
        <p:txBody>
          <a:bodyPr>
            <a:normAutofit fontScale="90000"/>
          </a:bodyPr>
          <a:lstStyle/>
          <a:p>
            <a:r>
              <a:rPr lang="en-US"/>
              <a:t>Analytical Learning: A Definition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Given a hypothesis space </a:t>
            </a:r>
            <a:r>
              <a:rPr lang="en-US" sz="2800" b="1" i="1"/>
              <a:t>H</a:t>
            </a:r>
            <a:r>
              <a:rPr lang="en-US" sz="2800"/>
              <a:t> a set of training examples </a:t>
            </a:r>
            <a:r>
              <a:rPr lang="en-US" sz="2800" b="1" i="1"/>
              <a:t>D</a:t>
            </a:r>
            <a:r>
              <a:rPr lang="en-US" sz="2800"/>
              <a:t> and a domain theory </a:t>
            </a:r>
            <a:r>
              <a:rPr lang="en-US" sz="2800" b="1" i="1"/>
              <a:t>B</a:t>
            </a:r>
            <a:r>
              <a:rPr lang="en-US" sz="2800"/>
              <a:t> consisting of background knowledge </a:t>
            </a:r>
            <a:r>
              <a:rPr lang="en-US" sz="2800" b="1" i="1"/>
              <a:t>that can be used to explain observed training examples</a:t>
            </a:r>
            <a:r>
              <a:rPr lang="en-US" sz="2800"/>
              <a:t>, the desired output of an analytical learner is a hypothesis </a:t>
            </a:r>
            <a:r>
              <a:rPr lang="en-US" sz="2800" b="1" i="1"/>
              <a:t>h </a:t>
            </a:r>
            <a:r>
              <a:rPr lang="en-US" sz="2800"/>
              <a:t>from </a:t>
            </a:r>
            <a:r>
              <a:rPr lang="en-US" sz="2800" b="1" i="1"/>
              <a:t>H</a:t>
            </a:r>
            <a:r>
              <a:rPr lang="en-US" sz="2800"/>
              <a:t> that is consistent with </a:t>
            </a:r>
            <a:r>
              <a:rPr lang="en-US" sz="2800" b="1" i="1"/>
              <a:t>both</a:t>
            </a:r>
            <a:r>
              <a:rPr lang="en-US" sz="2800"/>
              <a:t> the training examples </a:t>
            </a:r>
            <a:r>
              <a:rPr lang="en-US" sz="2800" b="1" i="1"/>
              <a:t>D</a:t>
            </a:r>
            <a:r>
              <a:rPr lang="en-US" sz="2800"/>
              <a:t> and the domain theory </a:t>
            </a:r>
            <a:r>
              <a:rPr lang="en-US" sz="2800" b="1" i="1"/>
              <a:t>B</a:t>
            </a:r>
            <a:r>
              <a:rPr lang="en-US" sz="2800"/>
              <a:t>.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r>
              <a:rPr lang="en-US" sz="2800"/>
              <a:t>Explanation-Based-Learning works by generalizing </a:t>
            </a:r>
            <a:r>
              <a:rPr lang="en-US" sz="2800" b="1" i="1"/>
              <a:t>not</a:t>
            </a:r>
            <a:r>
              <a:rPr lang="en-US" sz="2800"/>
              <a:t> from the </a:t>
            </a:r>
            <a:r>
              <a:rPr lang="en-US" sz="2800" b="1" i="1"/>
              <a:t>training examples</a:t>
            </a:r>
            <a:r>
              <a:rPr lang="en-US" sz="2800"/>
              <a:t> themselves, but from </a:t>
            </a:r>
            <a:r>
              <a:rPr lang="en-US" sz="2800" b="1" i="1"/>
              <a:t>their explanation</a:t>
            </a:r>
            <a:r>
              <a:rPr lang="en-US" sz="2800"/>
              <a:t>. </a:t>
            </a:r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414-18F9-4A66-A508-99E2AAAE33C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formulations for learning: Inductive and Analytical</a:t>
            </a:r>
          </a:p>
          <a:p>
            <a:r>
              <a:rPr lang="en-US" altLang="ko-KR" dirty="0"/>
              <a:t>Perfect domain theories and Prolog-EBG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848600" cy="762000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</a:pPr>
            <a:r>
              <a:rPr lang="en-US"/>
              <a:t>Learning with Perfect Domain Theories: Prolog-EBG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388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/>
              <a:t>Prolog-EBG</a:t>
            </a:r>
            <a:r>
              <a:rPr lang="en-US" sz="2400"/>
              <a:t>(</a:t>
            </a:r>
            <a:r>
              <a:rPr lang="en-US" sz="2400" b="1" i="1"/>
              <a:t>TargetConcept</a:t>
            </a:r>
            <a:r>
              <a:rPr lang="en-US" sz="2400"/>
              <a:t>, </a:t>
            </a:r>
            <a:r>
              <a:rPr lang="en-US" sz="2400" b="1" i="1"/>
              <a:t>TrainingExamples</a:t>
            </a:r>
            <a:r>
              <a:rPr lang="en-US" sz="2400"/>
              <a:t>, </a:t>
            </a:r>
            <a:r>
              <a:rPr lang="en-US" sz="2400" b="1" i="1"/>
              <a:t>DomainTheory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i="1"/>
              <a:t>LearnedRules</a:t>
            </a:r>
            <a:r>
              <a:rPr lang="en-US" sz="2400"/>
              <a:t> &lt;-- {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i="1"/>
              <a:t>Pos </a:t>
            </a:r>
            <a:r>
              <a:rPr lang="en-US" sz="2400"/>
              <a:t>&lt;-- the positive examples from </a:t>
            </a:r>
            <a:r>
              <a:rPr lang="en-US" sz="2400" b="1" i="1"/>
              <a:t>TrainingExamples</a:t>
            </a:r>
            <a:endParaRPr lang="en-US" sz="24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for each </a:t>
            </a:r>
            <a:r>
              <a:rPr lang="en-US" sz="2400" b="1" i="1"/>
              <a:t>PositiveExample</a:t>
            </a:r>
            <a:r>
              <a:rPr lang="en-US" sz="2400"/>
              <a:t> in </a:t>
            </a:r>
            <a:r>
              <a:rPr lang="en-US" sz="2400" b="1" i="1"/>
              <a:t>Pos</a:t>
            </a:r>
            <a:r>
              <a:rPr lang="en-US" sz="2400"/>
              <a:t> that is not covered by </a:t>
            </a:r>
            <a:r>
              <a:rPr lang="en-US" sz="2400" b="1" i="1"/>
              <a:t>LearnedRules</a:t>
            </a:r>
            <a:r>
              <a:rPr lang="en-US" sz="2400"/>
              <a:t>, do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/>
              <a:t>1. </a:t>
            </a:r>
            <a:r>
              <a:rPr lang="en-US" sz="2400" b="1" u="sng"/>
              <a:t>Explain:</a:t>
            </a:r>
            <a:r>
              <a:rPr lang="en-US" sz="2400" b="1"/>
              <a:t> </a:t>
            </a:r>
            <a:r>
              <a:rPr lang="en-US" sz="2400" b="1" i="1"/>
              <a:t>Explanation</a:t>
            </a:r>
            <a:r>
              <a:rPr lang="en-US" sz="2400"/>
              <a:t> &lt;-- an explanation (proof) in terms of the </a:t>
            </a:r>
            <a:r>
              <a:rPr lang="en-US" sz="2400" b="1" i="1"/>
              <a:t>DomainTheory</a:t>
            </a:r>
            <a:r>
              <a:rPr lang="en-US" sz="2400"/>
              <a:t> that </a:t>
            </a:r>
            <a:r>
              <a:rPr lang="en-US" sz="2400" b="1" i="1"/>
              <a:t>PositiveExample </a:t>
            </a:r>
            <a:r>
              <a:rPr lang="en-US" sz="2400"/>
              <a:t>satisfies the </a:t>
            </a:r>
            <a:r>
              <a:rPr lang="en-US" sz="2400" b="1" i="1"/>
              <a:t>TargetConcept</a:t>
            </a:r>
            <a:endParaRPr lang="en-US" sz="2400"/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/>
              <a:t>2. </a:t>
            </a:r>
            <a:r>
              <a:rPr lang="en-US" sz="2400" b="1" u="sng"/>
              <a:t>Analyze: </a:t>
            </a:r>
            <a:r>
              <a:rPr lang="en-US" sz="2400" b="1" i="1"/>
              <a:t>SufficientConditions</a:t>
            </a:r>
            <a:r>
              <a:rPr lang="en-US" sz="2400"/>
              <a:t> &lt;-- the most general set of features of </a:t>
            </a:r>
            <a:r>
              <a:rPr lang="en-US" sz="2400" b="1" i="1"/>
              <a:t>PositiveExample</a:t>
            </a:r>
            <a:r>
              <a:rPr lang="en-US" sz="2400"/>
              <a:t> sufficient to satisfy the </a:t>
            </a:r>
            <a:r>
              <a:rPr lang="en-US" sz="2400" b="1" i="1"/>
              <a:t>TargetConcept</a:t>
            </a:r>
            <a:r>
              <a:rPr lang="en-US" sz="2400"/>
              <a:t> according to the </a:t>
            </a:r>
            <a:r>
              <a:rPr lang="en-US" sz="2400" b="1" i="1"/>
              <a:t>Explanation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/>
              <a:t>3. </a:t>
            </a:r>
            <a:r>
              <a:rPr lang="en-US" sz="2400" b="1" u="sng"/>
              <a:t>Refine:</a:t>
            </a:r>
            <a:r>
              <a:rPr lang="en-US" sz="2400"/>
              <a:t> </a:t>
            </a:r>
            <a:r>
              <a:rPr lang="en-US" sz="2400" b="1" i="1"/>
              <a:t>LearnedRules</a:t>
            </a:r>
            <a:r>
              <a:rPr lang="en-US" sz="2400"/>
              <a:t> &lt;-- </a:t>
            </a:r>
            <a:r>
              <a:rPr lang="en-US" sz="2400" b="1" i="1"/>
              <a:t>LearnedRules </a:t>
            </a:r>
            <a:r>
              <a:rPr lang="en-US" sz="2400"/>
              <a:t>+ </a:t>
            </a:r>
            <a:r>
              <a:rPr lang="en-US" sz="2400" b="1" i="1"/>
              <a:t>NewHornClause</a:t>
            </a:r>
            <a:r>
              <a:rPr lang="en-US" sz="2400"/>
              <a:t>, where </a:t>
            </a:r>
            <a:r>
              <a:rPr lang="en-US" sz="2400" b="1" i="1"/>
              <a:t>NewHornClause</a:t>
            </a:r>
            <a:r>
              <a:rPr lang="en-US" sz="2400"/>
              <a:t> is of the form:    </a:t>
            </a:r>
          </a:p>
          <a:p>
            <a:pPr lvl="1" algn="ctr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i="1"/>
              <a:t>TargetConcept &lt;-- SufficientConditions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 Return </a:t>
            </a:r>
            <a:r>
              <a:rPr lang="en-US" sz="2400" b="1" i="1"/>
              <a:t>LearnedRules</a:t>
            </a:r>
            <a:endParaRPr lang="en-US" sz="240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965D-A6A9-4C9E-ABF5-A0000E945B1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1274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Machine Learning CS601PC Chapter 11. Analytical Learning</vt:lpstr>
      <vt:lpstr>CONTENTS</vt:lpstr>
      <vt:lpstr>Overview</vt:lpstr>
      <vt:lpstr>A POSITIVE EXAMPLE</vt:lpstr>
      <vt:lpstr>Intuition about Explanation-Based Learning I</vt:lpstr>
      <vt:lpstr>Intuition about Explanation-Based Learning II</vt:lpstr>
      <vt:lpstr>Analytical Learning: A Definition</vt:lpstr>
      <vt:lpstr>OUTLINE</vt:lpstr>
      <vt:lpstr>Learning with Perfect Domain Theories: Prolog-EBG</vt:lpstr>
      <vt:lpstr>The Inductive Generalization Problem</vt:lpstr>
      <vt:lpstr>The Analytical Generalization Problem(Cont’)</vt:lpstr>
      <vt:lpstr>An Analytical Generalization Problem</vt:lpstr>
      <vt:lpstr>Learning from Perfect Domain Theories</vt:lpstr>
      <vt:lpstr>Prolog EBG</vt:lpstr>
      <vt:lpstr>Explanation of a Training Example</vt:lpstr>
      <vt:lpstr>Computing the Weakest Preimage of Explanation</vt:lpstr>
      <vt:lpstr>Regression Algorithm</vt:lpstr>
      <vt:lpstr>Lessons from Safe-to-Stack Example</vt:lpstr>
      <vt:lpstr>Perspectives on Prolog-EBG</vt:lpstr>
      <vt:lpstr>Different Perspectives on Explanation-Based-Learning (EBL)</vt:lpstr>
      <vt:lpstr>EBL of Search Control Knowledge</vt:lpstr>
      <vt:lpstr>EBL of Search Control Knowledge</vt:lpstr>
      <vt:lpstr>Problems associated with applying EBL to Learning Search Control</vt:lpstr>
      <vt:lpstr>Summary of Prolog-EBG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Chapter 11. Analytical Learning</dc:title>
  <dc:creator>ASHA</dc:creator>
  <cp:lastModifiedBy>ASHA</cp:lastModifiedBy>
  <cp:revision>7</cp:revision>
  <dcterms:created xsi:type="dcterms:W3CDTF">2021-05-23T20:18:53Z</dcterms:created>
  <dcterms:modified xsi:type="dcterms:W3CDTF">2021-05-23T20:52:00Z</dcterms:modified>
</cp:coreProperties>
</file>