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5" r:id="rId4"/>
    <p:sldId id="268" r:id="rId5"/>
    <p:sldId id="263" r:id="rId6"/>
    <p:sldId id="25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CAC8-E6E1-AF63-C0F3-611CB30A2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74C35-A497-874F-76F5-2B015A538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2B82-C785-25C8-FF4D-48AB8E41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801D-D0EA-DBC9-48BE-837E7717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B79A-215D-7B7A-11B9-943A4D10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0E88-DCAB-1600-7BEB-29D2CF49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123E-5658-73E5-34CB-4B70BF3C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050F-B20C-C841-820D-39A67A10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43B3-2C68-BC23-C5B2-4526FFE5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21A2-84B0-0260-3821-AABBFF72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2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F98D3-7806-B28D-9BA0-9BD2882A4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617D8-3805-A3D7-6DA3-915E8DA9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8235-5E2D-2A2E-E98B-17BE3079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5189-B296-8C9C-5640-C2E1B1C2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501-585A-A8AA-08A2-DD92AB19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4CCD-45F8-F192-5CE9-374F294A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2720-D616-42F3-E2EB-0C8D2F41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9CE6-97D2-2FB4-2627-7F1C4181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4F7F-8135-DCFF-B2A0-49C70CCA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9A61-78D2-9BC2-FC96-B2C829DA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A80A-85A4-F357-CD0F-3611CBA1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0C706-CB4F-5C13-E404-5FB18754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68F9-ABC8-52DD-2380-C2C17F75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6070-D73D-FE74-6817-DB84A572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43496-07A6-433B-CAE2-2DDBB257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22B5-8CD2-790D-E633-D5ADDE42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3B9D-CF0D-F310-2B22-EB1BA6DAF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CEE3E-2D3C-68AD-F1AD-494A45F96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6525-E739-6289-2F13-907E3366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D4E7-2E74-10F1-5CF6-D83828D4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C9208-A5E2-048C-3C07-643282C5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07E1-DDCD-FFDD-FB9C-F12D1CFB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B831-EB85-7709-A854-CCAF47AD1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01F4D-D447-7689-159C-F0EDD6BBA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68E6B-6876-E66E-8995-8397D2A0C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93809-5E81-6A51-FD8F-EF2C38D4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CDE0A-2113-A92A-964A-C0B4EF73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7478D-4A7D-8BDA-2882-2F65BF7F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153F3-224B-D454-DFE4-4CABF562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46A5-5D44-3844-EF1E-F97DFD84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F610F-C7BC-12BD-BF22-E34B925B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C10B-AB97-3ECA-7AFD-A4C34D5C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75CA8-F9B7-CEE4-CC7B-0987A0A4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A792-E500-95F4-8D47-BA064E09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8EDF8-53F1-C7EF-59B5-138CEF25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B650E-57C1-A00E-B656-C7780F11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A98A-FCEC-70EA-64BE-66D6BFB8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E6F7-DC08-0BE1-6243-F046695D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24DD1-8130-CA0E-B1E5-663177528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FD36-27CD-D448-AA71-69C3EE6C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BBE97-10D6-0C31-520B-194DD54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6994-A4A7-18D8-BC8E-75BDA5AE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3D58-BFB9-5AD9-1EA9-04C6C3E4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54A74-A91D-09A7-73EC-536438F1F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1C6BC-0AD9-A54D-D0A1-D43E2345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F3C05-9D3B-88F9-0765-956B863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D65F-12F3-8AB6-0270-BA78F814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BA3C3-642B-D098-FD9F-F6728A81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9F637-9B61-8C11-7FEA-938D95CF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AA2F-BDD8-B884-D14B-C50BF7BA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7D300-6AF3-6873-393D-24B89418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8DD9-3C6C-ED43-BD77-2AED40D04CB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5FEA-7F56-0092-F04B-4E4CC4270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B057-77D2-D9F5-D800-49D39842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1CEF-117A-7644-BC6C-5551F169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97D2-EA61-E89F-9ABD-73E870F68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Video Classification using</a:t>
            </a:r>
            <a:br>
              <a:rPr lang="en-US" b="1" dirty="0"/>
            </a:br>
            <a:r>
              <a:rPr lang="en-US" b="1" dirty="0" err="1"/>
              <a:t>TimeSformer</a:t>
            </a:r>
            <a:r>
              <a:rPr lang="en-US" b="1" dirty="0"/>
              <a:t>- (Meta AI)</a:t>
            </a:r>
          </a:p>
        </p:txBody>
      </p:sp>
    </p:spTree>
    <p:extLst>
      <p:ext uri="{BB962C8B-B14F-4D97-AF65-F5344CB8AC3E}">
        <p14:creationId xmlns:p14="http://schemas.microsoft.com/office/powerpoint/2010/main" val="416201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C7DA-7044-12EE-903C-94C65A99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5EA7-FBAD-4CD2-6B5B-2C69B79E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000" dirty="0">
                <a:solidFill>
                  <a:srgbClr val="2C2F3B"/>
                </a:solidFill>
              </a:rPr>
              <a:t>Former Video Classification Approaches</a:t>
            </a:r>
          </a:p>
          <a:p>
            <a:r>
              <a:rPr lang="en-IN" sz="2000" b="1" i="0" dirty="0">
                <a:solidFill>
                  <a:srgbClr val="2C2F3B"/>
                </a:solidFill>
                <a:effectLst/>
              </a:rPr>
              <a:t>3D Convolution: </a:t>
            </a:r>
            <a:r>
              <a:rPr lang="en-IN" sz="2000" b="0" i="0" dirty="0">
                <a:solidFill>
                  <a:srgbClr val="2C2F3B"/>
                </a:solidFill>
                <a:effectLst/>
              </a:rPr>
              <a:t>3D patterns formed by stacking sequences of 2D frames.</a:t>
            </a:r>
            <a:endParaRPr lang="en-US" sz="2000" dirty="0"/>
          </a:p>
          <a:p>
            <a:r>
              <a:rPr lang="en-IN" sz="2000" b="1" i="0" dirty="0">
                <a:solidFill>
                  <a:srgbClr val="2C2F3B"/>
                </a:solidFill>
                <a:effectLst/>
              </a:rPr>
              <a:t>Transformers</a:t>
            </a:r>
            <a:r>
              <a:rPr lang="en-IN" sz="2000" b="0" i="0" dirty="0">
                <a:solidFill>
                  <a:srgbClr val="2C2F3B"/>
                </a:solidFill>
                <a:effectLst/>
              </a:rPr>
              <a:t> (Replacing CNN architecture)</a:t>
            </a:r>
          </a:p>
          <a:p>
            <a:pPr marL="0" indent="0">
              <a:buNone/>
            </a:pPr>
            <a:endParaRPr lang="en-IN" sz="2000" dirty="0">
              <a:solidFill>
                <a:srgbClr val="2C2F3B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2C2F3B"/>
                </a:solidFill>
              </a:rPr>
              <a:t>Shortcomings of the above approaches:</a:t>
            </a:r>
          </a:p>
          <a:p>
            <a:r>
              <a:rPr lang="en-IN" sz="2000" dirty="0">
                <a:solidFill>
                  <a:srgbClr val="2C2F3B"/>
                </a:solidFill>
              </a:rPr>
              <a:t>Not suitable for lengthy videos</a:t>
            </a:r>
          </a:p>
          <a:p>
            <a:r>
              <a:rPr lang="en-IN" sz="2000" dirty="0">
                <a:solidFill>
                  <a:srgbClr val="2C2F3B"/>
                </a:solidFill>
              </a:rPr>
              <a:t>High Convolutions(Bias)</a:t>
            </a:r>
            <a:r>
              <a:rPr lang="en-US" sz="2000" dirty="0"/>
              <a:t> </a:t>
            </a:r>
          </a:p>
          <a:p>
            <a:r>
              <a:rPr lang="en-IN" sz="2000" dirty="0">
                <a:solidFill>
                  <a:srgbClr val="2C2F3B"/>
                </a:solidFill>
              </a:rPr>
              <a:t>High Computational complexity and Training time</a:t>
            </a:r>
          </a:p>
          <a:p>
            <a:pPr marL="0" indent="0">
              <a:buNone/>
            </a:pPr>
            <a:endParaRPr lang="en-IN" sz="2000" dirty="0">
              <a:solidFill>
                <a:srgbClr val="2C2F3B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024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EC96-081B-7079-4266-5FD3B49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AF31-9CB0-910F-AE60-A7B0B26D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2C2F3B"/>
                </a:solidFill>
              </a:rPr>
              <a:t>TimeSformer</a:t>
            </a:r>
            <a:r>
              <a:rPr lang="en-US" sz="2000" dirty="0">
                <a:solidFill>
                  <a:srgbClr val="2C2F3B"/>
                </a:solidFill>
              </a:rPr>
              <a:t>: (Time Space Transformer )</a:t>
            </a:r>
          </a:p>
          <a:p>
            <a:pPr algn="l"/>
            <a:r>
              <a:rPr lang="en-IN" sz="2000" dirty="0">
                <a:solidFill>
                  <a:srgbClr val="2C2F3B"/>
                </a:solidFill>
              </a:rPr>
              <a:t>Concept of attention mechanism from sequence models to capture patterns in both </a:t>
            </a:r>
            <a:r>
              <a:rPr lang="en-IN" sz="2000" b="1" dirty="0">
                <a:solidFill>
                  <a:srgbClr val="2C2F3B"/>
                </a:solidFill>
              </a:rPr>
              <a:t>space</a:t>
            </a:r>
            <a:r>
              <a:rPr lang="en-IN" sz="2000" dirty="0">
                <a:solidFill>
                  <a:srgbClr val="2C2F3B"/>
                </a:solidFill>
              </a:rPr>
              <a:t> and </a:t>
            </a:r>
            <a:r>
              <a:rPr lang="en-IN" sz="2000" b="1" dirty="0">
                <a:solidFill>
                  <a:srgbClr val="2C2F3B"/>
                </a:solidFill>
              </a:rPr>
              <a:t>time</a:t>
            </a:r>
            <a:r>
              <a:rPr lang="en-US" sz="2000" dirty="0">
                <a:solidFill>
                  <a:srgbClr val="2C2F3B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2F3B"/>
                </a:solidFill>
              </a:rPr>
              <a:t>Uses Temporal and Spatial Analysis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2C2F3B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2C2F3B"/>
                </a:solidFill>
              </a:rPr>
              <a:t>How is it better compared to previous approaches: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2F3B"/>
                </a:solidFill>
              </a:rPr>
              <a:t>Higher Classification accuracy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2F3B"/>
                </a:solidFill>
              </a:rPr>
              <a:t>Less training and computational time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2F3B"/>
                </a:solidFill>
              </a:rPr>
              <a:t>Convolution free approach</a:t>
            </a:r>
          </a:p>
          <a:p>
            <a:endParaRPr lang="en-US" sz="2000" b="0" i="1" dirty="0">
              <a:solidFill>
                <a:srgbClr val="2C2F3B"/>
              </a:solidFill>
              <a:effectLst/>
              <a:latin typeface="aktiv-grotesk"/>
            </a:endParaRPr>
          </a:p>
          <a:p>
            <a:endParaRPr lang="en-US" sz="2000" b="0" i="1" dirty="0">
              <a:solidFill>
                <a:srgbClr val="2C2F3B"/>
              </a:solidFill>
              <a:effectLst/>
              <a:latin typeface="aktiv-grotesk"/>
            </a:endParaRPr>
          </a:p>
        </p:txBody>
      </p:sp>
    </p:spTree>
    <p:extLst>
      <p:ext uri="{BB962C8B-B14F-4D97-AF65-F5344CB8AC3E}">
        <p14:creationId xmlns:p14="http://schemas.microsoft.com/office/powerpoint/2010/main" val="118227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2E94-659E-3DC5-58F8-2A6194B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E33C6-74C0-A445-0C17-FCBC0535340A}"/>
              </a:ext>
            </a:extLst>
          </p:cNvPr>
          <p:cNvSpPr txBox="1"/>
          <p:nvPr/>
        </p:nvSpPr>
        <p:spPr>
          <a:xfrm>
            <a:off x="566496" y="4850020"/>
            <a:ext cx="11106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Compared to the traditional Transformers architecture, </a:t>
            </a:r>
            <a:r>
              <a:rPr lang="en-IN" dirty="0" err="1"/>
              <a:t>TimeSformer</a:t>
            </a:r>
            <a:r>
              <a:rPr lang="en-I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Enables spatiotemporal feature learning directly from a sequence of frame level patches.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Positional Embedding is carried in 3 phases. With no Embedding, using Space only and using both Space and time</a:t>
            </a:r>
            <a:endParaRPr lang="en-US" dirty="0"/>
          </a:p>
        </p:txBody>
      </p:sp>
      <p:pic>
        <p:nvPicPr>
          <p:cNvPr id="4100" name="Picture 4" descr="Frozen in Time: A Joint Video and Image Encoder for End-to-End Retrieval –  arXiv Vanity">
            <a:extLst>
              <a:ext uri="{FF2B5EF4-FFF2-40B4-BE49-F238E27FC236}">
                <a16:creationId xmlns:a16="http://schemas.microsoft.com/office/drawing/2014/main" id="{C6E2ADF4-0837-B20C-75A0-294237053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26" y="687685"/>
            <a:ext cx="84709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83DD-3539-EC84-AA85-1F84EEB8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5A5D-D1F2-5105-8B21-2A6426F8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r>
              <a:rPr lang="en-US" dirty="0"/>
              <a:t>Divided Space time attention</a:t>
            </a:r>
          </a:p>
          <a:p>
            <a:r>
              <a:rPr lang="en-US" dirty="0"/>
              <a:t>Feedforward attention</a:t>
            </a:r>
          </a:p>
          <a:p>
            <a:r>
              <a:rPr lang="en-US" dirty="0"/>
              <a:t>Positional Embedding</a:t>
            </a:r>
          </a:p>
          <a:p>
            <a:r>
              <a:rPr lang="en-US" dirty="0"/>
              <a:t>Regularization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9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7D93-CED5-C71D-2BD8-DA4D9668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06E1-52E5-48E5-B51D-39EA1C13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dirty="0"/>
              <a:t>Dataset UCF11(</a:t>
            </a:r>
            <a:r>
              <a:rPr lang="en-IN" sz="2000" b="0" i="0" dirty="0">
                <a:effectLst/>
              </a:rPr>
              <a:t>Action recognition dataset) has been used for this model and the following results have been observed.</a:t>
            </a:r>
          </a:p>
          <a:p>
            <a:pPr marL="0" indent="0">
              <a:buNone/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Achieved Higher accuracy, 3-times less training time compared to the generic transformer's architecture.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Successfully tested on few videos with length greater than 1 Minute. </a:t>
            </a:r>
          </a:p>
          <a:p>
            <a:pPr>
              <a:lnSpc>
                <a:spcPct val="150000"/>
              </a:lnSpc>
            </a:pPr>
            <a:r>
              <a:rPr lang="en-IN" sz="2000" i="0" dirty="0" err="1">
                <a:effectLst/>
              </a:rPr>
              <a:t>TimeSformer</a:t>
            </a:r>
            <a:r>
              <a:rPr lang="en-IN" sz="2000" i="0" dirty="0">
                <a:effectLst/>
              </a:rPr>
              <a:t> operates on </a:t>
            </a:r>
            <a:r>
              <a:rPr lang="en-IN" sz="2000" b="1" i="0" dirty="0">
                <a:effectLst/>
              </a:rPr>
              <a:t>8*224*224</a:t>
            </a:r>
            <a:r>
              <a:rPr lang="en-IN" sz="2000" i="0" dirty="0">
                <a:effectLst/>
              </a:rPr>
              <a:t> video clips.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828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B6FE-4F8C-E204-6A86-3A1CE03F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C27F-D722-39BB-59D4-9792134E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TimeSformer</a:t>
            </a:r>
            <a:r>
              <a:rPr lang="en-US" sz="2000" dirty="0"/>
              <a:t>- A new type of video classification approach which uses both space and time complexity.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How different is it from the regular Vision Transformers Architecture by using Space and time complexity.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Training longer video clips, </a:t>
            </a:r>
            <a:r>
              <a:rPr lang="en-US" sz="2000" dirty="0" err="1"/>
              <a:t>upto</a:t>
            </a:r>
            <a:r>
              <a:rPr lang="en-US" sz="2000" dirty="0"/>
              <a:t> several minutes long which cannot be done efficiently with regular transformers.</a:t>
            </a:r>
          </a:p>
          <a:p>
            <a:pPr algn="l">
              <a:lnSpc>
                <a:spcPct val="100000"/>
              </a:lnSpc>
            </a:pPr>
            <a:r>
              <a:rPr lang="en-IN" sz="2000" dirty="0"/>
              <a:t>Also, to train </a:t>
            </a:r>
            <a:r>
              <a:rPr lang="en-IN" sz="2000" b="0" i="0" dirty="0">
                <a:effectLst/>
              </a:rPr>
              <a:t>more powerful </a:t>
            </a:r>
            <a:r>
              <a:rPr lang="en-IN" sz="2000" b="0" i="0" dirty="0" err="1">
                <a:effectLst/>
              </a:rPr>
              <a:t>TimeSformer</a:t>
            </a:r>
            <a:r>
              <a:rPr lang="en-IN" sz="2000" b="0" i="0" dirty="0">
                <a:effectLst/>
              </a:rPr>
              <a:t> variants like </a:t>
            </a:r>
            <a:r>
              <a:rPr lang="en-IN" sz="2000" b="0" i="0" dirty="0" err="1">
                <a:effectLst/>
              </a:rPr>
              <a:t>TimeSformer</a:t>
            </a:r>
            <a:r>
              <a:rPr lang="en-IN" sz="2000" b="0" i="0" dirty="0">
                <a:effectLst/>
              </a:rPr>
              <a:t>-HR (operating on 16-frame clips sampled at 448x448 spatial resolution), and </a:t>
            </a:r>
            <a:r>
              <a:rPr lang="en-IN" sz="2000" b="0" i="0" dirty="0" err="1">
                <a:effectLst/>
              </a:rPr>
              <a:t>TimeSformer</a:t>
            </a:r>
            <a:r>
              <a:rPr lang="en-IN" sz="2000" b="0" i="0" dirty="0">
                <a:effectLst/>
              </a:rPr>
              <a:t>-L (operating on 96-frame clips sampled at 224x224 spatial resolution) we need a GPU with more than 32GB of memory</a:t>
            </a:r>
          </a:p>
        </p:txBody>
      </p:sp>
    </p:spTree>
    <p:extLst>
      <p:ext uri="{BB962C8B-B14F-4D97-AF65-F5344CB8AC3E}">
        <p14:creationId xmlns:p14="http://schemas.microsoft.com/office/powerpoint/2010/main" val="272255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8477</TotalTime>
  <Words>320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aktiv-grotesk</vt:lpstr>
      <vt:lpstr>Arial</vt:lpstr>
      <vt:lpstr>Calibri</vt:lpstr>
      <vt:lpstr>Calibri Light</vt:lpstr>
      <vt:lpstr>Office Theme</vt:lpstr>
      <vt:lpstr>Video Classification using TimeSformer- (Meta AI)</vt:lpstr>
      <vt:lpstr>Understanding the Problem</vt:lpstr>
      <vt:lpstr>Cont..</vt:lpstr>
      <vt:lpstr>Architecture</vt:lpstr>
      <vt:lpstr>Techniques</vt:lpstr>
      <vt:lpstr>Conclusion</vt:lpstr>
      <vt:lpstr>What did you learn today?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Classification using Transformers- TimeSformer</dc:title>
  <dc:creator>Ankith Dasu</dc:creator>
  <cp:lastModifiedBy>Ankith Dasu</cp:lastModifiedBy>
  <cp:revision>6</cp:revision>
  <dcterms:created xsi:type="dcterms:W3CDTF">2022-12-02T01:34:53Z</dcterms:created>
  <dcterms:modified xsi:type="dcterms:W3CDTF">2022-12-08T00:12:59Z</dcterms:modified>
</cp:coreProperties>
</file>