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58" r:id="rId5"/>
    <p:sldId id="259" r:id="rId6"/>
    <p:sldId id="261" r:id="rId7"/>
    <p:sldId id="262" r:id="rId8"/>
    <p:sldId id="263" r:id="rId9"/>
    <p:sldId id="260" r:id="rId10"/>
    <p:sldId id="264" r:id="rId11"/>
    <p:sldId id="269" r:id="rId12"/>
    <p:sldId id="266" r:id="rId13"/>
    <p:sldId id="267" r:id="rId14"/>
    <p:sldId id="268" r:id="rId15"/>
    <p:sldId id="270" r:id="rId16"/>
    <p:sldId id="273" r:id="rId17"/>
    <p:sldId id="272"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BF77D08-C3CD-4D2C-AC62-1737105BBFEB}" type="datetimeFigureOut">
              <a:rPr kumimoji="1" lang="ja-JP" altLang="en-US" smtClean="0"/>
              <a:t>2024/9/27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DAF5191-83F7-4E67-B38D-06048DFEC3E9}" type="slidenum">
              <a:rPr kumimoji="1" lang="ja-JP" altLang="en-US" smtClean="0"/>
              <a:t>‹#›</a:t>
            </a:fld>
            <a:endParaRPr kumimoji="1" lang="ja-JP" altLang="en-US"/>
          </a:p>
        </p:txBody>
      </p:sp>
    </p:spTree>
    <p:extLst>
      <p:ext uri="{BB962C8B-B14F-4D97-AF65-F5344CB8AC3E}">
        <p14:creationId xmlns:p14="http://schemas.microsoft.com/office/powerpoint/2010/main" val="3474280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BF77D08-C3CD-4D2C-AC62-1737105BBFEB}" type="datetimeFigureOut">
              <a:rPr kumimoji="1" lang="ja-JP" altLang="en-US" smtClean="0"/>
              <a:t>2024/9/27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DAF5191-83F7-4E67-B38D-06048DFEC3E9}" type="slidenum">
              <a:rPr kumimoji="1" lang="ja-JP" altLang="en-US" smtClean="0"/>
              <a:t>‹#›</a:t>
            </a:fld>
            <a:endParaRPr kumimoji="1" lang="ja-JP" altLang="en-US"/>
          </a:p>
        </p:txBody>
      </p:sp>
    </p:spTree>
    <p:extLst>
      <p:ext uri="{BB962C8B-B14F-4D97-AF65-F5344CB8AC3E}">
        <p14:creationId xmlns:p14="http://schemas.microsoft.com/office/powerpoint/2010/main" val="1619264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BF77D08-C3CD-4D2C-AC62-1737105BBFEB}" type="datetimeFigureOut">
              <a:rPr kumimoji="1" lang="ja-JP" altLang="en-US" smtClean="0"/>
              <a:t>2024/9/27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DAF5191-83F7-4E67-B38D-06048DFEC3E9}" type="slidenum">
              <a:rPr kumimoji="1" lang="ja-JP" altLang="en-US" smtClean="0"/>
              <a:t>‹#›</a:t>
            </a:fld>
            <a:endParaRPr kumimoji="1" lang="ja-JP" altLang="en-US"/>
          </a:p>
        </p:txBody>
      </p:sp>
    </p:spTree>
    <p:extLst>
      <p:ext uri="{BB962C8B-B14F-4D97-AF65-F5344CB8AC3E}">
        <p14:creationId xmlns:p14="http://schemas.microsoft.com/office/powerpoint/2010/main" val="4267182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BF77D08-C3CD-4D2C-AC62-1737105BBFEB}" type="datetimeFigureOut">
              <a:rPr kumimoji="1" lang="ja-JP" altLang="en-US" smtClean="0"/>
              <a:t>2024/9/27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DAF5191-83F7-4E67-B38D-06048DFEC3E9}" type="slidenum">
              <a:rPr kumimoji="1" lang="ja-JP" altLang="en-US" smtClean="0"/>
              <a:t>‹#›</a:t>
            </a:fld>
            <a:endParaRPr kumimoji="1" lang="ja-JP" altLang="en-US"/>
          </a:p>
        </p:txBody>
      </p:sp>
    </p:spTree>
    <p:extLst>
      <p:ext uri="{BB962C8B-B14F-4D97-AF65-F5344CB8AC3E}">
        <p14:creationId xmlns:p14="http://schemas.microsoft.com/office/powerpoint/2010/main" val="3123937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BF77D08-C3CD-4D2C-AC62-1737105BBFEB}" type="datetimeFigureOut">
              <a:rPr kumimoji="1" lang="ja-JP" altLang="en-US" smtClean="0"/>
              <a:t>2024/9/27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DAF5191-83F7-4E67-B38D-06048DFEC3E9}" type="slidenum">
              <a:rPr kumimoji="1" lang="ja-JP" altLang="en-US" smtClean="0"/>
              <a:t>‹#›</a:t>
            </a:fld>
            <a:endParaRPr kumimoji="1" lang="ja-JP" altLang="en-US"/>
          </a:p>
        </p:txBody>
      </p:sp>
    </p:spTree>
    <p:extLst>
      <p:ext uri="{BB962C8B-B14F-4D97-AF65-F5344CB8AC3E}">
        <p14:creationId xmlns:p14="http://schemas.microsoft.com/office/powerpoint/2010/main" val="667486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BF77D08-C3CD-4D2C-AC62-1737105BBFEB}" type="datetimeFigureOut">
              <a:rPr kumimoji="1" lang="ja-JP" altLang="en-US" smtClean="0"/>
              <a:t>2024/9/27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DAF5191-83F7-4E67-B38D-06048DFEC3E9}" type="slidenum">
              <a:rPr kumimoji="1" lang="ja-JP" altLang="en-US" smtClean="0"/>
              <a:t>‹#›</a:t>
            </a:fld>
            <a:endParaRPr kumimoji="1" lang="ja-JP" altLang="en-US"/>
          </a:p>
        </p:txBody>
      </p:sp>
    </p:spTree>
    <p:extLst>
      <p:ext uri="{BB962C8B-B14F-4D97-AF65-F5344CB8AC3E}">
        <p14:creationId xmlns:p14="http://schemas.microsoft.com/office/powerpoint/2010/main" val="37694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BF77D08-C3CD-4D2C-AC62-1737105BBFEB}" type="datetimeFigureOut">
              <a:rPr kumimoji="1" lang="ja-JP" altLang="en-US" smtClean="0"/>
              <a:t>2024/9/27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DAF5191-83F7-4E67-B38D-06048DFEC3E9}" type="slidenum">
              <a:rPr kumimoji="1" lang="ja-JP" altLang="en-US" smtClean="0"/>
              <a:t>‹#›</a:t>
            </a:fld>
            <a:endParaRPr kumimoji="1" lang="ja-JP" altLang="en-US"/>
          </a:p>
        </p:txBody>
      </p:sp>
    </p:spTree>
    <p:extLst>
      <p:ext uri="{BB962C8B-B14F-4D97-AF65-F5344CB8AC3E}">
        <p14:creationId xmlns:p14="http://schemas.microsoft.com/office/powerpoint/2010/main" val="1863810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BF77D08-C3CD-4D2C-AC62-1737105BBFEB}" type="datetimeFigureOut">
              <a:rPr kumimoji="1" lang="ja-JP" altLang="en-US" smtClean="0"/>
              <a:t>2024/9/27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DAF5191-83F7-4E67-B38D-06048DFEC3E9}" type="slidenum">
              <a:rPr kumimoji="1" lang="ja-JP" altLang="en-US" smtClean="0"/>
              <a:t>‹#›</a:t>
            </a:fld>
            <a:endParaRPr kumimoji="1" lang="ja-JP" altLang="en-US"/>
          </a:p>
        </p:txBody>
      </p:sp>
    </p:spTree>
    <p:extLst>
      <p:ext uri="{BB962C8B-B14F-4D97-AF65-F5344CB8AC3E}">
        <p14:creationId xmlns:p14="http://schemas.microsoft.com/office/powerpoint/2010/main" val="2324087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BF77D08-C3CD-4D2C-AC62-1737105BBFEB}" type="datetimeFigureOut">
              <a:rPr kumimoji="1" lang="ja-JP" altLang="en-US" smtClean="0"/>
              <a:t>2024/9/27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DAF5191-83F7-4E67-B38D-06048DFEC3E9}" type="slidenum">
              <a:rPr kumimoji="1" lang="ja-JP" altLang="en-US" smtClean="0"/>
              <a:t>‹#›</a:t>
            </a:fld>
            <a:endParaRPr kumimoji="1" lang="ja-JP" altLang="en-US"/>
          </a:p>
        </p:txBody>
      </p:sp>
    </p:spTree>
    <p:extLst>
      <p:ext uri="{BB962C8B-B14F-4D97-AF65-F5344CB8AC3E}">
        <p14:creationId xmlns:p14="http://schemas.microsoft.com/office/powerpoint/2010/main" val="251383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BF77D08-C3CD-4D2C-AC62-1737105BBFEB}" type="datetimeFigureOut">
              <a:rPr kumimoji="1" lang="ja-JP" altLang="en-US" smtClean="0"/>
              <a:t>2024/9/27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DAF5191-83F7-4E67-B38D-06048DFEC3E9}" type="slidenum">
              <a:rPr kumimoji="1" lang="ja-JP" altLang="en-US" smtClean="0"/>
              <a:t>‹#›</a:t>
            </a:fld>
            <a:endParaRPr kumimoji="1" lang="ja-JP" altLang="en-US"/>
          </a:p>
        </p:txBody>
      </p:sp>
    </p:spTree>
    <p:extLst>
      <p:ext uri="{BB962C8B-B14F-4D97-AF65-F5344CB8AC3E}">
        <p14:creationId xmlns:p14="http://schemas.microsoft.com/office/powerpoint/2010/main" val="255438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BF77D08-C3CD-4D2C-AC62-1737105BBFEB}" type="datetimeFigureOut">
              <a:rPr kumimoji="1" lang="ja-JP" altLang="en-US" smtClean="0"/>
              <a:t>2024/9/27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DAF5191-83F7-4E67-B38D-06048DFEC3E9}" type="slidenum">
              <a:rPr kumimoji="1" lang="ja-JP" altLang="en-US" smtClean="0"/>
              <a:t>‹#›</a:t>
            </a:fld>
            <a:endParaRPr kumimoji="1" lang="ja-JP" altLang="en-US"/>
          </a:p>
        </p:txBody>
      </p:sp>
    </p:spTree>
    <p:extLst>
      <p:ext uri="{BB962C8B-B14F-4D97-AF65-F5344CB8AC3E}">
        <p14:creationId xmlns:p14="http://schemas.microsoft.com/office/powerpoint/2010/main" val="4173061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F77D08-C3CD-4D2C-AC62-1737105BBFEB}" type="datetimeFigureOut">
              <a:rPr kumimoji="1" lang="ja-JP" altLang="en-US" smtClean="0"/>
              <a:t>2024/9/27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AF5191-83F7-4E67-B38D-06048DFEC3E9}" type="slidenum">
              <a:rPr kumimoji="1" lang="ja-JP" altLang="en-US" smtClean="0"/>
              <a:t>‹#›</a:t>
            </a:fld>
            <a:endParaRPr kumimoji="1" lang="ja-JP" altLang="en-US"/>
          </a:p>
        </p:txBody>
      </p:sp>
    </p:spTree>
    <p:extLst>
      <p:ext uri="{BB962C8B-B14F-4D97-AF65-F5344CB8AC3E}">
        <p14:creationId xmlns:p14="http://schemas.microsoft.com/office/powerpoint/2010/main" val="536118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a:t>ゲームプログラミング </a:t>
            </a:r>
            <a:r>
              <a:rPr lang="en-US" altLang="ja-JP" smtClean="0"/>
              <a:t>Ⅲ</a:t>
            </a:r>
            <a:endParaRPr kumimoji="1" lang="ja-JP" altLang="en-US"/>
          </a:p>
        </p:txBody>
      </p:sp>
      <p:sp>
        <p:nvSpPr>
          <p:cNvPr id="3" name="サブタイトル 2"/>
          <p:cNvSpPr>
            <a:spLocks noGrp="1"/>
          </p:cNvSpPr>
          <p:nvPr>
            <p:ph type="subTitle" idx="1"/>
          </p:nvPr>
        </p:nvSpPr>
        <p:spPr/>
        <p:txBody>
          <a:bodyPr>
            <a:normAutofit/>
          </a:bodyPr>
          <a:lstStyle/>
          <a:p>
            <a:r>
              <a:rPr lang="en-US" altLang="ja-JP" sz="4000"/>
              <a:t>(GP3_3D</a:t>
            </a:r>
            <a:r>
              <a:rPr lang="ja-JP" altLang="en-US" sz="4000"/>
              <a:t>基礎</a:t>
            </a:r>
            <a:r>
              <a:rPr lang="en-US" altLang="ja-JP" sz="4000"/>
              <a:t>v1)</a:t>
            </a:r>
            <a:endParaRPr kumimoji="1" lang="ja-JP" altLang="en-US" sz="4000"/>
          </a:p>
        </p:txBody>
      </p:sp>
    </p:spTree>
    <p:extLst>
      <p:ext uri="{BB962C8B-B14F-4D97-AF65-F5344CB8AC3E}">
        <p14:creationId xmlns:p14="http://schemas.microsoft.com/office/powerpoint/2010/main" val="3846688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437419" y="447124"/>
            <a:ext cx="11430000" cy="5632311"/>
          </a:xfrm>
          <a:prstGeom prst="rect">
            <a:avLst/>
          </a:prstGeom>
          <a:noFill/>
        </p:spPr>
        <p:txBody>
          <a:bodyPr wrap="square" rtlCol="0">
            <a:spAutoFit/>
          </a:bodyPr>
          <a:lstStyle/>
          <a:p>
            <a:r>
              <a:rPr lang="ja-JP" altLang="en-US" b="1" smtClean="0">
                <a:latin typeface="Meiryo UI" panose="020B0604030504040204" pitchFamily="50" charset="-128"/>
                <a:ea typeface="Meiryo UI" panose="020B0604030504040204" pitchFamily="50" charset="-128"/>
              </a:rPr>
              <a:t>ライティング</a:t>
            </a:r>
          </a:p>
          <a:p>
            <a:r>
              <a:rPr lang="ja-JP" altLang="en-US" smtClean="0">
                <a:latin typeface="Meiryo UI" panose="020B0604030504040204" pitchFamily="50" charset="-128"/>
                <a:ea typeface="Meiryo UI" panose="020B0604030504040204" pitchFamily="50" charset="-128"/>
              </a:rPr>
              <a:t>　</a:t>
            </a:r>
            <a:r>
              <a:rPr lang="en-US" altLang="ja-JP" smtClean="0">
                <a:latin typeface="Meiryo UI" panose="020B0604030504040204" pitchFamily="50" charset="-128"/>
                <a:ea typeface="Meiryo UI" panose="020B0604030504040204" pitchFamily="50" charset="-128"/>
              </a:rPr>
              <a:t>3D</a:t>
            </a:r>
            <a:r>
              <a:rPr lang="ja-JP" altLang="en-US" smtClean="0">
                <a:latin typeface="Meiryo UI" panose="020B0604030504040204" pitchFamily="50" charset="-128"/>
                <a:ea typeface="Meiryo UI" panose="020B0604030504040204" pitchFamily="50" charset="-128"/>
              </a:rPr>
              <a:t>データを表示する際にはライティングが必要になります。</a:t>
            </a:r>
            <a:r>
              <a:rPr lang="en-US" altLang="ja-JP" smtClean="0">
                <a:latin typeface="Meiryo UI" panose="020B0604030504040204" pitchFamily="50" charset="-128"/>
                <a:ea typeface="Meiryo UI" panose="020B0604030504040204" pitchFamily="50" charset="-128"/>
              </a:rPr>
              <a:t>Direct3D</a:t>
            </a:r>
            <a:r>
              <a:rPr lang="ja-JP" altLang="en-US" smtClean="0">
                <a:latin typeface="Meiryo UI" panose="020B0604030504040204" pitchFamily="50" charset="-128"/>
                <a:ea typeface="Meiryo UI" panose="020B0604030504040204" pitchFamily="50" charset="-128"/>
              </a:rPr>
              <a:t>ではライトは </a:t>
            </a:r>
            <a:r>
              <a:rPr lang="en-US" altLang="ja-JP" smtClean="0">
                <a:latin typeface="Meiryo UI" panose="020B0604030504040204" pitchFamily="50" charset="-128"/>
                <a:ea typeface="Meiryo UI" panose="020B0604030504040204" pitchFamily="50" charset="-128"/>
              </a:rPr>
              <a:t>8</a:t>
            </a:r>
            <a:r>
              <a:rPr lang="ja-JP" altLang="en-US" smtClean="0">
                <a:latin typeface="Meiryo UI" panose="020B0604030504040204" pitchFamily="50" charset="-128"/>
                <a:ea typeface="Meiryo UI" panose="020B0604030504040204" pitchFamily="50" charset="-128"/>
              </a:rPr>
              <a:t>個程度を使えますが、ハードウエアシェーダを使えば事実上ライトの数は無制限です。今回は </a:t>
            </a:r>
            <a:r>
              <a:rPr lang="en-US" altLang="ja-JP" smtClean="0">
                <a:latin typeface="Meiryo UI" panose="020B0604030504040204" pitchFamily="50" charset="-128"/>
                <a:ea typeface="Meiryo UI" panose="020B0604030504040204" pitchFamily="50" charset="-128"/>
              </a:rPr>
              <a:t>3</a:t>
            </a:r>
            <a:r>
              <a:rPr lang="ja-JP" altLang="en-US" smtClean="0">
                <a:latin typeface="Meiryo UI" panose="020B0604030504040204" pitchFamily="50" charset="-128"/>
                <a:ea typeface="Meiryo UI" panose="020B0604030504040204" pitchFamily="50" charset="-128"/>
              </a:rPr>
              <a:t>個のライトを使い、三灯照明を行っています。これは実写での基本的なライティングです。</a:t>
            </a:r>
            <a:endParaRPr lang="en-US" altLang="ja-JP" smtClean="0">
              <a:latin typeface="Meiryo UI" panose="020B0604030504040204" pitchFamily="50" charset="-128"/>
              <a:ea typeface="Meiryo UI" panose="020B0604030504040204" pitchFamily="50" charset="-128"/>
            </a:endParaRPr>
          </a:p>
          <a:p>
            <a:r>
              <a:rPr lang="ja-JP" altLang="en-US">
                <a:latin typeface="Meiryo UI" panose="020B0604030504040204" pitchFamily="50" charset="-128"/>
                <a:ea typeface="Meiryo UI" panose="020B0604030504040204" pitchFamily="50" charset="-128"/>
              </a:rPr>
              <a:t>　</a:t>
            </a:r>
            <a:r>
              <a:rPr lang="ja-JP" altLang="en-US" smtClean="0">
                <a:latin typeface="Meiryo UI" panose="020B0604030504040204" pitchFamily="50" charset="-128"/>
                <a:ea typeface="Meiryo UI" panose="020B0604030504040204" pitchFamily="50" charset="-128"/>
              </a:rPr>
              <a:t>手前横からキーライト（メインライト、もっとも強いライト）、手前逆方向からフィルライト（補助ライト、弱めのライト）、奥からバックライト（強めのライト）となります。</a:t>
            </a:r>
          </a:p>
          <a:p>
            <a:endParaRPr lang="en-US" altLang="ja-JP" smtClean="0">
              <a:latin typeface="Meiryo UI" panose="020B0604030504040204" pitchFamily="50" charset="-128"/>
              <a:ea typeface="Meiryo UI" panose="020B0604030504040204" pitchFamily="50" charset="-128"/>
            </a:endParaRPr>
          </a:p>
          <a:p>
            <a:r>
              <a:rPr lang="en-US" altLang="ja-JP" b="1" smtClean="0">
                <a:latin typeface="Meiryo UI" panose="020B0604030504040204" pitchFamily="50" charset="-128"/>
                <a:ea typeface="Meiryo UI" panose="020B0604030504040204" pitchFamily="50" charset="-128"/>
              </a:rPr>
              <a:t>Direct3D</a:t>
            </a:r>
            <a:r>
              <a:rPr lang="ja-JP" altLang="en-US" b="1" smtClean="0">
                <a:latin typeface="Meiryo UI" panose="020B0604030504040204" pitchFamily="50" charset="-128"/>
                <a:ea typeface="Meiryo UI" panose="020B0604030504040204" pitchFamily="50" charset="-128"/>
              </a:rPr>
              <a:t>プログラム</a:t>
            </a:r>
          </a:p>
          <a:p>
            <a:r>
              <a:rPr lang="ja-JP" altLang="en-US" smtClean="0">
                <a:latin typeface="Meiryo UI" panose="020B0604030504040204" pitchFamily="50" charset="-128"/>
                <a:ea typeface="Meiryo UI" panose="020B0604030504040204" pitchFamily="50" charset="-128"/>
              </a:rPr>
              <a:t>　</a:t>
            </a:r>
            <a:r>
              <a:rPr lang="en-US" altLang="ja-JP" smtClean="0">
                <a:latin typeface="Meiryo UI" panose="020B0604030504040204" pitchFamily="50" charset="-128"/>
                <a:ea typeface="Meiryo UI" panose="020B0604030504040204" pitchFamily="50" charset="-128"/>
              </a:rPr>
              <a:t>3DCG</a:t>
            </a:r>
            <a:r>
              <a:rPr lang="ja-JP" altLang="en-US" smtClean="0">
                <a:latin typeface="Meiryo UI" panose="020B0604030504040204" pitchFamily="50" charset="-128"/>
                <a:ea typeface="Meiryo UI" panose="020B0604030504040204" pitchFamily="50" charset="-128"/>
              </a:rPr>
              <a:t>プログラミングを </a:t>
            </a:r>
            <a:r>
              <a:rPr lang="en-US" altLang="ja-JP" smtClean="0">
                <a:latin typeface="Meiryo UI" panose="020B0604030504040204" pitchFamily="50" charset="-128"/>
                <a:ea typeface="Meiryo UI" panose="020B0604030504040204" pitchFamily="50" charset="-128"/>
              </a:rPr>
              <a:t>Direct3D</a:t>
            </a:r>
            <a:r>
              <a:rPr lang="ja-JP" altLang="en-US" smtClean="0">
                <a:latin typeface="Meiryo UI" panose="020B0604030504040204" pitchFamily="50" charset="-128"/>
                <a:ea typeface="Meiryo UI" panose="020B0604030504040204" pitchFamily="50" charset="-128"/>
              </a:rPr>
              <a:t>で実装する場合、</a:t>
            </a:r>
            <a:r>
              <a:rPr lang="en-US" altLang="ja-JP" smtClean="0">
                <a:latin typeface="Meiryo UI" panose="020B0604030504040204" pitchFamily="50" charset="-128"/>
                <a:ea typeface="Meiryo UI" panose="020B0604030504040204" pitchFamily="50" charset="-128"/>
              </a:rPr>
              <a:t>2D</a:t>
            </a:r>
            <a:r>
              <a:rPr lang="ja-JP" altLang="en-US" smtClean="0">
                <a:latin typeface="Meiryo UI" panose="020B0604030504040204" pitchFamily="50" charset="-128"/>
                <a:ea typeface="Meiryo UI" panose="020B0604030504040204" pitchFamily="50" charset="-128"/>
              </a:rPr>
              <a:t>スプライトの場合と同じように </a:t>
            </a:r>
            <a:r>
              <a:rPr lang="en-US" altLang="ja-JP" smtClean="0">
                <a:latin typeface="Meiryo UI" panose="020B0604030504040204" pitchFamily="50" charset="-128"/>
                <a:ea typeface="Meiryo UI" panose="020B0604030504040204" pitchFamily="50" charset="-128"/>
              </a:rPr>
              <a:t>Direct3D</a:t>
            </a:r>
            <a:r>
              <a:rPr lang="ja-JP" altLang="en-US" smtClean="0">
                <a:latin typeface="Meiryo UI" panose="020B0604030504040204" pitchFamily="50" charset="-128"/>
                <a:ea typeface="Meiryo UI" panose="020B0604030504040204" pitchFamily="50" charset="-128"/>
              </a:rPr>
              <a:t>デバイスを用います。</a:t>
            </a:r>
            <a:r>
              <a:rPr lang="en-US" altLang="ja-JP" smtClean="0">
                <a:latin typeface="Meiryo UI" panose="020B0604030504040204" pitchFamily="50" charset="-128"/>
                <a:ea typeface="Meiryo UI" panose="020B0604030504040204" pitchFamily="50" charset="-128"/>
              </a:rPr>
              <a:t>Windows</a:t>
            </a:r>
            <a:r>
              <a:rPr lang="ja-JP" altLang="en-US" smtClean="0">
                <a:latin typeface="Meiryo UI" panose="020B0604030504040204" pitchFamily="50" charset="-128"/>
                <a:ea typeface="Meiryo UI" panose="020B0604030504040204" pitchFamily="50" charset="-128"/>
              </a:rPr>
              <a:t>イベントループとメッセージ処理関数（</a:t>
            </a:r>
            <a:r>
              <a:rPr lang="en-US" altLang="ja-JP" smtClean="0">
                <a:latin typeface="Meiryo UI" panose="020B0604030504040204" pitchFamily="50" charset="-128"/>
                <a:ea typeface="Meiryo UI" panose="020B0604030504040204" pitchFamily="50" charset="-128"/>
              </a:rPr>
              <a:t>WindowProc </a:t>
            </a:r>
            <a:r>
              <a:rPr lang="ja-JP" altLang="en-US" smtClean="0">
                <a:latin typeface="Meiryo UI" panose="020B0604030504040204" pitchFamily="50" charset="-128"/>
                <a:ea typeface="Meiryo UI" panose="020B0604030504040204" pitchFamily="50" charset="-128"/>
              </a:rPr>
              <a:t>関数）もほとんど変化ありません。レンダリング処理部分も、シーンの開始（</a:t>
            </a:r>
            <a:r>
              <a:rPr lang="en-US" altLang="ja-JP" smtClean="0">
                <a:latin typeface="Meiryo UI" panose="020B0604030504040204" pitchFamily="50" charset="-128"/>
                <a:ea typeface="Meiryo UI" panose="020B0604030504040204" pitchFamily="50" charset="-128"/>
              </a:rPr>
              <a:t>IDirect3DDevice9::BeginScene</a:t>
            </a:r>
            <a:r>
              <a:rPr lang="ja-JP" altLang="en-US" smtClean="0">
                <a:latin typeface="Meiryo UI" panose="020B0604030504040204" pitchFamily="50" charset="-128"/>
                <a:ea typeface="Meiryo UI" panose="020B0604030504040204" pitchFamily="50" charset="-128"/>
              </a:rPr>
              <a:t>）から始まり、シーンの終わり（</a:t>
            </a:r>
            <a:r>
              <a:rPr lang="en-US" altLang="ja-JP" smtClean="0">
                <a:latin typeface="Meiryo UI" panose="020B0604030504040204" pitchFamily="50" charset="-128"/>
                <a:ea typeface="Meiryo UI" panose="020B0604030504040204" pitchFamily="50" charset="-128"/>
              </a:rPr>
              <a:t>IDirect3DDevice9::EndScene</a:t>
            </a:r>
            <a:r>
              <a:rPr lang="ja-JP" altLang="en-US" smtClean="0">
                <a:latin typeface="Meiryo UI" panose="020B0604030504040204" pitchFamily="50" charset="-128"/>
                <a:ea typeface="Meiryo UI" panose="020B0604030504040204" pitchFamily="50" charset="-128"/>
              </a:rPr>
              <a:t>）を用いる部分は同一です。異なっている部分は、カメラ行列や投影行列の作成と設定、ポリゴンの頂点情報の設定、ポリゴンの表示部分になります。</a:t>
            </a:r>
          </a:p>
          <a:p>
            <a:endParaRPr lang="en-US" altLang="ja-JP" smtClean="0">
              <a:latin typeface="Meiryo UI" panose="020B0604030504040204" pitchFamily="50" charset="-128"/>
              <a:ea typeface="Meiryo UI" panose="020B0604030504040204" pitchFamily="50" charset="-128"/>
            </a:endParaRPr>
          </a:p>
          <a:p>
            <a:r>
              <a:rPr lang="ja-JP" altLang="en-US" b="1" smtClean="0">
                <a:latin typeface="Meiryo UI" panose="020B0604030504040204" pitchFamily="50" charset="-128"/>
                <a:ea typeface="Meiryo UI" panose="020B0604030504040204" pitchFamily="50" charset="-128"/>
              </a:rPr>
              <a:t>ポリゴン表示の処理の流れ</a:t>
            </a:r>
          </a:p>
          <a:p>
            <a:r>
              <a:rPr lang="ja-JP" altLang="en-US" smtClean="0">
                <a:latin typeface="Meiryo UI" panose="020B0604030504040204" pitchFamily="50" charset="-128"/>
                <a:ea typeface="Meiryo UI" panose="020B0604030504040204" pitchFamily="50" charset="-128"/>
              </a:rPr>
              <a:t>　ポリゴンの描画の前に、必ず行列設定（カメラ行列、プロジェクション行列、ワールド行列）が必要になります。これらの行列が適切に設定されていないと、画面には何も映りません。行列の設定後、ポリゴンを描画します。この際、ポリゴンの各頂点座標位置は、現在設定されている各行列の影響を受けます。つまり、異なる位置にポリゴンを描画したい場合や異なるカメラ位置からの表示をしたい場合は、ワールド行列やカメラ行列を再設定してから描画すればよいということになります。</a:t>
            </a:r>
          </a:p>
          <a:p>
            <a:endParaRPr lang="ja-JP" altLang="en-US"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71001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832" y="398059"/>
            <a:ext cx="9473184" cy="5985297"/>
          </a:xfrm>
          <a:prstGeom prst="rect">
            <a:avLst/>
          </a:prstGeom>
        </p:spPr>
      </p:pic>
    </p:spTree>
    <p:extLst>
      <p:ext uri="{BB962C8B-B14F-4D97-AF65-F5344CB8AC3E}">
        <p14:creationId xmlns:p14="http://schemas.microsoft.com/office/powerpoint/2010/main" val="804310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437419" y="447124"/>
            <a:ext cx="11430000" cy="2862322"/>
          </a:xfrm>
          <a:prstGeom prst="rect">
            <a:avLst/>
          </a:prstGeom>
          <a:noFill/>
        </p:spPr>
        <p:txBody>
          <a:bodyPr wrap="square" rtlCol="0">
            <a:spAutoFit/>
          </a:bodyPr>
          <a:lstStyle/>
          <a:p>
            <a:r>
              <a:rPr lang="ja-JP" altLang="en-US" b="1" smtClean="0">
                <a:latin typeface="Meiryo UI" panose="020B0604030504040204" pitchFamily="50" charset="-128"/>
                <a:ea typeface="Meiryo UI" panose="020B0604030504040204" pitchFamily="50" charset="-128"/>
              </a:rPr>
              <a:t>各行列の設定</a:t>
            </a:r>
          </a:p>
          <a:p>
            <a:r>
              <a:rPr lang="ja-JP" altLang="en-US" smtClean="0">
                <a:latin typeface="Meiryo UI" panose="020B0604030504040204" pitchFamily="50" charset="-128"/>
                <a:ea typeface="Meiryo UI" panose="020B0604030504040204" pitchFamily="50" charset="-128"/>
              </a:rPr>
              <a:t>　各行列の設定には、</a:t>
            </a:r>
            <a:r>
              <a:rPr lang="en-US" altLang="ja-JP" smtClean="0">
                <a:latin typeface="Meiryo UI" panose="020B0604030504040204" pitchFamily="50" charset="-128"/>
                <a:ea typeface="Meiryo UI" panose="020B0604030504040204" pitchFamily="50" charset="-128"/>
              </a:rPr>
              <a:t>IDirect3DDevice9::SetTransform</a:t>
            </a:r>
            <a:r>
              <a:rPr lang="ja-JP" altLang="en-US" smtClean="0">
                <a:latin typeface="Meiryo UI" panose="020B0604030504040204" pitchFamily="50" charset="-128"/>
                <a:ea typeface="Meiryo UI" panose="020B0604030504040204" pitchFamily="50" charset="-128"/>
              </a:rPr>
              <a:t>を用います。カメラ行列の設定には、</a:t>
            </a:r>
            <a:r>
              <a:rPr lang="en-US" altLang="ja-JP" smtClean="0">
                <a:latin typeface="Meiryo UI" panose="020B0604030504040204" pitchFamily="50" charset="-128"/>
                <a:ea typeface="Meiryo UI" panose="020B0604030504040204" pitchFamily="50" charset="-128"/>
              </a:rPr>
              <a:t>SetTransform</a:t>
            </a:r>
            <a:r>
              <a:rPr lang="ja-JP" altLang="en-US" smtClean="0">
                <a:latin typeface="Meiryo UI" panose="020B0604030504040204" pitchFamily="50" charset="-128"/>
                <a:ea typeface="Meiryo UI" panose="020B0604030504040204" pitchFamily="50" charset="-128"/>
              </a:rPr>
              <a:t>の第一引数に </a:t>
            </a:r>
            <a:r>
              <a:rPr lang="en-US" altLang="ja-JP" smtClean="0">
                <a:latin typeface="Meiryo UI" panose="020B0604030504040204" pitchFamily="50" charset="-128"/>
                <a:ea typeface="Meiryo UI" panose="020B0604030504040204" pitchFamily="50" charset="-128"/>
              </a:rPr>
              <a:t>D3DTS_VIEW</a:t>
            </a:r>
            <a:r>
              <a:rPr lang="ja-JP" altLang="en-US" smtClean="0">
                <a:latin typeface="Meiryo UI" panose="020B0604030504040204" pitchFamily="50" charset="-128"/>
                <a:ea typeface="Meiryo UI" panose="020B0604030504040204" pitchFamily="50" charset="-128"/>
              </a:rPr>
              <a:t>を、第二引数に行列を与えます。 カメラ行列は「どの位置から、どこを、どういう姿勢で見ているか」を表現してますが、位置座標から行列を求める計算はやや面倒です。このために、</a:t>
            </a:r>
            <a:r>
              <a:rPr lang="en-US" altLang="ja-JP" smtClean="0">
                <a:latin typeface="Meiryo UI" panose="020B0604030504040204" pitchFamily="50" charset="-128"/>
                <a:ea typeface="Meiryo UI" panose="020B0604030504040204" pitchFamily="50" charset="-128"/>
              </a:rPr>
              <a:t>D3DXMatrixLookAtRH</a:t>
            </a:r>
            <a:r>
              <a:rPr lang="ja-JP" altLang="en-US" smtClean="0">
                <a:latin typeface="Meiryo UI" panose="020B0604030504040204" pitchFamily="50" charset="-128"/>
                <a:ea typeface="Meiryo UI" panose="020B0604030504040204" pitchFamily="50" charset="-128"/>
              </a:rPr>
              <a:t>という関数が用意されています。この関数では位置情報から行列を生成してくれます。</a:t>
            </a:r>
            <a:r>
              <a:rPr lang="en-US" altLang="ja-JP" smtClean="0">
                <a:latin typeface="Meiryo UI" panose="020B0604030504040204" pitchFamily="50" charset="-128"/>
                <a:ea typeface="Meiryo UI" panose="020B0604030504040204" pitchFamily="50" charset="-128"/>
              </a:rPr>
              <a:t>RH</a:t>
            </a:r>
            <a:r>
              <a:rPr lang="ja-JP" altLang="en-US" smtClean="0">
                <a:latin typeface="Meiryo UI" panose="020B0604030504040204" pitchFamily="50" charset="-128"/>
                <a:ea typeface="Meiryo UI" panose="020B0604030504040204" pitchFamily="50" charset="-128"/>
              </a:rPr>
              <a:t>は</a:t>
            </a:r>
            <a:r>
              <a:rPr lang="en-US" altLang="ja-JP" smtClean="0">
                <a:latin typeface="Meiryo UI" panose="020B0604030504040204" pitchFamily="50" charset="-128"/>
                <a:ea typeface="Meiryo UI" panose="020B0604030504040204" pitchFamily="50" charset="-128"/>
              </a:rPr>
              <a:t>Right Hand</a:t>
            </a:r>
            <a:r>
              <a:rPr lang="ja-JP" altLang="en-US" smtClean="0">
                <a:latin typeface="Meiryo UI" panose="020B0604030504040204" pitchFamily="50" charset="-128"/>
                <a:ea typeface="Meiryo UI" panose="020B0604030504040204" pitchFamily="50" charset="-128"/>
              </a:rPr>
              <a:t>の略で、右手系の関数です。</a:t>
            </a:r>
            <a:endParaRPr lang="en-US" altLang="ja-JP" smtClean="0">
              <a:latin typeface="Meiryo UI" panose="020B0604030504040204" pitchFamily="50" charset="-128"/>
              <a:ea typeface="Meiryo UI" panose="020B0604030504040204" pitchFamily="50" charset="-128"/>
            </a:endParaRPr>
          </a:p>
          <a:p>
            <a:r>
              <a:rPr lang="ja-JP" altLang="en-US">
                <a:latin typeface="Meiryo UI" panose="020B0604030504040204" pitchFamily="50" charset="-128"/>
                <a:ea typeface="Meiryo UI" panose="020B0604030504040204" pitchFamily="50" charset="-128"/>
              </a:rPr>
              <a:t>　</a:t>
            </a:r>
            <a:r>
              <a:rPr lang="ja-JP" altLang="en-US" smtClean="0">
                <a:latin typeface="Meiryo UI" panose="020B0604030504040204" pitchFamily="50" charset="-128"/>
                <a:ea typeface="Meiryo UI" panose="020B0604030504040204" pitchFamily="50" charset="-128"/>
              </a:rPr>
              <a:t>投影行列の設定では </a:t>
            </a:r>
            <a:r>
              <a:rPr lang="en-US" altLang="ja-JP" smtClean="0">
                <a:latin typeface="Meiryo UI" panose="020B0604030504040204" pitchFamily="50" charset="-128"/>
                <a:ea typeface="Meiryo UI" panose="020B0604030504040204" pitchFamily="50" charset="-128"/>
              </a:rPr>
              <a:t>D3DTS_PROJECTION</a:t>
            </a:r>
            <a:r>
              <a:rPr lang="ja-JP" altLang="en-US" smtClean="0">
                <a:latin typeface="Meiryo UI" panose="020B0604030504040204" pitchFamily="50" charset="-128"/>
                <a:ea typeface="Meiryo UI" panose="020B0604030504040204" pitchFamily="50" charset="-128"/>
              </a:rPr>
              <a:t>を与えます。投影行列も自力で計算するの</a:t>
            </a:r>
            <a:r>
              <a:rPr lang="ja-JP" altLang="en-US" smtClean="0">
                <a:latin typeface="Meiryo UI" panose="020B0604030504040204" pitchFamily="50" charset="-128"/>
                <a:ea typeface="Meiryo UI" panose="020B0604030504040204" pitchFamily="50" charset="-128"/>
              </a:rPr>
              <a:t>は面</a:t>
            </a:r>
            <a:r>
              <a:rPr lang="ja-JP" altLang="en-US" smtClean="0">
                <a:latin typeface="Meiryo UI" panose="020B0604030504040204" pitchFamily="50" charset="-128"/>
                <a:ea typeface="Meiryo UI" panose="020B0604030504040204" pitchFamily="50" charset="-128"/>
              </a:rPr>
              <a:t>倒なので、</a:t>
            </a:r>
            <a:r>
              <a:rPr lang="en-US" altLang="ja-JP" smtClean="0">
                <a:latin typeface="Meiryo UI" panose="020B0604030504040204" pitchFamily="50" charset="-128"/>
                <a:ea typeface="Meiryo UI" panose="020B0604030504040204" pitchFamily="50" charset="-128"/>
              </a:rPr>
              <a:t>D3DXMatrixPerspectiveFovRH</a:t>
            </a:r>
            <a:r>
              <a:rPr lang="ja-JP" altLang="en-US" smtClean="0">
                <a:latin typeface="Meiryo UI" panose="020B0604030504040204" pitchFamily="50" charset="-128"/>
                <a:ea typeface="Meiryo UI" panose="020B0604030504040204" pitchFamily="50" charset="-128"/>
              </a:rPr>
              <a:t>関数を用います。この関数は視野角度、アスペクト比、ニアプレーンとファープレーンに囲まれたビューボリュームのみが計算対象になります。ニアプレーンは視野内のオブジェクトのうち、最も近くに見えるオブジェクトの限界位置を示すものです。またファープレーンは最も遠くに見えるオブジェクトの限界位置を示すものです。</a:t>
            </a:r>
            <a:endParaRPr lang="en-US" altLang="ja-JP" smtClean="0">
              <a:latin typeface="Meiryo UI" panose="020B0604030504040204" pitchFamily="50" charset="-128"/>
              <a:ea typeface="Meiryo UI" panose="020B0604030504040204" pitchFamily="50" charset="-128"/>
            </a:endParaRPr>
          </a:p>
          <a:p>
            <a:r>
              <a:rPr lang="ja-JP" altLang="en-US">
                <a:latin typeface="Meiryo UI" panose="020B0604030504040204" pitchFamily="50" charset="-128"/>
                <a:ea typeface="Meiryo UI" panose="020B0604030504040204" pitchFamily="50" charset="-128"/>
              </a:rPr>
              <a:t>　</a:t>
            </a:r>
            <a:r>
              <a:rPr lang="ja-JP" altLang="en-US" smtClean="0">
                <a:latin typeface="Meiryo UI" panose="020B0604030504040204" pitchFamily="50" charset="-128"/>
                <a:ea typeface="Meiryo UI" panose="020B0604030504040204" pitchFamily="50" charset="-128"/>
              </a:rPr>
              <a:t>ニア・ファープレーンで囲まれる領域をビューボリュームと呼びます。</a:t>
            </a:r>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9288" y="3400885"/>
            <a:ext cx="3726262" cy="3180209"/>
          </a:xfrm>
          <a:prstGeom prst="rect">
            <a:avLst/>
          </a:prstGeom>
        </p:spPr>
      </p:pic>
    </p:spTree>
    <p:extLst>
      <p:ext uri="{BB962C8B-B14F-4D97-AF65-F5344CB8AC3E}">
        <p14:creationId xmlns:p14="http://schemas.microsoft.com/office/powerpoint/2010/main" val="20353047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398509" y="952962"/>
            <a:ext cx="11430000" cy="4708981"/>
          </a:xfrm>
          <a:prstGeom prst="rect">
            <a:avLst/>
          </a:prstGeom>
          <a:noFill/>
        </p:spPr>
        <p:txBody>
          <a:bodyPr wrap="square" rtlCol="0">
            <a:spAutoFit/>
          </a:bodyPr>
          <a:lstStyle/>
          <a:p>
            <a:r>
              <a:rPr lang="ja-JP" altLang="en-US" sz="1600" smtClean="0">
                <a:latin typeface="Meiryo UI" panose="020B0604030504040204" pitchFamily="50" charset="-128"/>
                <a:ea typeface="Meiryo UI" panose="020B0604030504040204" pitchFamily="50" charset="-128"/>
              </a:rPr>
              <a:t>　</a:t>
            </a:r>
            <a:r>
              <a:rPr lang="ja-JP" altLang="en-US" sz="2000" smtClean="0">
                <a:latin typeface="Meiryo UI" panose="020B0604030504040204" pitchFamily="50" charset="-128"/>
                <a:ea typeface="Meiryo UI" panose="020B0604030504040204" pitchFamily="50" charset="-128"/>
              </a:rPr>
              <a:t>ワールド行列は </a:t>
            </a:r>
            <a:r>
              <a:rPr lang="en-US" altLang="ja-JP" sz="2000" smtClean="0">
                <a:latin typeface="Meiryo UI" panose="020B0604030504040204" pitchFamily="50" charset="-128"/>
                <a:ea typeface="Meiryo UI" panose="020B0604030504040204" pitchFamily="50" charset="-128"/>
              </a:rPr>
              <a:t>D3DTS_WORLD</a:t>
            </a:r>
            <a:r>
              <a:rPr lang="ja-JP" altLang="en-US" sz="2000" smtClean="0">
                <a:latin typeface="Meiryo UI" panose="020B0604030504040204" pitchFamily="50" charset="-128"/>
                <a:ea typeface="Meiryo UI" panose="020B0604030504040204" pitchFamily="50" charset="-128"/>
              </a:rPr>
              <a:t>で指定します。</a:t>
            </a:r>
            <a:endParaRPr lang="en-US" altLang="ja-JP" sz="2000" smtClean="0">
              <a:latin typeface="Meiryo UI" panose="020B0604030504040204" pitchFamily="50" charset="-128"/>
              <a:ea typeface="Meiryo UI" panose="020B0604030504040204" pitchFamily="50" charset="-128"/>
            </a:endParaRPr>
          </a:p>
          <a:p>
            <a:r>
              <a:rPr lang="ja-JP" altLang="en-US" sz="2000" smtClean="0">
                <a:latin typeface="Meiryo UI" panose="020B0604030504040204" pitchFamily="50" charset="-128"/>
                <a:ea typeface="Meiryo UI" panose="020B0604030504040204" pitchFamily="50" charset="-128"/>
              </a:rPr>
              <a:t>この行列は、ポリゴンを回転させたり表示位置を変えたりするために使います。</a:t>
            </a:r>
            <a:endParaRPr lang="en-US" altLang="ja-JP" sz="2000" smtClean="0">
              <a:latin typeface="Meiryo UI" panose="020B0604030504040204" pitchFamily="50" charset="-128"/>
              <a:ea typeface="Meiryo UI" panose="020B0604030504040204" pitchFamily="50" charset="-128"/>
            </a:endParaRPr>
          </a:p>
          <a:p>
            <a:r>
              <a:rPr lang="ja-JP" altLang="en-US" sz="2000" smtClean="0">
                <a:latin typeface="Meiryo UI" panose="020B0604030504040204" pitchFamily="50" charset="-128"/>
                <a:ea typeface="Meiryo UI" panose="020B0604030504040204" pitchFamily="50" charset="-128"/>
              </a:rPr>
              <a:t>回転行列を計算するには、</a:t>
            </a:r>
            <a:r>
              <a:rPr lang="en-US" altLang="ja-JP" sz="2000" smtClean="0">
                <a:latin typeface="Meiryo UI" panose="020B0604030504040204" pitchFamily="50" charset="-128"/>
                <a:ea typeface="Meiryo UI" panose="020B0604030504040204" pitchFamily="50" charset="-128"/>
              </a:rPr>
              <a:t>D3DXMatrixRotationX</a:t>
            </a:r>
            <a:r>
              <a:rPr lang="ja-JP" altLang="en-US" sz="2000" smtClean="0">
                <a:latin typeface="Meiryo UI" panose="020B0604030504040204" pitchFamily="50" charset="-128"/>
                <a:ea typeface="Meiryo UI" panose="020B0604030504040204" pitchFamily="50" charset="-128"/>
              </a:rPr>
              <a:t>を使います。この関数は </a:t>
            </a:r>
            <a:r>
              <a:rPr lang="en-US" altLang="ja-JP" sz="2000" smtClean="0">
                <a:latin typeface="Meiryo UI" panose="020B0604030504040204" pitchFamily="50" charset="-128"/>
                <a:ea typeface="Meiryo UI" panose="020B0604030504040204" pitchFamily="50" charset="-128"/>
              </a:rPr>
              <a:t>X</a:t>
            </a:r>
            <a:r>
              <a:rPr lang="ja-JP" altLang="en-US" sz="2000" smtClean="0">
                <a:latin typeface="Meiryo UI" panose="020B0604030504040204" pitchFamily="50" charset="-128"/>
                <a:ea typeface="Meiryo UI" panose="020B0604030504040204" pitchFamily="50" charset="-128"/>
              </a:rPr>
              <a:t>軸を中心とした回転行列を求めてくれます。</a:t>
            </a:r>
          </a:p>
          <a:p>
            <a:r>
              <a:rPr lang="en-US" altLang="ja-JP" sz="2000" smtClean="0">
                <a:latin typeface="Meiryo UI" panose="020B0604030504040204" pitchFamily="50" charset="-128"/>
                <a:ea typeface="Meiryo UI" panose="020B0604030504040204" pitchFamily="50" charset="-128"/>
              </a:rPr>
              <a:t>Y</a:t>
            </a:r>
            <a:r>
              <a:rPr lang="ja-JP" altLang="en-US" sz="2000" smtClean="0">
                <a:latin typeface="Meiryo UI" panose="020B0604030504040204" pitchFamily="50" charset="-128"/>
                <a:ea typeface="Meiryo UI" panose="020B0604030504040204" pitchFamily="50" charset="-128"/>
              </a:rPr>
              <a:t>軸、</a:t>
            </a:r>
            <a:r>
              <a:rPr lang="en-US" altLang="ja-JP" sz="2000" smtClean="0">
                <a:latin typeface="Meiryo UI" panose="020B0604030504040204" pitchFamily="50" charset="-128"/>
                <a:ea typeface="Meiryo UI" panose="020B0604030504040204" pitchFamily="50" charset="-128"/>
              </a:rPr>
              <a:t>Z</a:t>
            </a:r>
            <a:r>
              <a:rPr lang="ja-JP" altLang="en-US" sz="2000" smtClean="0">
                <a:latin typeface="Meiryo UI" panose="020B0604030504040204" pitchFamily="50" charset="-128"/>
                <a:ea typeface="Meiryo UI" panose="020B0604030504040204" pitchFamily="50" charset="-128"/>
              </a:rPr>
              <a:t>軸を中心とした回転の場合は、</a:t>
            </a:r>
            <a:r>
              <a:rPr lang="en-US" altLang="ja-JP" sz="2000" smtClean="0">
                <a:latin typeface="Meiryo UI" panose="020B0604030504040204" pitchFamily="50" charset="-128"/>
                <a:ea typeface="Meiryo UI" panose="020B0604030504040204" pitchFamily="50" charset="-128"/>
              </a:rPr>
              <a:t>D3DXMatrixRotationY</a:t>
            </a:r>
            <a:r>
              <a:rPr lang="ja-JP" altLang="en-US" sz="2000" smtClean="0">
                <a:latin typeface="Meiryo UI" panose="020B0604030504040204" pitchFamily="50" charset="-128"/>
                <a:ea typeface="Meiryo UI" panose="020B0604030504040204" pitchFamily="50" charset="-128"/>
              </a:rPr>
              <a:t>、</a:t>
            </a:r>
            <a:r>
              <a:rPr lang="en-US" altLang="ja-JP" sz="2000" smtClean="0">
                <a:latin typeface="Meiryo UI" panose="020B0604030504040204" pitchFamily="50" charset="-128"/>
                <a:ea typeface="Meiryo UI" panose="020B0604030504040204" pitchFamily="50" charset="-128"/>
              </a:rPr>
              <a:t>D3DXMatrixRotationZ</a:t>
            </a:r>
            <a:r>
              <a:rPr lang="ja-JP" altLang="en-US" sz="2000" smtClean="0">
                <a:latin typeface="Meiryo UI" panose="020B0604030504040204" pitchFamily="50" charset="-128"/>
                <a:ea typeface="Meiryo UI" panose="020B0604030504040204" pitchFamily="50" charset="-128"/>
              </a:rPr>
              <a:t>を用います。</a:t>
            </a:r>
          </a:p>
          <a:p>
            <a:endParaRPr lang="en-US" altLang="ja-JP" sz="2000" b="1" smtClean="0">
              <a:latin typeface="Meiryo UI" panose="020B0604030504040204" pitchFamily="50" charset="-128"/>
              <a:ea typeface="Meiryo UI" panose="020B0604030504040204" pitchFamily="50" charset="-128"/>
            </a:endParaRPr>
          </a:p>
          <a:p>
            <a:r>
              <a:rPr lang="en-US" altLang="ja-JP" sz="2000" b="1" smtClean="0">
                <a:latin typeface="Meiryo UI" panose="020B0604030504040204" pitchFamily="50" charset="-128"/>
                <a:ea typeface="Meiryo UI" panose="020B0604030504040204" pitchFamily="50" charset="-128"/>
              </a:rPr>
              <a:t>Z</a:t>
            </a:r>
            <a:r>
              <a:rPr lang="ja-JP" altLang="en-US" sz="2000" b="1" smtClean="0">
                <a:latin typeface="Meiryo UI" panose="020B0604030504040204" pitchFamily="50" charset="-128"/>
                <a:ea typeface="Meiryo UI" panose="020B0604030504040204" pitchFamily="50" charset="-128"/>
              </a:rPr>
              <a:t>バッファの精度</a:t>
            </a:r>
          </a:p>
          <a:p>
            <a:r>
              <a:rPr lang="ja-JP" altLang="en-US" sz="2000" smtClean="0">
                <a:latin typeface="Meiryo UI" panose="020B0604030504040204" pitchFamily="50" charset="-128"/>
                <a:ea typeface="Meiryo UI" panose="020B0604030504040204" pitchFamily="50" charset="-128"/>
              </a:rPr>
              <a:t>　ニア・ファーは </a:t>
            </a:r>
            <a:r>
              <a:rPr lang="en-US" altLang="ja-JP" sz="2000" smtClean="0">
                <a:latin typeface="Meiryo UI" panose="020B0604030504040204" pitchFamily="50" charset="-128"/>
                <a:ea typeface="Meiryo UI" panose="020B0604030504040204" pitchFamily="50" charset="-128"/>
              </a:rPr>
              <a:t>Z</a:t>
            </a:r>
            <a:r>
              <a:rPr lang="ja-JP" altLang="en-US" sz="2000" smtClean="0">
                <a:latin typeface="Meiryo UI" panose="020B0604030504040204" pitchFamily="50" charset="-128"/>
                <a:ea typeface="Meiryo UI" panose="020B0604030504040204" pitchFamily="50" charset="-128"/>
              </a:rPr>
              <a:t>バッファの精度に影響を与えます。</a:t>
            </a:r>
            <a:r>
              <a:rPr lang="en-US" altLang="ja-JP" sz="2000" smtClean="0">
                <a:latin typeface="Meiryo UI" panose="020B0604030504040204" pitchFamily="50" charset="-128"/>
                <a:ea typeface="Meiryo UI" panose="020B0604030504040204" pitchFamily="50" charset="-128"/>
              </a:rPr>
              <a:t>Z</a:t>
            </a:r>
            <a:r>
              <a:rPr lang="ja-JP" altLang="en-US" sz="2000" smtClean="0">
                <a:latin typeface="Meiryo UI" panose="020B0604030504040204" pitchFamily="50" charset="-128"/>
                <a:ea typeface="Meiryo UI" panose="020B0604030504040204" pitchFamily="50" charset="-128"/>
              </a:rPr>
              <a:t>バッファはその点がどれくらい奥にあるのかを管理するバッファですが、ニア・ファーの値でその精度が決まります。ニアを極端に小さくし、ファーを極端に大きくすると、精度が落ちてしまい近接したポリゴン同士がまだら模様に描画されてしまいます。</a:t>
            </a:r>
            <a:r>
              <a:rPr lang="en-US" altLang="ja-JP" sz="2000" smtClean="0">
                <a:latin typeface="Meiryo UI" panose="020B0604030504040204" pitchFamily="50" charset="-128"/>
                <a:ea typeface="Meiryo UI" panose="020B0604030504040204" pitchFamily="50" charset="-128"/>
              </a:rPr>
              <a:t>Z</a:t>
            </a:r>
            <a:r>
              <a:rPr lang="ja-JP" altLang="en-US" sz="2000" smtClean="0">
                <a:latin typeface="Meiryo UI" panose="020B0604030504040204" pitchFamily="50" charset="-128"/>
                <a:ea typeface="Meiryo UI" panose="020B0604030504040204" pitchFamily="50" charset="-128"/>
              </a:rPr>
              <a:t>バッファの精度はハードウエアによっても異なり、伝統的に </a:t>
            </a:r>
            <a:r>
              <a:rPr lang="en-US" altLang="ja-JP" sz="2000" smtClean="0">
                <a:latin typeface="Meiryo UI" panose="020B0604030504040204" pitchFamily="50" charset="-128"/>
                <a:ea typeface="Meiryo UI" panose="020B0604030504040204" pitchFamily="50" charset="-128"/>
              </a:rPr>
              <a:t>nVidia</a:t>
            </a:r>
            <a:r>
              <a:rPr lang="ja-JP" altLang="en-US" sz="2000" smtClean="0">
                <a:latin typeface="Meiryo UI" panose="020B0604030504040204" pitchFamily="50" charset="-128"/>
                <a:ea typeface="Meiryo UI" panose="020B0604030504040204" pitchFamily="50" charset="-128"/>
              </a:rPr>
              <a:t>は </a:t>
            </a:r>
            <a:r>
              <a:rPr lang="en-US" altLang="ja-JP" sz="2000" smtClean="0">
                <a:latin typeface="Meiryo UI" panose="020B0604030504040204" pitchFamily="50" charset="-128"/>
                <a:ea typeface="Meiryo UI" panose="020B0604030504040204" pitchFamily="50" charset="-128"/>
              </a:rPr>
              <a:t>Z</a:t>
            </a:r>
            <a:r>
              <a:rPr lang="ja-JP" altLang="en-US" sz="2000" smtClean="0">
                <a:latin typeface="Meiryo UI" panose="020B0604030504040204" pitchFamily="50" charset="-128"/>
                <a:ea typeface="Meiryo UI" panose="020B0604030504040204" pitchFamily="50" charset="-128"/>
              </a:rPr>
              <a:t>バッファの精度が甘い傾向がありますので、注意が必要です。</a:t>
            </a:r>
          </a:p>
          <a:p>
            <a:endParaRPr lang="en-US" altLang="ja-JP" sz="2000" smtClean="0">
              <a:latin typeface="Meiryo UI" panose="020B0604030504040204" pitchFamily="50" charset="-128"/>
              <a:ea typeface="Meiryo UI" panose="020B0604030504040204" pitchFamily="50" charset="-128"/>
            </a:endParaRPr>
          </a:p>
          <a:p>
            <a:r>
              <a:rPr lang="ja-JP" altLang="en-US" sz="2000" b="1" smtClean="0">
                <a:latin typeface="Meiryo UI" panose="020B0604030504040204" pitchFamily="50" charset="-128"/>
                <a:ea typeface="Meiryo UI" panose="020B0604030504040204" pitchFamily="50" charset="-128"/>
              </a:rPr>
              <a:t>ライティング</a:t>
            </a:r>
          </a:p>
          <a:p>
            <a:r>
              <a:rPr lang="ja-JP" altLang="en-US" sz="2000" smtClean="0">
                <a:latin typeface="Meiryo UI" panose="020B0604030504040204" pitchFamily="50" charset="-128"/>
                <a:ea typeface="Meiryo UI" panose="020B0604030504040204" pitchFamily="50" charset="-128"/>
              </a:rPr>
              <a:t>　ライティングは個別のライトそれぞれについて </a:t>
            </a:r>
            <a:r>
              <a:rPr lang="en-US" altLang="ja-JP" sz="2000" smtClean="0">
                <a:latin typeface="Meiryo UI" panose="020B0604030504040204" pitchFamily="50" charset="-128"/>
                <a:ea typeface="Meiryo UI" panose="020B0604030504040204" pitchFamily="50" charset="-128"/>
              </a:rPr>
              <a:t>IDirect3DDevice9::SetLight</a:t>
            </a:r>
            <a:r>
              <a:rPr lang="ja-JP" altLang="en-US" sz="2000" smtClean="0">
                <a:latin typeface="Meiryo UI" panose="020B0604030504040204" pitchFamily="50" charset="-128"/>
                <a:ea typeface="Meiryo UI" panose="020B0604030504040204" pitchFamily="50" charset="-128"/>
              </a:rPr>
              <a:t>でライトの種類、方向や色を設定し、</a:t>
            </a:r>
            <a:r>
              <a:rPr lang="en-US" altLang="ja-JP" sz="2000" smtClean="0">
                <a:latin typeface="Meiryo UI" panose="020B0604030504040204" pitchFamily="50" charset="-128"/>
                <a:ea typeface="Meiryo UI" panose="020B0604030504040204" pitchFamily="50" charset="-128"/>
              </a:rPr>
              <a:t>IDirect3DDevice9::LightEnable</a:t>
            </a:r>
            <a:r>
              <a:rPr lang="ja-JP" altLang="en-US" sz="2000" smtClean="0">
                <a:latin typeface="Meiryo UI" panose="020B0604030504040204" pitchFamily="50" charset="-128"/>
                <a:ea typeface="Meiryo UI" panose="020B0604030504040204" pitchFamily="50" charset="-128"/>
              </a:rPr>
              <a:t>で有効化します。</a:t>
            </a:r>
          </a:p>
        </p:txBody>
      </p:sp>
    </p:spTree>
    <p:extLst>
      <p:ext uri="{BB962C8B-B14F-4D97-AF65-F5344CB8AC3E}">
        <p14:creationId xmlns:p14="http://schemas.microsoft.com/office/powerpoint/2010/main" val="2204486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437419" y="447124"/>
            <a:ext cx="11430000" cy="5940088"/>
          </a:xfrm>
          <a:prstGeom prst="rect">
            <a:avLst/>
          </a:prstGeom>
          <a:noFill/>
        </p:spPr>
        <p:txBody>
          <a:bodyPr wrap="square" rtlCol="0">
            <a:spAutoFit/>
          </a:bodyPr>
          <a:lstStyle/>
          <a:p>
            <a:r>
              <a:rPr lang="en-US" altLang="ja-JP" sz="2000" b="1" smtClean="0">
                <a:latin typeface="Meiryo UI" panose="020B0604030504040204" pitchFamily="50" charset="-128"/>
                <a:ea typeface="Meiryo UI" panose="020B0604030504040204" pitchFamily="50" charset="-128"/>
              </a:rPr>
              <a:t>3D</a:t>
            </a:r>
            <a:r>
              <a:rPr lang="ja-JP" altLang="en-US" sz="2000" b="1" smtClean="0">
                <a:latin typeface="Meiryo UI" panose="020B0604030504040204" pitchFamily="50" charset="-128"/>
                <a:ea typeface="Meiryo UI" panose="020B0604030504040204" pitchFamily="50" charset="-128"/>
              </a:rPr>
              <a:t>データの表示</a:t>
            </a:r>
            <a:endParaRPr lang="en-US" altLang="ja-JP" sz="2000" b="1" smtClean="0">
              <a:latin typeface="Meiryo UI" panose="020B0604030504040204" pitchFamily="50" charset="-128"/>
              <a:ea typeface="Meiryo UI" panose="020B0604030504040204" pitchFamily="50" charset="-128"/>
            </a:endParaRPr>
          </a:p>
          <a:p>
            <a:r>
              <a:rPr lang="ja-JP" altLang="en-US" sz="2000" b="1">
                <a:latin typeface="Meiryo UI" panose="020B0604030504040204" pitchFamily="50" charset="-128"/>
                <a:ea typeface="Meiryo UI" panose="020B0604030504040204" pitchFamily="50" charset="-128"/>
              </a:rPr>
              <a:t>　</a:t>
            </a:r>
            <a:r>
              <a:rPr lang="en-US" altLang="ja-JP" sz="2000" smtClean="0">
                <a:latin typeface="Meiryo UI" panose="020B0604030504040204" pitchFamily="50" charset="-128"/>
                <a:ea typeface="Meiryo UI" panose="020B0604030504040204" pitchFamily="50" charset="-128"/>
              </a:rPr>
              <a:t>3D</a:t>
            </a:r>
            <a:r>
              <a:rPr lang="ja-JP" altLang="en-US" sz="2000" smtClean="0">
                <a:latin typeface="Meiryo UI" panose="020B0604030504040204" pitchFamily="50" charset="-128"/>
                <a:ea typeface="Meiryo UI" panose="020B0604030504040204" pitchFamily="50" charset="-128"/>
              </a:rPr>
              <a:t>データには、頂点データとポリゴンデータ、マテリアルやテクスチャといったデータがあり、これらを適切に扱う必要があります。</a:t>
            </a:r>
            <a:r>
              <a:rPr lang="en-US" altLang="ja-JP" sz="2000" smtClean="0">
                <a:latin typeface="Meiryo UI" panose="020B0604030504040204" pitchFamily="50" charset="-128"/>
                <a:ea typeface="Meiryo UI" panose="020B0604030504040204" pitchFamily="50" charset="-128"/>
              </a:rPr>
              <a:t/>
            </a:r>
            <a:br>
              <a:rPr lang="en-US" altLang="ja-JP" sz="2000" smtClean="0">
                <a:latin typeface="Meiryo UI" panose="020B0604030504040204" pitchFamily="50" charset="-128"/>
                <a:ea typeface="Meiryo UI" panose="020B0604030504040204" pitchFamily="50" charset="-128"/>
              </a:rPr>
            </a:br>
            <a:r>
              <a:rPr lang="ja-JP" altLang="en-US" sz="2000" smtClean="0">
                <a:latin typeface="Meiryo UI" panose="020B0604030504040204" pitchFamily="50" charset="-128"/>
                <a:ea typeface="Meiryo UI" panose="020B0604030504040204" pitchFamily="50" charset="-128"/>
              </a:rPr>
              <a:t>画像ファイルのように </a:t>
            </a:r>
            <a:r>
              <a:rPr lang="en-US" altLang="ja-JP" sz="2000" smtClean="0">
                <a:latin typeface="Meiryo UI" panose="020B0604030504040204" pitchFamily="50" charset="-128"/>
                <a:ea typeface="Meiryo UI" panose="020B0604030504040204" pitchFamily="50" charset="-128"/>
              </a:rPr>
              <a:t>3D</a:t>
            </a:r>
            <a:r>
              <a:rPr lang="ja-JP" altLang="en-US" sz="2000" smtClean="0">
                <a:latin typeface="Meiryo UI" panose="020B0604030504040204" pitchFamily="50" charset="-128"/>
                <a:ea typeface="Meiryo UI" panose="020B0604030504040204" pitchFamily="50" charset="-128"/>
              </a:rPr>
              <a:t>データも外部ファイルから読み込むことができます。</a:t>
            </a:r>
            <a:r>
              <a:rPr lang="en-US" altLang="ja-JP" sz="2000" smtClean="0">
                <a:latin typeface="Meiryo UI" panose="020B0604030504040204" pitchFamily="50" charset="-128"/>
                <a:ea typeface="Meiryo UI" panose="020B0604030504040204" pitchFamily="50" charset="-128"/>
              </a:rPr>
              <a:t>3D</a:t>
            </a:r>
            <a:r>
              <a:rPr lang="ja-JP" altLang="en-US" sz="2000" smtClean="0">
                <a:latin typeface="Meiryo UI" panose="020B0604030504040204" pitchFamily="50" charset="-128"/>
                <a:ea typeface="Meiryo UI" panose="020B0604030504040204" pitchFamily="50" charset="-128"/>
              </a:rPr>
              <a:t>のファイル形式としては </a:t>
            </a:r>
            <a:r>
              <a:rPr lang="en-US" altLang="ja-JP" sz="2000" smtClean="0">
                <a:latin typeface="Meiryo UI" panose="020B0604030504040204" pitchFamily="50" charset="-128"/>
                <a:ea typeface="Meiryo UI" panose="020B0604030504040204" pitchFamily="50" charset="-128"/>
              </a:rPr>
              <a:t>X</a:t>
            </a:r>
            <a:r>
              <a:rPr lang="ja-JP" altLang="en-US" sz="2000" smtClean="0">
                <a:latin typeface="Meiryo UI" panose="020B0604030504040204" pitchFamily="50" charset="-128"/>
                <a:ea typeface="Meiryo UI" panose="020B0604030504040204" pitchFamily="50" charset="-128"/>
              </a:rPr>
              <a:t>形式のほかに </a:t>
            </a:r>
            <a:r>
              <a:rPr lang="en-US" altLang="ja-JP" sz="2000" smtClean="0">
                <a:latin typeface="Meiryo UI" panose="020B0604030504040204" pitchFamily="50" charset="-128"/>
                <a:ea typeface="Meiryo UI" panose="020B0604030504040204" pitchFamily="50" charset="-128"/>
              </a:rPr>
              <a:t>FBX</a:t>
            </a:r>
            <a:r>
              <a:rPr lang="ja-JP" altLang="en-US" sz="2000" smtClean="0">
                <a:latin typeface="Meiryo UI" panose="020B0604030504040204" pitchFamily="50" charset="-128"/>
                <a:ea typeface="Meiryo UI" panose="020B0604030504040204" pitchFamily="50" charset="-128"/>
              </a:rPr>
              <a:t>形式や </a:t>
            </a:r>
            <a:r>
              <a:rPr lang="en-US" altLang="ja-JP" sz="2000" smtClean="0">
                <a:latin typeface="Meiryo UI" panose="020B0604030504040204" pitchFamily="50" charset="-128"/>
                <a:ea typeface="Meiryo UI" panose="020B0604030504040204" pitchFamily="50" charset="-128"/>
              </a:rPr>
              <a:t>OBJ</a:t>
            </a:r>
            <a:r>
              <a:rPr lang="ja-JP" altLang="en-US" sz="2000" smtClean="0">
                <a:latin typeface="Meiryo UI" panose="020B0604030504040204" pitchFamily="50" charset="-128"/>
                <a:ea typeface="Meiryo UI" panose="020B0604030504040204" pitchFamily="50" charset="-128"/>
              </a:rPr>
              <a:t>形式、</a:t>
            </a:r>
            <a:r>
              <a:rPr lang="en-US" altLang="ja-JP" sz="2000" smtClean="0">
                <a:latin typeface="Meiryo UI" panose="020B0604030504040204" pitchFamily="50" charset="-128"/>
                <a:ea typeface="Meiryo UI" panose="020B0604030504040204" pitchFamily="50" charset="-128"/>
              </a:rPr>
              <a:t>DFX</a:t>
            </a:r>
            <a:r>
              <a:rPr lang="ja-JP" altLang="en-US" sz="2000" smtClean="0">
                <a:latin typeface="Meiryo UI" panose="020B0604030504040204" pitchFamily="50" charset="-128"/>
                <a:ea typeface="Meiryo UI" panose="020B0604030504040204" pitchFamily="50" charset="-128"/>
              </a:rPr>
              <a:t>形式、</a:t>
            </a:r>
            <a:r>
              <a:rPr lang="en-US" altLang="ja-JP" sz="2000" smtClean="0">
                <a:latin typeface="Meiryo UI" panose="020B0604030504040204" pitchFamily="50" charset="-128"/>
                <a:ea typeface="Meiryo UI" panose="020B0604030504040204" pitchFamily="50" charset="-128"/>
              </a:rPr>
              <a:t>IGES</a:t>
            </a:r>
            <a:r>
              <a:rPr lang="ja-JP" altLang="en-US" sz="2000" smtClean="0">
                <a:latin typeface="Meiryo UI" panose="020B0604030504040204" pitchFamily="50" charset="-128"/>
                <a:ea typeface="Meiryo UI" panose="020B0604030504040204" pitchFamily="50" charset="-128"/>
              </a:rPr>
              <a:t>形式などがあります。</a:t>
            </a:r>
            <a:r>
              <a:rPr lang="en-US" altLang="ja-JP" sz="2000" smtClean="0">
                <a:latin typeface="Meiryo UI" panose="020B0604030504040204" pitchFamily="50" charset="-128"/>
                <a:ea typeface="Meiryo UI" panose="020B0604030504040204" pitchFamily="50" charset="-128"/>
              </a:rPr>
              <a:t>FBX</a:t>
            </a:r>
            <a:r>
              <a:rPr lang="ja-JP" altLang="en-US" sz="2000" smtClean="0">
                <a:latin typeface="Meiryo UI" panose="020B0604030504040204" pitchFamily="50" charset="-128"/>
                <a:ea typeface="Meiryo UI" panose="020B0604030504040204" pitchFamily="50" charset="-128"/>
              </a:rPr>
              <a:t>形式は </a:t>
            </a:r>
            <a:r>
              <a:rPr lang="en-US" altLang="ja-JP" sz="2000" smtClean="0">
                <a:latin typeface="Meiryo UI" panose="020B0604030504040204" pitchFamily="50" charset="-128"/>
                <a:ea typeface="Meiryo UI" panose="020B0604030504040204" pitchFamily="50" charset="-128"/>
              </a:rPr>
              <a:t>XNA</a:t>
            </a:r>
            <a:r>
              <a:rPr lang="ja-JP" altLang="en-US" sz="2000" smtClean="0">
                <a:latin typeface="Meiryo UI" panose="020B0604030504040204" pitchFamily="50" charset="-128"/>
                <a:ea typeface="Meiryo UI" panose="020B0604030504040204" pitchFamily="50" charset="-128"/>
              </a:rPr>
              <a:t>を使う際に登場します。</a:t>
            </a:r>
            <a:endParaRPr lang="en-US" altLang="ja-JP" sz="2000" smtClean="0">
              <a:latin typeface="Meiryo UI" panose="020B0604030504040204" pitchFamily="50" charset="-128"/>
              <a:ea typeface="Meiryo UI" panose="020B0604030504040204" pitchFamily="50" charset="-128"/>
            </a:endParaRPr>
          </a:p>
          <a:p>
            <a:endParaRPr lang="en-US" altLang="ja-JP" sz="2000">
              <a:latin typeface="Meiryo UI" panose="020B0604030504040204" pitchFamily="50" charset="-128"/>
              <a:ea typeface="Meiryo UI" panose="020B0604030504040204" pitchFamily="50" charset="-128"/>
            </a:endParaRPr>
          </a:p>
          <a:p>
            <a:r>
              <a:rPr lang="en-US" altLang="ja-JP" sz="2000" b="1" smtClean="0">
                <a:latin typeface="Meiryo UI" panose="020B0604030504040204" pitchFamily="50" charset="-128"/>
                <a:ea typeface="Meiryo UI" panose="020B0604030504040204" pitchFamily="50" charset="-128"/>
              </a:rPr>
              <a:t>X</a:t>
            </a:r>
            <a:r>
              <a:rPr lang="ja-JP" altLang="en-US" sz="2000" b="1" smtClean="0">
                <a:latin typeface="Meiryo UI" panose="020B0604030504040204" pitchFamily="50" charset="-128"/>
                <a:ea typeface="Meiryo UI" panose="020B0604030504040204" pitchFamily="50" charset="-128"/>
              </a:rPr>
              <a:t>ファイル</a:t>
            </a:r>
            <a:endParaRPr lang="en-US" altLang="ja-JP" sz="2000" b="1" smtClean="0">
              <a:latin typeface="Meiryo UI" panose="020B0604030504040204" pitchFamily="50" charset="-128"/>
              <a:ea typeface="Meiryo UI" panose="020B0604030504040204" pitchFamily="50" charset="-128"/>
            </a:endParaRPr>
          </a:p>
          <a:p>
            <a:r>
              <a:rPr lang="ja-JP" altLang="en-US" sz="2000" b="1">
                <a:latin typeface="Meiryo UI" panose="020B0604030504040204" pitchFamily="50" charset="-128"/>
                <a:ea typeface="Meiryo UI" panose="020B0604030504040204" pitchFamily="50" charset="-128"/>
              </a:rPr>
              <a:t>　</a:t>
            </a:r>
            <a:r>
              <a:rPr lang="en-US" altLang="ja-JP" sz="2000" smtClean="0">
                <a:latin typeface="Meiryo UI" panose="020B0604030504040204" pitchFamily="50" charset="-128"/>
                <a:ea typeface="Meiryo UI" panose="020B0604030504040204" pitchFamily="50" charset="-128"/>
              </a:rPr>
              <a:t>X</a:t>
            </a:r>
            <a:r>
              <a:rPr lang="ja-JP" altLang="en-US" sz="2000" smtClean="0">
                <a:latin typeface="Meiryo UI" panose="020B0604030504040204" pitchFamily="50" charset="-128"/>
                <a:ea typeface="Meiryo UI" panose="020B0604030504040204" pitchFamily="50" charset="-128"/>
              </a:rPr>
              <a:t>ファイルは </a:t>
            </a:r>
            <a:r>
              <a:rPr lang="en-US" altLang="ja-JP" sz="2000" smtClean="0">
                <a:latin typeface="Meiryo UI" panose="020B0604030504040204" pitchFamily="50" charset="-128"/>
                <a:ea typeface="Meiryo UI" panose="020B0604030504040204" pitchFamily="50" charset="-128"/>
              </a:rPr>
              <a:t>3D</a:t>
            </a:r>
            <a:r>
              <a:rPr lang="ja-JP" altLang="en-US" sz="2000" smtClean="0">
                <a:latin typeface="Meiryo UI" panose="020B0604030504040204" pitchFamily="50" charset="-128"/>
                <a:ea typeface="Meiryo UI" panose="020B0604030504040204" pitchFamily="50" charset="-128"/>
              </a:rPr>
              <a:t>データのファイル形式の一つです。頂点情報、ポリゴン情報の他に、テクスチャ情報やアニメーション情報などを格納することができます。</a:t>
            </a:r>
            <a:r>
              <a:rPr lang="en-US" altLang="ja-JP" sz="2000" smtClean="0">
                <a:latin typeface="Meiryo UI" panose="020B0604030504040204" pitchFamily="50" charset="-128"/>
                <a:ea typeface="Meiryo UI" panose="020B0604030504040204" pitchFamily="50" charset="-128"/>
              </a:rPr>
              <a:t>DirectX</a:t>
            </a:r>
            <a:r>
              <a:rPr lang="ja-JP" altLang="en-US" sz="2000" smtClean="0">
                <a:latin typeface="Meiryo UI" panose="020B0604030504040204" pitchFamily="50" charset="-128"/>
                <a:ea typeface="Meiryo UI" panose="020B0604030504040204" pitchFamily="50" charset="-128"/>
              </a:rPr>
              <a:t>９ではこの </a:t>
            </a:r>
            <a:r>
              <a:rPr lang="en-US" altLang="ja-JP" sz="2000" smtClean="0">
                <a:latin typeface="Meiryo UI" panose="020B0604030504040204" pitchFamily="50" charset="-128"/>
                <a:ea typeface="Meiryo UI" panose="020B0604030504040204" pitchFamily="50" charset="-128"/>
              </a:rPr>
              <a:t>X</a:t>
            </a:r>
            <a:r>
              <a:rPr lang="ja-JP" altLang="en-US" sz="2000" smtClean="0">
                <a:latin typeface="Meiryo UI" panose="020B0604030504040204" pitchFamily="50" charset="-128"/>
                <a:ea typeface="Meiryo UI" panose="020B0604030504040204" pitchFamily="50" charset="-128"/>
              </a:rPr>
              <a:t>ファイルを読み込むためのライブラリが用意されているので、これを使います。</a:t>
            </a:r>
            <a:endParaRPr lang="en-US" altLang="ja-JP" sz="2000" smtClean="0">
              <a:latin typeface="Meiryo UI" panose="020B0604030504040204" pitchFamily="50" charset="-128"/>
              <a:ea typeface="Meiryo UI" panose="020B0604030504040204" pitchFamily="50" charset="-128"/>
            </a:endParaRPr>
          </a:p>
          <a:p>
            <a:endParaRPr lang="en-US" altLang="ja-JP" sz="2000" smtClean="0">
              <a:latin typeface="Meiryo UI" panose="020B0604030504040204" pitchFamily="50" charset="-128"/>
              <a:ea typeface="Meiryo UI" panose="020B0604030504040204" pitchFamily="50" charset="-128"/>
            </a:endParaRPr>
          </a:p>
          <a:p>
            <a:r>
              <a:rPr lang="en-US" altLang="ja-JP" sz="2000" b="1" smtClean="0">
                <a:latin typeface="Meiryo UI" panose="020B0604030504040204" pitchFamily="50" charset="-128"/>
                <a:ea typeface="Meiryo UI" panose="020B0604030504040204" pitchFamily="50" charset="-128"/>
              </a:rPr>
              <a:t>X</a:t>
            </a:r>
            <a:r>
              <a:rPr lang="ja-JP" altLang="en-US" sz="2000" b="1" smtClean="0">
                <a:latin typeface="Meiryo UI" panose="020B0604030504040204" pitchFamily="50" charset="-128"/>
                <a:ea typeface="Meiryo UI" panose="020B0604030504040204" pitchFamily="50" charset="-128"/>
              </a:rPr>
              <a:t>ファイルの読み込みと表示</a:t>
            </a:r>
            <a:endParaRPr lang="en-US" altLang="ja-JP" sz="2000" b="1" smtClean="0">
              <a:latin typeface="Meiryo UI" panose="020B0604030504040204" pitchFamily="50" charset="-128"/>
              <a:ea typeface="Meiryo UI" panose="020B0604030504040204" pitchFamily="50" charset="-128"/>
            </a:endParaRPr>
          </a:p>
          <a:p>
            <a:r>
              <a:rPr lang="ja-JP" altLang="en-US" sz="2000" b="1">
                <a:latin typeface="Meiryo UI" panose="020B0604030504040204" pitchFamily="50" charset="-128"/>
                <a:ea typeface="Meiryo UI" panose="020B0604030504040204" pitchFamily="50" charset="-128"/>
              </a:rPr>
              <a:t>　</a:t>
            </a:r>
            <a:r>
              <a:rPr lang="ja-JP" altLang="en-US" sz="2000" smtClean="0">
                <a:latin typeface="Meiryo UI" panose="020B0604030504040204" pitchFamily="50" charset="-128"/>
                <a:ea typeface="Meiryo UI" panose="020B0604030504040204" pitchFamily="50" charset="-128"/>
              </a:rPr>
              <a:t>今回は </a:t>
            </a:r>
            <a:r>
              <a:rPr lang="en-US" altLang="ja-JP" sz="2000" smtClean="0">
                <a:latin typeface="Meiryo UI" panose="020B0604030504040204" pitchFamily="50" charset="-128"/>
                <a:ea typeface="Meiryo UI" panose="020B0604030504040204" pitchFamily="50" charset="-128"/>
              </a:rPr>
              <a:t>X</a:t>
            </a:r>
            <a:r>
              <a:rPr lang="ja-JP" altLang="en-US" sz="2000" smtClean="0">
                <a:latin typeface="Meiryo UI" panose="020B0604030504040204" pitchFamily="50" charset="-128"/>
                <a:ea typeface="Meiryo UI" panose="020B0604030504040204" pitchFamily="50" charset="-128"/>
              </a:rPr>
              <a:t>ファイルの読み込みと表示のために </a:t>
            </a:r>
            <a:r>
              <a:rPr lang="en-US" altLang="ja-JP" sz="2000" smtClean="0">
                <a:latin typeface="Meiryo UI" panose="020B0604030504040204" pitchFamily="50" charset="-128"/>
                <a:ea typeface="Meiryo UI" panose="020B0604030504040204" pitchFamily="50" charset="-128"/>
              </a:rPr>
              <a:t>MyXData</a:t>
            </a:r>
            <a:r>
              <a:rPr lang="ja-JP" altLang="en-US" sz="2000" smtClean="0">
                <a:latin typeface="Meiryo UI" panose="020B0604030504040204" pitchFamily="50" charset="-128"/>
                <a:ea typeface="Meiryo UI" panose="020B0604030504040204" pitchFamily="50" charset="-128"/>
              </a:rPr>
              <a:t>クラスを作成してあります。</a:t>
            </a:r>
            <a:endParaRPr lang="en-US" altLang="ja-JP" sz="2000" smtClean="0">
              <a:latin typeface="Meiryo UI" panose="020B0604030504040204" pitchFamily="50" charset="-128"/>
              <a:ea typeface="Meiryo UI" panose="020B0604030504040204" pitchFamily="50" charset="-128"/>
            </a:endParaRPr>
          </a:p>
          <a:p>
            <a:endParaRPr lang="en-US" altLang="ja-JP" sz="2000" smtClean="0">
              <a:latin typeface="Meiryo UI" panose="020B0604030504040204" pitchFamily="50" charset="-128"/>
              <a:ea typeface="Meiryo UI" panose="020B0604030504040204" pitchFamily="50" charset="-128"/>
            </a:endParaRPr>
          </a:p>
          <a:p>
            <a:r>
              <a:rPr lang="ja-JP" altLang="en-US" sz="2000" b="1" smtClean="0">
                <a:latin typeface="Meiryo UI" panose="020B0604030504040204" pitchFamily="50" charset="-128"/>
                <a:ea typeface="Meiryo UI" panose="020B0604030504040204" pitchFamily="50" charset="-128"/>
              </a:rPr>
              <a:t>プログラムの入力と実行</a:t>
            </a:r>
            <a:endParaRPr lang="en-US" altLang="ja-JP" sz="2000" b="1" smtClean="0">
              <a:latin typeface="Meiryo UI" panose="020B0604030504040204" pitchFamily="50" charset="-128"/>
              <a:ea typeface="Meiryo UI" panose="020B0604030504040204" pitchFamily="50" charset="-128"/>
            </a:endParaRPr>
          </a:p>
          <a:p>
            <a:r>
              <a:rPr lang="ja-JP" altLang="en-US" sz="2000" b="1">
                <a:latin typeface="Meiryo UI" panose="020B0604030504040204" pitchFamily="50" charset="-128"/>
                <a:ea typeface="Meiryo UI" panose="020B0604030504040204" pitchFamily="50" charset="-128"/>
              </a:rPr>
              <a:t>　</a:t>
            </a:r>
            <a:r>
              <a:rPr lang="ja-JP" altLang="en-US" sz="2000" smtClean="0">
                <a:latin typeface="Meiryo UI" panose="020B0604030504040204" pitchFamily="50" charset="-128"/>
                <a:ea typeface="Meiryo UI" panose="020B0604030504040204" pitchFamily="50" charset="-128"/>
              </a:rPr>
              <a:t>配布ソースを完成させ、実行すると３</a:t>
            </a:r>
            <a:r>
              <a:rPr lang="en-US" altLang="ja-JP" sz="2000" smtClean="0">
                <a:latin typeface="Meiryo UI" panose="020B0604030504040204" pitchFamily="50" charset="-128"/>
                <a:ea typeface="Meiryo UI" panose="020B0604030504040204" pitchFamily="50" charset="-128"/>
              </a:rPr>
              <a:t>D</a:t>
            </a:r>
            <a:r>
              <a:rPr lang="ja-JP" altLang="en-US" sz="2000" smtClean="0">
                <a:latin typeface="Meiryo UI" panose="020B0604030504040204" pitchFamily="50" charset="-128"/>
                <a:ea typeface="Meiryo UI" panose="020B0604030504040204" pitchFamily="50" charset="-128"/>
              </a:rPr>
              <a:t>モデル（</a:t>
            </a:r>
            <a:r>
              <a:rPr lang="en-US" altLang="ja-JP" sz="2000" smtClean="0">
                <a:latin typeface="Meiryo UI" panose="020B0604030504040204" pitchFamily="50" charset="-128"/>
                <a:ea typeface="Meiryo UI" panose="020B0604030504040204" pitchFamily="50" charset="-128"/>
              </a:rPr>
              <a:t>torus.x</a:t>
            </a:r>
            <a:r>
              <a:rPr lang="ja-JP" altLang="en-US" sz="2000" smtClean="0">
                <a:latin typeface="Meiryo UI" panose="020B0604030504040204" pitchFamily="50" charset="-128"/>
                <a:ea typeface="Meiryo UI" panose="020B0604030504040204" pitchFamily="50" charset="-128"/>
              </a:rPr>
              <a:t>）を読み込んで表示します。</a:t>
            </a:r>
            <a:endParaRPr lang="en-US" altLang="ja-JP" sz="2000" smtClean="0">
              <a:latin typeface="Meiryo UI" panose="020B0604030504040204" pitchFamily="50" charset="-128"/>
              <a:ea typeface="Meiryo UI" panose="020B0604030504040204" pitchFamily="50" charset="-128"/>
            </a:endParaRPr>
          </a:p>
          <a:p>
            <a:r>
              <a:rPr lang="ja-JP" altLang="en-US" sz="2000" smtClean="0">
                <a:latin typeface="Meiryo UI" panose="020B0604030504040204" pitchFamily="50" charset="-128"/>
                <a:ea typeface="Meiryo UI" panose="020B0604030504040204" pitchFamily="50" charset="-128"/>
              </a:rPr>
              <a:t>ドーナツ状のモデルが表示できれば成功です。</a:t>
            </a:r>
            <a:endParaRPr lang="en-US" altLang="ja-JP" sz="2000" smtClean="0">
              <a:latin typeface="Meiryo UI" panose="020B0604030504040204" pitchFamily="50" charset="-128"/>
              <a:ea typeface="Meiryo UI" panose="020B0604030504040204" pitchFamily="50" charset="-128"/>
            </a:endParaRPr>
          </a:p>
          <a:p>
            <a:r>
              <a:rPr lang="ja-JP" altLang="en-US" sz="2000" smtClean="0">
                <a:latin typeface="Meiryo UI" panose="020B0604030504040204" pitchFamily="50" charset="-128"/>
                <a:ea typeface="Meiryo UI" panose="020B0604030504040204" pitchFamily="50" charset="-128"/>
              </a:rPr>
              <a:t>マウスの左ボタンドラッグでモデルが回転、右ボタンドラッグで前後に移動します。ライトは </a:t>
            </a:r>
            <a:r>
              <a:rPr lang="en-US" altLang="ja-JP" sz="2000" smtClean="0">
                <a:latin typeface="Meiryo UI" panose="020B0604030504040204" pitchFamily="50" charset="-128"/>
                <a:ea typeface="Meiryo UI" panose="020B0604030504040204" pitchFamily="50" charset="-128"/>
              </a:rPr>
              <a:t>123</a:t>
            </a:r>
            <a:r>
              <a:rPr lang="ja-JP" altLang="en-US" sz="2000" smtClean="0">
                <a:latin typeface="Meiryo UI" panose="020B0604030504040204" pitchFamily="50" charset="-128"/>
                <a:ea typeface="Meiryo UI" panose="020B0604030504040204" pitchFamily="50" charset="-128"/>
              </a:rPr>
              <a:t>キーで </a:t>
            </a:r>
            <a:r>
              <a:rPr lang="en-US" altLang="ja-JP" sz="2000" smtClean="0">
                <a:latin typeface="Meiryo UI" panose="020B0604030504040204" pitchFamily="50" charset="-128"/>
                <a:ea typeface="Meiryo UI" panose="020B0604030504040204" pitchFamily="50" charset="-128"/>
              </a:rPr>
              <a:t>ON/OFF</a:t>
            </a:r>
            <a:r>
              <a:rPr lang="ja-JP" altLang="en-US" sz="2000" smtClean="0">
                <a:latin typeface="Meiryo UI" panose="020B0604030504040204" pitchFamily="50" charset="-128"/>
                <a:ea typeface="Meiryo UI" panose="020B0604030504040204" pitchFamily="50" charset="-128"/>
              </a:rPr>
              <a:t>できます。</a:t>
            </a:r>
          </a:p>
        </p:txBody>
      </p:sp>
    </p:spTree>
    <p:extLst>
      <p:ext uri="{BB962C8B-B14F-4D97-AF65-F5344CB8AC3E}">
        <p14:creationId xmlns:p14="http://schemas.microsoft.com/office/powerpoint/2010/main" val="2094772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466602" y="1021056"/>
            <a:ext cx="11430000" cy="1938992"/>
          </a:xfrm>
          <a:prstGeom prst="rect">
            <a:avLst/>
          </a:prstGeom>
          <a:noFill/>
        </p:spPr>
        <p:txBody>
          <a:bodyPr wrap="square" rtlCol="0">
            <a:spAutoFit/>
          </a:bodyPr>
          <a:lstStyle/>
          <a:p>
            <a:r>
              <a:rPr lang="ja-JP" altLang="en-US" sz="2800" b="1">
                <a:latin typeface="ＭＳ ゴシック" panose="020B0609070205080204" pitchFamily="49" charset="-128"/>
                <a:ea typeface="ＭＳ ゴシック" panose="020B0609070205080204" pitchFamily="49" charset="-128"/>
              </a:rPr>
              <a:t>練習</a:t>
            </a:r>
            <a:endParaRPr lang="en-US" altLang="ja-JP" sz="2800" b="1" smtClean="0">
              <a:latin typeface="ＭＳ ゴシック" panose="020B0609070205080204" pitchFamily="49" charset="-128"/>
              <a:ea typeface="ＭＳ ゴシック" panose="020B0609070205080204" pitchFamily="49" charset="-128"/>
            </a:endParaRPr>
          </a:p>
          <a:p>
            <a:endParaRPr lang="en-US" altLang="ja-JP" sz="2000" b="1" smtClean="0">
              <a:latin typeface="ＭＳ ゴシック" panose="020B0609070205080204" pitchFamily="49" charset="-128"/>
              <a:ea typeface="ＭＳ ゴシック" panose="020B0609070205080204" pitchFamily="49" charset="-128"/>
            </a:endParaRPr>
          </a:p>
          <a:p>
            <a:pPr defTabSz="360000"/>
            <a:r>
              <a:rPr lang="en-US" altLang="ja-JP" sz="2400" smtClean="0">
                <a:latin typeface="ＭＳ ゴシック" panose="020B0609070205080204" pitchFamily="49" charset="-128"/>
                <a:ea typeface="ＭＳ ゴシック" panose="020B0609070205080204" pitchFamily="49" charset="-128"/>
              </a:rPr>
              <a:t>///+ </a:t>
            </a:r>
            <a:r>
              <a:rPr lang="en-US" altLang="ja-JP" sz="2400" smtClean="0">
                <a:latin typeface="ＭＳ ゴシック" panose="020B0609070205080204" pitchFamily="49" charset="-128"/>
                <a:ea typeface="ＭＳ ゴシック" panose="020B0609070205080204" pitchFamily="49" charset="-128"/>
              </a:rPr>
              <a:t>input</a:t>
            </a:r>
            <a:r>
              <a:rPr lang="ja-JP" altLang="en-US" sz="2400" smtClean="0">
                <a:latin typeface="ＭＳ ゴシック" panose="020B0609070205080204" pitchFamily="49" charset="-128"/>
                <a:ea typeface="ＭＳ ゴシック" panose="020B0609070205080204" pitchFamily="49" charset="-128"/>
              </a:rPr>
              <a:t>　となっている部分を</a:t>
            </a:r>
            <a:endParaRPr lang="en-US" altLang="ja-JP" sz="2400" smtClean="0">
              <a:latin typeface="ＭＳ ゴシック" panose="020B0609070205080204" pitchFamily="49" charset="-128"/>
              <a:ea typeface="ＭＳ ゴシック" panose="020B0609070205080204" pitchFamily="49" charset="-128"/>
            </a:endParaRPr>
          </a:p>
          <a:p>
            <a:pPr defTabSz="360000"/>
            <a:r>
              <a:rPr lang="ja-JP" altLang="en-US" sz="2400" smtClean="0">
                <a:latin typeface="ＭＳ ゴシック" panose="020B0609070205080204" pitchFamily="49" charset="-128"/>
                <a:ea typeface="ＭＳ ゴシック" panose="020B0609070205080204" pitchFamily="49" charset="-128"/>
              </a:rPr>
              <a:t>前回配布したプログラム（</a:t>
            </a:r>
            <a:r>
              <a:rPr lang="en-US" altLang="ja-JP" sz="2400" smtClean="0">
                <a:latin typeface="ＭＳ ゴシック" panose="020B0609070205080204" pitchFamily="49" charset="-128"/>
                <a:ea typeface="ＭＳ ゴシック" panose="020B0609070205080204" pitchFamily="49" charset="-128"/>
              </a:rPr>
              <a:t>STG_v9_3D</a:t>
            </a:r>
            <a:r>
              <a:rPr lang="ja-JP" altLang="en-US" sz="2400" smtClean="0">
                <a:latin typeface="ＭＳ ゴシック" panose="020B0609070205080204" pitchFamily="49" charset="-128"/>
                <a:ea typeface="ＭＳ ゴシック" panose="020B0609070205080204" pitchFamily="49" charset="-128"/>
              </a:rPr>
              <a:t>）やこ</a:t>
            </a:r>
            <a:r>
              <a:rPr lang="ja-JP" altLang="en-US" sz="2400" smtClean="0">
                <a:latin typeface="ＭＳ ゴシック" panose="020B0609070205080204" pitchFamily="49" charset="-128"/>
                <a:ea typeface="ＭＳ ゴシック" panose="020B0609070205080204" pitchFamily="49" charset="-128"/>
              </a:rPr>
              <a:t>の教材を参考にして完成さ</a:t>
            </a:r>
            <a:r>
              <a:rPr lang="ja-JP" altLang="en-US" sz="2400" smtClean="0">
                <a:latin typeface="ＭＳ ゴシック" panose="020B0609070205080204" pitchFamily="49" charset="-128"/>
                <a:ea typeface="ＭＳ ゴシック" panose="020B0609070205080204" pitchFamily="49" charset="-128"/>
              </a:rPr>
              <a:t>せましょう。</a:t>
            </a:r>
            <a:r>
              <a:rPr lang="ja-JP" altLang="en-US" sz="2400">
                <a:latin typeface="ＭＳ ゴシック" panose="020B0609070205080204" pitchFamily="49" charset="-128"/>
                <a:ea typeface="ＭＳ ゴシック" panose="020B0609070205080204" pitchFamily="49" charset="-128"/>
              </a:rPr>
              <a:t>　</a:t>
            </a:r>
            <a:endParaRPr lang="en-US" altLang="ja-JP" sz="2400" smtClean="0">
              <a:latin typeface="ＭＳ ゴシック" panose="020B0609070205080204" pitchFamily="49" charset="-128"/>
              <a:ea typeface="ＭＳ ゴシック" panose="020B0609070205080204" pitchFamily="49" charset="-128"/>
            </a:endParaRPr>
          </a:p>
          <a:p>
            <a:pPr defTabSz="360000"/>
            <a:r>
              <a:rPr lang="ja-JP" altLang="en-US" sz="2400" smtClean="0">
                <a:latin typeface="ＭＳ ゴシック" panose="020B0609070205080204" pitchFamily="49" charset="-128"/>
                <a:ea typeface="ＭＳ ゴシック" panose="020B0609070205080204" pitchFamily="49" charset="-128"/>
              </a:rPr>
              <a:t>こ</a:t>
            </a:r>
            <a:r>
              <a:rPr lang="ja-JP" altLang="en-US" sz="2400" smtClean="0">
                <a:latin typeface="ＭＳ ゴシック" panose="020B0609070205080204" pitchFamily="49" charset="-128"/>
                <a:ea typeface="ＭＳ ゴシック" panose="020B0609070205080204" pitchFamily="49" charset="-128"/>
              </a:rPr>
              <a:t>の教材の２ページの図のように表示できれば成功です。</a:t>
            </a:r>
            <a:endParaRPr lang="en-US" altLang="ja-JP" sz="240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924534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437419" y="447124"/>
            <a:ext cx="11430000" cy="4216539"/>
          </a:xfrm>
          <a:prstGeom prst="rect">
            <a:avLst/>
          </a:prstGeom>
          <a:noFill/>
        </p:spPr>
        <p:txBody>
          <a:bodyPr wrap="square" rtlCol="0">
            <a:spAutoFit/>
          </a:bodyPr>
          <a:lstStyle/>
          <a:p>
            <a:r>
              <a:rPr lang="ja-JP" altLang="en-US" sz="2800" b="1" smtClean="0">
                <a:latin typeface="ＭＳ ゴシック" panose="020B0609070205080204" pitchFamily="49" charset="-128"/>
                <a:ea typeface="ＭＳ ゴシック" panose="020B0609070205080204" pitchFamily="49" charset="-128"/>
              </a:rPr>
              <a:t>実験</a:t>
            </a:r>
            <a:endParaRPr lang="en-US" altLang="ja-JP" sz="2800" b="1" smtClean="0">
              <a:latin typeface="ＭＳ ゴシック" panose="020B0609070205080204" pitchFamily="49" charset="-128"/>
              <a:ea typeface="ＭＳ ゴシック" panose="020B0609070205080204" pitchFamily="49" charset="-128"/>
            </a:endParaRPr>
          </a:p>
          <a:p>
            <a:endParaRPr lang="en-US" altLang="ja-JP" sz="2000" b="1" smtClean="0">
              <a:latin typeface="ＭＳ ゴシック" panose="020B0609070205080204" pitchFamily="49" charset="-128"/>
              <a:ea typeface="ＭＳ ゴシック" panose="020B0609070205080204" pitchFamily="49" charset="-128"/>
            </a:endParaRPr>
          </a:p>
          <a:p>
            <a:pPr defTabSz="360000"/>
            <a:r>
              <a:rPr lang="en-US" altLang="ja-JP" sz="2000" b="1">
                <a:latin typeface="ＭＳ ゴシック" panose="020B0609070205080204" pitchFamily="49" charset="-128"/>
                <a:ea typeface="ＭＳ ゴシック" panose="020B0609070205080204" pitchFamily="49" charset="-128"/>
              </a:rPr>
              <a:t>	</a:t>
            </a:r>
            <a:r>
              <a:rPr lang="ja-JP" altLang="en-US" sz="2000" smtClean="0">
                <a:latin typeface="ＭＳ ゴシック" panose="020B0609070205080204" pitchFamily="49" charset="-128"/>
                <a:ea typeface="ＭＳ ゴシック" panose="020B0609070205080204" pitchFamily="49" charset="-128"/>
              </a:rPr>
              <a:t>①</a:t>
            </a:r>
            <a:r>
              <a:rPr lang="en-US" altLang="ja-JP" sz="2000" smtClean="0">
                <a:latin typeface="ＭＳ ゴシック" panose="020B0609070205080204" pitchFamily="49" charset="-128"/>
                <a:ea typeface="ＭＳ ゴシック" panose="020B0609070205080204" pitchFamily="49" charset="-128"/>
              </a:rPr>
              <a:t>sample.x</a:t>
            </a:r>
            <a:r>
              <a:rPr lang="ja-JP" altLang="en-US" sz="2000" smtClean="0">
                <a:latin typeface="ＭＳ ゴシック" panose="020B0609070205080204" pitchFamily="49" charset="-128"/>
                <a:ea typeface="ＭＳ ゴシック" panose="020B0609070205080204" pitchFamily="49" charset="-128"/>
              </a:rPr>
              <a:t>を読み込んで表示してください。 </a:t>
            </a:r>
            <a:endParaRPr lang="en-US" altLang="ja-JP" sz="2000" smtClean="0">
              <a:latin typeface="ＭＳ ゴシック" panose="020B0609070205080204" pitchFamily="49" charset="-128"/>
              <a:ea typeface="ＭＳ ゴシック" panose="020B0609070205080204" pitchFamily="49" charset="-128"/>
            </a:endParaRPr>
          </a:p>
          <a:p>
            <a:pPr defTabSz="360000"/>
            <a:endParaRPr lang="en-US" altLang="ja-JP" sz="2000" smtClean="0">
              <a:latin typeface="ＭＳ ゴシック" panose="020B0609070205080204" pitchFamily="49" charset="-128"/>
              <a:ea typeface="ＭＳ ゴシック" panose="020B0609070205080204" pitchFamily="49" charset="-128"/>
            </a:endParaRPr>
          </a:p>
          <a:p>
            <a:pPr defTabSz="360000"/>
            <a:r>
              <a:rPr lang="en-US" altLang="ja-JP" sz="2000">
                <a:latin typeface="ＭＳ ゴシック" panose="020B0609070205080204" pitchFamily="49" charset="-128"/>
                <a:ea typeface="ＭＳ ゴシック" panose="020B0609070205080204" pitchFamily="49" charset="-128"/>
              </a:rPr>
              <a:t>	</a:t>
            </a:r>
            <a:r>
              <a:rPr lang="ja-JP" altLang="en-US" sz="2000">
                <a:latin typeface="ＭＳ ゴシック" panose="020B0609070205080204" pitchFamily="49" charset="-128"/>
                <a:ea typeface="ＭＳ ゴシック" panose="020B0609070205080204" pitchFamily="49" charset="-128"/>
              </a:rPr>
              <a:t>➁視野角を</a:t>
            </a:r>
            <a:r>
              <a:rPr lang="el-GR" altLang="ja-JP" sz="2000">
                <a:latin typeface="ＭＳ ゴシック" panose="020B0609070205080204" pitchFamily="49" charset="-128"/>
                <a:ea typeface="ＭＳ ゴシック" panose="020B0609070205080204" pitchFamily="49" charset="-128"/>
              </a:rPr>
              <a:t>π/2 </a:t>
            </a:r>
            <a:r>
              <a:rPr lang="ja-JP" altLang="en-US" sz="2000">
                <a:latin typeface="ＭＳ ゴシック" panose="020B0609070205080204" pitchFamily="49" charset="-128"/>
                <a:ea typeface="ＭＳ ゴシック" panose="020B0609070205080204" pitchFamily="49" charset="-128"/>
              </a:rPr>
              <a:t>から</a:t>
            </a:r>
            <a:r>
              <a:rPr lang="el-GR" altLang="ja-JP" sz="2000">
                <a:latin typeface="ＭＳ ゴシック" panose="020B0609070205080204" pitchFamily="49" charset="-128"/>
                <a:ea typeface="ＭＳ ゴシック" panose="020B0609070205080204" pitchFamily="49" charset="-128"/>
              </a:rPr>
              <a:t>π/4 </a:t>
            </a:r>
            <a:r>
              <a:rPr lang="ja-JP" altLang="en-US" sz="2000">
                <a:latin typeface="ＭＳ ゴシック" panose="020B0609070205080204" pitchFamily="49" charset="-128"/>
                <a:ea typeface="ＭＳ ゴシック" panose="020B0609070205080204" pitchFamily="49" charset="-128"/>
              </a:rPr>
              <a:t>に変更し、表示がどのように変わるか観察してください。</a:t>
            </a:r>
            <a:endParaRPr lang="en-US" altLang="ja-JP" sz="2000" smtClean="0">
              <a:latin typeface="ＭＳ ゴシック" panose="020B0609070205080204" pitchFamily="49" charset="-128"/>
              <a:ea typeface="ＭＳ ゴシック" panose="020B0609070205080204" pitchFamily="49" charset="-128"/>
            </a:endParaRPr>
          </a:p>
          <a:p>
            <a:pPr defTabSz="360000"/>
            <a:r>
              <a:rPr lang="en-US" altLang="ja-JP" sz="2000" smtClean="0">
                <a:latin typeface="ＭＳ ゴシック" panose="020B0609070205080204" pitchFamily="49" charset="-128"/>
                <a:ea typeface="ＭＳ ゴシック" panose="020B0609070205080204" pitchFamily="49" charset="-128"/>
              </a:rPr>
              <a:t>	</a:t>
            </a:r>
            <a:r>
              <a:rPr lang="ja-JP" altLang="en-US" sz="2000" smtClean="0">
                <a:latin typeface="ＭＳ ゴシック" panose="020B0609070205080204" pitchFamily="49" charset="-128"/>
                <a:ea typeface="ＭＳ ゴシック" panose="020B0609070205080204" pitchFamily="49" charset="-128"/>
              </a:rPr>
              <a:t>　</a:t>
            </a:r>
            <a:r>
              <a:rPr lang="ja-JP" altLang="en-US" sz="2000">
                <a:latin typeface="ＭＳ ゴシック" panose="020B0609070205080204" pitchFamily="49" charset="-128"/>
                <a:ea typeface="ＭＳ ゴシック" panose="020B0609070205080204" pitchFamily="49" charset="-128"/>
              </a:rPr>
              <a:t>変更したコードの近くに、どう変わったのかをコメントとして記述してください。</a:t>
            </a:r>
            <a:endParaRPr lang="en-US" altLang="ja-JP" sz="2000" smtClean="0">
              <a:latin typeface="ＭＳ ゴシック" panose="020B0609070205080204" pitchFamily="49" charset="-128"/>
              <a:ea typeface="ＭＳ ゴシック" panose="020B0609070205080204" pitchFamily="49" charset="-128"/>
            </a:endParaRPr>
          </a:p>
          <a:p>
            <a:pPr defTabSz="360000"/>
            <a:endParaRPr lang="en-US" altLang="ja-JP" sz="2000" smtClean="0">
              <a:latin typeface="ＭＳ ゴシック" panose="020B0609070205080204" pitchFamily="49" charset="-128"/>
              <a:ea typeface="ＭＳ ゴシック" panose="020B0609070205080204" pitchFamily="49" charset="-128"/>
            </a:endParaRPr>
          </a:p>
          <a:p>
            <a:pPr defTabSz="360000"/>
            <a:r>
              <a:rPr lang="en-US" altLang="ja-JP" sz="2000">
                <a:latin typeface="ＭＳ ゴシック" panose="020B0609070205080204" pitchFamily="49" charset="-128"/>
                <a:ea typeface="ＭＳ ゴシック" panose="020B0609070205080204" pitchFamily="49" charset="-128"/>
              </a:rPr>
              <a:t>	</a:t>
            </a:r>
            <a:r>
              <a:rPr lang="ja-JP" altLang="en-US" sz="2000" smtClean="0">
                <a:latin typeface="ＭＳ ゴシック" panose="020B0609070205080204" pitchFamily="49" charset="-128"/>
                <a:ea typeface="ＭＳ ゴシック" panose="020B0609070205080204" pitchFamily="49" charset="-128"/>
              </a:rPr>
              <a:t>➂ライトの照射方向を変え</a:t>
            </a:r>
            <a:r>
              <a:rPr lang="ja-JP" altLang="en-US" sz="2000">
                <a:latin typeface="ＭＳ ゴシック" panose="020B0609070205080204" pitchFamily="49" charset="-128"/>
                <a:ea typeface="ＭＳ ゴシック" panose="020B0609070205080204" pitchFamily="49" charset="-128"/>
              </a:rPr>
              <a:t>て、表示がどのように変わるか観察してください。</a:t>
            </a:r>
            <a:endParaRPr lang="en-US" altLang="ja-JP" sz="2000">
              <a:latin typeface="ＭＳ ゴシック" panose="020B0609070205080204" pitchFamily="49" charset="-128"/>
              <a:ea typeface="ＭＳ ゴシック" panose="020B0609070205080204" pitchFamily="49" charset="-128"/>
            </a:endParaRPr>
          </a:p>
          <a:p>
            <a:pPr defTabSz="360000"/>
            <a:endParaRPr lang="en-US" altLang="ja-JP" sz="2000" smtClean="0">
              <a:latin typeface="ＭＳ ゴシック" panose="020B0609070205080204" pitchFamily="49" charset="-128"/>
              <a:ea typeface="ＭＳ ゴシック" panose="020B0609070205080204" pitchFamily="49" charset="-128"/>
            </a:endParaRPr>
          </a:p>
          <a:p>
            <a:pPr defTabSz="360000"/>
            <a:r>
              <a:rPr lang="en-US" altLang="ja-JP" sz="2000" smtClean="0">
                <a:latin typeface="ＭＳ ゴシック" panose="020B0609070205080204" pitchFamily="49" charset="-128"/>
                <a:ea typeface="ＭＳ ゴシック" panose="020B0609070205080204" pitchFamily="49" charset="-128"/>
              </a:rPr>
              <a:t>	</a:t>
            </a:r>
            <a:r>
              <a:rPr lang="ja-JP" altLang="en-US" sz="2000" smtClean="0">
                <a:latin typeface="ＭＳ ゴシック" panose="020B0609070205080204" pitchFamily="49" charset="-128"/>
                <a:ea typeface="ＭＳ ゴシック" panose="020B0609070205080204" pitchFamily="49" charset="-128"/>
              </a:rPr>
              <a:t>➃ライトの色合いを変え</a:t>
            </a:r>
            <a:r>
              <a:rPr lang="ja-JP" altLang="en-US" sz="2000">
                <a:latin typeface="ＭＳ ゴシック" panose="020B0609070205080204" pitchFamily="49" charset="-128"/>
                <a:ea typeface="ＭＳ ゴシック" panose="020B0609070205080204" pitchFamily="49" charset="-128"/>
              </a:rPr>
              <a:t>て、表示がどのように変わるか観察してください。</a:t>
            </a:r>
            <a:endParaRPr lang="en-US" altLang="ja-JP" sz="2000">
              <a:latin typeface="ＭＳ ゴシック" panose="020B0609070205080204" pitchFamily="49" charset="-128"/>
              <a:ea typeface="ＭＳ ゴシック" panose="020B0609070205080204" pitchFamily="49" charset="-128"/>
            </a:endParaRPr>
          </a:p>
          <a:p>
            <a:pPr defTabSz="360000"/>
            <a:endParaRPr lang="en-US" altLang="ja-JP" sz="2000" smtClean="0">
              <a:latin typeface="ＭＳ ゴシック" panose="020B0609070205080204" pitchFamily="49" charset="-128"/>
              <a:ea typeface="ＭＳ ゴシック" panose="020B0609070205080204" pitchFamily="49" charset="-128"/>
            </a:endParaRPr>
          </a:p>
          <a:p>
            <a:pPr defTabSz="360000"/>
            <a:r>
              <a:rPr lang="en-US" altLang="ja-JP" sz="2000">
                <a:latin typeface="ＭＳ ゴシック" panose="020B0609070205080204" pitchFamily="49" charset="-128"/>
                <a:ea typeface="ＭＳ ゴシック" panose="020B0609070205080204" pitchFamily="49" charset="-128"/>
              </a:rPr>
              <a:t>	</a:t>
            </a:r>
            <a:r>
              <a:rPr lang="ja-JP" altLang="en-US" sz="2000" smtClean="0">
                <a:latin typeface="ＭＳ ゴシック" panose="020B0609070205080204" pitchFamily="49" charset="-128"/>
                <a:ea typeface="ＭＳ ゴシック" panose="020B0609070205080204" pitchFamily="49" charset="-128"/>
              </a:rPr>
              <a:t>⑤</a:t>
            </a:r>
            <a:r>
              <a:rPr lang="en-US" altLang="ja-JP" sz="2000" smtClean="0">
                <a:latin typeface="ＭＳ ゴシック" panose="020B0609070205080204" pitchFamily="49" charset="-128"/>
                <a:ea typeface="ＭＳ ゴシック" panose="020B0609070205080204" pitchFamily="49" charset="-128"/>
              </a:rPr>
              <a:t>aspect=1.0f</a:t>
            </a:r>
            <a:r>
              <a:rPr lang="ja-JP" altLang="en-US" sz="2000" smtClean="0">
                <a:latin typeface="ＭＳ ゴシック" panose="020B0609070205080204" pitchFamily="49" charset="-128"/>
                <a:ea typeface="ＭＳ ゴシック" panose="020B0609070205080204" pitchFamily="49" charset="-128"/>
              </a:rPr>
              <a:t>とした場合、表示はどのように変わる</a:t>
            </a:r>
            <a:r>
              <a:rPr lang="ja-JP" altLang="en-US" sz="2000" smtClean="0">
                <a:latin typeface="ＭＳ ゴシック" panose="020B0609070205080204" pitchFamily="49" charset="-128"/>
                <a:ea typeface="ＭＳ ゴシック" panose="020B0609070205080204" pitchFamily="49" charset="-128"/>
              </a:rPr>
              <a:t>か観察してください。</a:t>
            </a:r>
            <a:endParaRPr lang="en-US" altLang="ja-JP" sz="2000" smtClean="0">
              <a:latin typeface="ＭＳ ゴシック" panose="020B0609070205080204" pitchFamily="49" charset="-128"/>
              <a:ea typeface="ＭＳ ゴシック" panose="020B0609070205080204" pitchFamily="49" charset="-128"/>
            </a:endParaRPr>
          </a:p>
          <a:p>
            <a:pPr defTabSz="360000"/>
            <a:r>
              <a:rPr lang="en-US" altLang="ja-JP" sz="2000" smtClean="0">
                <a:latin typeface="ＭＳ ゴシック" panose="020B0609070205080204" pitchFamily="49" charset="-128"/>
                <a:ea typeface="ＭＳ ゴシック" panose="020B0609070205080204" pitchFamily="49" charset="-128"/>
              </a:rPr>
              <a:t>	</a:t>
            </a:r>
            <a:r>
              <a:rPr lang="ja-JP" altLang="en-US" sz="2000" smtClean="0">
                <a:latin typeface="ＭＳ ゴシック" panose="020B0609070205080204" pitchFamily="49" charset="-128"/>
                <a:ea typeface="ＭＳ ゴシック" panose="020B0609070205080204" pitchFamily="49" charset="-128"/>
              </a:rPr>
              <a:t>　</a:t>
            </a:r>
            <a:r>
              <a:rPr lang="ja-JP" altLang="en-US" sz="2000" smtClean="0">
                <a:latin typeface="ＭＳ ゴシック" panose="020B0609070205080204" pitchFamily="49" charset="-128"/>
                <a:ea typeface="ＭＳ ゴシック" panose="020B0609070205080204" pitchFamily="49" charset="-128"/>
              </a:rPr>
              <a:t>変更したコードの近くに、どう変わったのかをコ</a:t>
            </a:r>
            <a:r>
              <a:rPr lang="ja-JP" altLang="en-US" sz="2000" smtClean="0">
                <a:latin typeface="ＭＳ ゴシック" panose="020B0609070205080204" pitchFamily="49" charset="-128"/>
                <a:ea typeface="ＭＳ ゴシック" panose="020B0609070205080204" pitchFamily="49" charset="-128"/>
              </a:rPr>
              <a:t>メントとして記述して</a:t>
            </a:r>
            <a:r>
              <a:rPr lang="ja-JP" altLang="en-US" sz="2000">
                <a:latin typeface="ＭＳ ゴシック" panose="020B0609070205080204" pitchFamily="49" charset="-128"/>
                <a:ea typeface="ＭＳ ゴシック" panose="020B0609070205080204" pitchFamily="49" charset="-128"/>
              </a:rPr>
              <a:t>ください</a:t>
            </a:r>
            <a:r>
              <a:rPr lang="ja-JP" altLang="en-US" sz="2000" smtClean="0">
                <a:latin typeface="ＭＳ ゴシック" panose="020B0609070205080204" pitchFamily="49" charset="-128"/>
                <a:ea typeface="ＭＳ ゴシック" panose="020B0609070205080204" pitchFamily="49" charset="-128"/>
              </a:rPr>
              <a:t>。</a:t>
            </a:r>
            <a:endParaRPr lang="en-US" altLang="ja-JP" sz="200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562849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437419" y="447124"/>
            <a:ext cx="11430000" cy="2369880"/>
          </a:xfrm>
          <a:prstGeom prst="rect">
            <a:avLst/>
          </a:prstGeom>
          <a:noFill/>
        </p:spPr>
        <p:txBody>
          <a:bodyPr wrap="square" rtlCol="0">
            <a:spAutoFit/>
          </a:bodyPr>
          <a:lstStyle/>
          <a:p>
            <a:r>
              <a:rPr lang="ja-JP" altLang="en-US" sz="2800" b="1" smtClean="0">
                <a:latin typeface="ＭＳ ゴシック" panose="020B0609070205080204" pitchFamily="49" charset="-128"/>
                <a:ea typeface="ＭＳ ゴシック" panose="020B0609070205080204" pitchFamily="49" charset="-128"/>
              </a:rPr>
              <a:t>課題</a:t>
            </a:r>
            <a:endParaRPr lang="en-US" altLang="ja-JP" sz="2800" b="1" smtClean="0">
              <a:latin typeface="ＭＳ ゴシック" panose="020B0609070205080204" pitchFamily="49" charset="-128"/>
              <a:ea typeface="ＭＳ ゴシック" panose="020B0609070205080204" pitchFamily="49" charset="-128"/>
            </a:endParaRPr>
          </a:p>
          <a:p>
            <a:pPr defTabSz="360000"/>
            <a:endParaRPr lang="en-US" altLang="ja-JP" sz="2000" smtClean="0">
              <a:latin typeface="ＭＳ ゴシック" panose="020B0609070205080204" pitchFamily="49" charset="-128"/>
              <a:ea typeface="ＭＳ ゴシック" panose="020B0609070205080204" pitchFamily="49" charset="-128"/>
            </a:endParaRPr>
          </a:p>
          <a:p>
            <a:pPr defTabSz="360000"/>
            <a:r>
              <a:rPr lang="en-US" altLang="ja-JP" sz="2000" smtClean="0">
                <a:latin typeface="ＭＳ ゴシック" panose="020B0609070205080204" pitchFamily="49" charset="-128"/>
                <a:ea typeface="ＭＳ ゴシック" panose="020B0609070205080204" pitchFamily="49" charset="-128"/>
              </a:rPr>
              <a:t>	</a:t>
            </a:r>
            <a:r>
              <a:rPr lang="ja-JP" altLang="en-US" sz="2000" smtClean="0">
                <a:latin typeface="ＭＳ ゴシック" panose="020B0609070205080204" pitchFamily="49" charset="-128"/>
                <a:ea typeface="ＭＳ ゴシック" panose="020B0609070205080204" pitchFamily="49" charset="-128"/>
              </a:rPr>
              <a:t>ラ</a:t>
            </a:r>
            <a:r>
              <a:rPr lang="ja-JP" altLang="en-US" sz="2000" smtClean="0">
                <a:latin typeface="ＭＳ ゴシック" panose="020B0609070205080204" pitchFamily="49" charset="-128"/>
                <a:ea typeface="ＭＳ ゴシック" panose="020B0609070205080204" pitchFamily="49" charset="-128"/>
              </a:rPr>
              <a:t>イトを含めてシーン全</a:t>
            </a:r>
            <a:r>
              <a:rPr lang="ja-JP" altLang="en-US" sz="2000" smtClean="0">
                <a:latin typeface="ＭＳ ゴシック" panose="020B0609070205080204" pitchFamily="49" charset="-128"/>
                <a:ea typeface="ＭＳ ゴシック" panose="020B0609070205080204" pitchFamily="49" charset="-128"/>
              </a:rPr>
              <a:t>体が回転するように見せるには</a:t>
            </a:r>
            <a:r>
              <a:rPr lang="ja-JP" altLang="en-US" sz="2000" smtClean="0">
                <a:latin typeface="ＭＳ ゴシック" panose="020B0609070205080204" pitchFamily="49" charset="-128"/>
                <a:ea typeface="ＭＳ ゴシック" panose="020B0609070205080204" pitchFamily="49" charset="-128"/>
              </a:rPr>
              <a:t>どうすればよいか？</a:t>
            </a:r>
            <a:r>
              <a:rPr lang="en-US" altLang="ja-JP" sz="2000" smtClean="0">
                <a:latin typeface="ＭＳ ゴシック" panose="020B0609070205080204" pitchFamily="49" charset="-128"/>
                <a:ea typeface="ＭＳ ゴシック" panose="020B0609070205080204" pitchFamily="49" charset="-128"/>
              </a:rPr>
              <a:t/>
            </a:r>
            <a:br>
              <a:rPr lang="en-US" altLang="ja-JP" sz="2000" smtClean="0">
                <a:latin typeface="ＭＳ ゴシック" panose="020B0609070205080204" pitchFamily="49" charset="-128"/>
                <a:ea typeface="ＭＳ ゴシック" panose="020B0609070205080204" pitchFamily="49" charset="-128"/>
              </a:rPr>
            </a:br>
            <a:r>
              <a:rPr lang="en-US" altLang="ja-JP" sz="2000" smtClean="0">
                <a:latin typeface="ＭＳ ゴシック" panose="020B0609070205080204" pitchFamily="49" charset="-128"/>
                <a:ea typeface="ＭＳ ゴシック" panose="020B0609070205080204" pitchFamily="49" charset="-128"/>
              </a:rPr>
              <a:t>	</a:t>
            </a:r>
            <a:r>
              <a:rPr lang="ja-JP" altLang="en-US" sz="2000" smtClean="0">
                <a:latin typeface="ＭＳ ゴシック" panose="020B0609070205080204" pitchFamily="49" charset="-128"/>
                <a:ea typeface="ＭＳ ゴシック" panose="020B0609070205080204" pitchFamily="49" charset="-128"/>
              </a:rPr>
              <a:t>ソ</a:t>
            </a:r>
            <a:r>
              <a:rPr lang="ja-JP" altLang="en-US" sz="2000" smtClean="0">
                <a:latin typeface="ＭＳ ゴシック" panose="020B0609070205080204" pitchFamily="49" charset="-128"/>
                <a:ea typeface="ＭＳ ゴシック" panose="020B0609070205080204" pitchFamily="49" charset="-128"/>
              </a:rPr>
              <a:t>ースコードの先頭でコメントとしてまとめた上で、コーディングし</a:t>
            </a:r>
            <a:r>
              <a:rPr lang="ja-JP" altLang="en-US" sz="2000" smtClean="0">
                <a:latin typeface="ＭＳ ゴシック" panose="020B0609070205080204" pitchFamily="49" charset="-128"/>
                <a:ea typeface="ＭＳ ゴシック" panose="020B0609070205080204" pitchFamily="49" charset="-128"/>
              </a:rPr>
              <a:t>て提出してく</a:t>
            </a:r>
            <a:r>
              <a:rPr lang="ja-JP" altLang="en-US" sz="2000" smtClean="0">
                <a:latin typeface="ＭＳ ゴシック" panose="020B0609070205080204" pitchFamily="49" charset="-128"/>
                <a:ea typeface="ＭＳ ゴシック" panose="020B0609070205080204" pitchFamily="49" charset="-128"/>
              </a:rPr>
              <a:t>ださい。</a:t>
            </a:r>
            <a:endParaRPr lang="en-US" altLang="ja-JP" sz="2000" smtClean="0">
              <a:latin typeface="ＭＳ ゴシック" panose="020B0609070205080204" pitchFamily="49" charset="-128"/>
              <a:ea typeface="ＭＳ ゴシック" panose="020B0609070205080204" pitchFamily="49" charset="-128"/>
            </a:endParaRPr>
          </a:p>
          <a:p>
            <a:pPr defTabSz="360000"/>
            <a:endParaRPr lang="en-US" altLang="ja-JP" sz="2000" b="1" smtClean="0">
              <a:latin typeface="ＭＳ ゴシック" panose="020B0609070205080204" pitchFamily="49" charset="-128"/>
              <a:ea typeface="ＭＳ ゴシック" panose="020B0609070205080204" pitchFamily="49" charset="-128"/>
            </a:endParaRPr>
          </a:p>
          <a:p>
            <a:pPr defTabSz="360000"/>
            <a:r>
              <a:rPr lang="en-US" altLang="ja-JP" sz="2000" b="1">
                <a:latin typeface="ＭＳ ゴシック" panose="020B0609070205080204" pitchFamily="49" charset="-128"/>
                <a:ea typeface="ＭＳ ゴシック" panose="020B0609070205080204" pitchFamily="49" charset="-128"/>
              </a:rPr>
              <a:t>	</a:t>
            </a:r>
            <a:r>
              <a:rPr lang="ja-JP" altLang="en-US" sz="2000" b="1" smtClean="0">
                <a:latin typeface="ＭＳ ゴシック" panose="020B0609070205080204" pitchFamily="49" charset="-128"/>
                <a:ea typeface="ＭＳ ゴシック" panose="020B0609070205080204" pitchFamily="49" charset="-128"/>
              </a:rPr>
              <a:t>提出ファイル名は</a:t>
            </a:r>
            <a:r>
              <a:rPr lang="en-US" altLang="ja-JP" sz="2000" b="1">
                <a:latin typeface="ＭＳ ゴシック" panose="020B0609070205080204" pitchFamily="49" charset="-128"/>
                <a:ea typeface="ＭＳ ゴシック" panose="020B0609070205080204" pitchFamily="49" charset="-128"/>
              </a:rPr>
              <a:t>	</a:t>
            </a:r>
            <a:r>
              <a:rPr lang="en-US" altLang="ja-JP" sz="2000" b="1" smtClean="0">
                <a:solidFill>
                  <a:srgbClr val="FF0000"/>
                </a:solidFill>
                <a:latin typeface="ＭＳ ゴシック" panose="020B0609070205080204" pitchFamily="49" charset="-128"/>
                <a:ea typeface="ＭＳ ゴシック" panose="020B0609070205080204" pitchFamily="49" charset="-128"/>
              </a:rPr>
              <a:t>3D_001_kadai.cpp</a:t>
            </a:r>
            <a:r>
              <a:rPr lang="en-US" altLang="ja-JP" sz="2000">
                <a:latin typeface="ＭＳ ゴシック" panose="020B0609070205080204" pitchFamily="49" charset="-128"/>
                <a:ea typeface="ＭＳ ゴシック" panose="020B0609070205080204" pitchFamily="49" charset="-128"/>
              </a:rPr>
              <a:t>	</a:t>
            </a:r>
            <a:r>
              <a:rPr lang="ja-JP" altLang="en-US" sz="2000" smtClean="0">
                <a:latin typeface="ＭＳ ゴシック" panose="020B0609070205080204" pitchFamily="49" charset="-128"/>
                <a:ea typeface="ＭＳ ゴシック" panose="020B0609070205080204" pitchFamily="49" charset="-128"/>
              </a:rPr>
              <a:t>とすること</a:t>
            </a:r>
            <a:endParaRPr lang="en-US" altLang="ja-JP" sz="2000">
              <a:latin typeface="ＭＳ ゴシック" panose="020B0609070205080204" pitchFamily="49" charset="-128"/>
              <a:ea typeface="ＭＳ ゴシック" panose="020B0609070205080204" pitchFamily="49" charset="-128"/>
            </a:endParaRPr>
          </a:p>
          <a:p>
            <a:pPr defTabSz="360000"/>
            <a:endParaRPr lang="en-US" altLang="ja-JP" sz="2000" smtClean="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728815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701336"/>
            <a:ext cx="10515600" cy="5475627"/>
          </a:xfrm>
        </p:spPr>
        <p:txBody>
          <a:bodyPr/>
          <a:lstStyle/>
          <a:p>
            <a:pPr marL="0" indent="0">
              <a:buNone/>
            </a:pPr>
            <a:r>
              <a:rPr lang="ja-JP" altLang="en-US" smtClean="0"/>
              <a:t>・</a:t>
            </a:r>
            <a:r>
              <a:rPr lang="en-US" altLang="ja-JP" smtClean="0"/>
              <a:t>Direct3D</a:t>
            </a:r>
            <a:r>
              <a:rPr lang="ja-JP" altLang="en-US"/>
              <a:t>に</a:t>
            </a:r>
            <a:r>
              <a:rPr lang="ja-JP" altLang="en-US" smtClean="0"/>
              <a:t>よる</a:t>
            </a:r>
            <a:r>
              <a:rPr lang="en-US" altLang="ja-JP" smtClean="0"/>
              <a:t>3DCG</a:t>
            </a:r>
            <a:r>
              <a:rPr lang="ja-JP" altLang="en-US"/>
              <a:t>表現を学習します</a:t>
            </a:r>
            <a:r>
              <a:rPr lang="ja-JP" altLang="en-US" smtClean="0"/>
              <a:t>。</a:t>
            </a:r>
            <a:endParaRPr lang="en-US" altLang="ja-JP" smtClean="0"/>
          </a:p>
          <a:p>
            <a:pPr marL="0" indent="0">
              <a:buNone/>
            </a:pPr>
            <a:r>
              <a:rPr lang="ja-JP" altLang="en-US" smtClean="0"/>
              <a:t>・</a:t>
            </a:r>
            <a:r>
              <a:rPr lang="en-US" altLang="ja-JP" smtClean="0"/>
              <a:t>X</a:t>
            </a:r>
            <a:r>
              <a:rPr lang="ja-JP" altLang="en-US"/>
              <a:t>ファイ</a:t>
            </a:r>
            <a:r>
              <a:rPr lang="ja-JP" altLang="en-US" smtClean="0"/>
              <a:t>ル形式のモデルデータを</a:t>
            </a:r>
            <a:r>
              <a:rPr lang="ja-JP" altLang="en-US"/>
              <a:t>表示しま</a:t>
            </a:r>
            <a:r>
              <a:rPr lang="ja-JP" altLang="en-US" smtClean="0"/>
              <a:t>す。</a:t>
            </a:r>
            <a:endParaRPr kumimoji="1" lang="ja-JP" altLang="en-US"/>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03125" y="2268331"/>
            <a:ext cx="4385749" cy="3304951"/>
          </a:xfrm>
          <a:prstGeom prst="rect">
            <a:avLst/>
          </a:prstGeom>
        </p:spPr>
      </p:pic>
    </p:spTree>
    <p:extLst>
      <p:ext uri="{BB962C8B-B14F-4D97-AF65-F5344CB8AC3E}">
        <p14:creationId xmlns:p14="http://schemas.microsoft.com/office/powerpoint/2010/main" val="2238945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0" indent="0">
              <a:buNone/>
            </a:pPr>
            <a:r>
              <a:rPr lang="ja-JP" altLang="en-US" smtClean="0"/>
              <a:t>配布</a:t>
            </a:r>
            <a:r>
              <a:rPr lang="ja-JP" altLang="en-US"/>
              <a:t>しているソースは未完成で、</a:t>
            </a:r>
          </a:p>
          <a:p>
            <a:pPr marL="0" indent="0">
              <a:buNone/>
            </a:pPr>
            <a:r>
              <a:rPr lang="ja-JP" altLang="en-US" smtClean="0"/>
              <a:t>その</a:t>
            </a:r>
            <a:r>
              <a:rPr lang="ja-JP" altLang="en-US"/>
              <a:t>ままで</a:t>
            </a:r>
            <a:r>
              <a:rPr lang="ja-JP" altLang="en-US" smtClean="0"/>
              <a:t>は何も表示されない状態</a:t>
            </a:r>
            <a:r>
              <a:rPr lang="ja-JP" altLang="en-US"/>
              <a:t>になっています。</a:t>
            </a:r>
          </a:p>
          <a:p>
            <a:pPr marL="0" indent="0">
              <a:buNone/>
            </a:pPr>
            <a:r>
              <a:rPr lang="ja-JP" altLang="en-US" smtClean="0"/>
              <a:t>授業内</a:t>
            </a:r>
            <a:r>
              <a:rPr lang="ja-JP" altLang="en-US"/>
              <a:t>で一緒に穴埋めして</a:t>
            </a:r>
            <a:r>
              <a:rPr lang="ja-JP" altLang="en-US" smtClean="0"/>
              <a:t>いきましょう。</a:t>
            </a:r>
            <a:endParaRPr lang="en-US" altLang="ja-JP" smtClean="0"/>
          </a:p>
          <a:p>
            <a:pPr marL="0" indent="0">
              <a:buNone/>
            </a:pPr>
            <a:endParaRPr lang="en-US" altLang="ja-JP"/>
          </a:p>
          <a:p>
            <a:pPr marL="0" indent="0">
              <a:buNone/>
            </a:pPr>
            <a:r>
              <a:rPr lang="ja-JP" altLang="en-US" smtClean="0"/>
              <a:t>前ページのような画面の表示を目標とします。</a:t>
            </a:r>
            <a:endParaRPr lang="en-US" altLang="ja-JP" smtClean="0"/>
          </a:p>
          <a:p>
            <a:pPr marL="0" indent="0">
              <a:buNone/>
            </a:pPr>
            <a:endParaRPr lang="ja-JP" altLang="en-US"/>
          </a:p>
        </p:txBody>
      </p:sp>
    </p:spTree>
    <p:extLst>
      <p:ext uri="{BB962C8B-B14F-4D97-AF65-F5344CB8AC3E}">
        <p14:creationId xmlns:p14="http://schemas.microsoft.com/office/powerpoint/2010/main" val="6830256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603504" y="576072"/>
            <a:ext cx="2262158" cy="369332"/>
          </a:xfrm>
          <a:prstGeom prst="rect">
            <a:avLst/>
          </a:prstGeom>
          <a:noFill/>
        </p:spPr>
        <p:txBody>
          <a:bodyPr wrap="none" rtlCol="0">
            <a:spAutoFit/>
          </a:bodyPr>
          <a:lstStyle/>
          <a:p>
            <a:r>
              <a:rPr lang="ja-JP" altLang="en-US"/>
              <a:t>関数呼び出し関係図</a:t>
            </a:r>
            <a:endParaRPr kumimoji="1" lang="ja-JP" altLang="en-US"/>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5662" y="1346973"/>
            <a:ext cx="7165306" cy="4861417"/>
          </a:xfrm>
          <a:prstGeom prst="rect">
            <a:avLst/>
          </a:prstGeom>
        </p:spPr>
      </p:pic>
    </p:spTree>
    <p:extLst>
      <p:ext uri="{BB962C8B-B14F-4D97-AF65-F5344CB8AC3E}">
        <p14:creationId xmlns:p14="http://schemas.microsoft.com/office/powerpoint/2010/main" val="8090608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37419" y="447124"/>
            <a:ext cx="11430000" cy="3139321"/>
          </a:xfrm>
          <a:prstGeom prst="rect">
            <a:avLst/>
          </a:prstGeom>
          <a:noFill/>
        </p:spPr>
        <p:txBody>
          <a:bodyPr wrap="square" rtlCol="0">
            <a:spAutoFit/>
          </a:bodyPr>
          <a:lstStyle/>
          <a:p>
            <a:r>
              <a:rPr lang="en-US" altLang="ja-JP" b="1" smtClean="0">
                <a:latin typeface="Meiryo UI" panose="020B0604030504040204" pitchFamily="50" charset="-128"/>
                <a:ea typeface="Meiryo UI" panose="020B0604030504040204" pitchFamily="50" charset="-128"/>
              </a:rPr>
              <a:t>3D</a:t>
            </a:r>
            <a:r>
              <a:rPr lang="ja-JP" altLang="en-US" b="1" smtClean="0">
                <a:latin typeface="Meiryo UI" panose="020B0604030504040204" pitchFamily="50" charset="-128"/>
                <a:ea typeface="Meiryo UI" panose="020B0604030504040204" pitchFamily="50" charset="-128"/>
              </a:rPr>
              <a:t>の基礎知識</a:t>
            </a:r>
          </a:p>
          <a:p>
            <a:r>
              <a:rPr lang="ja-JP" altLang="en-US" smtClean="0">
                <a:latin typeface="Meiryo UI" panose="020B0604030504040204" pitchFamily="50" charset="-128"/>
                <a:ea typeface="Meiryo UI" panose="020B0604030504040204" pitchFamily="50" charset="-128"/>
              </a:rPr>
              <a:t>　</a:t>
            </a:r>
            <a:r>
              <a:rPr lang="en-US" altLang="ja-JP" smtClean="0">
                <a:latin typeface="Meiryo UI" panose="020B0604030504040204" pitchFamily="50" charset="-128"/>
                <a:ea typeface="Meiryo UI" panose="020B0604030504040204" pitchFamily="50" charset="-128"/>
              </a:rPr>
              <a:t>3D</a:t>
            </a:r>
            <a:r>
              <a:rPr lang="ja-JP" altLang="en-US" smtClean="0">
                <a:latin typeface="Meiryo UI" panose="020B0604030504040204" pitchFamily="50" charset="-128"/>
                <a:ea typeface="Meiryo UI" panose="020B0604030504040204" pitchFamily="50" charset="-128"/>
              </a:rPr>
              <a:t>プログラミングは、</a:t>
            </a:r>
            <a:r>
              <a:rPr lang="en-US" altLang="ja-JP" smtClean="0">
                <a:latin typeface="Meiryo UI" panose="020B0604030504040204" pitchFamily="50" charset="-128"/>
                <a:ea typeface="Meiryo UI" panose="020B0604030504040204" pitchFamily="50" charset="-128"/>
              </a:rPr>
              <a:t>2D</a:t>
            </a:r>
            <a:r>
              <a:rPr lang="ja-JP" altLang="en-US" smtClean="0">
                <a:latin typeface="Meiryo UI" panose="020B0604030504040204" pitchFamily="50" charset="-128"/>
                <a:ea typeface="Meiryo UI" panose="020B0604030504040204" pitchFamily="50" charset="-128"/>
              </a:rPr>
              <a:t>に比べはるかにたくさんの知識と技術が必要になります。</a:t>
            </a:r>
            <a:r>
              <a:rPr lang="en-US" altLang="ja-JP" smtClean="0">
                <a:latin typeface="Meiryo UI" panose="020B0604030504040204" pitchFamily="50" charset="-128"/>
                <a:ea typeface="Meiryo UI" panose="020B0604030504040204" pitchFamily="50" charset="-128"/>
              </a:rPr>
              <a:t/>
            </a:r>
            <a:br>
              <a:rPr lang="en-US" altLang="ja-JP" smtClean="0">
                <a:latin typeface="Meiryo UI" panose="020B0604030504040204" pitchFamily="50" charset="-128"/>
                <a:ea typeface="Meiryo UI" panose="020B0604030504040204" pitchFamily="50" charset="-128"/>
              </a:rPr>
            </a:br>
            <a:r>
              <a:rPr lang="ja-JP" altLang="en-US" smtClean="0">
                <a:latin typeface="Meiryo UI" panose="020B0604030504040204" pitchFamily="50" charset="-128"/>
                <a:ea typeface="Meiryo UI" panose="020B0604030504040204" pitchFamily="50" charset="-128"/>
              </a:rPr>
              <a:t>そこで、プログラミングの前に、下記の基本単語を通じて、</a:t>
            </a:r>
            <a:r>
              <a:rPr lang="en-US" altLang="ja-JP" smtClean="0">
                <a:latin typeface="Meiryo UI" panose="020B0604030504040204" pitchFamily="50" charset="-128"/>
                <a:ea typeface="Meiryo UI" panose="020B0604030504040204" pitchFamily="50" charset="-128"/>
              </a:rPr>
              <a:t>3DCG</a:t>
            </a:r>
            <a:r>
              <a:rPr lang="ja-JP" altLang="en-US" smtClean="0">
                <a:latin typeface="Meiryo UI" panose="020B0604030504040204" pitchFamily="50" charset="-128"/>
                <a:ea typeface="Meiryo UI" panose="020B0604030504040204" pitchFamily="50" charset="-128"/>
              </a:rPr>
              <a:t>の基礎知識の解説を行います。</a:t>
            </a:r>
          </a:p>
          <a:p>
            <a:endParaRPr lang="en-US" altLang="ja-JP" smtClean="0">
              <a:latin typeface="Meiryo UI" panose="020B0604030504040204" pitchFamily="50" charset="-128"/>
              <a:ea typeface="Meiryo UI" panose="020B0604030504040204" pitchFamily="50" charset="-128"/>
            </a:endParaRPr>
          </a:p>
          <a:p>
            <a:r>
              <a:rPr lang="ja-JP" altLang="en-US" b="1" smtClean="0">
                <a:latin typeface="Meiryo UI" panose="020B0604030504040204" pitchFamily="50" charset="-128"/>
                <a:ea typeface="Meiryo UI" panose="020B0604030504040204" pitchFamily="50" charset="-128"/>
              </a:rPr>
              <a:t>　ポリゴン 座標系 座標変換 レンダリング</a:t>
            </a:r>
            <a:r>
              <a:rPr lang="ja-JP" altLang="en-US" smtClean="0">
                <a:latin typeface="Meiryo UI" panose="020B0604030504040204" pitchFamily="50" charset="-128"/>
                <a:ea typeface="Meiryo UI" panose="020B0604030504040204" pitchFamily="50" charset="-128"/>
              </a:rPr>
              <a:t>など、特別の記載が無い限り、これらの解説は </a:t>
            </a:r>
            <a:r>
              <a:rPr lang="en-US" altLang="ja-JP" smtClean="0">
                <a:latin typeface="Meiryo UI" panose="020B0604030504040204" pitchFamily="50" charset="-128"/>
                <a:ea typeface="Meiryo UI" panose="020B0604030504040204" pitchFamily="50" charset="-128"/>
              </a:rPr>
              <a:t>DirectX</a:t>
            </a:r>
            <a:r>
              <a:rPr lang="ja-JP" altLang="en-US" smtClean="0">
                <a:latin typeface="Meiryo UI" panose="020B0604030504040204" pitchFamily="50" charset="-128"/>
                <a:ea typeface="Meiryo UI" panose="020B0604030504040204" pitchFamily="50" charset="-128"/>
              </a:rPr>
              <a:t>限定というわけではなく、</a:t>
            </a:r>
            <a:endParaRPr lang="en-US" altLang="ja-JP" smtClean="0">
              <a:latin typeface="Meiryo UI" panose="020B0604030504040204" pitchFamily="50" charset="-128"/>
              <a:ea typeface="Meiryo UI" panose="020B0604030504040204" pitchFamily="50" charset="-128"/>
            </a:endParaRPr>
          </a:p>
          <a:p>
            <a:r>
              <a:rPr lang="en-US" altLang="ja-JP" smtClean="0">
                <a:latin typeface="Meiryo UI" panose="020B0604030504040204" pitchFamily="50" charset="-128"/>
                <a:ea typeface="Meiryo UI" panose="020B0604030504040204" pitchFamily="50" charset="-128"/>
              </a:rPr>
              <a:t>3DCG</a:t>
            </a:r>
            <a:r>
              <a:rPr lang="ja-JP" altLang="en-US" smtClean="0">
                <a:latin typeface="Meiryo UI" panose="020B0604030504040204" pitchFamily="50" charset="-128"/>
                <a:ea typeface="Meiryo UI" panose="020B0604030504040204" pitchFamily="50" charset="-128"/>
              </a:rPr>
              <a:t>一般の話です。</a:t>
            </a:r>
          </a:p>
          <a:p>
            <a:endParaRPr lang="en-US" altLang="ja-JP" smtClean="0">
              <a:latin typeface="Meiryo UI" panose="020B0604030504040204" pitchFamily="50" charset="-128"/>
              <a:ea typeface="Meiryo UI" panose="020B0604030504040204" pitchFamily="50" charset="-128"/>
            </a:endParaRPr>
          </a:p>
          <a:p>
            <a:r>
              <a:rPr lang="ja-JP" altLang="en-US" b="1" smtClean="0">
                <a:latin typeface="Meiryo UI" panose="020B0604030504040204" pitchFamily="50" charset="-128"/>
                <a:ea typeface="Meiryo UI" panose="020B0604030504040204" pitchFamily="50" charset="-128"/>
              </a:rPr>
              <a:t>ポリゴン </a:t>
            </a:r>
            <a:r>
              <a:rPr lang="en-US" altLang="ja-JP" b="1" smtClean="0">
                <a:latin typeface="Meiryo UI" panose="020B0604030504040204" pitchFamily="50" charset="-128"/>
                <a:ea typeface="Meiryo UI" panose="020B0604030504040204" pitchFamily="50" charset="-128"/>
              </a:rPr>
              <a:t>(polygon)</a:t>
            </a:r>
          </a:p>
          <a:p>
            <a:r>
              <a:rPr lang="ja-JP" altLang="en-US" smtClean="0">
                <a:latin typeface="Meiryo UI" panose="020B0604030504040204" pitchFamily="50" charset="-128"/>
                <a:ea typeface="Meiryo UI" panose="020B0604030504040204" pitchFamily="50" charset="-128"/>
              </a:rPr>
              <a:t>　</a:t>
            </a:r>
            <a:r>
              <a:rPr lang="en-US" altLang="ja-JP" smtClean="0">
                <a:latin typeface="Meiryo UI" panose="020B0604030504040204" pitchFamily="50" charset="-128"/>
                <a:ea typeface="Meiryo UI" panose="020B0604030504040204" pitchFamily="50" charset="-128"/>
              </a:rPr>
              <a:t>3D</a:t>
            </a:r>
            <a:r>
              <a:rPr lang="ja-JP" altLang="en-US" smtClean="0">
                <a:latin typeface="Meiryo UI" panose="020B0604030504040204" pitchFamily="50" charset="-128"/>
                <a:ea typeface="Meiryo UI" panose="020B0604030504040204" pitchFamily="50" charset="-128"/>
              </a:rPr>
              <a:t>空間内の物体（オブジェクト、モデルとも言う）は多面体（ポリゴン、</a:t>
            </a:r>
            <a:r>
              <a:rPr lang="en-US" altLang="ja-JP" smtClean="0">
                <a:latin typeface="Meiryo UI" panose="020B0604030504040204" pitchFamily="50" charset="-128"/>
                <a:ea typeface="Meiryo UI" panose="020B0604030504040204" pitchFamily="50" charset="-128"/>
              </a:rPr>
              <a:t>polygon</a:t>
            </a:r>
            <a:r>
              <a:rPr lang="ja-JP" altLang="en-US" smtClean="0">
                <a:latin typeface="Meiryo UI" panose="020B0604030504040204" pitchFamily="50" charset="-128"/>
                <a:ea typeface="Meiryo UI" panose="020B0604030504040204" pitchFamily="50" charset="-128"/>
              </a:rPr>
              <a:t>）の集まりで表現します。</a:t>
            </a:r>
            <a:endParaRPr lang="en-US" altLang="ja-JP" smtClean="0">
              <a:latin typeface="Meiryo UI" panose="020B0604030504040204" pitchFamily="50" charset="-128"/>
              <a:ea typeface="Meiryo UI" panose="020B0604030504040204" pitchFamily="50" charset="-128"/>
            </a:endParaRPr>
          </a:p>
          <a:p>
            <a:r>
              <a:rPr lang="en-US" altLang="ja-JP" smtClean="0">
                <a:latin typeface="Meiryo UI" panose="020B0604030504040204" pitchFamily="50" charset="-128"/>
                <a:ea typeface="Meiryo UI" panose="020B0604030504040204" pitchFamily="50" charset="-128"/>
              </a:rPr>
              <a:t>3DCG</a:t>
            </a:r>
            <a:r>
              <a:rPr lang="ja-JP" altLang="en-US" smtClean="0">
                <a:latin typeface="Meiryo UI" panose="020B0604030504040204" pitchFamily="50" charset="-128"/>
                <a:ea typeface="Meiryo UI" panose="020B0604030504040204" pitchFamily="50" charset="-128"/>
              </a:rPr>
              <a:t>では一般的に物体の内部は考えず、物体の表面のみをポリゴンの集まりで作成します。たとえば、立方体は下図のように</a:t>
            </a:r>
            <a:endParaRPr lang="en-US" altLang="ja-JP" smtClean="0">
              <a:latin typeface="Meiryo UI" panose="020B0604030504040204" pitchFamily="50" charset="-128"/>
              <a:ea typeface="Meiryo UI" panose="020B0604030504040204" pitchFamily="50" charset="-128"/>
            </a:endParaRPr>
          </a:p>
          <a:p>
            <a:r>
              <a:rPr lang="ja-JP" altLang="en-US" smtClean="0">
                <a:latin typeface="Meiryo UI" panose="020B0604030504040204" pitchFamily="50" charset="-128"/>
                <a:ea typeface="Meiryo UI" panose="020B0604030504040204" pitchFamily="50" charset="-128"/>
              </a:rPr>
              <a:t>６枚の四角形ポリゴン（または </a:t>
            </a:r>
            <a:r>
              <a:rPr lang="en-US" altLang="ja-JP" smtClean="0">
                <a:latin typeface="Meiryo UI" panose="020B0604030504040204" pitchFamily="50" charset="-128"/>
                <a:ea typeface="Meiryo UI" panose="020B0604030504040204" pitchFamily="50" charset="-128"/>
              </a:rPr>
              <a:t>12</a:t>
            </a:r>
            <a:r>
              <a:rPr lang="ja-JP" altLang="en-US" smtClean="0">
                <a:latin typeface="Meiryo UI" panose="020B0604030504040204" pitchFamily="50" charset="-128"/>
                <a:ea typeface="Meiryo UI" panose="020B0604030504040204" pitchFamily="50" charset="-128"/>
              </a:rPr>
              <a:t>枚の三角形ポリゴン）で構成されます。</a:t>
            </a:r>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4993" y="4075092"/>
            <a:ext cx="4474852" cy="1926503"/>
          </a:xfrm>
          <a:prstGeom prst="rect">
            <a:avLst/>
          </a:prstGeom>
        </p:spPr>
      </p:pic>
    </p:spTree>
    <p:extLst>
      <p:ext uri="{BB962C8B-B14F-4D97-AF65-F5344CB8AC3E}">
        <p14:creationId xmlns:p14="http://schemas.microsoft.com/office/powerpoint/2010/main" val="24543261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37419" y="447124"/>
            <a:ext cx="11430000" cy="2308324"/>
          </a:xfrm>
          <a:prstGeom prst="rect">
            <a:avLst/>
          </a:prstGeom>
          <a:noFill/>
        </p:spPr>
        <p:txBody>
          <a:bodyPr wrap="square" rtlCol="0">
            <a:spAutoFit/>
          </a:bodyPr>
          <a:lstStyle/>
          <a:p>
            <a:r>
              <a:rPr lang="ja-JP" altLang="en-US" smtClean="0"/>
              <a:t>　</a:t>
            </a:r>
            <a:r>
              <a:rPr lang="ja-JP" altLang="en-US" smtClean="0">
                <a:latin typeface="Meiryo UI" panose="020B0604030504040204" pitchFamily="50" charset="-128"/>
                <a:ea typeface="Meiryo UI" panose="020B0604030504040204" pitchFamily="50" charset="-128"/>
              </a:rPr>
              <a:t>映画で使われる３</a:t>
            </a:r>
            <a:r>
              <a:rPr lang="en-US" altLang="ja-JP" smtClean="0">
                <a:latin typeface="Meiryo UI" panose="020B0604030504040204" pitchFamily="50" charset="-128"/>
                <a:ea typeface="Meiryo UI" panose="020B0604030504040204" pitchFamily="50" charset="-128"/>
              </a:rPr>
              <a:t>DCG</a:t>
            </a:r>
            <a:r>
              <a:rPr lang="ja-JP" altLang="en-US" smtClean="0">
                <a:latin typeface="Meiryo UI" panose="020B0604030504040204" pitchFamily="50" charset="-128"/>
                <a:ea typeface="Meiryo UI" panose="020B0604030504040204" pitchFamily="50" charset="-128"/>
              </a:rPr>
              <a:t>や</a:t>
            </a:r>
            <a:r>
              <a:rPr lang="ja-JP" altLang="en-US">
                <a:latin typeface="Meiryo UI" panose="020B0604030504040204" pitchFamily="50" charset="-128"/>
                <a:ea typeface="Meiryo UI" panose="020B0604030504040204" pitchFamily="50" charset="-128"/>
              </a:rPr>
              <a:t>ゲームで見られる人間や怪物、戦闘機などの複雑な形状も、ポリゴンで作られています</a:t>
            </a:r>
            <a:r>
              <a:rPr lang="ja-JP" altLang="en-US" smtClean="0">
                <a:latin typeface="Meiryo UI" panose="020B0604030504040204" pitchFamily="50" charset="-128"/>
                <a:ea typeface="Meiryo UI" panose="020B0604030504040204" pitchFamily="50" charset="-128"/>
              </a:rPr>
              <a:t>。</a:t>
            </a:r>
            <a:r>
              <a:rPr lang="en-US" altLang="ja-JP" smtClean="0">
                <a:latin typeface="Meiryo UI" panose="020B0604030504040204" pitchFamily="50" charset="-128"/>
                <a:ea typeface="Meiryo UI" panose="020B0604030504040204" pitchFamily="50" charset="-128"/>
              </a:rPr>
              <a:t/>
            </a:r>
            <a:br>
              <a:rPr lang="en-US" altLang="ja-JP" smtClean="0">
                <a:latin typeface="Meiryo UI" panose="020B0604030504040204" pitchFamily="50" charset="-128"/>
                <a:ea typeface="Meiryo UI" panose="020B0604030504040204" pitchFamily="50" charset="-128"/>
              </a:rPr>
            </a:br>
            <a:r>
              <a:rPr lang="ja-JP" altLang="en-US" smtClean="0">
                <a:latin typeface="Meiryo UI" panose="020B0604030504040204" pitchFamily="50" charset="-128"/>
                <a:ea typeface="Meiryo UI" panose="020B0604030504040204" pitchFamily="50" charset="-128"/>
              </a:rPr>
              <a:t>ポ</a:t>
            </a:r>
            <a:r>
              <a:rPr lang="ja-JP" altLang="en-US">
                <a:latin typeface="Meiryo UI" panose="020B0604030504040204" pitchFamily="50" charset="-128"/>
                <a:ea typeface="Meiryo UI" panose="020B0604030504040204" pitchFamily="50" charset="-128"/>
              </a:rPr>
              <a:t>リゴンは何個かの頂点を結んでできる多面体ですが、</a:t>
            </a:r>
            <a:r>
              <a:rPr lang="en-US" altLang="ja-JP">
                <a:latin typeface="Meiryo UI" panose="020B0604030504040204" pitchFamily="50" charset="-128"/>
                <a:ea typeface="Meiryo UI" panose="020B0604030504040204" pitchFamily="50" charset="-128"/>
              </a:rPr>
              <a:t>DirectX</a:t>
            </a:r>
            <a:r>
              <a:rPr lang="ja-JP" altLang="en-US">
                <a:latin typeface="Meiryo UI" panose="020B0604030504040204" pitchFamily="50" charset="-128"/>
                <a:ea typeface="Meiryo UI" panose="020B0604030504040204" pitchFamily="50" charset="-128"/>
              </a:rPr>
              <a:t>の場合頂点数は </a:t>
            </a:r>
            <a:r>
              <a:rPr lang="en-US" altLang="ja-JP" smtClean="0">
                <a:latin typeface="Meiryo UI" panose="020B0604030504040204" pitchFamily="50" charset="-128"/>
                <a:ea typeface="Meiryo UI" panose="020B0604030504040204" pitchFamily="50" charset="-128"/>
              </a:rPr>
              <a:t>3 </a:t>
            </a:r>
            <a:r>
              <a:rPr lang="ja-JP" altLang="en-US" smtClean="0">
                <a:latin typeface="Meiryo UI" panose="020B0604030504040204" pitchFamily="50" charset="-128"/>
                <a:ea typeface="Meiryo UI" panose="020B0604030504040204" pitchFamily="50" charset="-128"/>
              </a:rPr>
              <a:t>に</a:t>
            </a:r>
            <a:r>
              <a:rPr lang="ja-JP" altLang="en-US">
                <a:latin typeface="Meiryo UI" panose="020B0604030504040204" pitchFamily="50" charset="-128"/>
                <a:ea typeface="Meiryo UI" panose="020B0604030504040204" pitchFamily="50" charset="-128"/>
              </a:rPr>
              <a:t>限定されています</a:t>
            </a:r>
            <a:r>
              <a:rPr lang="ja-JP" altLang="en-US" smtClean="0">
                <a:latin typeface="Meiryo UI" panose="020B0604030504040204" pitchFamily="50" charset="-128"/>
                <a:ea typeface="Meiryo UI" panose="020B0604030504040204" pitchFamily="50" charset="-128"/>
              </a:rPr>
              <a:t>。</a:t>
            </a:r>
            <a:endParaRPr lang="en-US" altLang="ja-JP" smtClean="0">
              <a:latin typeface="Meiryo UI" panose="020B0604030504040204" pitchFamily="50" charset="-128"/>
              <a:ea typeface="Meiryo UI" panose="020B0604030504040204" pitchFamily="50" charset="-128"/>
            </a:endParaRPr>
          </a:p>
          <a:p>
            <a:r>
              <a:rPr lang="ja-JP" altLang="en-US">
                <a:latin typeface="Meiryo UI" panose="020B0604030504040204" pitchFamily="50" charset="-128"/>
                <a:ea typeface="Meiryo UI" panose="020B0604030504040204" pitchFamily="50" charset="-128"/>
              </a:rPr>
              <a:t>　</a:t>
            </a:r>
            <a:r>
              <a:rPr lang="ja-JP" altLang="en-US" smtClean="0">
                <a:latin typeface="Meiryo UI" panose="020B0604030504040204" pitchFamily="50" charset="-128"/>
                <a:ea typeface="Meiryo UI" panose="020B0604030504040204" pitchFamily="50" charset="-128"/>
              </a:rPr>
              <a:t>つまり</a:t>
            </a:r>
            <a:r>
              <a:rPr lang="ja-JP" altLang="en-US">
                <a:latin typeface="Meiryo UI" panose="020B0604030504040204" pitchFamily="50" charset="-128"/>
                <a:ea typeface="Meiryo UI" panose="020B0604030504040204" pitchFamily="50" charset="-128"/>
              </a:rPr>
              <a:t>、三角形ポリゴンのみが扱えます。これは表示時の効率を重視しているためです</a:t>
            </a:r>
            <a:r>
              <a:rPr lang="ja-JP" altLang="en-US" smtClean="0">
                <a:latin typeface="Meiryo UI" panose="020B0604030504040204" pitchFamily="50" charset="-128"/>
                <a:ea typeface="Meiryo UI" panose="020B0604030504040204" pitchFamily="50" charset="-128"/>
              </a:rPr>
              <a:t>。</a:t>
            </a:r>
            <a:r>
              <a:rPr lang="en-US" altLang="ja-JP" smtClean="0">
                <a:latin typeface="Meiryo UI" panose="020B0604030504040204" pitchFamily="50" charset="-128"/>
                <a:ea typeface="Meiryo UI" panose="020B0604030504040204" pitchFamily="50" charset="-128"/>
              </a:rPr>
              <a:t/>
            </a:r>
            <a:br>
              <a:rPr lang="en-US" altLang="ja-JP" smtClean="0">
                <a:latin typeface="Meiryo UI" panose="020B0604030504040204" pitchFamily="50" charset="-128"/>
                <a:ea typeface="Meiryo UI" panose="020B0604030504040204" pitchFamily="50" charset="-128"/>
              </a:rPr>
            </a:br>
            <a:r>
              <a:rPr lang="en-US" altLang="ja-JP" smtClean="0">
                <a:latin typeface="Meiryo UI" panose="020B0604030504040204" pitchFamily="50" charset="-128"/>
                <a:ea typeface="Meiryo UI" panose="020B0604030504040204" pitchFamily="50" charset="-128"/>
              </a:rPr>
              <a:t>OpenGL</a:t>
            </a:r>
            <a:r>
              <a:rPr lang="ja-JP" altLang="en-US">
                <a:latin typeface="Meiryo UI" panose="020B0604030504040204" pitchFamily="50" charset="-128"/>
                <a:ea typeface="Meiryo UI" panose="020B0604030504040204" pitchFamily="50" charset="-128"/>
              </a:rPr>
              <a:t>ではポリゴンの頂点数に制限はありませんが、最終的に表示する際にはやはり三角形に変換されています。 </a:t>
            </a:r>
            <a:endParaRPr lang="en-US" altLang="ja-JP" smtClean="0">
              <a:latin typeface="Meiryo UI" panose="020B0604030504040204" pitchFamily="50" charset="-128"/>
              <a:ea typeface="Meiryo UI" panose="020B0604030504040204" pitchFamily="50" charset="-128"/>
            </a:endParaRPr>
          </a:p>
          <a:p>
            <a:endParaRPr lang="en-US" altLang="ja-JP">
              <a:latin typeface="Meiryo UI" panose="020B0604030504040204" pitchFamily="50" charset="-128"/>
              <a:ea typeface="Meiryo UI" panose="020B0604030504040204" pitchFamily="50" charset="-128"/>
            </a:endParaRPr>
          </a:p>
          <a:p>
            <a:r>
              <a:rPr lang="ja-JP" altLang="en-US" b="1" smtClean="0">
                <a:latin typeface="Meiryo UI" panose="020B0604030504040204" pitchFamily="50" charset="-128"/>
                <a:ea typeface="Meiryo UI" panose="020B0604030504040204" pitchFamily="50" charset="-128"/>
              </a:rPr>
              <a:t>座標系（</a:t>
            </a:r>
            <a:r>
              <a:rPr lang="en-US" altLang="ja-JP" b="1" smtClean="0">
                <a:latin typeface="Meiryo UI" panose="020B0604030504040204" pitchFamily="50" charset="-128"/>
                <a:ea typeface="Meiryo UI" panose="020B0604030504040204" pitchFamily="50" charset="-128"/>
              </a:rPr>
              <a:t>coordinate system</a:t>
            </a:r>
            <a:r>
              <a:rPr lang="ja-JP" altLang="en-US" b="1" smtClean="0">
                <a:latin typeface="Meiryo UI" panose="020B0604030504040204" pitchFamily="50" charset="-128"/>
                <a:ea typeface="Meiryo UI" panose="020B0604030504040204" pitchFamily="50" charset="-128"/>
              </a:rPr>
              <a:t>）</a:t>
            </a:r>
            <a:endParaRPr lang="en-US" altLang="ja-JP" b="1" smtClean="0">
              <a:latin typeface="Meiryo UI" panose="020B0604030504040204" pitchFamily="50" charset="-128"/>
              <a:ea typeface="Meiryo UI" panose="020B0604030504040204" pitchFamily="50" charset="-128"/>
            </a:endParaRPr>
          </a:p>
          <a:p>
            <a:r>
              <a:rPr lang="ja-JP" altLang="en-US" smtClean="0">
                <a:latin typeface="Meiryo UI" panose="020B0604030504040204" pitchFamily="50" charset="-128"/>
                <a:ea typeface="Meiryo UI" panose="020B0604030504040204" pitchFamily="50" charset="-128"/>
              </a:rPr>
              <a:t>すべての物体は、ワールド座標系 </a:t>
            </a:r>
            <a:r>
              <a:rPr lang="en-US" altLang="ja-JP" smtClean="0">
                <a:latin typeface="Meiryo UI" panose="020B0604030504040204" pitchFamily="50" charset="-128"/>
                <a:ea typeface="Meiryo UI" panose="020B0604030504040204" pitchFamily="50" charset="-128"/>
              </a:rPr>
              <a:t>(world coordinate)</a:t>
            </a:r>
            <a:r>
              <a:rPr lang="ja-JP" altLang="en-US" smtClean="0">
                <a:latin typeface="Meiryo UI" panose="020B0604030504040204" pitchFamily="50" charset="-128"/>
                <a:ea typeface="Meiryo UI" panose="020B0604030504040204" pitchFamily="50" charset="-128"/>
              </a:rPr>
              <a:t>と呼ばれる座標系に配置されます。三次元空間なので軸は </a:t>
            </a:r>
            <a:r>
              <a:rPr lang="en-US" altLang="ja-JP" smtClean="0">
                <a:latin typeface="Meiryo UI" panose="020B0604030504040204" pitchFamily="50" charset="-128"/>
                <a:ea typeface="Meiryo UI" panose="020B0604030504040204" pitchFamily="50" charset="-128"/>
              </a:rPr>
              <a:t>XYZ</a:t>
            </a:r>
            <a:r>
              <a:rPr lang="ja-JP" altLang="en-US" smtClean="0">
                <a:latin typeface="Meiryo UI" panose="020B0604030504040204" pitchFamily="50" charset="-128"/>
                <a:ea typeface="Meiryo UI" panose="020B0604030504040204" pitchFamily="50" charset="-128"/>
              </a:rPr>
              <a:t>の三軸になります。</a:t>
            </a: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9337" y="2925980"/>
            <a:ext cx="3926164" cy="2304488"/>
          </a:xfrm>
          <a:prstGeom prst="rect">
            <a:avLst/>
          </a:prstGeom>
        </p:spPr>
      </p:pic>
    </p:spTree>
    <p:extLst>
      <p:ext uri="{BB962C8B-B14F-4D97-AF65-F5344CB8AC3E}">
        <p14:creationId xmlns:p14="http://schemas.microsoft.com/office/powerpoint/2010/main" val="15020370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37419" y="447124"/>
            <a:ext cx="11430000" cy="4247317"/>
          </a:xfrm>
          <a:prstGeom prst="rect">
            <a:avLst/>
          </a:prstGeom>
          <a:noFill/>
        </p:spPr>
        <p:txBody>
          <a:bodyPr wrap="square" rtlCol="0">
            <a:spAutoFit/>
          </a:bodyPr>
          <a:lstStyle/>
          <a:p>
            <a:r>
              <a:rPr lang="ja-JP" altLang="en-US" smtClean="0"/>
              <a:t>　</a:t>
            </a:r>
            <a:r>
              <a:rPr lang="ja-JP" altLang="en-US" smtClean="0">
                <a:latin typeface="Meiryo UI" panose="020B0604030504040204" pitchFamily="50" charset="-128"/>
                <a:ea typeface="Meiryo UI" panose="020B0604030504040204" pitchFamily="50" charset="-128"/>
              </a:rPr>
              <a:t>左右に </a:t>
            </a:r>
            <a:r>
              <a:rPr lang="en-US" altLang="ja-JP" smtClean="0">
                <a:latin typeface="Meiryo UI" panose="020B0604030504040204" pitchFamily="50" charset="-128"/>
                <a:ea typeface="Meiryo UI" panose="020B0604030504040204" pitchFamily="50" charset="-128"/>
              </a:rPr>
              <a:t>X</a:t>
            </a:r>
            <a:r>
              <a:rPr lang="ja-JP" altLang="en-US" smtClean="0">
                <a:latin typeface="Meiryo UI" panose="020B0604030504040204" pitchFamily="50" charset="-128"/>
                <a:ea typeface="Meiryo UI" panose="020B0604030504040204" pitchFamily="50" charset="-128"/>
              </a:rPr>
              <a:t>軸</a:t>
            </a:r>
            <a:r>
              <a:rPr lang="en-US" altLang="ja-JP" smtClean="0">
                <a:latin typeface="Meiryo UI" panose="020B0604030504040204" pitchFamily="50" charset="-128"/>
                <a:ea typeface="Meiryo UI" panose="020B0604030504040204" pitchFamily="50" charset="-128"/>
              </a:rPr>
              <a:t>(</a:t>
            </a:r>
            <a:r>
              <a:rPr lang="ja-JP" altLang="en-US" smtClean="0">
                <a:latin typeface="Meiryo UI" panose="020B0604030504040204" pitchFamily="50" charset="-128"/>
                <a:ea typeface="Meiryo UI" panose="020B0604030504040204" pitchFamily="50" charset="-128"/>
              </a:rPr>
              <a:t>右方向にプラス</a:t>
            </a:r>
            <a:r>
              <a:rPr lang="en-US" altLang="ja-JP" smtClean="0">
                <a:latin typeface="Meiryo UI" panose="020B0604030504040204" pitchFamily="50" charset="-128"/>
                <a:ea typeface="Meiryo UI" panose="020B0604030504040204" pitchFamily="50" charset="-128"/>
              </a:rPr>
              <a:t>)</a:t>
            </a:r>
            <a:r>
              <a:rPr lang="ja-JP" altLang="en-US" smtClean="0">
                <a:latin typeface="Meiryo UI" panose="020B0604030504040204" pitchFamily="50" charset="-128"/>
                <a:ea typeface="Meiryo UI" panose="020B0604030504040204" pitchFamily="50" charset="-128"/>
              </a:rPr>
              <a:t>、上下に </a:t>
            </a:r>
            <a:r>
              <a:rPr lang="en-US" altLang="ja-JP" smtClean="0">
                <a:latin typeface="Meiryo UI" panose="020B0604030504040204" pitchFamily="50" charset="-128"/>
                <a:ea typeface="Meiryo UI" panose="020B0604030504040204" pitchFamily="50" charset="-128"/>
              </a:rPr>
              <a:t>Y</a:t>
            </a:r>
            <a:r>
              <a:rPr lang="ja-JP" altLang="en-US" smtClean="0">
                <a:latin typeface="Meiryo UI" panose="020B0604030504040204" pitchFamily="50" charset="-128"/>
                <a:ea typeface="Meiryo UI" panose="020B0604030504040204" pitchFamily="50" charset="-128"/>
              </a:rPr>
              <a:t>軸 </a:t>
            </a:r>
            <a:r>
              <a:rPr lang="en-US" altLang="ja-JP" smtClean="0">
                <a:latin typeface="Meiryo UI" panose="020B0604030504040204" pitchFamily="50" charset="-128"/>
                <a:ea typeface="Meiryo UI" panose="020B0604030504040204" pitchFamily="50" charset="-128"/>
              </a:rPr>
              <a:t>(</a:t>
            </a:r>
            <a:r>
              <a:rPr lang="ja-JP" altLang="en-US" smtClean="0">
                <a:latin typeface="Meiryo UI" panose="020B0604030504040204" pitchFamily="50" charset="-128"/>
                <a:ea typeface="Meiryo UI" panose="020B0604030504040204" pitchFamily="50" charset="-128"/>
              </a:rPr>
              <a:t>上方向にプラス </a:t>
            </a:r>
            <a:r>
              <a:rPr lang="en-US" altLang="ja-JP" smtClean="0">
                <a:latin typeface="Meiryo UI" panose="020B0604030504040204" pitchFamily="50" charset="-128"/>
                <a:ea typeface="Meiryo UI" panose="020B0604030504040204" pitchFamily="50" charset="-128"/>
              </a:rPr>
              <a:t>)</a:t>
            </a:r>
            <a:r>
              <a:rPr lang="ja-JP" altLang="en-US" smtClean="0">
                <a:latin typeface="Meiryo UI" panose="020B0604030504040204" pitchFamily="50" charset="-128"/>
                <a:ea typeface="Meiryo UI" panose="020B0604030504040204" pitchFamily="50" charset="-128"/>
              </a:rPr>
              <a:t>を考えた場合、前後が </a:t>
            </a:r>
            <a:r>
              <a:rPr lang="en-US" altLang="ja-JP" smtClean="0">
                <a:latin typeface="Meiryo UI" panose="020B0604030504040204" pitchFamily="50" charset="-128"/>
                <a:ea typeface="Meiryo UI" panose="020B0604030504040204" pitchFamily="50" charset="-128"/>
              </a:rPr>
              <a:t>Z</a:t>
            </a:r>
            <a:r>
              <a:rPr lang="ja-JP" altLang="en-US" smtClean="0">
                <a:latin typeface="Meiryo UI" panose="020B0604030504040204" pitchFamily="50" charset="-128"/>
                <a:ea typeface="Meiryo UI" panose="020B0604030504040204" pitchFamily="50" charset="-128"/>
              </a:rPr>
              <a:t>軸ですがプラスの方向に二通りの解釈が可能です。手前方向にプラスの場合</a:t>
            </a:r>
            <a:r>
              <a:rPr lang="ja-JP" altLang="en-US" b="1" smtClean="0">
                <a:latin typeface="Meiryo UI" panose="020B0604030504040204" pitchFamily="50" charset="-128"/>
                <a:ea typeface="Meiryo UI" panose="020B0604030504040204" pitchFamily="50" charset="-128"/>
              </a:rPr>
              <a:t>右手系</a:t>
            </a:r>
            <a:r>
              <a:rPr lang="ja-JP" altLang="en-US" smtClean="0">
                <a:latin typeface="Meiryo UI" panose="020B0604030504040204" pitchFamily="50" charset="-128"/>
                <a:ea typeface="Meiryo UI" panose="020B0604030504040204" pitchFamily="50" charset="-128"/>
              </a:rPr>
              <a:t>、奥行き方向にプラスの場合は</a:t>
            </a:r>
            <a:r>
              <a:rPr lang="ja-JP" altLang="en-US" b="1" smtClean="0">
                <a:latin typeface="Meiryo UI" panose="020B0604030504040204" pitchFamily="50" charset="-128"/>
                <a:ea typeface="Meiryo UI" panose="020B0604030504040204" pitchFamily="50" charset="-128"/>
              </a:rPr>
              <a:t>左手系</a:t>
            </a:r>
            <a:r>
              <a:rPr lang="ja-JP" altLang="en-US" smtClean="0">
                <a:latin typeface="Meiryo UI" panose="020B0604030504040204" pitchFamily="50" charset="-128"/>
                <a:ea typeface="Meiryo UI" panose="020B0604030504040204" pitchFamily="50" charset="-128"/>
              </a:rPr>
              <a:t>と呼びます。どちらが正しいという訳ではなく、ソフトウエアによってどちらを採用しているかも違います。</a:t>
            </a:r>
            <a:r>
              <a:rPr lang="en-US" altLang="ja-JP" smtClean="0">
                <a:latin typeface="Meiryo UI" panose="020B0604030504040204" pitchFamily="50" charset="-128"/>
                <a:ea typeface="Meiryo UI" panose="020B0604030504040204" pitchFamily="50" charset="-128"/>
              </a:rPr>
              <a:t>DirectX</a:t>
            </a:r>
            <a:r>
              <a:rPr lang="ja-JP" altLang="en-US" smtClean="0">
                <a:latin typeface="Meiryo UI" panose="020B0604030504040204" pitchFamily="50" charset="-128"/>
                <a:ea typeface="Meiryo UI" panose="020B0604030504040204" pitchFamily="50" charset="-128"/>
              </a:rPr>
              <a:t>では左手系も右手系も使えるようになっています。 </a:t>
            </a:r>
            <a:r>
              <a:rPr lang="en-US" altLang="ja-JP" smtClean="0">
                <a:latin typeface="Meiryo UI" panose="020B0604030504040204" pitchFamily="50" charset="-128"/>
                <a:ea typeface="Meiryo UI" panose="020B0604030504040204" pitchFamily="50" charset="-128"/>
              </a:rPr>
              <a:t>D3DXMatrixLookAt</a:t>
            </a:r>
            <a:r>
              <a:rPr lang="en-US" altLang="ja-JP" smtClean="0">
                <a:solidFill>
                  <a:srgbClr val="FF0000"/>
                </a:solidFill>
                <a:latin typeface="Meiryo UI" panose="020B0604030504040204" pitchFamily="50" charset="-128"/>
                <a:ea typeface="Meiryo UI" panose="020B0604030504040204" pitchFamily="50" charset="-128"/>
              </a:rPr>
              <a:t>RH</a:t>
            </a:r>
            <a:r>
              <a:rPr lang="ja-JP" altLang="en-US" smtClean="0">
                <a:latin typeface="Meiryo UI" panose="020B0604030504040204" pitchFamily="50" charset="-128"/>
                <a:ea typeface="Meiryo UI" panose="020B0604030504040204" pitchFamily="50" charset="-128"/>
              </a:rPr>
              <a:t>と </a:t>
            </a:r>
            <a:r>
              <a:rPr lang="en-US" altLang="ja-JP" smtClean="0">
                <a:latin typeface="Meiryo UI" panose="020B0604030504040204" pitchFamily="50" charset="-128"/>
                <a:ea typeface="Meiryo UI" panose="020B0604030504040204" pitchFamily="50" charset="-128"/>
              </a:rPr>
              <a:t>D3DXMatrixLookAt</a:t>
            </a:r>
            <a:r>
              <a:rPr lang="en-US" altLang="ja-JP" smtClean="0">
                <a:solidFill>
                  <a:srgbClr val="FF0000"/>
                </a:solidFill>
                <a:latin typeface="Meiryo UI" panose="020B0604030504040204" pitchFamily="50" charset="-128"/>
                <a:ea typeface="Meiryo UI" panose="020B0604030504040204" pitchFamily="50" charset="-128"/>
              </a:rPr>
              <a:t>LH</a:t>
            </a:r>
            <a:r>
              <a:rPr lang="ja-JP" altLang="en-US" smtClean="0">
                <a:latin typeface="Meiryo UI" panose="020B0604030504040204" pitchFamily="50" charset="-128"/>
                <a:ea typeface="Meiryo UI" panose="020B0604030504040204" pitchFamily="50" charset="-128"/>
              </a:rPr>
              <a:t>のように同じ機能の関数に右手系</a:t>
            </a:r>
            <a:r>
              <a:rPr lang="en-US" altLang="ja-JP" smtClean="0">
                <a:latin typeface="Meiryo UI" panose="020B0604030504040204" pitchFamily="50" charset="-128"/>
                <a:ea typeface="Meiryo UI" panose="020B0604030504040204" pitchFamily="50" charset="-128"/>
              </a:rPr>
              <a:t>(RH)</a:t>
            </a:r>
            <a:r>
              <a:rPr lang="ja-JP" altLang="en-US" smtClean="0">
                <a:latin typeface="Meiryo UI" panose="020B0604030504040204" pitchFamily="50" charset="-128"/>
                <a:ea typeface="Meiryo UI" panose="020B0604030504040204" pitchFamily="50" charset="-128"/>
              </a:rPr>
              <a:t>、左手系 </a:t>
            </a:r>
            <a:r>
              <a:rPr lang="en-US" altLang="ja-JP" smtClean="0">
                <a:latin typeface="Meiryo UI" panose="020B0604030504040204" pitchFamily="50" charset="-128"/>
                <a:ea typeface="Meiryo UI" panose="020B0604030504040204" pitchFamily="50" charset="-128"/>
              </a:rPr>
              <a:t>(LH)</a:t>
            </a:r>
            <a:r>
              <a:rPr lang="ja-JP" altLang="en-US" smtClean="0">
                <a:latin typeface="Meiryo UI" panose="020B0604030504040204" pitchFamily="50" charset="-128"/>
                <a:ea typeface="Meiryo UI" panose="020B0604030504040204" pitchFamily="50" charset="-128"/>
              </a:rPr>
              <a:t>と用意されています。</a:t>
            </a:r>
            <a:r>
              <a:rPr lang="en-US" altLang="ja-JP" smtClean="0">
                <a:latin typeface="Meiryo UI" panose="020B0604030504040204" pitchFamily="50" charset="-128"/>
                <a:ea typeface="Meiryo UI" panose="020B0604030504040204" pitchFamily="50" charset="-128"/>
              </a:rPr>
              <a:t>Maya</a:t>
            </a:r>
            <a:r>
              <a:rPr lang="ja-JP" altLang="en-US" smtClean="0">
                <a:latin typeface="Meiryo UI" panose="020B0604030504040204" pitchFamily="50" charset="-128"/>
                <a:ea typeface="Meiryo UI" panose="020B0604030504040204" pitchFamily="50" charset="-128"/>
              </a:rPr>
              <a:t>は右手系 </a:t>
            </a:r>
            <a:r>
              <a:rPr lang="en-US" altLang="ja-JP" smtClean="0">
                <a:latin typeface="Meiryo UI" panose="020B0604030504040204" pitchFamily="50" charset="-128"/>
                <a:ea typeface="Meiryo UI" panose="020B0604030504040204" pitchFamily="50" charset="-128"/>
              </a:rPr>
              <a:t>(</a:t>
            </a:r>
            <a:r>
              <a:rPr lang="ja-JP" altLang="en-US" smtClean="0">
                <a:latin typeface="Meiryo UI" panose="020B0604030504040204" pitchFamily="50" charset="-128"/>
                <a:ea typeface="Meiryo UI" panose="020B0604030504040204" pitchFamily="50" charset="-128"/>
              </a:rPr>
              <a:t>手前が </a:t>
            </a:r>
            <a:r>
              <a:rPr lang="en-US" altLang="ja-JP" smtClean="0">
                <a:latin typeface="Meiryo UI" panose="020B0604030504040204" pitchFamily="50" charset="-128"/>
                <a:ea typeface="Meiryo UI" panose="020B0604030504040204" pitchFamily="50" charset="-128"/>
              </a:rPr>
              <a:t>Z</a:t>
            </a:r>
            <a:r>
              <a:rPr lang="ja-JP" altLang="en-US" smtClean="0">
                <a:latin typeface="Meiryo UI" panose="020B0604030504040204" pitchFamily="50" charset="-128"/>
                <a:ea typeface="Meiryo UI" panose="020B0604030504040204" pitchFamily="50" charset="-128"/>
              </a:rPr>
              <a:t>プラス </a:t>
            </a:r>
            <a:r>
              <a:rPr lang="en-US" altLang="ja-JP" smtClean="0">
                <a:latin typeface="Meiryo UI" panose="020B0604030504040204" pitchFamily="50" charset="-128"/>
                <a:ea typeface="Meiryo UI" panose="020B0604030504040204" pitchFamily="50" charset="-128"/>
              </a:rPr>
              <a:t>)</a:t>
            </a:r>
            <a:r>
              <a:rPr lang="ja-JP" altLang="en-US" smtClean="0">
                <a:latin typeface="Meiryo UI" panose="020B0604030504040204" pitchFamily="50" charset="-128"/>
                <a:ea typeface="Meiryo UI" panose="020B0604030504040204" pitchFamily="50" charset="-128"/>
              </a:rPr>
              <a:t>です。</a:t>
            </a:r>
            <a:endParaRPr lang="en-US" altLang="ja-JP" smtClean="0">
              <a:latin typeface="Meiryo UI" panose="020B0604030504040204" pitchFamily="50" charset="-128"/>
              <a:ea typeface="Meiryo UI" panose="020B0604030504040204" pitchFamily="50" charset="-128"/>
            </a:endParaRPr>
          </a:p>
          <a:p>
            <a:r>
              <a:rPr lang="ja-JP" altLang="en-US">
                <a:latin typeface="Meiryo UI" panose="020B0604030504040204" pitchFamily="50" charset="-128"/>
                <a:ea typeface="Meiryo UI" panose="020B0604030504040204" pitchFamily="50" charset="-128"/>
              </a:rPr>
              <a:t>　</a:t>
            </a:r>
            <a:r>
              <a:rPr lang="ja-JP" altLang="en-US" smtClean="0">
                <a:latin typeface="Meiryo UI" panose="020B0604030504040204" pitchFamily="50" charset="-128"/>
                <a:ea typeface="Meiryo UI" panose="020B0604030504040204" pitchFamily="50" charset="-128"/>
              </a:rPr>
              <a:t>この説明では </a:t>
            </a:r>
            <a:r>
              <a:rPr lang="en-US" altLang="ja-JP" smtClean="0">
                <a:latin typeface="Meiryo UI" panose="020B0604030504040204" pitchFamily="50" charset="-128"/>
                <a:ea typeface="Meiryo UI" panose="020B0604030504040204" pitchFamily="50" charset="-128"/>
              </a:rPr>
              <a:t>Y</a:t>
            </a:r>
            <a:r>
              <a:rPr lang="ja-JP" altLang="en-US" smtClean="0">
                <a:latin typeface="Meiryo UI" panose="020B0604030504040204" pitchFamily="50" charset="-128"/>
                <a:ea typeface="Meiryo UI" panose="020B0604030504040204" pitchFamily="50" charset="-128"/>
              </a:rPr>
              <a:t>軸を上下としましたが、</a:t>
            </a:r>
            <a:r>
              <a:rPr lang="en-US" altLang="ja-JP" smtClean="0">
                <a:latin typeface="Meiryo UI" panose="020B0604030504040204" pitchFamily="50" charset="-128"/>
                <a:ea typeface="Meiryo UI" panose="020B0604030504040204" pitchFamily="50" charset="-128"/>
              </a:rPr>
              <a:t>Y</a:t>
            </a:r>
            <a:r>
              <a:rPr lang="ja-JP" altLang="en-US" smtClean="0">
                <a:latin typeface="Meiryo UI" panose="020B0604030504040204" pitchFamily="50" charset="-128"/>
                <a:ea typeface="Meiryo UI" panose="020B0604030504040204" pitchFamily="50" charset="-128"/>
              </a:rPr>
              <a:t>軸を前後にして </a:t>
            </a:r>
            <a:r>
              <a:rPr lang="en-US" altLang="ja-JP" smtClean="0">
                <a:latin typeface="Meiryo UI" panose="020B0604030504040204" pitchFamily="50" charset="-128"/>
                <a:ea typeface="Meiryo UI" panose="020B0604030504040204" pitchFamily="50" charset="-128"/>
              </a:rPr>
              <a:t>Z</a:t>
            </a:r>
            <a:r>
              <a:rPr lang="ja-JP" altLang="en-US" smtClean="0">
                <a:latin typeface="Meiryo UI" panose="020B0604030504040204" pitchFamily="50" charset="-128"/>
                <a:ea typeface="Meiryo UI" panose="020B0604030504040204" pitchFamily="50" charset="-128"/>
              </a:rPr>
              <a:t>軸を上下とする考え方もあります。</a:t>
            </a:r>
            <a:r>
              <a:rPr lang="en-US" altLang="ja-JP" smtClean="0">
                <a:latin typeface="Meiryo UI" panose="020B0604030504040204" pitchFamily="50" charset="-128"/>
                <a:ea typeface="Meiryo UI" panose="020B0604030504040204" pitchFamily="50" charset="-128"/>
              </a:rPr>
              <a:t>Y</a:t>
            </a:r>
            <a:r>
              <a:rPr lang="ja-JP" altLang="en-US" smtClean="0">
                <a:latin typeface="Meiryo UI" panose="020B0604030504040204" pitchFamily="50" charset="-128"/>
                <a:ea typeface="Meiryo UI" panose="020B0604030504040204" pitchFamily="50" charset="-128"/>
              </a:rPr>
              <a:t>軸が上下の場合、 </a:t>
            </a:r>
            <a:r>
              <a:rPr lang="en-US" altLang="ja-JP" b="1" smtClean="0">
                <a:latin typeface="Meiryo UI" panose="020B0604030504040204" pitchFamily="50" charset="-128"/>
                <a:ea typeface="Meiryo UI" panose="020B0604030504040204" pitchFamily="50" charset="-128"/>
              </a:rPr>
              <a:t>Y</a:t>
            </a:r>
            <a:r>
              <a:rPr lang="ja-JP" altLang="en-US" b="1" smtClean="0">
                <a:latin typeface="Meiryo UI" panose="020B0604030504040204" pitchFamily="50" charset="-128"/>
                <a:ea typeface="Meiryo UI" panose="020B0604030504040204" pitchFamily="50" charset="-128"/>
              </a:rPr>
              <a:t>アップ</a:t>
            </a:r>
            <a:r>
              <a:rPr lang="ja-JP" altLang="en-US" smtClean="0">
                <a:latin typeface="Meiryo UI" panose="020B0604030504040204" pitchFamily="50" charset="-128"/>
                <a:ea typeface="Meiryo UI" panose="020B0604030504040204" pitchFamily="50" charset="-128"/>
              </a:rPr>
              <a:t>と呼びます。</a:t>
            </a:r>
            <a:r>
              <a:rPr lang="en-US" altLang="ja-JP" smtClean="0">
                <a:latin typeface="Meiryo UI" panose="020B0604030504040204" pitchFamily="50" charset="-128"/>
                <a:ea typeface="Meiryo UI" panose="020B0604030504040204" pitchFamily="50" charset="-128"/>
              </a:rPr>
              <a:t>Z</a:t>
            </a:r>
            <a:r>
              <a:rPr lang="ja-JP" altLang="en-US" smtClean="0">
                <a:latin typeface="Meiryo UI" panose="020B0604030504040204" pitchFamily="50" charset="-128"/>
                <a:ea typeface="Meiryo UI" panose="020B0604030504040204" pitchFamily="50" charset="-128"/>
              </a:rPr>
              <a:t>軸が上下の場合は</a:t>
            </a:r>
            <a:r>
              <a:rPr lang="en-US" altLang="ja-JP" b="1" smtClean="0">
                <a:latin typeface="Meiryo UI" panose="020B0604030504040204" pitchFamily="50" charset="-128"/>
                <a:ea typeface="Meiryo UI" panose="020B0604030504040204" pitchFamily="50" charset="-128"/>
              </a:rPr>
              <a:t>Z</a:t>
            </a:r>
            <a:r>
              <a:rPr lang="ja-JP" altLang="en-US" b="1" smtClean="0">
                <a:latin typeface="Meiryo UI" panose="020B0604030504040204" pitchFamily="50" charset="-128"/>
                <a:ea typeface="Meiryo UI" panose="020B0604030504040204" pitchFamily="50" charset="-128"/>
              </a:rPr>
              <a:t>アップ</a:t>
            </a:r>
            <a:r>
              <a:rPr lang="ja-JP" altLang="en-US" smtClean="0">
                <a:latin typeface="Meiryo UI" panose="020B0604030504040204" pitchFamily="50" charset="-128"/>
                <a:ea typeface="Meiryo UI" panose="020B0604030504040204" pitchFamily="50" charset="-128"/>
              </a:rPr>
              <a:t>と呼びます。</a:t>
            </a:r>
            <a:r>
              <a:rPr lang="en-US" altLang="ja-JP" smtClean="0">
                <a:latin typeface="Meiryo UI" panose="020B0604030504040204" pitchFamily="50" charset="-128"/>
                <a:ea typeface="Meiryo UI" panose="020B0604030504040204" pitchFamily="50" charset="-128"/>
              </a:rPr>
              <a:t>CG</a:t>
            </a:r>
            <a:r>
              <a:rPr lang="ja-JP" altLang="en-US" smtClean="0">
                <a:latin typeface="Meiryo UI" panose="020B0604030504040204" pitchFamily="50" charset="-128"/>
                <a:ea typeface="Meiryo UI" panose="020B0604030504040204" pitchFamily="50" charset="-128"/>
              </a:rPr>
              <a:t>ツールでは一般的に </a:t>
            </a:r>
            <a:r>
              <a:rPr lang="en-US" altLang="ja-JP" smtClean="0">
                <a:latin typeface="Meiryo UI" panose="020B0604030504040204" pitchFamily="50" charset="-128"/>
                <a:ea typeface="Meiryo UI" panose="020B0604030504040204" pitchFamily="50" charset="-128"/>
              </a:rPr>
              <a:t>Y</a:t>
            </a:r>
            <a:r>
              <a:rPr lang="ja-JP" altLang="en-US" smtClean="0">
                <a:latin typeface="Meiryo UI" panose="020B0604030504040204" pitchFamily="50" charset="-128"/>
                <a:ea typeface="Meiryo UI" panose="020B0604030504040204" pitchFamily="50" charset="-128"/>
              </a:rPr>
              <a:t>アップですが、</a:t>
            </a:r>
            <a:r>
              <a:rPr lang="en-US" altLang="ja-JP" smtClean="0">
                <a:latin typeface="Meiryo UI" panose="020B0604030504040204" pitchFamily="50" charset="-128"/>
                <a:ea typeface="Meiryo UI" panose="020B0604030504040204" pitchFamily="50" charset="-128"/>
              </a:rPr>
              <a:t>CAD</a:t>
            </a:r>
            <a:r>
              <a:rPr lang="ja-JP" altLang="en-US" smtClean="0">
                <a:latin typeface="Meiryo UI" panose="020B0604030504040204" pitchFamily="50" charset="-128"/>
                <a:ea typeface="Meiryo UI" panose="020B0604030504040204" pitchFamily="50" charset="-128"/>
              </a:rPr>
              <a:t>系のソフトウエアに </a:t>
            </a:r>
            <a:r>
              <a:rPr lang="en-US" altLang="ja-JP" smtClean="0">
                <a:latin typeface="Meiryo UI" panose="020B0604030504040204" pitchFamily="50" charset="-128"/>
                <a:ea typeface="Meiryo UI" panose="020B0604030504040204" pitchFamily="50" charset="-128"/>
              </a:rPr>
              <a:t>Z</a:t>
            </a:r>
            <a:r>
              <a:rPr lang="ja-JP" altLang="en-US" smtClean="0">
                <a:latin typeface="Meiryo UI" panose="020B0604030504040204" pitchFamily="50" charset="-128"/>
                <a:ea typeface="Meiryo UI" panose="020B0604030504040204" pitchFamily="50" charset="-128"/>
              </a:rPr>
              <a:t>アップが多く見られます。</a:t>
            </a:r>
            <a:endParaRPr lang="en-US" altLang="ja-JP" smtClean="0">
              <a:latin typeface="Meiryo UI" panose="020B0604030504040204" pitchFamily="50" charset="-128"/>
              <a:ea typeface="Meiryo UI" panose="020B0604030504040204" pitchFamily="50" charset="-128"/>
            </a:endParaRPr>
          </a:p>
          <a:p>
            <a:endParaRPr lang="en-US" altLang="ja-JP">
              <a:latin typeface="Meiryo UI" panose="020B0604030504040204" pitchFamily="50" charset="-128"/>
              <a:ea typeface="Meiryo UI" panose="020B0604030504040204" pitchFamily="50" charset="-128"/>
            </a:endParaRPr>
          </a:p>
          <a:p>
            <a:r>
              <a:rPr lang="ja-JP" altLang="en-US" smtClean="0">
                <a:latin typeface="Meiryo UI" panose="020B0604030504040204" pitchFamily="50" charset="-128"/>
                <a:ea typeface="Meiryo UI" panose="020B0604030504040204" pitchFamily="50" charset="-128"/>
              </a:rPr>
              <a:t>　座標系にはワールド座標系の他に、カメラ座標系、スクリーン座標系、テクスチャ座標系、ローカル座標系など、さまざまな座標系があります。</a:t>
            </a:r>
            <a:endParaRPr lang="en-US" altLang="ja-JP" smtClean="0">
              <a:latin typeface="Meiryo UI" panose="020B0604030504040204" pitchFamily="50" charset="-128"/>
              <a:ea typeface="Meiryo UI" panose="020B0604030504040204" pitchFamily="50" charset="-128"/>
            </a:endParaRPr>
          </a:p>
          <a:p>
            <a:endParaRPr lang="en-US" altLang="ja-JP">
              <a:latin typeface="Meiryo UI" panose="020B0604030504040204" pitchFamily="50" charset="-128"/>
              <a:ea typeface="Meiryo UI" panose="020B0604030504040204" pitchFamily="50" charset="-128"/>
            </a:endParaRPr>
          </a:p>
          <a:p>
            <a:r>
              <a:rPr lang="ja-JP" altLang="en-US" b="1" smtClean="0">
                <a:latin typeface="Meiryo UI" panose="020B0604030504040204" pitchFamily="50" charset="-128"/>
                <a:ea typeface="Meiryo UI" panose="020B0604030504040204" pitchFamily="50" charset="-128"/>
              </a:rPr>
              <a:t>座標変換とレンダリング </a:t>
            </a:r>
            <a:r>
              <a:rPr lang="en-US" altLang="ja-JP" b="1" smtClean="0">
                <a:latin typeface="Meiryo UI" panose="020B0604030504040204" pitchFamily="50" charset="-128"/>
                <a:ea typeface="Meiryo UI" panose="020B0604030504040204" pitchFamily="50" charset="-128"/>
              </a:rPr>
              <a:t>(transformation and rendering)</a:t>
            </a:r>
          </a:p>
          <a:p>
            <a:r>
              <a:rPr lang="ja-JP" altLang="en-US" smtClean="0">
                <a:latin typeface="Meiryo UI" panose="020B0604030504040204" pitchFamily="50" charset="-128"/>
                <a:ea typeface="Meiryo UI" panose="020B0604030504040204" pitchFamily="50" charset="-128"/>
              </a:rPr>
              <a:t>　</a:t>
            </a:r>
            <a:r>
              <a:rPr lang="en-US" altLang="ja-JP" smtClean="0">
                <a:latin typeface="Meiryo UI" panose="020B0604030504040204" pitchFamily="50" charset="-128"/>
                <a:ea typeface="Meiryo UI" panose="020B0604030504040204" pitchFamily="50" charset="-128"/>
              </a:rPr>
              <a:t>3D</a:t>
            </a:r>
            <a:r>
              <a:rPr lang="ja-JP" altLang="en-US" smtClean="0">
                <a:latin typeface="Meiryo UI" panose="020B0604030504040204" pitchFamily="50" charset="-128"/>
                <a:ea typeface="Meiryo UI" panose="020B0604030504040204" pitchFamily="50" charset="-128"/>
              </a:rPr>
              <a:t>空間内に配置された物体を実際に画面に表示する際には </a:t>
            </a:r>
            <a:r>
              <a:rPr lang="en-US" altLang="ja-JP" smtClean="0">
                <a:latin typeface="Meiryo UI" panose="020B0604030504040204" pitchFamily="50" charset="-128"/>
                <a:ea typeface="Meiryo UI" panose="020B0604030504040204" pitchFamily="50" charset="-128"/>
              </a:rPr>
              <a:t>2D</a:t>
            </a:r>
            <a:r>
              <a:rPr lang="ja-JP" altLang="en-US" smtClean="0">
                <a:latin typeface="Meiryo UI" panose="020B0604030504040204" pitchFamily="50" charset="-128"/>
                <a:ea typeface="Meiryo UI" panose="020B0604030504040204" pitchFamily="50" charset="-128"/>
              </a:rPr>
              <a:t>に変換する必要があります。</a:t>
            </a:r>
            <a:endParaRPr lang="en-US" altLang="ja-JP" smtClean="0">
              <a:latin typeface="Meiryo UI" panose="020B0604030504040204" pitchFamily="50" charset="-128"/>
              <a:ea typeface="Meiryo UI" panose="020B0604030504040204" pitchFamily="50" charset="-128"/>
            </a:endParaRPr>
          </a:p>
          <a:p>
            <a:r>
              <a:rPr lang="ja-JP" altLang="en-US" smtClean="0">
                <a:latin typeface="Meiryo UI" panose="020B0604030504040204" pitchFamily="50" charset="-128"/>
                <a:ea typeface="Meiryo UI" panose="020B0604030504040204" pitchFamily="50" charset="-128"/>
              </a:rPr>
              <a:t>この変換は下記のようにいくつかのプロセスから成っています。</a:t>
            </a:r>
          </a:p>
        </p:txBody>
      </p:sp>
      <p:sp>
        <p:nvSpPr>
          <p:cNvPr id="6" name="object 5"/>
          <p:cNvSpPr/>
          <p:nvPr/>
        </p:nvSpPr>
        <p:spPr>
          <a:xfrm>
            <a:off x="604882" y="4877917"/>
            <a:ext cx="11095074" cy="1357490"/>
          </a:xfrm>
          <a:prstGeom prst="rect">
            <a:avLst/>
          </a:prstGeom>
          <a:blipFill>
            <a:blip r:embed="rId2" cstate="print"/>
            <a:stretch>
              <a:fillRect/>
            </a:stretch>
          </a:blipFill>
        </p:spPr>
        <p:txBody>
          <a:bodyPr wrap="square" lIns="0" tIns="0" rIns="0" bIns="0" rtlCol="0"/>
          <a:lstStyle/>
          <a:p>
            <a:endParaRPr sz="3497"/>
          </a:p>
        </p:txBody>
      </p:sp>
    </p:spTree>
    <p:extLst>
      <p:ext uri="{BB962C8B-B14F-4D97-AF65-F5344CB8AC3E}">
        <p14:creationId xmlns:p14="http://schemas.microsoft.com/office/powerpoint/2010/main" val="8718686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37419" y="1992460"/>
            <a:ext cx="11430000" cy="2862322"/>
          </a:xfrm>
          <a:prstGeom prst="rect">
            <a:avLst/>
          </a:prstGeom>
          <a:noFill/>
        </p:spPr>
        <p:txBody>
          <a:bodyPr wrap="square" rtlCol="0">
            <a:spAutoFit/>
          </a:bodyPr>
          <a:lstStyle/>
          <a:p>
            <a:r>
              <a:rPr lang="en-US" altLang="ja-JP" b="1" smtClean="0">
                <a:latin typeface="Meiryo UI" panose="020B0604030504040204" pitchFamily="50" charset="-128"/>
                <a:ea typeface="Meiryo UI" panose="020B0604030504040204" pitchFamily="50" charset="-128"/>
              </a:rPr>
              <a:t>Wold</a:t>
            </a:r>
            <a:r>
              <a:rPr lang="ja-JP" altLang="en-US" b="1" smtClean="0">
                <a:latin typeface="Meiryo UI" panose="020B0604030504040204" pitchFamily="50" charset="-128"/>
                <a:ea typeface="Meiryo UI" panose="020B0604030504040204" pitchFamily="50" charset="-128"/>
              </a:rPr>
              <a:t>行列、</a:t>
            </a:r>
            <a:r>
              <a:rPr lang="en-US" altLang="ja-JP" b="1" smtClean="0">
                <a:latin typeface="Meiryo UI" panose="020B0604030504040204" pitchFamily="50" charset="-128"/>
                <a:ea typeface="Meiryo UI" panose="020B0604030504040204" pitchFamily="50" charset="-128"/>
              </a:rPr>
              <a:t>Viewing</a:t>
            </a:r>
            <a:r>
              <a:rPr lang="ja-JP" altLang="en-US" b="1" smtClean="0">
                <a:latin typeface="Meiryo UI" panose="020B0604030504040204" pitchFamily="50" charset="-128"/>
                <a:ea typeface="Meiryo UI" panose="020B0604030504040204" pitchFamily="50" charset="-128"/>
              </a:rPr>
              <a:t>行列、</a:t>
            </a:r>
            <a:r>
              <a:rPr lang="en-US" altLang="ja-JP" b="1" smtClean="0">
                <a:latin typeface="Meiryo UI" panose="020B0604030504040204" pitchFamily="50" charset="-128"/>
                <a:ea typeface="Meiryo UI" panose="020B0604030504040204" pitchFamily="50" charset="-128"/>
              </a:rPr>
              <a:t>Projection</a:t>
            </a:r>
            <a:r>
              <a:rPr lang="ja-JP" altLang="en-US" b="1" smtClean="0">
                <a:latin typeface="Meiryo UI" panose="020B0604030504040204" pitchFamily="50" charset="-128"/>
                <a:ea typeface="Meiryo UI" panose="020B0604030504040204" pitchFamily="50" charset="-128"/>
              </a:rPr>
              <a:t>行列</a:t>
            </a:r>
            <a:endParaRPr lang="en-US" altLang="ja-JP" b="1" smtClean="0">
              <a:latin typeface="Meiryo UI" panose="020B0604030504040204" pitchFamily="50" charset="-128"/>
              <a:ea typeface="Meiryo UI" panose="020B0604030504040204" pitchFamily="50" charset="-128"/>
            </a:endParaRPr>
          </a:p>
          <a:p>
            <a:r>
              <a:rPr lang="ja-JP" altLang="en-US" smtClean="0">
                <a:latin typeface="Meiryo UI" panose="020B0604030504040204" pitchFamily="50" charset="-128"/>
                <a:ea typeface="Meiryo UI" panose="020B0604030504040204" pitchFamily="50" charset="-128"/>
              </a:rPr>
              <a:t>　まず </a:t>
            </a:r>
            <a:r>
              <a:rPr lang="en-US" altLang="ja-JP" smtClean="0">
                <a:latin typeface="Meiryo UI" panose="020B0604030504040204" pitchFamily="50" charset="-128"/>
                <a:ea typeface="Meiryo UI" panose="020B0604030504040204" pitchFamily="50" charset="-128"/>
              </a:rPr>
              <a:t>3D</a:t>
            </a:r>
            <a:r>
              <a:rPr lang="ja-JP" altLang="en-US" smtClean="0">
                <a:latin typeface="Meiryo UI" panose="020B0604030504040204" pitchFamily="50" charset="-128"/>
                <a:ea typeface="Meiryo UI" panose="020B0604030504040204" pitchFamily="50" charset="-128"/>
              </a:rPr>
              <a:t>空間内に各オブジェクトが配置されます。この際にワールド行列の影響を受けます。</a:t>
            </a:r>
            <a:r>
              <a:rPr lang="en-US" altLang="ja-JP" smtClean="0">
                <a:latin typeface="Meiryo UI" panose="020B0604030504040204" pitchFamily="50" charset="-128"/>
                <a:ea typeface="Meiryo UI" panose="020B0604030504040204" pitchFamily="50" charset="-128"/>
              </a:rPr>
              <a:t/>
            </a:r>
            <a:br>
              <a:rPr lang="en-US" altLang="ja-JP" smtClean="0">
                <a:latin typeface="Meiryo UI" panose="020B0604030504040204" pitchFamily="50" charset="-128"/>
                <a:ea typeface="Meiryo UI" panose="020B0604030504040204" pitchFamily="50" charset="-128"/>
              </a:rPr>
            </a:br>
            <a:r>
              <a:rPr lang="ja-JP" altLang="en-US" smtClean="0">
                <a:latin typeface="Meiryo UI" panose="020B0604030504040204" pitchFamily="50" charset="-128"/>
                <a:ea typeface="Meiryo UI" panose="020B0604030504040204" pitchFamily="50" charset="-128"/>
              </a:rPr>
              <a:t>この行列はワールド座標系に対して、どこにどのように配置するかという変形を指示するものです。 この時点ではまだオブジェクトは空間に配置されただけで、見ることができません。オブジェクトを見るには、どこから見ているのか、という情報が必要です。</a:t>
            </a:r>
            <a:endParaRPr lang="en-US" altLang="ja-JP" smtClean="0">
              <a:latin typeface="Meiryo UI" panose="020B0604030504040204" pitchFamily="50" charset="-128"/>
              <a:ea typeface="Meiryo UI" panose="020B0604030504040204" pitchFamily="50" charset="-128"/>
            </a:endParaRPr>
          </a:p>
          <a:p>
            <a:endParaRPr lang="en-US" altLang="ja-JP">
              <a:latin typeface="Meiryo UI" panose="020B0604030504040204" pitchFamily="50" charset="-128"/>
              <a:ea typeface="Meiryo UI" panose="020B0604030504040204" pitchFamily="50" charset="-128"/>
            </a:endParaRPr>
          </a:p>
          <a:p>
            <a:r>
              <a:rPr lang="ja-JP" altLang="en-US" b="1" smtClean="0">
                <a:latin typeface="Meiryo UI" panose="020B0604030504040204" pitchFamily="50" charset="-128"/>
                <a:ea typeface="Meiryo UI" panose="020B0604030504040204" pitchFamily="50" charset="-128"/>
              </a:rPr>
              <a:t>カメラ座標系、カメラ行列</a:t>
            </a:r>
          </a:p>
          <a:p>
            <a:r>
              <a:rPr lang="ja-JP" altLang="en-US" smtClean="0">
                <a:latin typeface="Meiryo UI" panose="020B0604030504040204" pitchFamily="50" charset="-128"/>
                <a:ea typeface="Meiryo UI" panose="020B0604030504040204" pitchFamily="50" charset="-128"/>
              </a:rPr>
              <a:t>　</a:t>
            </a:r>
            <a:r>
              <a:rPr lang="en-US" altLang="ja-JP" smtClean="0">
                <a:latin typeface="Meiryo UI" panose="020B0604030504040204" pitchFamily="50" charset="-128"/>
                <a:ea typeface="Meiryo UI" panose="020B0604030504040204" pitchFamily="50" charset="-128"/>
              </a:rPr>
              <a:t>3DCG</a:t>
            </a:r>
            <a:r>
              <a:rPr lang="ja-JP" altLang="en-US" smtClean="0">
                <a:latin typeface="Meiryo UI" panose="020B0604030504040204" pitchFamily="50" charset="-128"/>
                <a:ea typeface="Meiryo UI" panose="020B0604030504040204" pitchFamily="50" charset="-128"/>
              </a:rPr>
              <a:t>では仮想的なカメラを空間内（ワールド座標内）に配置しますが、カメラは独自の座標系（カメラ座標系）をもち、すべての物体はカメラ座標系に変換されます。この変換はビューイング変換と呼び、その際に用いられる行列はビューイング行列 （ビュー行列、カメラ行列）と呼びます。</a:t>
            </a:r>
          </a:p>
          <a:p>
            <a:endParaRPr lang="ja-JP" altLang="en-US" smtClean="0">
              <a:latin typeface="Meiryo UI" panose="020B0604030504040204" pitchFamily="50" charset="-128"/>
              <a:ea typeface="Meiryo UI" panose="020B0604030504040204" pitchFamily="50" charset="-128"/>
            </a:endParaRPr>
          </a:p>
        </p:txBody>
      </p:sp>
      <p:sp>
        <p:nvSpPr>
          <p:cNvPr id="4" name="object 5"/>
          <p:cNvSpPr/>
          <p:nvPr/>
        </p:nvSpPr>
        <p:spPr>
          <a:xfrm>
            <a:off x="604882" y="360781"/>
            <a:ext cx="11095074" cy="1357490"/>
          </a:xfrm>
          <a:prstGeom prst="rect">
            <a:avLst/>
          </a:prstGeom>
          <a:blipFill>
            <a:blip r:embed="rId2" cstate="print"/>
            <a:stretch>
              <a:fillRect/>
            </a:stretch>
          </a:blipFill>
        </p:spPr>
        <p:txBody>
          <a:bodyPr wrap="square" lIns="0" tIns="0" rIns="0" bIns="0" rtlCol="0"/>
          <a:lstStyle/>
          <a:p>
            <a:endParaRPr sz="3497"/>
          </a:p>
        </p:txBody>
      </p:sp>
      <p:pic>
        <p:nvPicPr>
          <p:cNvPr id="3" name="図 2"/>
          <p:cNvPicPr>
            <a:picLocks noChangeAspect="1"/>
          </p:cNvPicPr>
          <p:nvPr/>
        </p:nvPicPr>
        <p:blipFill>
          <a:blip r:embed="rId3"/>
          <a:stretch>
            <a:fillRect/>
          </a:stretch>
        </p:blipFill>
        <p:spPr>
          <a:xfrm>
            <a:off x="4372089" y="4301246"/>
            <a:ext cx="3560659" cy="2465313"/>
          </a:xfrm>
          <a:prstGeom prst="rect">
            <a:avLst/>
          </a:prstGeom>
        </p:spPr>
      </p:pic>
    </p:spTree>
    <p:extLst>
      <p:ext uri="{BB962C8B-B14F-4D97-AF65-F5344CB8AC3E}">
        <p14:creationId xmlns:p14="http://schemas.microsoft.com/office/powerpoint/2010/main" val="22320716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437419" y="447124"/>
            <a:ext cx="11430000" cy="5909310"/>
          </a:xfrm>
          <a:prstGeom prst="rect">
            <a:avLst/>
          </a:prstGeom>
          <a:noFill/>
        </p:spPr>
        <p:txBody>
          <a:bodyPr wrap="square" rtlCol="0">
            <a:spAutoFit/>
          </a:bodyPr>
          <a:lstStyle/>
          <a:p>
            <a:r>
              <a:rPr lang="ja-JP" altLang="en-US" b="1" smtClean="0">
                <a:latin typeface="Meiryo UI" panose="020B0604030504040204" pitchFamily="50" charset="-128"/>
                <a:ea typeface="Meiryo UI" panose="020B0604030504040204" pitchFamily="50" charset="-128"/>
              </a:rPr>
              <a:t>スクリーン座標系、プロジェクション行列</a:t>
            </a:r>
            <a:endParaRPr lang="en-US" altLang="ja-JP" b="1" smtClean="0">
              <a:latin typeface="Meiryo UI" panose="020B0604030504040204" pitchFamily="50" charset="-128"/>
              <a:ea typeface="Meiryo UI" panose="020B0604030504040204" pitchFamily="50" charset="-128"/>
            </a:endParaRPr>
          </a:p>
          <a:p>
            <a:r>
              <a:rPr lang="ja-JP" altLang="en-US" b="1">
                <a:latin typeface="Meiryo UI" panose="020B0604030504040204" pitchFamily="50" charset="-128"/>
                <a:ea typeface="Meiryo UI" panose="020B0604030504040204" pitchFamily="50" charset="-128"/>
              </a:rPr>
              <a:t>　</a:t>
            </a:r>
            <a:r>
              <a:rPr lang="ja-JP" altLang="en-US" smtClean="0">
                <a:latin typeface="Meiryo UI" panose="020B0604030504040204" pitchFamily="50" charset="-128"/>
                <a:ea typeface="Meiryo UI" panose="020B0604030504040204" pitchFamily="50" charset="-128"/>
              </a:rPr>
              <a:t>カメラ座標の </a:t>
            </a:r>
            <a:r>
              <a:rPr lang="en-US" altLang="ja-JP" smtClean="0">
                <a:latin typeface="Meiryo UI" panose="020B0604030504040204" pitchFamily="50" charset="-128"/>
                <a:ea typeface="Meiryo UI" panose="020B0604030504040204" pitchFamily="50" charset="-128"/>
              </a:rPr>
              <a:t>Z</a:t>
            </a:r>
            <a:r>
              <a:rPr lang="ja-JP" altLang="en-US" smtClean="0">
                <a:latin typeface="Meiryo UI" panose="020B0604030504040204" pitchFamily="50" charset="-128"/>
                <a:ea typeface="Meiryo UI" panose="020B0604030504040204" pitchFamily="50" charset="-128"/>
              </a:rPr>
              <a:t>軸上には、スクリーンがあります。スクリーンは単なる平面です。カメラ座標系内の物体の各頂点とカメラ視点 （カメラ座標系の原点）を結ぶ直線を考えたとき、スクリーンとの交差点が、実際に </a:t>
            </a:r>
            <a:r>
              <a:rPr lang="en-US" altLang="ja-JP" smtClean="0">
                <a:latin typeface="Meiryo UI" panose="020B0604030504040204" pitchFamily="50" charset="-128"/>
                <a:ea typeface="Meiryo UI" panose="020B0604030504040204" pitchFamily="50" charset="-128"/>
              </a:rPr>
              <a:t>2D</a:t>
            </a:r>
            <a:r>
              <a:rPr lang="ja-JP" altLang="en-US" smtClean="0">
                <a:latin typeface="Meiryo UI" panose="020B0604030504040204" pitchFamily="50" charset="-128"/>
                <a:ea typeface="Meiryo UI" panose="020B0604030504040204" pitchFamily="50" charset="-128"/>
              </a:rPr>
              <a:t>として見える位置になります。この変換を投影変換（プロジェクション変換）と呼びます。 最終的に変換された頂点位置情報に基づきポリゴンの塗りつぶし処理が行われ、一枚の絵が完成します。これら座標変換から塗りつぶし処理までの一連の工程をまとめて</a:t>
            </a:r>
            <a:r>
              <a:rPr lang="ja-JP" altLang="en-US" b="1" smtClean="0">
                <a:latin typeface="Meiryo UI" panose="020B0604030504040204" pitchFamily="50" charset="-128"/>
                <a:ea typeface="Meiryo UI" panose="020B0604030504040204" pitchFamily="50" charset="-128"/>
              </a:rPr>
              <a:t>レンダリング</a:t>
            </a:r>
            <a:r>
              <a:rPr lang="ja-JP" altLang="en-US" smtClean="0">
                <a:latin typeface="Meiryo UI" panose="020B0604030504040204" pitchFamily="50" charset="-128"/>
                <a:ea typeface="Meiryo UI" panose="020B0604030504040204" pitchFamily="50" charset="-128"/>
              </a:rPr>
              <a:t>と呼びます。</a:t>
            </a:r>
            <a:endParaRPr lang="en-US" altLang="ja-JP" smtClean="0">
              <a:latin typeface="Meiryo UI" panose="020B0604030504040204" pitchFamily="50" charset="-128"/>
              <a:ea typeface="Meiryo UI" panose="020B0604030504040204" pitchFamily="50" charset="-128"/>
            </a:endParaRPr>
          </a:p>
          <a:p>
            <a:endParaRPr lang="en-US" altLang="ja-JP">
              <a:latin typeface="Meiryo UI" panose="020B0604030504040204" pitchFamily="50" charset="-128"/>
              <a:ea typeface="Meiryo UI" panose="020B0604030504040204" pitchFamily="50" charset="-128"/>
            </a:endParaRPr>
          </a:p>
          <a:p>
            <a:r>
              <a:rPr lang="ja-JP" altLang="en-US" b="1" smtClean="0">
                <a:latin typeface="Meiryo UI" panose="020B0604030504040204" pitchFamily="50" charset="-128"/>
                <a:ea typeface="Meiryo UI" panose="020B0604030504040204" pitchFamily="50" charset="-128"/>
              </a:rPr>
              <a:t>行列（</a:t>
            </a:r>
            <a:r>
              <a:rPr lang="en-US" altLang="ja-JP" b="1" smtClean="0">
                <a:latin typeface="Meiryo UI" panose="020B0604030504040204" pitchFamily="50" charset="-128"/>
                <a:ea typeface="Meiryo UI" panose="020B0604030504040204" pitchFamily="50" charset="-128"/>
              </a:rPr>
              <a:t>Matrix</a:t>
            </a:r>
            <a:r>
              <a:rPr lang="ja-JP" altLang="en-US" b="1" smtClean="0">
                <a:latin typeface="Meiryo UI" panose="020B0604030504040204" pitchFamily="50" charset="-128"/>
                <a:ea typeface="Meiryo UI" panose="020B0604030504040204" pitchFamily="50" charset="-128"/>
              </a:rPr>
              <a:t>）</a:t>
            </a:r>
            <a:endParaRPr lang="en-US" altLang="ja-JP" b="1" smtClean="0">
              <a:latin typeface="Meiryo UI" panose="020B0604030504040204" pitchFamily="50" charset="-128"/>
              <a:ea typeface="Meiryo UI" panose="020B0604030504040204" pitchFamily="50" charset="-128"/>
            </a:endParaRPr>
          </a:p>
          <a:p>
            <a:r>
              <a:rPr lang="ja-JP" altLang="en-US" b="1">
                <a:latin typeface="Meiryo UI" panose="020B0604030504040204" pitchFamily="50" charset="-128"/>
                <a:ea typeface="Meiryo UI" panose="020B0604030504040204" pitchFamily="50" charset="-128"/>
              </a:rPr>
              <a:t>　</a:t>
            </a:r>
            <a:r>
              <a:rPr lang="ja-JP" altLang="en-US" smtClean="0">
                <a:latin typeface="Meiryo UI" panose="020B0604030504040204" pitchFamily="50" charset="-128"/>
                <a:ea typeface="Meiryo UI" panose="020B0604030504040204" pitchFamily="50" charset="-128"/>
              </a:rPr>
              <a:t>座標変換は一般的に行列計算で行います。座標変換の基本演算は平行移動と回転です。</a:t>
            </a:r>
            <a:r>
              <a:rPr lang="en-US" altLang="ja-JP" smtClean="0">
                <a:latin typeface="Meiryo UI" panose="020B0604030504040204" pitchFamily="50" charset="-128"/>
                <a:ea typeface="Meiryo UI" panose="020B0604030504040204" pitchFamily="50" charset="-128"/>
              </a:rPr>
              <a:t>3</a:t>
            </a:r>
            <a:r>
              <a:rPr lang="ja-JP" altLang="en-US" smtClean="0">
                <a:latin typeface="Meiryo UI" panose="020B0604030504040204" pitchFamily="50" charset="-128"/>
                <a:ea typeface="Meiryo UI" panose="020B0604030504040204" pitchFamily="50" charset="-128"/>
              </a:rPr>
              <a:t>次元を表現する行列は </a:t>
            </a:r>
            <a:r>
              <a:rPr lang="en-US" altLang="ja-JP" smtClean="0">
                <a:latin typeface="Meiryo UI" panose="020B0604030504040204" pitchFamily="50" charset="-128"/>
                <a:ea typeface="Meiryo UI" panose="020B0604030504040204" pitchFamily="50" charset="-128"/>
              </a:rPr>
              <a:t>3x3</a:t>
            </a:r>
            <a:r>
              <a:rPr lang="ja-JP" altLang="en-US" smtClean="0">
                <a:latin typeface="Meiryo UI" panose="020B0604030504040204" pitchFamily="50" charset="-128"/>
                <a:ea typeface="Meiryo UI" panose="020B0604030504040204" pitchFamily="50" charset="-128"/>
              </a:rPr>
              <a:t>ですが、</a:t>
            </a:r>
            <a:r>
              <a:rPr lang="en-US" altLang="ja-JP" smtClean="0">
                <a:latin typeface="Meiryo UI" panose="020B0604030504040204" pitchFamily="50" charset="-128"/>
                <a:ea typeface="Meiryo UI" panose="020B0604030504040204" pitchFamily="50" charset="-128"/>
              </a:rPr>
              <a:t>3DCG</a:t>
            </a:r>
            <a:r>
              <a:rPr lang="ja-JP" altLang="en-US" smtClean="0">
                <a:latin typeface="Meiryo UI" panose="020B0604030504040204" pitchFamily="50" charset="-128"/>
                <a:ea typeface="Meiryo UI" panose="020B0604030504040204" pitchFamily="50" charset="-128"/>
              </a:rPr>
              <a:t>では </a:t>
            </a:r>
            <a:r>
              <a:rPr lang="en-US" altLang="ja-JP" smtClean="0">
                <a:latin typeface="Meiryo UI" panose="020B0604030504040204" pitchFamily="50" charset="-128"/>
                <a:ea typeface="Meiryo UI" panose="020B0604030504040204" pitchFamily="50" charset="-128"/>
              </a:rPr>
              <a:t>1</a:t>
            </a:r>
            <a:r>
              <a:rPr lang="ja-JP" altLang="en-US" smtClean="0">
                <a:latin typeface="Meiryo UI" panose="020B0604030504040204" pitchFamily="50" charset="-128"/>
                <a:ea typeface="Meiryo UI" panose="020B0604030504040204" pitchFamily="50" charset="-128"/>
              </a:rPr>
              <a:t>次元ふやして </a:t>
            </a:r>
            <a:r>
              <a:rPr lang="en-US" altLang="ja-JP" smtClean="0">
                <a:latin typeface="Meiryo UI" panose="020B0604030504040204" pitchFamily="50" charset="-128"/>
                <a:ea typeface="Meiryo UI" panose="020B0604030504040204" pitchFamily="50" charset="-128"/>
              </a:rPr>
              <a:t>4x4</a:t>
            </a:r>
            <a:r>
              <a:rPr lang="ja-JP" altLang="en-US" smtClean="0">
                <a:latin typeface="Meiryo UI" panose="020B0604030504040204" pitchFamily="50" charset="-128"/>
                <a:ea typeface="Meiryo UI" panose="020B0604030504040204" pitchFamily="50" charset="-128"/>
              </a:rPr>
              <a:t>の行列を用いるのが一般的です。</a:t>
            </a:r>
            <a:r>
              <a:rPr lang="en-US" altLang="ja-JP" smtClean="0">
                <a:latin typeface="Meiryo UI" panose="020B0604030504040204" pitchFamily="50" charset="-128"/>
                <a:ea typeface="Meiryo UI" panose="020B0604030504040204" pitchFamily="50" charset="-128"/>
              </a:rPr>
              <a:t>3x3</a:t>
            </a:r>
            <a:r>
              <a:rPr lang="ja-JP" altLang="en-US" smtClean="0">
                <a:latin typeface="Meiryo UI" panose="020B0604030504040204" pitchFamily="50" charset="-128"/>
                <a:ea typeface="Meiryo UI" panose="020B0604030504040204" pitchFamily="50" charset="-128"/>
              </a:rPr>
              <a:t>行列では回転や拡大縮小の組み合わせは行列どうしのかけ算で表現できるのですが、平行移動は足し算になってしまいます。</a:t>
            </a:r>
            <a:r>
              <a:rPr lang="en-US" altLang="ja-JP" smtClean="0">
                <a:latin typeface="Meiryo UI" panose="020B0604030504040204" pitchFamily="50" charset="-128"/>
                <a:ea typeface="Meiryo UI" panose="020B0604030504040204" pitchFamily="50" charset="-128"/>
              </a:rPr>
              <a:t>4x4</a:t>
            </a:r>
            <a:r>
              <a:rPr lang="ja-JP" altLang="en-US" smtClean="0">
                <a:latin typeface="Meiryo UI" panose="020B0604030504040204" pitchFamily="50" charset="-128"/>
                <a:ea typeface="Meiryo UI" panose="020B0604030504040204" pitchFamily="50" charset="-128"/>
              </a:rPr>
              <a:t>行列で表現することで、すべての変換操作をかけ算で表現できるようになります。</a:t>
            </a:r>
            <a:r>
              <a:rPr lang="en-US" altLang="ja-JP" smtClean="0">
                <a:latin typeface="Meiryo UI" panose="020B0604030504040204" pitchFamily="50" charset="-128"/>
                <a:ea typeface="Meiryo UI" panose="020B0604030504040204" pitchFamily="50" charset="-128"/>
              </a:rPr>
              <a:t>4</a:t>
            </a:r>
            <a:r>
              <a:rPr lang="ja-JP" altLang="en-US" smtClean="0">
                <a:latin typeface="Meiryo UI" panose="020B0604030504040204" pitchFamily="50" charset="-128"/>
                <a:ea typeface="Meiryo UI" panose="020B0604030504040204" pitchFamily="50" charset="-128"/>
              </a:rPr>
              <a:t>番目の次元は、</a:t>
            </a:r>
            <a:r>
              <a:rPr lang="en-US" altLang="ja-JP" smtClean="0">
                <a:latin typeface="Meiryo UI" panose="020B0604030504040204" pitchFamily="50" charset="-128"/>
                <a:ea typeface="Meiryo UI" panose="020B0604030504040204" pitchFamily="50" charset="-128"/>
              </a:rPr>
              <a:t>w</a:t>
            </a:r>
            <a:r>
              <a:rPr lang="ja-JP" altLang="en-US" smtClean="0">
                <a:latin typeface="Meiryo UI" panose="020B0604030504040204" pitchFamily="50" charset="-128"/>
                <a:ea typeface="Meiryo UI" panose="020B0604030504040204" pitchFamily="50" charset="-128"/>
              </a:rPr>
              <a:t>座標と呼びます。</a:t>
            </a:r>
            <a:endParaRPr lang="en-US" altLang="ja-JP" smtClean="0">
              <a:latin typeface="Meiryo UI" panose="020B0604030504040204" pitchFamily="50" charset="-128"/>
              <a:ea typeface="Meiryo UI" panose="020B0604030504040204" pitchFamily="50" charset="-128"/>
            </a:endParaRPr>
          </a:p>
          <a:p>
            <a:endParaRPr lang="en-US" altLang="ja-JP">
              <a:latin typeface="Meiryo UI" panose="020B0604030504040204" pitchFamily="50" charset="-128"/>
              <a:ea typeface="Meiryo UI" panose="020B0604030504040204" pitchFamily="50" charset="-128"/>
            </a:endParaRPr>
          </a:p>
          <a:p>
            <a:r>
              <a:rPr lang="en-US" altLang="ja-JP" b="1" smtClean="0">
                <a:latin typeface="Meiryo UI" panose="020B0604030504040204" pitchFamily="50" charset="-128"/>
                <a:ea typeface="Meiryo UI" panose="020B0604030504040204" pitchFamily="50" charset="-128"/>
              </a:rPr>
              <a:t>Z</a:t>
            </a:r>
            <a:r>
              <a:rPr lang="ja-JP" altLang="en-US" b="1" smtClean="0">
                <a:latin typeface="Meiryo UI" panose="020B0604030504040204" pitchFamily="50" charset="-128"/>
                <a:ea typeface="Meiryo UI" panose="020B0604030504040204" pitchFamily="50" charset="-128"/>
              </a:rPr>
              <a:t>バッファ（</a:t>
            </a:r>
            <a:r>
              <a:rPr lang="en-US" altLang="ja-JP" b="1" smtClean="0">
                <a:latin typeface="Meiryo UI" panose="020B0604030504040204" pitchFamily="50" charset="-128"/>
                <a:ea typeface="Meiryo UI" panose="020B0604030504040204" pitchFamily="50" charset="-128"/>
              </a:rPr>
              <a:t>Z buffer</a:t>
            </a:r>
            <a:r>
              <a:rPr lang="ja-JP" altLang="en-US" b="1" smtClean="0">
                <a:latin typeface="Meiryo UI" panose="020B0604030504040204" pitchFamily="50" charset="-128"/>
                <a:ea typeface="Meiryo UI" panose="020B0604030504040204" pitchFamily="50" charset="-128"/>
              </a:rPr>
              <a:t>）</a:t>
            </a:r>
            <a:endParaRPr lang="en-US" altLang="ja-JP" b="1" smtClean="0">
              <a:latin typeface="Meiryo UI" panose="020B0604030504040204" pitchFamily="50" charset="-128"/>
              <a:ea typeface="Meiryo UI" panose="020B0604030504040204" pitchFamily="50" charset="-128"/>
            </a:endParaRPr>
          </a:p>
          <a:p>
            <a:r>
              <a:rPr lang="ja-JP" altLang="en-US" b="1">
                <a:latin typeface="Meiryo UI" panose="020B0604030504040204" pitchFamily="50" charset="-128"/>
                <a:ea typeface="Meiryo UI" panose="020B0604030504040204" pitchFamily="50" charset="-128"/>
              </a:rPr>
              <a:t>　</a:t>
            </a:r>
            <a:r>
              <a:rPr lang="ja-JP" altLang="en-US" smtClean="0">
                <a:latin typeface="Meiryo UI" panose="020B0604030504040204" pitchFamily="50" charset="-128"/>
                <a:ea typeface="Meiryo UI" panose="020B0604030504040204" pitchFamily="50" charset="-128"/>
              </a:rPr>
              <a:t>レンダリング時にはポリゴンの塗りつぶし処理が行われますが、ポリゴンの手前・奥の関係を考えずに塗りつぶすと本来手前の</a:t>
            </a:r>
            <a:endParaRPr lang="en-US" altLang="ja-JP" smtClean="0">
              <a:latin typeface="Meiryo UI" panose="020B0604030504040204" pitchFamily="50" charset="-128"/>
              <a:ea typeface="Meiryo UI" panose="020B0604030504040204" pitchFamily="50" charset="-128"/>
            </a:endParaRPr>
          </a:p>
          <a:p>
            <a:r>
              <a:rPr lang="ja-JP" altLang="en-US" smtClean="0">
                <a:latin typeface="Meiryo UI" panose="020B0604030504040204" pitchFamily="50" charset="-128"/>
                <a:ea typeface="Meiryo UI" panose="020B0604030504040204" pitchFamily="50" charset="-128"/>
              </a:rPr>
              <a:t>ポリゴンに隠れて見えないはずのポリゴンが見えてしまう現象が生じます。正しく見えるようにするため、奥から手前に描画する </a:t>
            </a:r>
            <a:r>
              <a:rPr lang="en-US" altLang="ja-JP" smtClean="0">
                <a:latin typeface="Meiryo UI" panose="020B0604030504040204" pitchFamily="50" charset="-128"/>
                <a:ea typeface="Meiryo UI" panose="020B0604030504040204" pitchFamily="50" charset="-128"/>
              </a:rPr>
              <a:t/>
            </a:r>
            <a:br>
              <a:rPr lang="en-US" altLang="ja-JP" smtClean="0">
                <a:latin typeface="Meiryo UI" panose="020B0604030504040204" pitchFamily="50" charset="-128"/>
                <a:ea typeface="Meiryo UI" panose="020B0604030504040204" pitchFamily="50" charset="-128"/>
              </a:rPr>
            </a:br>
            <a:r>
              <a:rPr lang="en-US" altLang="ja-JP" smtClean="0">
                <a:latin typeface="Meiryo UI" panose="020B0604030504040204" pitchFamily="50" charset="-128"/>
                <a:ea typeface="Meiryo UI" panose="020B0604030504040204" pitchFamily="50" charset="-128"/>
              </a:rPr>
              <a:t>Z</a:t>
            </a:r>
            <a:r>
              <a:rPr lang="ja-JP" altLang="en-US" smtClean="0">
                <a:latin typeface="Meiryo UI" panose="020B0604030504040204" pitchFamily="50" charset="-128"/>
                <a:ea typeface="Meiryo UI" panose="020B0604030504040204" pitchFamily="50" charset="-128"/>
              </a:rPr>
              <a:t>ソート法（</a:t>
            </a:r>
            <a:r>
              <a:rPr lang="en-US" altLang="ja-JP" smtClean="0">
                <a:latin typeface="Meiryo UI" panose="020B0604030504040204" pitchFamily="50" charset="-128"/>
                <a:ea typeface="Meiryo UI" panose="020B0604030504040204" pitchFamily="50" charset="-128"/>
              </a:rPr>
              <a:t>Z</a:t>
            </a:r>
            <a:r>
              <a:rPr lang="ja-JP" altLang="en-US" smtClean="0">
                <a:latin typeface="Meiryo UI" panose="020B0604030504040204" pitchFamily="50" charset="-128"/>
                <a:ea typeface="Meiryo UI" panose="020B0604030504040204" pitchFamily="50" charset="-128"/>
              </a:rPr>
              <a:t>は奥行きを意味している）や、描画したピクセル位置の奥行き情報を管理する </a:t>
            </a:r>
            <a:r>
              <a:rPr lang="en-US" altLang="ja-JP" b="1" smtClean="0">
                <a:latin typeface="Meiryo UI" panose="020B0604030504040204" pitchFamily="50" charset="-128"/>
                <a:ea typeface="Meiryo UI" panose="020B0604030504040204" pitchFamily="50" charset="-128"/>
              </a:rPr>
              <a:t>Z</a:t>
            </a:r>
            <a:r>
              <a:rPr lang="ja-JP" altLang="en-US" b="1" smtClean="0">
                <a:latin typeface="Meiryo UI" panose="020B0604030504040204" pitchFamily="50" charset="-128"/>
                <a:ea typeface="Meiryo UI" panose="020B0604030504040204" pitchFamily="50" charset="-128"/>
              </a:rPr>
              <a:t>バッファ法</a:t>
            </a:r>
            <a:r>
              <a:rPr lang="ja-JP" altLang="en-US" smtClean="0">
                <a:latin typeface="Meiryo UI" panose="020B0604030504040204" pitchFamily="50" charset="-128"/>
                <a:ea typeface="Meiryo UI" panose="020B0604030504040204" pitchFamily="50" charset="-128"/>
              </a:rPr>
              <a:t>があります。 </a:t>
            </a:r>
            <a:r>
              <a:rPr lang="en-US" altLang="ja-JP" smtClean="0">
                <a:latin typeface="Meiryo UI" panose="020B0604030504040204" pitchFamily="50" charset="-128"/>
                <a:ea typeface="Meiryo UI" panose="020B0604030504040204" pitchFamily="50" charset="-128"/>
              </a:rPr>
              <a:t>Direct3D</a:t>
            </a:r>
            <a:r>
              <a:rPr lang="ja-JP" altLang="en-US" smtClean="0">
                <a:latin typeface="Meiryo UI" panose="020B0604030504040204" pitchFamily="50" charset="-128"/>
                <a:ea typeface="Meiryo UI" panose="020B0604030504040204" pitchFamily="50" charset="-128"/>
              </a:rPr>
              <a:t>では </a:t>
            </a:r>
            <a:r>
              <a:rPr lang="en-US" altLang="ja-JP" b="1" smtClean="0">
                <a:latin typeface="Meiryo UI" panose="020B0604030504040204" pitchFamily="50" charset="-128"/>
                <a:ea typeface="Meiryo UI" panose="020B0604030504040204" pitchFamily="50" charset="-128"/>
              </a:rPr>
              <a:t>Z</a:t>
            </a:r>
            <a:r>
              <a:rPr lang="ja-JP" altLang="en-US" b="1" smtClean="0">
                <a:latin typeface="Meiryo UI" panose="020B0604030504040204" pitchFamily="50" charset="-128"/>
                <a:ea typeface="Meiryo UI" panose="020B0604030504040204" pitchFamily="50" charset="-128"/>
              </a:rPr>
              <a:t>バッファ法</a:t>
            </a:r>
            <a:r>
              <a:rPr lang="ja-JP" altLang="en-US" smtClean="0">
                <a:latin typeface="Meiryo UI" panose="020B0604030504040204" pitchFamily="50" charset="-128"/>
                <a:ea typeface="Meiryo UI" panose="020B0604030504040204" pitchFamily="50" charset="-128"/>
              </a:rPr>
              <a:t>を用います。一般的にゲームを含めたリアルタイム </a:t>
            </a:r>
            <a:r>
              <a:rPr lang="en-US" altLang="ja-JP" smtClean="0">
                <a:latin typeface="Meiryo UI" panose="020B0604030504040204" pitchFamily="50" charset="-128"/>
                <a:ea typeface="Meiryo UI" panose="020B0604030504040204" pitchFamily="50" charset="-128"/>
              </a:rPr>
              <a:t>3D</a:t>
            </a:r>
            <a:r>
              <a:rPr lang="ja-JP" altLang="en-US" smtClean="0">
                <a:latin typeface="Meiryo UI" panose="020B0604030504040204" pitchFamily="50" charset="-128"/>
                <a:ea typeface="Meiryo UI" panose="020B0604030504040204" pitchFamily="50" charset="-128"/>
              </a:rPr>
              <a:t>分野では </a:t>
            </a:r>
            <a:r>
              <a:rPr lang="en-US" altLang="ja-JP" b="1" smtClean="0">
                <a:latin typeface="Meiryo UI" panose="020B0604030504040204" pitchFamily="50" charset="-128"/>
                <a:ea typeface="Meiryo UI" panose="020B0604030504040204" pitchFamily="50" charset="-128"/>
              </a:rPr>
              <a:t>Z</a:t>
            </a:r>
            <a:r>
              <a:rPr lang="ja-JP" altLang="en-US" b="1" smtClean="0">
                <a:latin typeface="Meiryo UI" panose="020B0604030504040204" pitchFamily="50" charset="-128"/>
                <a:ea typeface="Meiryo UI" panose="020B0604030504040204" pitchFamily="50" charset="-128"/>
              </a:rPr>
              <a:t>バッファ</a:t>
            </a:r>
            <a:r>
              <a:rPr lang="ja-JP" altLang="en-US" smtClean="0">
                <a:latin typeface="Meiryo UI" panose="020B0604030504040204" pitchFamily="50" charset="-128"/>
                <a:ea typeface="Meiryo UI" panose="020B0604030504040204" pitchFamily="50" charset="-128"/>
              </a:rPr>
              <a:t>を用います。 </a:t>
            </a:r>
            <a:r>
              <a:rPr lang="en-US" altLang="ja-JP" smtClean="0">
                <a:latin typeface="Meiryo UI" panose="020B0604030504040204" pitchFamily="50" charset="-128"/>
                <a:ea typeface="Meiryo UI" panose="020B0604030504040204" pitchFamily="50" charset="-128"/>
              </a:rPr>
              <a:t>MayaRender</a:t>
            </a:r>
            <a:r>
              <a:rPr lang="ja-JP" altLang="en-US" smtClean="0">
                <a:latin typeface="Meiryo UI" panose="020B0604030504040204" pitchFamily="50" charset="-128"/>
                <a:ea typeface="Meiryo UI" panose="020B0604030504040204" pitchFamily="50" charset="-128"/>
              </a:rPr>
              <a:t>のようなプリレンダリングでは</a:t>
            </a:r>
            <a:r>
              <a:rPr lang="ja-JP" altLang="en-US" b="1" smtClean="0">
                <a:latin typeface="Meiryo UI" panose="020B0604030504040204" pitchFamily="50" charset="-128"/>
                <a:ea typeface="Meiryo UI" panose="020B0604030504040204" pitchFamily="50" charset="-128"/>
              </a:rPr>
              <a:t>レイトレーシング</a:t>
            </a:r>
            <a:r>
              <a:rPr lang="ja-JP" altLang="en-US" smtClean="0">
                <a:latin typeface="Meiryo UI" panose="020B0604030504040204" pitchFamily="50" charset="-128"/>
                <a:ea typeface="Meiryo UI" panose="020B0604030504040204" pitchFamily="50" charset="-128"/>
              </a:rPr>
              <a:t>や</a:t>
            </a:r>
            <a:r>
              <a:rPr lang="ja-JP" altLang="en-US" b="1" smtClean="0">
                <a:latin typeface="Meiryo UI" panose="020B0604030504040204" pitchFamily="50" charset="-128"/>
                <a:ea typeface="Meiryo UI" panose="020B0604030504040204" pitchFamily="50" charset="-128"/>
              </a:rPr>
              <a:t>スキャンライン</a:t>
            </a:r>
            <a:r>
              <a:rPr lang="ja-JP" altLang="en-US" smtClean="0">
                <a:latin typeface="Meiryo UI" panose="020B0604030504040204" pitchFamily="50" charset="-128"/>
                <a:ea typeface="Meiryo UI" panose="020B0604030504040204" pitchFamily="50" charset="-128"/>
              </a:rPr>
              <a:t>により同様の</a:t>
            </a:r>
            <a:r>
              <a:rPr lang="ja-JP" altLang="en-US" b="1" smtClean="0">
                <a:latin typeface="Meiryo UI" panose="020B0604030504040204" pitchFamily="50" charset="-128"/>
                <a:ea typeface="Meiryo UI" panose="020B0604030504040204" pitchFamily="50" charset="-128"/>
              </a:rPr>
              <a:t>隠面消去処理</a:t>
            </a:r>
            <a:r>
              <a:rPr lang="ja-JP" altLang="en-US" smtClean="0">
                <a:latin typeface="Meiryo UI" panose="020B0604030504040204" pitchFamily="50" charset="-128"/>
                <a:ea typeface="Meiryo UI" panose="020B0604030504040204" pitchFamily="50" charset="-128"/>
              </a:rPr>
              <a:t>を行います。</a:t>
            </a:r>
            <a:endParaRPr lang="en-US" altLang="ja-JP" smtClean="0">
              <a:latin typeface="Meiryo UI" panose="020B0604030504040204" pitchFamily="50" charset="-128"/>
              <a:ea typeface="Meiryo UI" panose="020B0604030504040204" pitchFamily="50" charset="-128"/>
            </a:endParaRPr>
          </a:p>
          <a:p>
            <a:endParaRPr lang="en-US" altLang="ja-JP">
              <a:latin typeface="Meiryo UI" panose="020B0604030504040204" pitchFamily="50" charset="-128"/>
              <a:ea typeface="Meiryo UI" panose="020B0604030504040204" pitchFamily="50" charset="-128"/>
            </a:endParaRPr>
          </a:p>
          <a:p>
            <a:r>
              <a:rPr lang="ja-JP" altLang="en-US" smtClean="0">
                <a:latin typeface="Meiryo UI" panose="020B0604030504040204" pitchFamily="50" charset="-128"/>
                <a:ea typeface="Meiryo UI" panose="020B0604030504040204" pitchFamily="50" charset="-128"/>
              </a:rPr>
              <a:t>・陰面消去法についてのいい資料で</a:t>
            </a:r>
            <a:r>
              <a:rPr lang="ja-JP" altLang="en-US">
                <a:latin typeface="Meiryo UI" panose="020B0604030504040204" pitchFamily="50" charset="-128"/>
                <a:ea typeface="Meiryo UI" panose="020B0604030504040204" pitchFamily="50" charset="-128"/>
              </a:rPr>
              <a:t>す</a:t>
            </a:r>
            <a:r>
              <a:rPr lang="ja-JP" altLang="en-US" smtClean="0">
                <a:latin typeface="Meiryo UI" panose="020B0604030504040204" pitchFamily="50" charset="-128"/>
                <a:ea typeface="Meiryo UI" panose="020B0604030504040204" pitchFamily="50" charset="-128"/>
              </a:rPr>
              <a:t>参考にしてください。</a:t>
            </a:r>
          </a:p>
          <a:p>
            <a:r>
              <a:rPr lang="ja-JP" altLang="en-US" smtClean="0">
                <a:latin typeface="Meiryo UI" panose="020B0604030504040204" pitchFamily="50" charset="-128"/>
                <a:ea typeface="Meiryo UI" panose="020B0604030504040204" pitchFamily="50" charset="-128"/>
              </a:rPr>
              <a:t>　</a:t>
            </a:r>
            <a:r>
              <a:rPr lang="en-US" altLang="ja-JP" smtClean="0">
                <a:latin typeface="Meiryo UI" panose="020B0604030504040204" pitchFamily="50" charset="-128"/>
                <a:ea typeface="Meiryo UI" panose="020B0604030504040204" pitchFamily="50" charset="-128"/>
              </a:rPr>
              <a:t>http://hideki-todo.com/cgu/lectures/cg2015/08_rendering1/08_rendering1.pdf</a:t>
            </a:r>
          </a:p>
        </p:txBody>
      </p:sp>
    </p:spTree>
    <p:extLst>
      <p:ext uri="{BB962C8B-B14F-4D97-AF65-F5344CB8AC3E}">
        <p14:creationId xmlns:p14="http://schemas.microsoft.com/office/powerpoint/2010/main" val="3793232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2761</TotalTime>
  <Words>4534</Words>
  <Application>Microsoft Office PowerPoint</Application>
  <PresentationFormat>ワイド画面</PresentationFormat>
  <Paragraphs>109</Paragraphs>
  <Slides>17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17</vt:i4>
      </vt:variant>
    </vt:vector>
  </HeadingPairs>
  <TitlesOfParts>
    <vt:vector size="23" baseType="lpstr">
      <vt:lpstr>Meiryo UI</vt:lpstr>
      <vt:lpstr>ＭＳ ゴシック</vt:lpstr>
      <vt:lpstr>游ゴシック</vt:lpstr>
      <vt:lpstr>游ゴシック Light</vt:lpstr>
      <vt:lpstr>Arial</vt:lpstr>
      <vt:lpstr>Office テーマ</vt:lpstr>
      <vt:lpstr>ゲームプログラミング Ⅲ</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ゲームプログラミング Ⅲ</dc:title>
  <dc:creator>水谷 誠一</dc:creator>
  <cp:lastModifiedBy>nwuser</cp:lastModifiedBy>
  <cp:revision>86</cp:revision>
  <dcterms:created xsi:type="dcterms:W3CDTF">2022-08-13T15:32:46Z</dcterms:created>
  <dcterms:modified xsi:type="dcterms:W3CDTF">2024-09-27T02:12:58Z</dcterms:modified>
</cp:coreProperties>
</file>