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71" r:id="rId8"/>
    <p:sldId id="260" r:id="rId9"/>
    <p:sldId id="264" r:id="rId10"/>
    <p:sldId id="266" r:id="rId11"/>
    <p:sldId id="267" r:id="rId12"/>
    <p:sldId id="268" r:id="rId13"/>
    <p:sldId id="270" r:id="rId14"/>
    <p:sldId id="273" r:id="rId15"/>
    <p:sldId id="272"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BF77D08-C3CD-4D2C-AC62-1737105BBFEB}" type="datetimeFigureOut">
              <a:rPr kumimoji="1" lang="ja-JP" altLang="en-US" smtClean="0"/>
              <a:t>2024/9/27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DAF5191-83F7-4E67-B38D-06048DFEC3E9}" type="slidenum">
              <a:rPr kumimoji="1" lang="ja-JP" altLang="en-US" smtClean="0"/>
              <a:t>‹#›</a:t>
            </a:fld>
            <a:endParaRPr kumimoji="1" lang="ja-JP" altLang="en-US"/>
          </a:p>
        </p:txBody>
      </p:sp>
    </p:spTree>
    <p:extLst>
      <p:ext uri="{BB962C8B-B14F-4D97-AF65-F5344CB8AC3E}">
        <p14:creationId xmlns:p14="http://schemas.microsoft.com/office/powerpoint/2010/main" val="3474280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BF77D08-C3CD-4D2C-AC62-1737105BBFEB}" type="datetimeFigureOut">
              <a:rPr kumimoji="1" lang="ja-JP" altLang="en-US" smtClean="0"/>
              <a:t>2024/9/27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DAF5191-83F7-4E67-B38D-06048DFEC3E9}" type="slidenum">
              <a:rPr kumimoji="1" lang="ja-JP" altLang="en-US" smtClean="0"/>
              <a:t>‹#›</a:t>
            </a:fld>
            <a:endParaRPr kumimoji="1" lang="ja-JP" altLang="en-US"/>
          </a:p>
        </p:txBody>
      </p:sp>
    </p:spTree>
    <p:extLst>
      <p:ext uri="{BB962C8B-B14F-4D97-AF65-F5344CB8AC3E}">
        <p14:creationId xmlns:p14="http://schemas.microsoft.com/office/powerpoint/2010/main" val="1619264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BF77D08-C3CD-4D2C-AC62-1737105BBFEB}" type="datetimeFigureOut">
              <a:rPr kumimoji="1" lang="ja-JP" altLang="en-US" smtClean="0"/>
              <a:t>2024/9/27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DAF5191-83F7-4E67-B38D-06048DFEC3E9}" type="slidenum">
              <a:rPr kumimoji="1" lang="ja-JP" altLang="en-US" smtClean="0"/>
              <a:t>‹#›</a:t>
            </a:fld>
            <a:endParaRPr kumimoji="1" lang="ja-JP" altLang="en-US"/>
          </a:p>
        </p:txBody>
      </p:sp>
    </p:spTree>
    <p:extLst>
      <p:ext uri="{BB962C8B-B14F-4D97-AF65-F5344CB8AC3E}">
        <p14:creationId xmlns:p14="http://schemas.microsoft.com/office/powerpoint/2010/main" val="4267182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BF77D08-C3CD-4D2C-AC62-1737105BBFEB}" type="datetimeFigureOut">
              <a:rPr kumimoji="1" lang="ja-JP" altLang="en-US" smtClean="0"/>
              <a:t>2024/9/27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DAF5191-83F7-4E67-B38D-06048DFEC3E9}" type="slidenum">
              <a:rPr kumimoji="1" lang="ja-JP" altLang="en-US" smtClean="0"/>
              <a:t>‹#›</a:t>
            </a:fld>
            <a:endParaRPr kumimoji="1" lang="ja-JP" altLang="en-US"/>
          </a:p>
        </p:txBody>
      </p:sp>
    </p:spTree>
    <p:extLst>
      <p:ext uri="{BB962C8B-B14F-4D97-AF65-F5344CB8AC3E}">
        <p14:creationId xmlns:p14="http://schemas.microsoft.com/office/powerpoint/2010/main" val="3123937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BF77D08-C3CD-4D2C-AC62-1737105BBFEB}" type="datetimeFigureOut">
              <a:rPr kumimoji="1" lang="ja-JP" altLang="en-US" smtClean="0"/>
              <a:t>2024/9/27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DAF5191-83F7-4E67-B38D-06048DFEC3E9}" type="slidenum">
              <a:rPr kumimoji="1" lang="ja-JP" altLang="en-US" smtClean="0"/>
              <a:t>‹#›</a:t>
            </a:fld>
            <a:endParaRPr kumimoji="1" lang="ja-JP" altLang="en-US"/>
          </a:p>
        </p:txBody>
      </p:sp>
    </p:spTree>
    <p:extLst>
      <p:ext uri="{BB962C8B-B14F-4D97-AF65-F5344CB8AC3E}">
        <p14:creationId xmlns:p14="http://schemas.microsoft.com/office/powerpoint/2010/main" val="667486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BF77D08-C3CD-4D2C-AC62-1737105BBFEB}" type="datetimeFigureOut">
              <a:rPr kumimoji="1" lang="ja-JP" altLang="en-US" smtClean="0"/>
              <a:t>2024/9/27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DAF5191-83F7-4E67-B38D-06048DFEC3E9}" type="slidenum">
              <a:rPr kumimoji="1" lang="ja-JP" altLang="en-US" smtClean="0"/>
              <a:t>‹#›</a:t>
            </a:fld>
            <a:endParaRPr kumimoji="1" lang="ja-JP" altLang="en-US"/>
          </a:p>
        </p:txBody>
      </p:sp>
    </p:spTree>
    <p:extLst>
      <p:ext uri="{BB962C8B-B14F-4D97-AF65-F5344CB8AC3E}">
        <p14:creationId xmlns:p14="http://schemas.microsoft.com/office/powerpoint/2010/main" val="37694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BF77D08-C3CD-4D2C-AC62-1737105BBFEB}" type="datetimeFigureOut">
              <a:rPr kumimoji="1" lang="ja-JP" altLang="en-US" smtClean="0"/>
              <a:t>2024/9/27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DAF5191-83F7-4E67-B38D-06048DFEC3E9}" type="slidenum">
              <a:rPr kumimoji="1" lang="ja-JP" altLang="en-US" smtClean="0"/>
              <a:t>‹#›</a:t>
            </a:fld>
            <a:endParaRPr kumimoji="1" lang="ja-JP" altLang="en-US"/>
          </a:p>
        </p:txBody>
      </p:sp>
    </p:spTree>
    <p:extLst>
      <p:ext uri="{BB962C8B-B14F-4D97-AF65-F5344CB8AC3E}">
        <p14:creationId xmlns:p14="http://schemas.microsoft.com/office/powerpoint/2010/main" val="1863810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BF77D08-C3CD-4D2C-AC62-1737105BBFEB}" type="datetimeFigureOut">
              <a:rPr kumimoji="1" lang="ja-JP" altLang="en-US" smtClean="0"/>
              <a:t>2024/9/27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DAF5191-83F7-4E67-B38D-06048DFEC3E9}" type="slidenum">
              <a:rPr kumimoji="1" lang="ja-JP" altLang="en-US" smtClean="0"/>
              <a:t>‹#›</a:t>
            </a:fld>
            <a:endParaRPr kumimoji="1" lang="ja-JP" altLang="en-US"/>
          </a:p>
        </p:txBody>
      </p:sp>
    </p:spTree>
    <p:extLst>
      <p:ext uri="{BB962C8B-B14F-4D97-AF65-F5344CB8AC3E}">
        <p14:creationId xmlns:p14="http://schemas.microsoft.com/office/powerpoint/2010/main" val="2324087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BF77D08-C3CD-4D2C-AC62-1737105BBFEB}" type="datetimeFigureOut">
              <a:rPr kumimoji="1" lang="ja-JP" altLang="en-US" smtClean="0"/>
              <a:t>2024/9/27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DAF5191-83F7-4E67-B38D-06048DFEC3E9}" type="slidenum">
              <a:rPr kumimoji="1" lang="ja-JP" altLang="en-US" smtClean="0"/>
              <a:t>‹#›</a:t>
            </a:fld>
            <a:endParaRPr kumimoji="1" lang="ja-JP" altLang="en-US"/>
          </a:p>
        </p:txBody>
      </p:sp>
    </p:spTree>
    <p:extLst>
      <p:ext uri="{BB962C8B-B14F-4D97-AF65-F5344CB8AC3E}">
        <p14:creationId xmlns:p14="http://schemas.microsoft.com/office/powerpoint/2010/main" val="251383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BF77D08-C3CD-4D2C-AC62-1737105BBFEB}" type="datetimeFigureOut">
              <a:rPr kumimoji="1" lang="ja-JP" altLang="en-US" smtClean="0"/>
              <a:t>2024/9/27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DAF5191-83F7-4E67-B38D-06048DFEC3E9}" type="slidenum">
              <a:rPr kumimoji="1" lang="ja-JP" altLang="en-US" smtClean="0"/>
              <a:t>‹#›</a:t>
            </a:fld>
            <a:endParaRPr kumimoji="1" lang="ja-JP" altLang="en-US"/>
          </a:p>
        </p:txBody>
      </p:sp>
    </p:spTree>
    <p:extLst>
      <p:ext uri="{BB962C8B-B14F-4D97-AF65-F5344CB8AC3E}">
        <p14:creationId xmlns:p14="http://schemas.microsoft.com/office/powerpoint/2010/main" val="255438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BF77D08-C3CD-4D2C-AC62-1737105BBFEB}" type="datetimeFigureOut">
              <a:rPr kumimoji="1" lang="ja-JP" altLang="en-US" smtClean="0"/>
              <a:t>2024/9/27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DAF5191-83F7-4E67-B38D-06048DFEC3E9}" type="slidenum">
              <a:rPr kumimoji="1" lang="ja-JP" altLang="en-US" smtClean="0"/>
              <a:t>‹#›</a:t>
            </a:fld>
            <a:endParaRPr kumimoji="1" lang="ja-JP" altLang="en-US"/>
          </a:p>
        </p:txBody>
      </p:sp>
    </p:spTree>
    <p:extLst>
      <p:ext uri="{BB962C8B-B14F-4D97-AF65-F5344CB8AC3E}">
        <p14:creationId xmlns:p14="http://schemas.microsoft.com/office/powerpoint/2010/main" val="4173061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F77D08-C3CD-4D2C-AC62-1737105BBFEB}" type="datetimeFigureOut">
              <a:rPr kumimoji="1" lang="ja-JP" altLang="en-US" smtClean="0"/>
              <a:t>2024/9/27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AF5191-83F7-4E67-B38D-06048DFEC3E9}" type="slidenum">
              <a:rPr kumimoji="1" lang="ja-JP" altLang="en-US" smtClean="0"/>
              <a:t>‹#›</a:t>
            </a:fld>
            <a:endParaRPr kumimoji="1" lang="ja-JP" altLang="en-US"/>
          </a:p>
        </p:txBody>
      </p:sp>
    </p:spTree>
    <p:extLst>
      <p:ext uri="{BB962C8B-B14F-4D97-AF65-F5344CB8AC3E}">
        <p14:creationId xmlns:p14="http://schemas.microsoft.com/office/powerpoint/2010/main" val="536118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a:t>ゲームプログラミング </a:t>
            </a:r>
            <a:r>
              <a:rPr lang="en-US" altLang="ja-JP" smtClean="0"/>
              <a:t>Ⅲ</a:t>
            </a:r>
            <a:endParaRPr kumimoji="1" lang="ja-JP" altLang="en-US"/>
          </a:p>
        </p:txBody>
      </p:sp>
      <p:sp>
        <p:nvSpPr>
          <p:cNvPr id="3" name="サブタイトル 2"/>
          <p:cNvSpPr>
            <a:spLocks noGrp="1"/>
          </p:cNvSpPr>
          <p:nvPr>
            <p:ph type="subTitle" idx="1"/>
          </p:nvPr>
        </p:nvSpPr>
        <p:spPr/>
        <p:txBody>
          <a:bodyPr>
            <a:normAutofit/>
          </a:bodyPr>
          <a:lstStyle/>
          <a:p>
            <a:r>
              <a:rPr lang="en-US" altLang="ja-JP" sz="4000"/>
              <a:t>(GP3_3D</a:t>
            </a:r>
            <a:r>
              <a:rPr lang="ja-JP" altLang="en-US" sz="4000"/>
              <a:t>基礎</a:t>
            </a:r>
            <a:r>
              <a:rPr lang="en-US" altLang="ja-JP" sz="4000"/>
              <a:t>v2)</a:t>
            </a:r>
            <a:endParaRPr kumimoji="1" lang="ja-JP" altLang="en-US" sz="4000"/>
          </a:p>
        </p:txBody>
      </p:sp>
    </p:spTree>
    <p:extLst>
      <p:ext uri="{BB962C8B-B14F-4D97-AF65-F5344CB8AC3E}">
        <p14:creationId xmlns:p14="http://schemas.microsoft.com/office/powerpoint/2010/main" val="3846688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437419" y="447124"/>
            <a:ext cx="11430000" cy="4524315"/>
          </a:xfrm>
          <a:prstGeom prst="rect">
            <a:avLst/>
          </a:prstGeom>
          <a:noFill/>
        </p:spPr>
        <p:txBody>
          <a:bodyPr wrap="square" rtlCol="0">
            <a:spAutoFit/>
          </a:bodyPr>
          <a:lstStyle/>
          <a:p>
            <a:r>
              <a:rPr lang="ja-JP" altLang="en-US" b="1" smtClean="0">
                <a:latin typeface="Meiryo UI" panose="020B0604030504040204" pitchFamily="50" charset="-128"/>
                <a:ea typeface="Meiryo UI" panose="020B0604030504040204" pitchFamily="50" charset="-128"/>
              </a:rPr>
              <a:t>ランバート</a:t>
            </a:r>
            <a:r>
              <a:rPr lang="ja-JP" altLang="en-US" b="1">
                <a:latin typeface="Meiryo UI" panose="020B0604030504040204" pitchFamily="50" charset="-128"/>
                <a:ea typeface="Meiryo UI" panose="020B0604030504040204" pitchFamily="50" charset="-128"/>
              </a:rPr>
              <a:t>の</a:t>
            </a:r>
            <a:r>
              <a:rPr lang="ja-JP" altLang="en-US" b="1" smtClean="0">
                <a:latin typeface="Meiryo UI" panose="020B0604030504040204" pitchFamily="50" charset="-128"/>
                <a:ea typeface="Meiryo UI" panose="020B0604030504040204" pitchFamily="50" charset="-128"/>
              </a:rPr>
              <a:t>余弦則</a:t>
            </a:r>
            <a:endParaRPr lang="en-US" altLang="ja-JP" b="1" smtClean="0">
              <a:latin typeface="Meiryo UI" panose="020B0604030504040204" pitchFamily="50" charset="-128"/>
              <a:ea typeface="Meiryo UI" panose="020B0604030504040204" pitchFamily="50" charset="-128"/>
            </a:endParaRPr>
          </a:p>
          <a:p>
            <a:r>
              <a:rPr lang="ja-JP" altLang="en-US" b="1">
                <a:latin typeface="Meiryo UI" panose="020B0604030504040204" pitchFamily="50" charset="-128"/>
                <a:ea typeface="Meiryo UI" panose="020B0604030504040204" pitchFamily="50" charset="-128"/>
              </a:rPr>
              <a:t>　</a:t>
            </a:r>
            <a:r>
              <a:rPr lang="ja-JP" altLang="en-US" smtClean="0">
                <a:latin typeface="Meiryo UI" panose="020B0604030504040204" pitchFamily="50" charset="-128"/>
                <a:ea typeface="Meiryo UI" panose="020B0604030504040204" pitchFamily="50" charset="-128"/>
              </a:rPr>
              <a:t>なぜ</a:t>
            </a:r>
            <a:r>
              <a:rPr lang="ja-JP" altLang="en-US">
                <a:latin typeface="Meiryo UI" panose="020B0604030504040204" pitchFamily="50" charset="-128"/>
                <a:ea typeface="Meiryo UI" panose="020B0604030504040204" pitchFamily="50" charset="-128"/>
              </a:rPr>
              <a:t>頂点に対して法線ベクトルを与えるかを理解する前に、ライティング計算がどのように行われるのかを説明します</a:t>
            </a:r>
            <a:r>
              <a:rPr lang="ja-JP" altLang="en-US" smtClean="0">
                <a:latin typeface="Meiryo UI" panose="020B0604030504040204" pitchFamily="50" charset="-128"/>
                <a:ea typeface="Meiryo UI" panose="020B0604030504040204" pitchFamily="50" charset="-128"/>
              </a:rPr>
              <a:t>。</a:t>
            </a:r>
            <a:endParaRPr lang="en-US" altLang="ja-JP" smtClean="0">
              <a:latin typeface="Meiryo UI" panose="020B0604030504040204" pitchFamily="50" charset="-128"/>
              <a:ea typeface="Meiryo UI" panose="020B0604030504040204" pitchFamily="50" charset="-128"/>
            </a:endParaRPr>
          </a:p>
          <a:p>
            <a:r>
              <a:rPr lang="ja-JP" altLang="en-US" smtClean="0">
                <a:latin typeface="Meiryo UI" panose="020B0604030504040204" pitchFamily="50" charset="-128"/>
                <a:ea typeface="Meiryo UI" panose="020B0604030504040204" pitchFamily="50" charset="-128"/>
              </a:rPr>
              <a:t>ある</a:t>
            </a:r>
            <a:r>
              <a:rPr lang="ja-JP" altLang="en-US">
                <a:latin typeface="Meiryo UI" panose="020B0604030504040204" pitchFamily="50" charset="-128"/>
                <a:ea typeface="Meiryo UI" panose="020B0604030504040204" pitchFamily="50" charset="-128"/>
              </a:rPr>
              <a:t>面上の一点</a:t>
            </a:r>
            <a:r>
              <a:rPr lang="en-US" altLang="ja-JP">
                <a:latin typeface="Meiryo UI" panose="020B0604030504040204" pitchFamily="50" charset="-128"/>
                <a:ea typeface="Meiryo UI" panose="020B0604030504040204" pitchFamily="50" charset="-128"/>
              </a:rPr>
              <a:t>P</a:t>
            </a:r>
            <a:r>
              <a:rPr lang="ja-JP" altLang="en-US">
                <a:latin typeface="Meiryo UI" panose="020B0604030504040204" pitchFamily="50" charset="-128"/>
                <a:ea typeface="Meiryo UI" panose="020B0604030504040204" pitchFamily="50" charset="-128"/>
              </a:rPr>
              <a:t>における</a:t>
            </a:r>
            <a:r>
              <a:rPr lang="ja-JP" altLang="en-US" smtClean="0">
                <a:latin typeface="Meiryo UI" panose="020B0604030504040204" pitchFamily="50" charset="-128"/>
                <a:ea typeface="Meiryo UI" panose="020B0604030504040204" pitchFamily="50" charset="-128"/>
              </a:rPr>
              <a:t>明るさ（光</a:t>
            </a:r>
            <a:r>
              <a:rPr lang="ja-JP" altLang="en-US">
                <a:latin typeface="Meiryo UI" panose="020B0604030504040204" pitchFamily="50" charset="-128"/>
                <a:ea typeface="Meiryo UI" panose="020B0604030504040204" pitchFamily="50" charset="-128"/>
              </a:rPr>
              <a:t>の</a:t>
            </a:r>
            <a:r>
              <a:rPr lang="ja-JP" altLang="en-US" smtClean="0">
                <a:latin typeface="Meiryo UI" panose="020B0604030504040204" pitchFamily="50" charset="-128"/>
                <a:ea typeface="Meiryo UI" panose="020B0604030504040204" pitchFamily="50" charset="-128"/>
              </a:rPr>
              <a:t>反射量）は</a:t>
            </a:r>
            <a:r>
              <a:rPr lang="ja-JP" altLang="en-US">
                <a:latin typeface="Meiryo UI" panose="020B0604030504040204" pitchFamily="50" charset="-128"/>
                <a:ea typeface="Meiryo UI" panose="020B0604030504040204" pitchFamily="50" charset="-128"/>
              </a:rPr>
              <a:t>、ランバートの余弦則で計算します。面の法線ベクトルを</a:t>
            </a:r>
            <a:r>
              <a:rPr lang="en-US" altLang="ja-JP">
                <a:latin typeface="Meiryo UI" panose="020B0604030504040204" pitchFamily="50" charset="-128"/>
                <a:ea typeface="Meiryo UI" panose="020B0604030504040204" pitchFamily="50" charset="-128"/>
              </a:rPr>
              <a:t>N</a:t>
            </a:r>
            <a:r>
              <a:rPr lang="ja-JP" altLang="en-US">
                <a:latin typeface="Meiryo UI" panose="020B0604030504040204" pitchFamily="50" charset="-128"/>
                <a:ea typeface="Meiryo UI" panose="020B0604030504040204" pitchFamily="50" charset="-128"/>
              </a:rPr>
              <a:t>とし、点</a:t>
            </a:r>
            <a:r>
              <a:rPr lang="en-US" altLang="ja-JP">
                <a:latin typeface="Meiryo UI" panose="020B0604030504040204" pitchFamily="50" charset="-128"/>
                <a:ea typeface="Meiryo UI" panose="020B0604030504040204" pitchFamily="50" charset="-128"/>
              </a:rPr>
              <a:t>P</a:t>
            </a:r>
            <a:r>
              <a:rPr lang="ja-JP" altLang="en-US">
                <a:latin typeface="Meiryo UI" panose="020B0604030504040204" pitchFamily="50" charset="-128"/>
                <a:ea typeface="Meiryo UI" panose="020B0604030504040204" pitchFamily="50" charset="-128"/>
              </a:rPr>
              <a:t>におけるライトへのベクトルを</a:t>
            </a:r>
            <a:r>
              <a:rPr lang="en-US" altLang="ja-JP">
                <a:latin typeface="Meiryo UI" panose="020B0604030504040204" pitchFamily="50" charset="-128"/>
                <a:ea typeface="Meiryo UI" panose="020B0604030504040204" pitchFamily="50" charset="-128"/>
              </a:rPr>
              <a:t>L</a:t>
            </a:r>
            <a:r>
              <a:rPr lang="ja-JP" altLang="en-US">
                <a:latin typeface="Meiryo UI" panose="020B0604030504040204" pitchFamily="50" charset="-128"/>
                <a:ea typeface="Meiryo UI" panose="020B0604030504040204" pitchFamily="50" charset="-128"/>
              </a:rPr>
              <a:t>、面の反射率を</a:t>
            </a:r>
            <a:r>
              <a:rPr lang="en-US" altLang="ja-JP">
                <a:latin typeface="Meiryo UI" panose="020B0604030504040204" pitchFamily="50" charset="-128"/>
                <a:ea typeface="Meiryo UI" panose="020B0604030504040204" pitchFamily="50" charset="-128"/>
              </a:rPr>
              <a:t>k</a:t>
            </a:r>
            <a:r>
              <a:rPr lang="ja-JP" altLang="en-US">
                <a:latin typeface="Meiryo UI" panose="020B0604030504040204" pitchFamily="50" charset="-128"/>
                <a:ea typeface="Meiryo UI" panose="020B0604030504040204" pitchFamily="50" charset="-128"/>
              </a:rPr>
              <a:t>、ライトの明るさを</a:t>
            </a:r>
            <a:r>
              <a:rPr lang="en-US" altLang="ja-JP">
                <a:latin typeface="Meiryo UI" panose="020B0604030504040204" pitchFamily="50" charset="-128"/>
                <a:ea typeface="Meiryo UI" panose="020B0604030504040204" pitchFamily="50" charset="-128"/>
              </a:rPr>
              <a:t>I</a:t>
            </a:r>
            <a:r>
              <a:rPr lang="ja-JP" altLang="en-US">
                <a:latin typeface="Meiryo UI" panose="020B0604030504040204" pitchFamily="50" charset="-128"/>
                <a:ea typeface="Meiryo UI" panose="020B0604030504040204" pitchFamily="50" charset="-128"/>
              </a:rPr>
              <a:t>とします。 点</a:t>
            </a:r>
            <a:r>
              <a:rPr lang="en-US" altLang="ja-JP">
                <a:latin typeface="Meiryo UI" panose="020B0604030504040204" pitchFamily="50" charset="-128"/>
                <a:ea typeface="Meiryo UI" panose="020B0604030504040204" pitchFamily="50" charset="-128"/>
              </a:rPr>
              <a:t>P</a:t>
            </a:r>
            <a:r>
              <a:rPr lang="ja-JP" altLang="en-US">
                <a:latin typeface="Meiryo UI" panose="020B0604030504040204" pitchFamily="50" charset="-128"/>
                <a:ea typeface="Meiryo UI" panose="020B0604030504040204" pitchFamily="50" charset="-128"/>
              </a:rPr>
              <a:t>における明るさ</a:t>
            </a:r>
            <a:r>
              <a:rPr lang="en-US" altLang="ja-JP">
                <a:latin typeface="Meiryo UI" panose="020B0604030504040204" pitchFamily="50" charset="-128"/>
                <a:ea typeface="Meiryo UI" panose="020B0604030504040204" pitchFamily="50" charset="-128"/>
              </a:rPr>
              <a:t>D</a:t>
            </a:r>
            <a:r>
              <a:rPr lang="ja-JP" altLang="en-US">
                <a:latin typeface="Meiryo UI" panose="020B0604030504040204" pitchFamily="50" charset="-128"/>
                <a:ea typeface="Meiryo UI" panose="020B0604030504040204" pitchFamily="50" charset="-128"/>
              </a:rPr>
              <a:t>は以下の数式で求まります。</a:t>
            </a:r>
          </a:p>
          <a:p>
            <a:endParaRPr lang="en-US" altLang="ja-JP" smtClean="0">
              <a:latin typeface="Meiryo UI" panose="020B0604030504040204" pitchFamily="50" charset="-128"/>
              <a:ea typeface="Meiryo UI" panose="020B0604030504040204" pitchFamily="50" charset="-128"/>
            </a:endParaRPr>
          </a:p>
          <a:p>
            <a:r>
              <a:rPr lang="en-US" altLang="ja-JP" smtClean="0">
                <a:latin typeface="Meiryo UI" panose="020B0604030504040204" pitchFamily="50" charset="-128"/>
                <a:ea typeface="Meiryo UI" panose="020B0604030504040204" pitchFamily="50" charset="-128"/>
              </a:rPr>
              <a:t>	D </a:t>
            </a:r>
            <a:r>
              <a:rPr lang="en-US" altLang="ja-JP">
                <a:latin typeface="Meiryo UI" panose="020B0604030504040204" pitchFamily="50" charset="-128"/>
                <a:ea typeface="Meiryo UI" panose="020B0604030504040204" pitchFamily="50" charset="-128"/>
              </a:rPr>
              <a:t>= k * I * N </a:t>
            </a:r>
            <a:r>
              <a:rPr lang="ja-JP" altLang="en-US">
                <a:latin typeface="Meiryo UI" panose="020B0604030504040204" pitchFamily="50" charset="-128"/>
                <a:ea typeface="Meiryo UI" panose="020B0604030504040204" pitchFamily="50" charset="-128"/>
              </a:rPr>
              <a:t>・ </a:t>
            </a:r>
            <a:r>
              <a:rPr lang="en-US" altLang="ja-JP" smtClean="0">
                <a:latin typeface="Meiryo UI" panose="020B0604030504040204" pitchFamily="50" charset="-128"/>
                <a:ea typeface="Meiryo UI" panose="020B0604030504040204" pitchFamily="50" charset="-128"/>
              </a:rPr>
              <a:t>L	</a:t>
            </a:r>
            <a:r>
              <a:rPr lang="ja-JP" altLang="en-US" smtClean="0">
                <a:latin typeface="Meiryo UI" panose="020B0604030504040204" pitchFamily="50" charset="-128"/>
                <a:ea typeface="Meiryo UI" panose="020B0604030504040204" pitchFamily="50" charset="-128"/>
              </a:rPr>
              <a:t>ただし</a:t>
            </a:r>
            <a:r>
              <a:rPr lang="en-US" altLang="ja-JP">
                <a:latin typeface="Meiryo UI" panose="020B0604030504040204" pitchFamily="50" charset="-128"/>
                <a:ea typeface="Meiryo UI" panose="020B0604030504040204" pitchFamily="50" charset="-128"/>
              </a:rPr>
              <a:t>N</a:t>
            </a:r>
            <a:r>
              <a:rPr lang="ja-JP" altLang="en-US">
                <a:latin typeface="Meiryo UI" panose="020B0604030504040204" pitchFamily="50" charset="-128"/>
                <a:ea typeface="Meiryo UI" panose="020B0604030504040204" pitchFamily="50" charset="-128"/>
              </a:rPr>
              <a:t>と</a:t>
            </a:r>
            <a:r>
              <a:rPr lang="en-US" altLang="ja-JP">
                <a:latin typeface="Meiryo UI" panose="020B0604030504040204" pitchFamily="50" charset="-128"/>
                <a:ea typeface="Meiryo UI" panose="020B0604030504040204" pitchFamily="50" charset="-128"/>
              </a:rPr>
              <a:t>L</a:t>
            </a:r>
            <a:r>
              <a:rPr lang="ja-JP" altLang="en-US">
                <a:latin typeface="Meiryo UI" panose="020B0604030504040204" pitchFamily="50" charset="-128"/>
                <a:ea typeface="Meiryo UI" panose="020B0604030504040204" pitchFamily="50" charset="-128"/>
              </a:rPr>
              <a:t>は単位ベクトル　・は内積</a:t>
            </a:r>
            <a:r>
              <a:rPr lang="en-US" altLang="ja-JP">
                <a:latin typeface="Meiryo UI" panose="020B0604030504040204" pitchFamily="50" charset="-128"/>
                <a:ea typeface="Meiryo UI" panose="020B0604030504040204" pitchFamily="50" charset="-128"/>
              </a:rPr>
              <a:t>(</a:t>
            </a:r>
            <a:r>
              <a:rPr lang="ja-JP" altLang="en-US">
                <a:latin typeface="Meiryo UI" panose="020B0604030504040204" pitchFamily="50" charset="-128"/>
                <a:ea typeface="Meiryo UI" panose="020B0604030504040204" pitchFamily="50" charset="-128"/>
              </a:rPr>
              <a:t>ドット積</a:t>
            </a:r>
            <a:r>
              <a:rPr lang="en-US" altLang="ja-JP" smtClean="0">
                <a:latin typeface="Meiryo UI" panose="020B0604030504040204" pitchFamily="50" charset="-128"/>
                <a:ea typeface="Meiryo UI" panose="020B0604030504040204" pitchFamily="50" charset="-128"/>
              </a:rPr>
              <a:t>)</a:t>
            </a:r>
            <a:r>
              <a:rPr lang="ja-JP" altLang="en-US" smtClean="0">
                <a:latin typeface="Meiryo UI" panose="020B0604030504040204" pitchFamily="50" charset="-128"/>
                <a:ea typeface="Meiryo UI" panose="020B0604030504040204" pitchFamily="50" charset="-128"/>
              </a:rPr>
              <a:t>を表す。</a:t>
            </a:r>
            <a:endParaRPr lang="en-US" altLang="ja-JP" smtClean="0">
              <a:latin typeface="Meiryo UI" panose="020B0604030504040204" pitchFamily="50" charset="-128"/>
              <a:ea typeface="Meiryo UI" panose="020B0604030504040204" pitchFamily="50" charset="-128"/>
            </a:endParaRPr>
          </a:p>
          <a:p>
            <a:endParaRPr lang="en-US" altLang="ja-JP">
              <a:latin typeface="Meiryo UI" panose="020B0604030504040204" pitchFamily="50" charset="-128"/>
              <a:ea typeface="Meiryo UI" panose="020B0604030504040204" pitchFamily="50" charset="-128"/>
            </a:endParaRPr>
          </a:p>
          <a:p>
            <a:r>
              <a:rPr lang="ja-JP" altLang="en-US">
                <a:latin typeface="Meiryo UI" panose="020B0604030504040204" pitchFamily="50" charset="-128"/>
                <a:ea typeface="Meiryo UI" panose="020B0604030504040204" pitchFamily="50" charset="-128"/>
              </a:rPr>
              <a:t>なお、明るさ</a:t>
            </a:r>
            <a:r>
              <a:rPr lang="en-US" altLang="ja-JP">
                <a:latin typeface="Meiryo UI" panose="020B0604030504040204" pitchFamily="50" charset="-128"/>
                <a:ea typeface="Meiryo UI" panose="020B0604030504040204" pitchFamily="50" charset="-128"/>
              </a:rPr>
              <a:t>I</a:t>
            </a:r>
            <a:r>
              <a:rPr lang="ja-JP" altLang="en-US">
                <a:latin typeface="Meiryo UI" panose="020B0604030504040204" pitchFamily="50" charset="-128"/>
                <a:ea typeface="Meiryo UI" panose="020B0604030504040204" pitchFamily="50" charset="-128"/>
              </a:rPr>
              <a:t>、</a:t>
            </a:r>
            <a:r>
              <a:rPr lang="en-US" altLang="ja-JP">
                <a:latin typeface="Meiryo UI" panose="020B0604030504040204" pitchFamily="50" charset="-128"/>
                <a:ea typeface="Meiryo UI" panose="020B0604030504040204" pitchFamily="50" charset="-128"/>
              </a:rPr>
              <a:t>D</a:t>
            </a:r>
            <a:r>
              <a:rPr lang="ja-JP" altLang="en-US">
                <a:latin typeface="Meiryo UI" panose="020B0604030504040204" pitchFamily="50" charset="-128"/>
                <a:ea typeface="Meiryo UI" panose="020B0604030504040204" pitchFamily="50" charset="-128"/>
              </a:rPr>
              <a:t>と反射率</a:t>
            </a:r>
            <a:r>
              <a:rPr lang="en-US" altLang="ja-JP">
                <a:latin typeface="Meiryo UI" panose="020B0604030504040204" pitchFamily="50" charset="-128"/>
                <a:ea typeface="Meiryo UI" panose="020B0604030504040204" pitchFamily="50" charset="-128"/>
              </a:rPr>
              <a:t>k</a:t>
            </a:r>
            <a:r>
              <a:rPr lang="ja-JP" altLang="en-US">
                <a:latin typeface="Meiryo UI" panose="020B0604030504040204" pitchFamily="50" charset="-128"/>
                <a:ea typeface="Meiryo UI" panose="020B0604030504040204" pitchFamily="50" charset="-128"/>
              </a:rPr>
              <a:t>は</a:t>
            </a:r>
            <a:r>
              <a:rPr lang="en-US" altLang="ja-JP">
                <a:latin typeface="Meiryo UI" panose="020B0604030504040204" pitchFamily="50" charset="-128"/>
                <a:ea typeface="Meiryo UI" panose="020B0604030504040204" pitchFamily="50" charset="-128"/>
              </a:rPr>
              <a:t>RGB</a:t>
            </a:r>
            <a:r>
              <a:rPr lang="ja-JP" altLang="en-US">
                <a:latin typeface="Meiryo UI" panose="020B0604030504040204" pitchFamily="50" charset="-128"/>
                <a:ea typeface="Meiryo UI" panose="020B0604030504040204" pitchFamily="50" charset="-128"/>
              </a:rPr>
              <a:t>それぞれの値を持ちます。つまり、</a:t>
            </a:r>
            <a:r>
              <a:rPr lang="en-US" altLang="ja-JP">
                <a:latin typeface="Meiryo UI" panose="020B0604030504040204" pitchFamily="50" charset="-128"/>
                <a:ea typeface="Meiryo UI" panose="020B0604030504040204" pitchFamily="50" charset="-128"/>
              </a:rPr>
              <a:t>I</a:t>
            </a:r>
            <a:r>
              <a:rPr lang="en-US" altLang="ja-JP" smtClean="0">
                <a:latin typeface="Meiryo UI" panose="020B0604030504040204" pitchFamily="50" charset="-128"/>
                <a:ea typeface="Meiryo UI" panose="020B0604030504040204" pitchFamily="50" charset="-128"/>
              </a:rPr>
              <a:t>=(Ir</a:t>
            </a:r>
            <a:r>
              <a:rPr lang="en-US" altLang="ja-JP">
                <a:latin typeface="Meiryo UI" panose="020B0604030504040204" pitchFamily="50" charset="-128"/>
                <a:ea typeface="Meiryo UI" panose="020B0604030504040204" pitchFamily="50" charset="-128"/>
              </a:rPr>
              <a:t>, Ig, Ib) </a:t>
            </a:r>
            <a:r>
              <a:rPr lang="ja-JP" altLang="en-US">
                <a:latin typeface="Meiryo UI" panose="020B0604030504040204" pitchFamily="50" charset="-128"/>
                <a:ea typeface="Meiryo UI" panose="020B0604030504040204" pitchFamily="50" charset="-128"/>
              </a:rPr>
              <a:t>のように、３値になりますが、 </a:t>
            </a:r>
            <a:r>
              <a:rPr lang="en-US" altLang="ja-JP" smtClean="0">
                <a:latin typeface="Meiryo UI" panose="020B0604030504040204" pitchFamily="50" charset="-128"/>
                <a:ea typeface="Meiryo UI" panose="020B0604030504040204" pitchFamily="50" charset="-128"/>
              </a:rPr>
              <a:t/>
            </a:r>
            <a:br>
              <a:rPr lang="en-US" altLang="ja-JP" smtClean="0">
                <a:latin typeface="Meiryo UI" panose="020B0604030504040204" pitchFamily="50" charset="-128"/>
                <a:ea typeface="Meiryo UI" panose="020B0604030504040204" pitchFamily="50" charset="-128"/>
              </a:rPr>
            </a:br>
            <a:r>
              <a:rPr lang="ja-JP" altLang="en-US" smtClean="0">
                <a:latin typeface="Meiryo UI" panose="020B0604030504040204" pitchFamily="50" charset="-128"/>
                <a:ea typeface="Meiryo UI" panose="020B0604030504040204" pitchFamily="50" charset="-128"/>
              </a:rPr>
              <a:t>ベクトル値</a:t>
            </a:r>
            <a:r>
              <a:rPr lang="ja-JP" altLang="en-US">
                <a:latin typeface="Meiryo UI" panose="020B0604030504040204" pitchFamily="50" charset="-128"/>
                <a:ea typeface="Meiryo UI" panose="020B0604030504040204" pitchFamily="50" charset="-128"/>
              </a:rPr>
              <a:t>というわけではありません。この数式での計算を</a:t>
            </a:r>
            <a:r>
              <a:rPr lang="en-US" altLang="ja-JP">
                <a:latin typeface="Meiryo UI" panose="020B0604030504040204" pitchFamily="50" charset="-128"/>
                <a:ea typeface="Meiryo UI" panose="020B0604030504040204" pitchFamily="50" charset="-128"/>
              </a:rPr>
              <a:t>RGB</a:t>
            </a:r>
            <a:r>
              <a:rPr lang="ja-JP" altLang="en-US">
                <a:latin typeface="Meiryo UI" panose="020B0604030504040204" pitchFamily="50" charset="-128"/>
                <a:ea typeface="Meiryo UI" panose="020B0604030504040204" pitchFamily="50" charset="-128"/>
              </a:rPr>
              <a:t>それぞれについて行います</a:t>
            </a:r>
            <a:r>
              <a:rPr lang="ja-JP" altLang="en-US" smtClean="0">
                <a:latin typeface="Meiryo UI" panose="020B0604030504040204" pitchFamily="50" charset="-128"/>
                <a:ea typeface="Meiryo UI" panose="020B0604030504040204" pitchFamily="50" charset="-128"/>
              </a:rPr>
              <a:t>。</a:t>
            </a:r>
            <a:endParaRPr lang="en-US" altLang="ja-JP" smtClean="0">
              <a:latin typeface="Meiryo UI" panose="020B0604030504040204" pitchFamily="50" charset="-128"/>
              <a:ea typeface="Meiryo UI" panose="020B0604030504040204" pitchFamily="50" charset="-128"/>
            </a:endParaRPr>
          </a:p>
          <a:p>
            <a:endParaRPr lang="en-US" altLang="ja-JP">
              <a:latin typeface="Meiryo UI" panose="020B0604030504040204" pitchFamily="50" charset="-128"/>
              <a:ea typeface="Meiryo UI" panose="020B0604030504040204" pitchFamily="50" charset="-128"/>
            </a:endParaRPr>
          </a:p>
          <a:p>
            <a:r>
              <a:rPr lang="ja-JP" altLang="en-US" b="1">
                <a:latin typeface="Meiryo UI" panose="020B0604030504040204" pitchFamily="50" charset="-128"/>
                <a:ea typeface="Meiryo UI" panose="020B0604030504040204" pitchFamily="50" charset="-128"/>
              </a:rPr>
              <a:t>頂点における法線</a:t>
            </a:r>
            <a:r>
              <a:rPr lang="ja-JP" altLang="en-US" b="1" smtClean="0">
                <a:latin typeface="Meiryo UI" panose="020B0604030504040204" pitchFamily="50" charset="-128"/>
                <a:ea typeface="Meiryo UI" panose="020B0604030504040204" pitchFamily="50" charset="-128"/>
              </a:rPr>
              <a:t>ベクトル</a:t>
            </a:r>
            <a:endParaRPr lang="en-US" altLang="ja-JP" b="1" smtClean="0">
              <a:latin typeface="Meiryo UI" panose="020B0604030504040204" pitchFamily="50" charset="-128"/>
              <a:ea typeface="Meiryo UI" panose="020B0604030504040204" pitchFamily="50" charset="-128"/>
            </a:endParaRPr>
          </a:p>
          <a:p>
            <a:r>
              <a:rPr lang="ja-JP" altLang="en-US" b="1" smtClean="0">
                <a:latin typeface="Meiryo UI" panose="020B0604030504040204" pitchFamily="50" charset="-128"/>
                <a:ea typeface="Meiryo UI" panose="020B0604030504040204" pitchFamily="50" charset="-128"/>
              </a:rPr>
              <a:t>　</a:t>
            </a:r>
            <a:r>
              <a:rPr lang="ja-JP" altLang="en-US" smtClean="0">
                <a:latin typeface="Meiryo UI" panose="020B0604030504040204" pitchFamily="50" charset="-128"/>
                <a:ea typeface="Meiryo UI" panose="020B0604030504040204" pitchFamily="50" charset="-128"/>
              </a:rPr>
              <a:t>この</a:t>
            </a:r>
            <a:r>
              <a:rPr lang="ja-JP" altLang="en-US">
                <a:latin typeface="Meiryo UI" panose="020B0604030504040204" pitchFamily="50" charset="-128"/>
                <a:ea typeface="Meiryo UI" panose="020B0604030504040204" pitchFamily="50" charset="-128"/>
              </a:rPr>
              <a:t>ように、ある点</a:t>
            </a:r>
            <a:r>
              <a:rPr lang="en-US" altLang="ja-JP">
                <a:latin typeface="Meiryo UI" panose="020B0604030504040204" pitchFamily="50" charset="-128"/>
                <a:ea typeface="Meiryo UI" panose="020B0604030504040204" pitchFamily="50" charset="-128"/>
              </a:rPr>
              <a:t>P</a:t>
            </a:r>
            <a:r>
              <a:rPr lang="ja-JP" altLang="en-US">
                <a:latin typeface="Meiryo UI" panose="020B0604030504040204" pitchFamily="50" charset="-128"/>
                <a:ea typeface="Meiryo UI" panose="020B0604030504040204" pitchFamily="50" charset="-128"/>
              </a:rPr>
              <a:t>の明るさをもとめる際に重要なのは、法線ベクトル</a:t>
            </a:r>
            <a:r>
              <a:rPr lang="en-US" altLang="ja-JP" b="1">
                <a:latin typeface="Meiryo UI" panose="020B0604030504040204" pitchFamily="50" charset="-128"/>
                <a:ea typeface="Meiryo UI" panose="020B0604030504040204" pitchFamily="50" charset="-128"/>
              </a:rPr>
              <a:t>N</a:t>
            </a:r>
            <a:r>
              <a:rPr lang="ja-JP" altLang="en-US">
                <a:latin typeface="Meiryo UI" panose="020B0604030504040204" pitchFamily="50" charset="-128"/>
                <a:ea typeface="Meiryo UI" panose="020B0604030504040204" pitchFamily="50" charset="-128"/>
              </a:rPr>
              <a:t>とライ</a:t>
            </a:r>
            <a:r>
              <a:rPr lang="ja-JP" altLang="en-US" smtClean="0">
                <a:latin typeface="Meiryo UI" panose="020B0604030504040204" pitchFamily="50" charset="-128"/>
                <a:ea typeface="Meiryo UI" panose="020B0604030504040204" pitchFamily="50" charset="-128"/>
              </a:rPr>
              <a:t>トベ</a:t>
            </a:r>
            <a:r>
              <a:rPr lang="ja-JP" altLang="en-US">
                <a:latin typeface="Meiryo UI" panose="020B0604030504040204" pitchFamily="50" charset="-128"/>
                <a:ea typeface="Meiryo UI" panose="020B0604030504040204" pitchFamily="50" charset="-128"/>
              </a:rPr>
              <a:t>クトル</a:t>
            </a:r>
            <a:r>
              <a:rPr lang="en-US" altLang="ja-JP" b="1">
                <a:latin typeface="Meiryo UI" panose="020B0604030504040204" pitchFamily="50" charset="-128"/>
                <a:ea typeface="Meiryo UI" panose="020B0604030504040204" pitchFamily="50" charset="-128"/>
              </a:rPr>
              <a:t>L</a:t>
            </a:r>
            <a:r>
              <a:rPr lang="ja-JP" altLang="en-US">
                <a:latin typeface="Meiryo UI" panose="020B0604030504040204" pitchFamily="50" charset="-128"/>
                <a:ea typeface="Meiryo UI" panose="020B0604030504040204" pitchFamily="50" charset="-128"/>
              </a:rPr>
              <a:t>です。 </a:t>
            </a:r>
            <a:r>
              <a:rPr lang="en-US" altLang="ja-JP" smtClean="0">
                <a:latin typeface="Meiryo UI" panose="020B0604030504040204" pitchFamily="50" charset="-128"/>
                <a:ea typeface="Meiryo UI" panose="020B0604030504040204" pitchFamily="50" charset="-128"/>
              </a:rPr>
              <a:t/>
            </a:r>
            <a:br>
              <a:rPr lang="en-US" altLang="ja-JP" smtClean="0">
                <a:latin typeface="Meiryo UI" panose="020B0604030504040204" pitchFamily="50" charset="-128"/>
                <a:ea typeface="Meiryo UI" panose="020B0604030504040204" pitchFamily="50" charset="-128"/>
              </a:rPr>
            </a:br>
            <a:r>
              <a:rPr lang="ja-JP" altLang="en-US" smtClean="0">
                <a:latin typeface="Meiryo UI" panose="020B0604030504040204" pitchFamily="50" charset="-128"/>
                <a:ea typeface="Meiryo UI" panose="020B0604030504040204" pitchFamily="50" charset="-128"/>
              </a:rPr>
              <a:t>ベクトル</a:t>
            </a:r>
            <a:r>
              <a:rPr lang="en-US" altLang="ja-JP">
                <a:latin typeface="Meiryo UI" panose="020B0604030504040204" pitchFamily="50" charset="-128"/>
                <a:ea typeface="Meiryo UI" panose="020B0604030504040204" pitchFamily="50" charset="-128"/>
              </a:rPr>
              <a:t>L</a:t>
            </a:r>
            <a:r>
              <a:rPr lang="ja-JP" altLang="en-US">
                <a:latin typeface="Meiryo UI" panose="020B0604030504040204" pitchFamily="50" charset="-128"/>
                <a:ea typeface="Meiryo UI" panose="020B0604030504040204" pitchFamily="50" charset="-128"/>
              </a:rPr>
              <a:t>がポリゴン内で一定方向を向いている場合、隣り合うポリゴンはくっきりとした境目を持つことになります</a:t>
            </a:r>
            <a:r>
              <a:rPr lang="en-US" altLang="ja-JP">
                <a:latin typeface="Meiryo UI" panose="020B0604030504040204" pitchFamily="50" charset="-128"/>
                <a:ea typeface="Meiryo UI" panose="020B0604030504040204" pitchFamily="50" charset="-128"/>
              </a:rPr>
              <a:t>(</a:t>
            </a:r>
            <a:r>
              <a:rPr lang="ja-JP" altLang="en-US">
                <a:latin typeface="Meiryo UI" panose="020B0604030504040204" pitchFamily="50" charset="-128"/>
                <a:ea typeface="Meiryo UI" panose="020B0604030504040204" pitchFamily="50" charset="-128"/>
              </a:rPr>
              <a:t>下図左</a:t>
            </a:r>
            <a:r>
              <a:rPr lang="en-US" altLang="ja-JP">
                <a:latin typeface="Meiryo UI" panose="020B0604030504040204" pitchFamily="50" charset="-128"/>
                <a:ea typeface="Meiryo UI" panose="020B0604030504040204" pitchFamily="50" charset="-128"/>
              </a:rPr>
              <a:t>)</a:t>
            </a:r>
            <a:r>
              <a:rPr lang="ja-JP" altLang="en-US" smtClean="0">
                <a:latin typeface="Meiryo UI" panose="020B0604030504040204" pitchFamily="50" charset="-128"/>
                <a:ea typeface="Meiryo UI" panose="020B0604030504040204" pitchFamily="50" charset="-128"/>
              </a:rPr>
              <a:t>。</a:t>
            </a:r>
            <a:r>
              <a:rPr lang="en-US" altLang="ja-JP">
                <a:latin typeface="Meiryo UI" panose="020B0604030504040204" pitchFamily="50" charset="-128"/>
                <a:ea typeface="Meiryo UI" panose="020B0604030504040204" pitchFamily="50" charset="-128"/>
              </a:rPr>
              <a:t/>
            </a:r>
            <a:br>
              <a:rPr lang="en-US" altLang="ja-JP">
                <a:latin typeface="Meiryo UI" panose="020B0604030504040204" pitchFamily="50" charset="-128"/>
                <a:ea typeface="Meiryo UI" panose="020B0604030504040204" pitchFamily="50" charset="-128"/>
              </a:rPr>
            </a:br>
            <a:r>
              <a:rPr lang="ja-JP" altLang="en-US" smtClean="0">
                <a:latin typeface="Meiryo UI" panose="020B0604030504040204" pitchFamily="50" charset="-128"/>
                <a:ea typeface="Meiryo UI" panose="020B0604030504040204" pitchFamily="50" charset="-128"/>
              </a:rPr>
              <a:t>角</a:t>
            </a:r>
            <a:r>
              <a:rPr lang="ja-JP" altLang="en-US">
                <a:latin typeface="Meiryo UI" panose="020B0604030504040204" pitchFamily="50" charset="-128"/>
                <a:ea typeface="Meiryo UI" panose="020B0604030504040204" pitchFamily="50" charset="-128"/>
              </a:rPr>
              <a:t>が欲しい場合はこれでよいのですが、なめらかさを出したい場合には都合が悪いと言えます。なめらかにするためには、ポリゴンどうしの境目での法線ベクトルが同じ方向を向いている必要があります</a:t>
            </a:r>
            <a:r>
              <a:rPr lang="en-US" altLang="ja-JP">
                <a:latin typeface="Meiryo UI" panose="020B0604030504040204" pitchFamily="50" charset="-128"/>
                <a:ea typeface="Meiryo UI" panose="020B0604030504040204" pitchFamily="50" charset="-128"/>
              </a:rPr>
              <a:t>(</a:t>
            </a:r>
            <a:r>
              <a:rPr lang="ja-JP" altLang="en-US">
                <a:latin typeface="Meiryo UI" panose="020B0604030504040204" pitchFamily="50" charset="-128"/>
                <a:ea typeface="Meiryo UI" panose="020B0604030504040204" pitchFamily="50" charset="-128"/>
              </a:rPr>
              <a:t>下図右</a:t>
            </a:r>
            <a:r>
              <a:rPr lang="en-US" altLang="ja-JP">
                <a:latin typeface="Meiryo UI" panose="020B0604030504040204" pitchFamily="50" charset="-128"/>
                <a:ea typeface="Meiryo UI" panose="020B0604030504040204" pitchFamily="50" charset="-128"/>
              </a:rPr>
              <a:t>)</a:t>
            </a:r>
            <a:r>
              <a:rPr lang="ja-JP" altLang="en-US">
                <a:latin typeface="Meiryo UI" panose="020B0604030504040204" pitchFamily="50" charset="-128"/>
                <a:ea typeface="Meiryo UI" panose="020B0604030504040204" pitchFamily="50" charset="-128"/>
              </a:rPr>
              <a:t>。</a:t>
            </a:r>
            <a:endParaRPr lang="en-US" altLang="ja-JP" smtClean="0">
              <a:latin typeface="Meiryo UI" panose="020B0604030504040204" pitchFamily="50" charset="-128"/>
              <a:ea typeface="Meiryo UI" panose="020B0604030504040204" pitchFamily="50" charset="-128"/>
            </a:endParaRPr>
          </a:p>
          <a:p>
            <a:endParaRPr lang="ja-JP" altLang="en-US" smtClean="0">
              <a:latin typeface="Meiryo UI" panose="020B0604030504040204" pitchFamily="50" charset="-128"/>
              <a:ea typeface="Meiryo UI" panose="020B0604030504040204" pitchFamily="50" charset="-128"/>
            </a:endParaRPr>
          </a:p>
        </p:txBody>
      </p:sp>
      <p:sp>
        <p:nvSpPr>
          <p:cNvPr id="4" name="角丸四角形 3"/>
          <p:cNvSpPr/>
          <p:nvPr/>
        </p:nvSpPr>
        <p:spPr>
          <a:xfrm>
            <a:off x="1261241" y="1765738"/>
            <a:ext cx="2354318" cy="451945"/>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0200" y="4699916"/>
            <a:ext cx="5124438" cy="1938627"/>
          </a:xfrm>
          <a:prstGeom prst="rect">
            <a:avLst/>
          </a:prstGeom>
        </p:spPr>
      </p:pic>
    </p:spTree>
    <p:extLst>
      <p:ext uri="{BB962C8B-B14F-4D97-AF65-F5344CB8AC3E}">
        <p14:creationId xmlns:p14="http://schemas.microsoft.com/office/powerpoint/2010/main" val="20353047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437419" y="447124"/>
            <a:ext cx="11430000" cy="646331"/>
          </a:xfrm>
          <a:prstGeom prst="rect">
            <a:avLst/>
          </a:prstGeom>
          <a:noFill/>
        </p:spPr>
        <p:txBody>
          <a:bodyPr wrap="square" rtlCol="0">
            <a:spAutoFit/>
          </a:bodyPr>
          <a:lstStyle/>
          <a:p>
            <a:r>
              <a:rPr lang="ja-JP" altLang="en-US" smtClean="0">
                <a:latin typeface="Meiryo UI" panose="020B0604030504040204" pitchFamily="50" charset="-128"/>
                <a:ea typeface="Meiryo UI" panose="020B0604030504040204" pitchFamily="50" charset="-128"/>
              </a:rPr>
              <a:t>この</a:t>
            </a:r>
            <a:r>
              <a:rPr lang="ja-JP" altLang="en-US">
                <a:latin typeface="Meiryo UI" panose="020B0604030504040204" pitchFamily="50" charset="-128"/>
                <a:ea typeface="Meiryo UI" panose="020B0604030504040204" pitchFamily="50" charset="-128"/>
              </a:rPr>
              <a:t>ために、面ではなく頂点に対して法線ベクトルを与えます。頂点での法線ベクトルは</a:t>
            </a:r>
            <a:r>
              <a:rPr lang="ja-JP" altLang="en-US" b="1">
                <a:latin typeface="Meiryo UI" panose="020B0604030504040204" pitchFamily="50" charset="-128"/>
                <a:ea typeface="Meiryo UI" panose="020B0604030504040204" pitchFamily="50" charset="-128"/>
              </a:rPr>
              <a:t>実際のポリゴン面の向きとは関係な</a:t>
            </a:r>
            <a:r>
              <a:rPr lang="ja-JP" altLang="en-US" b="1" smtClean="0">
                <a:latin typeface="Meiryo UI" panose="020B0604030504040204" pitchFamily="50" charset="-128"/>
                <a:ea typeface="Meiryo UI" panose="020B0604030504040204" pitchFamily="50" charset="-128"/>
              </a:rPr>
              <a:t>く</a:t>
            </a:r>
            <a:r>
              <a:rPr lang="en-US" altLang="ja-JP" b="1" smtClean="0">
                <a:latin typeface="Meiryo UI" panose="020B0604030504040204" pitchFamily="50" charset="-128"/>
                <a:ea typeface="Meiryo UI" panose="020B0604030504040204" pitchFamily="50" charset="-128"/>
              </a:rPr>
              <a:t/>
            </a:r>
            <a:br>
              <a:rPr lang="en-US" altLang="ja-JP" b="1" smtClean="0">
                <a:latin typeface="Meiryo UI" panose="020B0604030504040204" pitchFamily="50" charset="-128"/>
                <a:ea typeface="Meiryo UI" panose="020B0604030504040204" pitchFamily="50" charset="-128"/>
              </a:rPr>
            </a:br>
            <a:r>
              <a:rPr lang="ja-JP" altLang="en-US" smtClean="0">
                <a:latin typeface="Meiryo UI" panose="020B0604030504040204" pitchFamily="50" charset="-128"/>
                <a:ea typeface="Meiryo UI" panose="020B0604030504040204" pitchFamily="50" charset="-128"/>
              </a:rPr>
              <a:t>設</a:t>
            </a:r>
            <a:r>
              <a:rPr lang="ja-JP" altLang="en-US">
                <a:latin typeface="Meiryo UI" panose="020B0604030504040204" pitchFamily="50" charset="-128"/>
                <a:ea typeface="Meiryo UI" panose="020B0604030504040204" pitchFamily="50" charset="-128"/>
              </a:rPr>
              <a:t>定できます。この結果、隣り合うポリゴンの境目では明るさが一致することになり、なめらかな曲面に見えるようになります</a:t>
            </a:r>
            <a:r>
              <a:rPr lang="ja-JP" altLang="en-US" smtClean="0">
                <a:latin typeface="Meiryo UI" panose="020B0604030504040204" pitchFamily="50" charset="-128"/>
                <a:ea typeface="Meiryo UI" panose="020B0604030504040204" pitchFamily="50" charset="-128"/>
              </a:rPr>
              <a:t>。</a:t>
            </a:r>
            <a:endParaRPr lang="en-US" altLang="ja-JP" smtClean="0">
              <a:latin typeface="Meiryo UI" panose="020B0604030504040204" pitchFamily="50" charset="-128"/>
              <a:ea typeface="Meiryo UI" panose="020B0604030504040204" pitchFamily="50" charset="-128"/>
            </a:endParaRPr>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3189" y="1413736"/>
            <a:ext cx="6218459" cy="2664183"/>
          </a:xfrm>
          <a:prstGeom prst="rect">
            <a:avLst/>
          </a:prstGeom>
        </p:spPr>
      </p:pic>
      <p:sp>
        <p:nvSpPr>
          <p:cNvPr id="4" name="テキスト ボックス 3"/>
          <p:cNvSpPr txBox="1"/>
          <p:nvPr/>
        </p:nvSpPr>
        <p:spPr>
          <a:xfrm>
            <a:off x="437419" y="4351714"/>
            <a:ext cx="11430000" cy="1754326"/>
          </a:xfrm>
          <a:prstGeom prst="rect">
            <a:avLst/>
          </a:prstGeom>
          <a:noFill/>
        </p:spPr>
        <p:txBody>
          <a:bodyPr wrap="square" rtlCol="0">
            <a:spAutoFit/>
          </a:bodyPr>
          <a:lstStyle/>
          <a:p>
            <a:r>
              <a:rPr lang="en-US" altLang="ja-JP" b="1">
                <a:latin typeface="Meiryo UI" panose="020B0604030504040204" pitchFamily="50" charset="-128"/>
                <a:ea typeface="Meiryo UI" panose="020B0604030504040204" pitchFamily="50" charset="-128"/>
              </a:rPr>
              <a:t>Ambient</a:t>
            </a:r>
            <a:r>
              <a:rPr lang="ja-JP" altLang="en-US" b="1">
                <a:latin typeface="Meiryo UI" panose="020B0604030504040204" pitchFamily="50" charset="-128"/>
                <a:ea typeface="Meiryo UI" panose="020B0604030504040204" pitchFamily="50" charset="-128"/>
              </a:rPr>
              <a:t>、</a:t>
            </a:r>
            <a:r>
              <a:rPr lang="en-US" altLang="ja-JP" b="1">
                <a:latin typeface="Meiryo UI" panose="020B0604030504040204" pitchFamily="50" charset="-128"/>
                <a:ea typeface="Meiryo UI" panose="020B0604030504040204" pitchFamily="50" charset="-128"/>
              </a:rPr>
              <a:t>Diffuse</a:t>
            </a:r>
            <a:r>
              <a:rPr lang="ja-JP" altLang="en-US" b="1">
                <a:latin typeface="Meiryo UI" panose="020B0604030504040204" pitchFamily="50" charset="-128"/>
                <a:ea typeface="Meiryo UI" panose="020B0604030504040204" pitchFamily="50" charset="-128"/>
              </a:rPr>
              <a:t>、</a:t>
            </a:r>
            <a:r>
              <a:rPr lang="en-US" altLang="ja-JP" b="1" smtClean="0">
                <a:latin typeface="Meiryo UI" panose="020B0604030504040204" pitchFamily="50" charset="-128"/>
                <a:ea typeface="Meiryo UI" panose="020B0604030504040204" pitchFamily="50" charset="-128"/>
              </a:rPr>
              <a:t>Specular</a:t>
            </a:r>
          </a:p>
          <a:p>
            <a:r>
              <a:rPr lang="ja-JP" altLang="en-US" smtClean="0">
                <a:latin typeface="Meiryo UI" panose="020B0604030504040204" pitchFamily="50" charset="-128"/>
                <a:ea typeface="Meiryo UI" panose="020B0604030504040204" pitchFamily="50" charset="-128"/>
              </a:rPr>
              <a:t>　ライティング</a:t>
            </a:r>
            <a:r>
              <a:rPr lang="ja-JP" altLang="en-US">
                <a:latin typeface="Meiryo UI" panose="020B0604030504040204" pitchFamily="50" charset="-128"/>
                <a:ea typeface="Meiryo UI" panose="020B0604030504040204" pitchFamily="50" charset="-128"/>
              </a:rPr>
              <a:t>要素には、</a:t>
            </a:r>
            <a:r>
              <a:rPr lang="en-US" altLang="ja-JP" smtClean="0">
                <a:latin typeface="Meiryo UI" panose="020B0604030504040204" pitchFamily="50" charset="-128"/>
                <a:ea typeface="Meiryo UI" panose="020B0604030504040204" pitchFamily="50" charset="-128"/>
              </a:rPr>
              <a:t>Ambient</a:t>
            </a:r>
            <a:r>
              <a:rPr lang="ja-JP" altLang="en-US" smtClean="0">
                <a:latin typeface="Meiryo UI" panose="020B0604030504040204" pitchFamily="50" charset="-128"/>
                <a:ea typeface="Meiryo UI" panose="020B0604030504040204" pitchFamily="50" charset="-128"/>
              </a:rPr>
              <a:t>（環境光）、</a:t>
            </a:r>
            <a:r>
              <a:rPr lang="en-US" altLang="ja-JP" smtClean="0">
                <a:latin typeface="Meiryo UI" panose="020B0604030504040204" pitchFamily="50" charset="-128"/>
                <a:ea typeface="Meiryo UI" panose="020B0604030504040204" pitchFamily="50" charset="-128"/>
              </a:rPr>
              <a:t>Diffuse</a:t>
            </a:r>
            <a:r>
              <a:rPr lang="ja-JP" altLang="en-US" smtClean="0">
                <a:latin typeface="Meiryo UI" panose="020B0604030504040204" pitchFamily="50" charset="-128"/>
                <a:ea typeface="Meiryo UI" panose="020B0604030504040204" pitchFamily="50" charset="-128"/>
              </a:rPr>
              <a:t>（拡散反射）、</a:t>
            </a:r>
            <a:r>
              <a:rPr lang="en-US" altLang="ja-JP" smtClean="0">
                <a:latin typeface="Meiryo UI" panose="020B0604030504040204" pitchFamily="50" charset="-128"/>
                <a:ea typeface="Meiryo UI" panose="020B0604030504040204" pitchFamily="50" charset="-128"/>
              </a:rPr>
              <a:t>Specular</a:t>
            </a:r>
            <a:r>
              <a:rPr lang="ja-JP" altLang="en-US" smtClean="0">
                <a:latin typeface="Meiryo UI" panose="020B0604030504040204" pitchFamily="50" charset="-128"/>
                <a:ea typeface="Meiryo UI" panose="020B0604030504040204" pitchFamily="50" charset="-128"/>
              </a:rPr>
              <a:t>（光沢）の</a:t>
            </a:r>
            <a:r>
              <a:rPr lang="en-US" altLang="ja-JP">
                <a:latin typeface="Meiryo UI" panose="020B0604030504040204" pitchFamily="50" charset="-128"/>
                <a:ea typeface="Meiryo UI" panose="020B0604030504040204" pitchFamily="50" charset="-128"/>
              </a:rPr>
              <a:t>3</a:t>
            </a:r>
            <a:r>
              <a:rPr lang="ja-JP" altLang="en-US">
                <a:latin typeface="Meiryo UI" panose="020B0604030504040204" pitchFamily="50" charset="-128"/>
                <a:ea typeface="Meiryo UI" panose="020B0604030504040204" pitchFamily="50" charset="-128"/>
              </a:rPr>
              <a:t>つがあります</a:t>
            </a:r>
            <a:r>
              <a:rPr lang="ja-JP" altLang="en-US" smtClean="0">
                <a:latin typeface="Meiryo UI" panose="020B0604030504040204" pitchFamily="50" charset="-128"/>
                <a:ea typeface="Meiryo UI" panose="020B0604030504040204" pitchFamily="50" charset="-128"/>
              </a:rPr>
              <a:t>。</a:t>
            </a:r>
            <a:r>
              <a:rPr lang="en-US" altLang="ja-JP" smtClean="0">
                <a:latin typeface="Meiryo UI" panose="020B0604030504040204" pitchFamily="50" charset="-128"/>
                <a:ea typeface="Meiryo UI" panose="020B0604030504040204" pitchFamily="50" charset="-128"/>
              </a:rPr>
              <a:t/>
            </a:r>
            <a:br>
              <a:rPr lang="en-US" altLang="ja-JP" smtClean="0">
                <a:latin typeface="Meiryo UI" panose="020B0604030504040204" pitchFamily="50" charset="-128"/>
                <a:ea typeface="Meiryo UI" panose="020B0604030504040204" pitchFamily="50" charset="-128"/>
              </a:rPr>
            </a:br>
            <a:r>
              <a:rPr lang="ja-JP" altLang="en-US" smtClean="0">
                <a:latin typeface="Meiryo UI" panose="020B0604030504040204" pitchFamily="50" charset="-128"/>
                <a:ea typeface="Meiryo UI" panose="020B0604030504040204" pitchFamily="50" charset="-128"/>
              </a:rPr>
              <a:t>こ</a:t>
            </a:r>
            <a:r>
              <a:rPr lang="ja-JP" altLang="en-US">
                <a:latin typeface="Meiryo UI" panose="020B0604030504040204" pitchFamily="50" charset="-128"/>
                <a:ea typeface="Meiryo UI" panose="020B0604030504040204" pitchFamily="50" charset="-128"/>
              </a:rPr>
              <a:t>れらはそれぞれポリゴン表</a:t>
            </a:r>
            <a:r>
              <a:rPr lang="ja-JP" altLang="en-US" smtClean="0">
                <a:latin typeface="Meiryo UI" panose="020B0604030504040204" pitchFamily="50" charset="-128"/>
                <a:ea typeface="Meiryo UI" panose="020B0604030504040204" pitchFamily="50" charset="-128"/>
              </a:rPr>
              <a:t>面の色をシミュレートする属性で</a:t>
            </a:r>
            <a:r>
              <a:rPr lang="ja-JP" altLang="en-US">
                <a:latin typeface="Meiryo UI" panose="020B0604030504040204" pitchFamily="50" charset="-128"/>
                <a:ea typeface="Meiryo UI" panose="020B0604030504040204" pitchFamily="50" charset="-128"/>
              </a:rPr>
              <a:t>すが、</a:t>
            </a:r>
            <a:r>
              <a:rPr lang="en-US" altLang="ja-JP">
                <a:latin typeface="Meiryo UI" panose="020B0604030504040204" pitchFamily="50" charset="-128"/>
                <a:ea typeface="Meiryo UI" panose="020B0604030504040204" pitchFamily="50" charset="-128"/>
              </a:rPr>
              <a:t>Direct3D</a:t>
            </a:r>
            <a:r>
              <a:rPr lang="ja-JP" altLang="en-US">
                <a:latin typeface="Meiryo UI" panose="020B0604030504040204" pitchFamily="50" charset="-128"/>
                <a:ea typeface="Meiryo UI" panose="020B0604030504040204" pitchFamily="50" charset="-128"/>
              </a:rPr>
              <a:t>でもこの属性に準じています。 </a:t>
            </a:r>
            <a:r>
              <a:rPr lang="en-US" altLang="ja-JP">
                <a:latin typeface="Meiryo UI" panose="020B0604030504040204" pitchFamily="50" charset="-128"/>
                <a:ea typeface="Meiryo UI" panose="020B0604030504040204" pitchFamily="50" charset="-128"/>
              </a:rPr>
              <a:t/>
            </a:r>
            <a:br>
              <a:rPr lang="en-US" altLang="ja-JP">
                <a:latin typeface="Meiryo UI" panose="020B0604030504040204" pitchFamily="50" charset="-128"/>
                <a:ea typeface="Meiryo UI" panose="020B0604030504040204" pitchFamily="50" charset="-128"/>
              </a:rPr>
            </a:br>
            <a:r>
              <a:rPr lang="en-US" altLang="ja-JP">
                <a:latin typeface="Meiryo UI" panose="020B0604030504040204" pitchFamily="50" charset="-128"/>
                <a:ea typeface="Meiryo UI" panose="020B0604030504040204" pitchFamily="50" charset="-128"/>
              </a:rPr>
              <a:t>ambient		</a:t>
            </a:r>
            <a:r>
              <a:rPr lang="ja-JP" altLang="en-US">
                <a:latin typeface="Meiryo UI" panose="020B0604030504040204" pitchFamily="50" charset="-128"/>
                <a:ea typeface="Meiryo UI" panose="020B0604030504040204" pitchFamily="50" charset="-128"/>
              </a:rPr>
              <a:t>物体の周囲の環境光</a:t>
            </a:r>
          </a:p>
          <a:p>
            <a:r>
              <a:rPr lang="en-US" altLang="ja-JP" smtClean="0">
                <a:latin typeface="Meiryo UI" panose="020B0604030504040204" pitchFamily="50" charset="-128"/>
                <a:ea typeface="Meiryo UI" panose="020B0604030504040204" pitchFamily="50" charset="-128"/>
              </a:rPr>
              <a:t>diffuse</a:t>
            </a:r>
            <a:r>
              <a:rPr lang="en-US" altLang="ja-JP">
                <a:latin typeface="Meiryo UI" panose="020B0604030504040204" pitchFamily="50" charset="-128"/>
                <a:ea typeface="Meiryo UI" panose="020B0604030504040204" pitchFamily="50" charset="-128"/>
              </a:rPr>
              <a:t>	</a:t>
            </a:r>
            <a:r>
              <a:rPr lang="en-US" altLang="ja-JP">
                <a:latin typeface="Meiryo UI" panose="020B0604030504040204" pitchFamily="50" charset="-128"/>
                <a:ea typeface="Meiryo UI" panose="020B0604030504040204" pitchFamily="50" charset="-128"/>
              </a:rPr>
              <a:t>	</a:t>
            </a:r>
            <a:r>
              <a:rPr lang="ja-JP" altLang="en-US" smtClean="0">
                <a:latin typeface="Meiryo UI" panose="020B0604030504040204" pitchFamily="50" charset="-128"/>
                <a:ea typeface="Meiryo UI" panose="020B0604030504040204" pitchFamily="50" charset="-128"/>
              </a:rPr>
              <a:t>物</a:t>
            </a:r>
            <a:r>
              <a:rPr lang="ja-JP" altLang="en-US">
                <a:latin typeface="Meiryo UI" panose="020B0604030504040204" pitchFamily="50" charset="-128"/>
                <a:ea typeface="Meiryo UI" panose="020B0604030504040204" pitchFamily="50" charset="-128"/>
              </a:rPr>
              <a:t>体表面で拡散する反射（等方散</a:t>
            </a:r>
            <a:r>
              <a:rPr lang="ja-JP" altLang="en-US">
                <a:latin typeface="Meiryo UI" panose="020B0604030504040204" pitchFamily="50" charset="-128"/>
                <a:ea typeface="Meiryo UI" panose="020B0604030504040204" pitchFamily="50" charset="-128"/>
              </a:rPr>
              <a:t>乱</a:t>
            </a:r>
            <a:r>
              <a:rPr lang="ja-JP" altLang="en-US" smtClean="0">
                <a:latin typeface="Meiryo UI" panose="020B0604030504040204" pitchFamily="50" charset="-128"/>
                <a:ea typeface="Meiryo UI" panose="020B0604030504040204" pitchFamily="50" charset="-128"/>
              </a:rPr>
              <a:t>）（ツ</a:t>
            </a:r>
            <a:r>
              <a:rPr lang="ja-JP" altLang="en-US">
                <a:latin typeface="Meiryo UI" panose="020B0604030504040204" pitchFamily="50" charset="-128"/>
                <a:ea typeface="Meiryo UI" panose="020B0604030504040204" pitchFamily="50" charset="-128"/>
              </a:rPr>
              <a:t>ヤの</a:t>
            </a:r>
            <a:r>
              <a:rPr lang="ja-JP" altLang="en-US">
                <a:latin typeface="Meiryo UI" panose="020B0604030504040204" pitchFamily="50" charset="-128"/>
                <a:ea typeface="Meiryo UI" panose="020B0604030504040204" pitchFamily="50" charset="-128"/>
              </a:rPr>
              <a:t>な</a:t>
            </a:r>
            <a:r>
              <a:rPr lang="ja-JP" altLang="en-US" smtClean="0">
                <a:latin typeface="Meiryo UI" panose="020B0604030504040204" pitchFamily="50" charset="-128"/>
                <a:ea typeface="Meiryo UI" panose="020B0604030504040204" pitchFamily="50" charset="-128"/>
              </a:rPr>
              <a:t>い物体）</a:t>
            </a:r>
            <a:endParaRPr lang="ja-JP" altLang="en-US">
              <a:latin typeface="Meiryo UI" panose="020B0604030504040204" pitchFamily="50" charset="-128"/>
              <a:ea typeface="Meiryo UI" panose="020B0604030504040204" pitchFamily="50" charset="-128"/>
            </a:endParaRPr>
          </a:p>
          <a:p>
            <a:r>
              <a:rPr lang="en-US" altLang="ja-JP">
                <a:latin typeface="Meiryo UI" panose="020B0604030504040204" pitchFamily="50" charset="-128"/>
                <a:ea typeface="Meiryo UI" panose="020B0604030504040204" pitchFamily="50" charset="-128"/>
              </a:rPr>
              <a:t>specular</a:t>
            </a:r>
            <a:r>
              <a:rPr lang="en-US" altLang="ja-JP">
                <a:latin typeface="Meiryo UI" panose="020B0604030504040204" pitchFamily="50" charset="-128"/>
                <a:ea typeface="Meiryo UI" panose="020B0604030504040204" pitchFamily="50" charset="-128"/>
              </a:rPr>
              <a:t>	</a:t>
            </a:r>
            <a:r>
              <a:rPr lang="ja-JP" altLang="en-US" smtClean="0">
                <a:latin typeface="Meiryo UI" panose="020B0604030504040204" pitchFamily="50" charset="-128"/>
                <a:ea typeface="Meiryo UI" panose="020B0604030504040204" pitchFamily="50" charset="-128"/>
              </a:rPr>
              <a:t>指</a:t>
            </a:r>
            <a:r>
              <a:rPr lang="ja-JP" altLang="en-US">
                <a:latin typeface="Meiryo UI" panose="020B0604030504040204" pitchFamily="50" charset="-128"/>
                <a:ea typeface="Meiryo UI" panose="020B0604030504040204" pitchFamily="50" charset="-128"/>
              </a:rPr>
              <a:t>向性の強い反射（光</a:t>
            </a:r>
            <a:r>
              <a:rPr lang="ja-JP" altLang="en-US">
                <a:latin typeface="Meiryo UI" panose="020B0604030504040204" pitchFamily="50" charset="-128"/>
                <a:ea typeface="Meiryo UI" panose="020B0604030504040204" pitchFamily="50" charset="-128"/>
              </a:rPr>
              <a:t>沢</a:t>
            </a:r>
            <a:r>
              <a:rPr lang="ja-JP" altLang="en-US" smtClean="0">
                <a:latin typeface="Meiryo UI" panose="020B0604030504040204" pitchFamily="50" charset="-128"/>
                <a:ea typeface="Meiryo UI" panose="020B0604030504040204" pitchFamily="50" charset="-128"/>
              </a:rPr>
              <a:t>）（ツ</a:t>
            </a:r>
            <a:r>
              <a:rPr lang="ja-JP" altLang="en-US">
                <a:latin typeface="Meiryo UI" panose="020B0604030504040204" pitchFamily="50" charset="-128"/>
                <a:ea typeface="Meiryo UI" panose="020B0604030504040204" pitchFamily="50" charset="-128"/>
              </a:rPr>
              <a:t>ヤのある</a:t>
            </a:r>
            <a:r>
              <a:rPr lang="ja-JP" altLang="en-US">
                <a:latin typeface="Meiryo UI" panose="020B0604030504040204" pitchFamily="50" charset="-128"/>
                <a:ea typeface="Meiryo UI" panose="020B0604030504040204" pitchFamily="50" charset="-128"/>
              </a:rPr>
              <a:t>物</a:t>
            </a:r>
            <a:r>
              <a:rPr lang="ja-JP" altLang="en-US" smtClean="0">
                <a:latin typeface="Meiryo UI" panose="020B0604030504040204" pitchFamily="50" charset="-128"/>
                <a:ea typeface="Meiryo UI" panose="020B0604030504040204" pitchFamily="50" charset="-128"/>
              </a:rPr>
              <a:t>体）</a:t>
            </a:r>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04486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437419" y="447124"/>
            <a:ext cx="11430000" cy="6186309"/>
          </a:xfrm>
          <a:prstGeom prst="rect">
            <a:avLst/>
          </a:prstGeom>
          <a:noFill/>
        </p:spPr>
        <p:txBody>
          <a:bodyPr wrap="square" rtlCol="0">
            <a:spAutoFit/>
          </a:bodyPr>
          <a:lstStyle/>
          <a:p>
            <a:r>
              <a:rPr lang="ja-JP" altLang="en-US" b="1" smtClean="0">
                <a:latin typeface="Meiryo UI" panose="020B0604030504040204" pitchFamily="50" charset="-128"/>
                <a:ea typeface="Meiryo UI" panose="020B0604030504040204" pitchFamily="50" charset="-128"/>
              </a:rPr>
              <a:t>テクスチャ</a:t>
            </a:r>
            <a:r>
              <a:rPr lang="ja-JP" altLang="en-US" b="1">
                <a:latin typeface="Meiryo UI" panose="020B0604030504040204" pitchFamily="50" charset="-128"/>
                <a:ea typeface="Meiryo UI" panose="020B0604030504040204" pitchFamily="50" charset="-128"/>
              </a:rPr>
              <a:t>と</a:t>
            </a:r>
            <a:r>
              <a:rPr lang="en-US" altLang="ja-JP" b="1" smtClean="0">
                <a:latin typeface="Meiryo UI" panose="020B0604030504040204" pitchFamily="50" charset="-128"/>
                <a:ea typeface="Meiryo UI" panose="020B0604030504040204" pitchFamily="50" charset="-128"/>
              </a:rPr>
              <a:t>UV</a:t>
            </a:r>
          </a:p>
          <a:p>
            <a:r>
              <a:rPr lang="ja-JP" altLang="en-US" smtClean="0">
                <a:latin typeface="Meiryo UI" panose="020B0604030504040204" pitchFamily="50" charset="-128"/>
                <a:ea typeface="Meiryo UI" panose="020B0604030504040204" pitchFamily="50" charset="-128"/>
              </a:rPr>
              <a:t>　ポリゴン</a:t>
            </a:r>
            <a:r>
              <a:rPr lang="ja-JP" altLang="en-US">
                <a:latin typeface="Meiryo UI" panose="020B0604030504040204" pitchFamily="50" charset="-128"/>
                <a:ea typeface="Meiryo UI" panose="020B0604030504040204" pitchFamily="50" charset="-128"/>
              </a:rPr>
              <a:t>には画像を貼り付けることができます。このような貼り付ける画像はテクスチャ</a:t>
            </a:r>
            <a:r>
              <a:rPr lang="en-US" altLang="ja-JP">
                <a:latin typeface="Meiryo UI" panose="020B0604030504040204" pitchFamily="50" charset="-128"/>
                <a:ea typeface="Meiryo UI" panose="020B0604030504040204" pitchFamily="50" charset="-128"/>
              </a:rPr>
              <a:t>(Texture)</a:t>
            </a:r>
            <a:r>
              <a:rPr lang="ja-JP" altLang="en-US">
                <a:latin typeface="Meiryo UI" panose="020B0604030504040204" pitchFamily="50" charset="-128"/>
                <a:ea typeface="Meiryo UI" panose="020B0604030504040204" pitchFamily="50" charset="-128"/>
              </a:rPr>
              <a:t>と呼ばれます。テクスチャは２の</a:t>
            </a:r>
            <a:r>
              <a:rPr lang="en-US" altLang="ja-JP">
                <a:latin typeface="Meiryo UI" panose="020B0604030504040204" pitchFamily="50" charset="-128"/>
                <a:ea typeface="Meiryo UI" panose="020B0604030504040204" pitchFamily="50" charset="-128"/>
              </a:rPr>
              <a:t>N</a:t>
            </a:r>
            <a:r>
              <a:rPr lang="ja-JP" altLang="en-US">
                <a:latin typeface="Meiryo UI" panose="020B0604030504040204" pitchFamily="50" charset="-128"/>
                <a:ea typeface="Meiryo UI" panose="020B0604030504040204" pitchFamily="50" charset="-128"/>
              </a:rPr>
              <a:t>乗サイズであることが求められますが、どんな大きさであってもテクスチャを貼り付ける際には、画像の左肩位置が</a:t>
            </a:r>
            <a:r>
              <a:rPr lang="en-US" altLang="ja-JP">
                <a:latin typeface="Meiryo UI" panose="020B0604030504040204" pitchFamily="50" charset="-128"/>
                <a:ea typeface="Meiryo UI" panose="020B0604030504040204" pitchFamily="50" charset="-128"/>
              </a:rPr>
              <a:t>(0.0, 0.0)</a:t>
            </a:r>
            <a:r>
              <a:rPr lang="ja-JP" altLang="en-US">
                <a:latin typeface="Meiryo UI" panose="020B0604030504040204" pitchFamily="50" charset="-128"/>
                <a:ea typeface="Meiryo UI" panose="020B0604030504040204" pitchFamily="50" charset="-128"/>
              </a:rPr>
              <a:t>で、左下が</a:t>
            </a:r>
            <a:r>
              <a:rPr lang="en-US" altLang="ja-JP">
                <a:latin typeface="Meiryo UI" panose="020B0604030504040204" pitchFamily="50" charset="-128"/>
                <a:ea typeface="Meiryo UI" panose="020B0604030504040204" pitchFamily="50" charset="-128"/>
              </a:rPr>
              <a:t>(0.0, 1.0)</a:t>
            </a:r>
            <a:r>
              <a:rPr lang="ja-JP" altLang="en-US">
                <a:latin typeface="Meiryo UI" panose="020B0604030504040204" pitchFamily="50" charset="-128"/>
                <a:ea typeface="Meiryo UI" panose="020B0604030504040204" pitchFamily="50" charset="-128"/>
              </a:rPr>
              <a:t>、右下隅が</a:t>
            </a:r>
            <a:r>
              <a:rPr lang="en-US" altLang="ja-JP">
                <a:latin typeface="Meiryo UI" panose="020B0604030504040204" pitchFamily="50" charset="-128"/>
                <a:ea typeface="Meiryo UI" panose="020B0604030504040204" pitchFamily="50" charset="-128"/>
              </a:rPr>
              <a:t>(1.0, 1.0)</a:t>
            </a:r>
            <a:r>
              <a:rPr lang="ja-JP" altLang="en-US">
                <a:latin typeface="Meiryo UI" panose="020B0604030504040204" pitchFamily="50" charset="-128"/>
                <a:ea typeface="Meiryo UI" panose="020B0604030504040204" pitchFamily="50" charset="-128"/>
              </a:rPr>
              <a:t>という座標系に変換されます。この座標系は</a:t>
            </a:r>
            <a:r>
              <a:rPr lang="en-US" altLang="ja-JP">
                <a:latin typeface="Meiryo UI" panose="020B0604030504040204" pitchFamily="50" charset="-128"/>
                <a:ea typeface="Meiryo UI" panose="020B0604030504040204" pitchFamily="50" charset="-128"/>
              </a:rPr>
              <a:t>UV</a:t>
            </a:r>
            <a:r>
              <a:rPr lang="ja-JP" altLang="en-US">
                <a:latin typeface="Meiryo UI" panose="020B0604030504040204" pitchFamily="50" charset="-128"/>
                <a:ea typeface="Meiryo UI" panose="020B0604030504040204" pitchFamily="50" charset="-128"/>
              </a:rPr>
              <a:t>座標</a:t>
            </a:r>
            <a:r>
              <a:rPr lang="ja-JP" altLang="en-US" smtClean="0">
                <a:latin typeface="Meiryo UI" panose="020B0604030504040204" pitchFamily="50" charset="-128"/>
                <a:ea typeface="Meiryo UI" panose="020B0604030504040204" pitchFamily="50" charset="-128"/>
              </a:rPr>
              <a:t>系といい、</a:t>
            </a:r>
            <a:r>
              <a:rPr lang="ja-JP" altLang="en-US">
                <a:latin typeface="Meiryo UI" panose="020B0604030504040204" pitchFamily="50" charset="-128"/>
                <a:ea typeface="Meiryo UI" panose="020B0604030504040204" pitchFamily="50" charset="-128"/>
              </a:rPr>
              <a:t>ポリゴン表面</a:t>
            </a:r>
            <a:r>
              <a:rPr lang="ja-JP" altLang="en-US" smtClean="0">
                <a:latin typeface="Meiryo UI" panose="020B0604030504040204" pitchFamily="50" charset="-128"/>
                <a:ea typeface="Meiryo UI" panose="020B0604030504040204" pitchFamily="50" charset="-128"/>
              </a:rPr>
              <a:t>に</a:t>
            </a:r>
            <a:r>
              <a:rPr lang="en-US" altLang="ja-JP" smtClean="0">
                <a:latin typeface="Meiryo UI" panose="020B0604030504040204" pitchFamily="50" charset="-128"/>
                <a:ea typeface="Meiryo UI" panose="020B0604030504040204" pitchFamily="50" charset="-128"/>
              </a:rPr>
              <a:t/>
            </a:r>
            <a:br>
              <a:rPr lang="en-US" altLang="ja-JP" smtClean="0">
                <a:latin typeface="Meiryo UI" panose="020B0604030504040204" pitchFamily="50" charset="-128"/>
                <a:ea typeface="Meiryo UI" panose="020B0604030504040204" pitchFamily="50" charset="-128"/>
              </a:rPr>
            </a:br>
            <a:r>
              <a:rPr lang="ja-JP" altLang="en-US" smtClean="0">
                <a:latin typeface="Meiryo UI" panose="020B0604030504040204" pitchFamily="50" charset="-128"/>
                <a:ea typeface="Meiryo UI" panose="020B0604030504040204" pitchFamily="50" charset="-128"/>
              </a:rPr>
              <a:t>テ</a:t>
            </a:r>
            <a:r>
              <a:rPr lang="ja-JP" altLang="en-US">
                <a:latin typeface="Meiryo UI" panose="020B0604030504040204" pitchFamily="50" charset="-128"/>
                <a:ea typeface="Meiryo UI" panose="020B0604030504040204" pitchFamily="50" charset="-128"/>
              </a:rPr>
              <a:t>クスチャを貼り付ける際に利用します。各頂点がテクスチャのどの位置に相当するかを</a:t>
            </a:r>
            <a:r>
              <a:rPr lang="en-US" altLang="ja-JP">
                <a:latin typeface="Meiryo UI" panose="020B0604030504040204" pitchFamily="50" charset="-128"/>
                <a:ea typeface="Meiryo UI" panose="020B0604030504040204" pitchFamily="50" charset="-128"/>
              </a:rPr>
              <a:t>UV </a:t>
            </a:r>
            <a:r>
              <a:rPr lang="ja-JP" altLang="en-US">
                <a:latin typeface="Meiryo UI" panose="020B0604030504040204" pitchFamily="50" charset="-128"/>
                <a:ea typeface="Meiryo UI" panose="020B0604030504040204" pitchFamily="50" charset="-128"/>
              </a:rPr>
              <a:t>座標で指定します</a:t>
            </a:r>
            <a:r>
              <a:rPr lang="ja-JP" altLang="en-US" smtClean="0">
                <a:latin typeface="Meiryo UI" panose="020B0604030504040204" pitchFamily="50" charset="-128"/>
                <a:ea typeface="Meiryo UI" panose="020B0604030504040204" pitchFamily="50" charset="-128"/>
              </a:rPr>
              <a:t>。</a:t>
            </a:r>
            <a:endParaRPr lang="en-US" altLang="ja-JP" smtClean="0">
              <a:latin typeface="Meiryo UI" panose="020B0604030504040204" pitchFamily="50" charset="-128"/>
              <a:ea typeface="Meiryo UI" panose="020B0604030504040204" pitchFamily="50" charset="-128"/>
            </a:endParaRPr>
          </a:p>
          <a:p>
            <a:endParaRPr lang="en-US" altLang="ja-JP" smtClean="0">
              <a:latin typeface="Meiryo UI" panose="020B0604030504040204" pitchFamily="50" charset="-128"/>
              <a:ea typeface="Meiryo UI" panose="020B0604030504040204" pitchFamily="50" charset="-128"/>
            </a:endParaRPr>
          </a:p>
          <a:p>
            <a:endParaRPr lang="en-US" altLang="ja-JP">
              <a:latin typeface="Meiryo UI" panose="020B0604030504040204" pitchFamily="50" charset="-128"/>
              <a:ea typeface="Meiryo UI" panose="020B0604030504040204" pitchFamily="50" charset="-128"/>
            </a:endParaRPr>
          </a:p>
          <a:p>
            <a:r>
              <a:rPr lang="ja-JP" altLang="en-US" b="1">
                <a:latin typeface="Meiryo UI" panose="020B0604030504040204" pitchFamily="50" charset="-128"/>
                <a:ea typeface="Meiryo UI" panose="020B0604030504040204" pitchFamily="50" charset="-128"/>
              </a:rPr>
              <a:t>プログラムの入力と</a:t>
            </a:r>
            <a:r>
              <a:rPr lang="ja-JP" altLang="en-US" b="1" smtClean="0">
                <a:latin typeface="Meiryo UI" panose="020B0604030504040204" pitchFamily="50" charset="-128"/>
                <a:ea typeface="Meiryo UI" panose="020B0604030504040204" pitchFamily="50" charset="-128"/>
              </a:rPr>
              <a:t>実行</a:t>
            </a:r>
            <a:endParaRPr lang="en-US" altLang="ja-JP" b="1" smtClean="0">
              <a:latin typeface="Meiryo UI" panose="020B0604030504040204" pitchFamily="50" charset="-128"/>
              <a:ea typeface="Meiryo UI" panose="020B0604030504040204" pitchFamily="50" charset="-128"/>
            </a:endParaRPr>
          </a:p>
          <a:p>
            <a:r>
              <a:rPr lang="ja-JP" altLang="en-US" smtClean="0">
                <a:latin typeface="Meiryo UI" panose="020B0604030504040204" pitchFamily="50" charset="-128"/>
                <a:ea typeface="Meiryo UI" panose="020B0604030504040204" pitchFamily="50" charset="-128"/>
              </a:rPr>
              <a:t>　配布</a:t>
            </a:r>
            <a:r>
              <a:rPr lang="ja-JP" altLang="en-US">
                <a:latin typeface="Meiryo UI" panose="020B0604030504040204" pitchFamily="50" charset="-128"/>
                <a:ea typeface="Meiryo UI" panose="020B0604030504040204" pitchFamily="50" charset="-128"/>
              </a:rPr>
              <a:t>のサンプルコード</a:t>
            </a:r>
            <a:r>
              <a:rPr lang="en-US" altLang="ja-JP">
                <a:latin typeface="Meiryo UI" panose="020B0604030504040204" pitchFamily="50" charset="-128"/>
                <a:ea typeface="Meiryo UI" panose="020B0604030504040204" pitchFamily="50" charset="-128"/>
              </a:rPr>
              <a:t>3D_002.cpp</a:t>
            </a:r>
            <a:r>
              <a:rPr lang="ja-JP" altLang="en-US">
                <a:latin typeface="Meiryo UI" panose="020B0604030504040204" pitchFamily="50" charset="-128"/>
                <a:ea typeface="Meiryo UI" panose="020B0604030504040204" pitchFamily="50" charset="-128"/>
              </a:rPr>
              <a:t>はコンパイルが通らない状態です</a:t>
            </a:r>
            <a:r>
              <a:rPr lang="ja-JP" altLang="en-US" smtClean="0">
                <a:latin typeface="Meiryo UI" panose="020B0604030504040204" pitchFamily="50" charset="-128"/>
                <a:ea typeface="Meiryo UI" panose="020B0604030504040204" pitchFamily="50" charset="-128"/>
              </a:rPr>
              <a:t>。</a:t>
            </a:r>
            <a:endParaRPr lang="en-US" altLang="ja-JP" smtClean="0">
              <a:latin typeface="Meiryo UI" panose="020B0604030504040204" pitchFamily="50" charset="-128"/>
              <a:ea typeface="Meiryo UI" panose="020B0604030504040204" pitchFamily="50" charset="-128"/>
            </a:endParaRPr>
          </a:p>
          <a:p>
            <a:r>
              <a:rPr lang="ja-JP" altLang="en-US">
                <a:latin typeface="Meiryo UI" panose="020B0604030504040204" pitchFamily="50" charset="-128"/>
                <a:ea typeface="Meiryo UI" panose="020B0604030504040204" pitchFamily="50" charset="-128"/>
              </a:rPr>
              <a:t>まずは練習問題をこなして、コ</a:t>
            </a:r>
            <a:r>
              <a:rPr lang="ja-JP" altLang="en-US" smtClean="0">
                <a:latin typeface="Meiryo UI" panose="020B0604030504040204" pitchFamily="50" charset="-128"/>
                <a:ea typeface="Meiryo UI" panose="020B0604030504040204" pitchFamily="50" charset="-128"/>
              </a:rPr>
              <a:t>ンパイルが通る</a:t>
            </a:r>
            <a:r>
              <a:rPr lang="ja-JP" altLang="en-US">
                <a:latin typeface="Meiryo UI" panose="020B0604030504040204" pitchFamily="50" charset="-128"/>
                <a:ea typeface="Meiryo UI" panose="020B0604030504040204" pitchFamily="50" charset="-128"/>
              </a:rPr>
              <a:t>ようにしてください。</a:t>
            </a:r>
          </a:p>
          <a:p>
            <a:endParaRPr lang="en-US" altLang="ja-JP" smtClean="0">
              <a:latin typeface="Meiryo UI" panose="020B0604030504040204" pitchFamily="50" charset="-128"/>
              <a:ea typeface="Meiryo UI" panose="020B0604030504040204" pitchFamily="50" charset="-128"/>
            </a:endParaRPr>
          </a:p>
          <a:p>
            <a:r>
              <a:rPr lang="ja-JP" altLang="en-US" smtClean="0">
                <a:latin typeface="Meiryo UI" panose="020B0604030504040204" pitchFamily="50" charset="-128"/>
                <a:ea typeface="Meiryo UI" panose="020B0604030504040204" pitchFamily="50" charset="-128"/>
              </a:rPr>
              <a:t>　練習</a:t>
            </a:r>
            <a:endParaRPr lang="ja-JP" altLang="en-US">
              <a:latin typeface="Meiryo UI" panose="020B0604030504040204" pitchFamily="50" charset="-128"/>
              <a:ea typeface="Meiryo UI" panose="020B0604030504040204" pitchFamily="50" charset="-128"/>
            </a:endParaRPr>
          </a:p>
          <a:p>
            <a:r>
              <a:rPr lang="ja-JP" altLang="en-US">
                <a:latin typeface="Meiryo UI" panose="020B0604030504040204" pitchFamily="50" charset="-128"/>
                <a:ea typeface="Meiryo UI" panose="020B0604030504040204" pitchFamily="50" charset="-128"/>
              </a:rPr>
              <a:t>	</a:t>
            </a:r>
            <a:r>
              <a:rPr lang="ja-JP" altLang="en-US" smtClean="0">
                <a:latin typeface="Meiryo UI" panose="020B0604030504040204" pitchFamily="50" charset="-128"/>
                <a:ea typeface="Meiryo UI" panose="020B0604030504040204" pitchFamily="50" charset="-128"/>
              </a:rPr>
              <a:t>サンプルコード中に「</a:t>
            </a:r>
            <a:r>
              <a:rPr lang="en-US" altLang="ja-JP">
                <a:latin typeface="Meiryo UI" panose="020B0604030504040204" pitchFamily="50" charset="-128"/>
                <a:ea typeface="Meiryo UI" panose="020B0604030504040204" pitchFamily="50" charset="-128"/>
              </a:rPr>
              <a:t>input</a:t>
            </a:r>
            <a:r>
              <a:rPr lang="ja-JP" altLang="en-US">
                <a:latin typeface="Meiryo UI" panose="020B0604030504040204" pitchFamily="50" charset="-128"/>
                <a:ea typeface="Meiryo UI" panose="020B0604030504040204" pitchFamily="50" charset="-128"/>
              </a:rPr>
              <a:t>」と記述のある位置に必要なコードを追加</a:t>
            </a:r>
            <a:r>
              <a:rPr lang="ja-JP" altLang="en-US" smtClean="0">
                <a:latin typeface="Meiryo UI" panose="020B0604030504040204" pitchFamily="50" charset="-128"/>
                <a:ea typeface="Meiryo UI" panose="020B0604030504040204" pitchFamily="50" charset="-128"/>
              </a:rPr>
              <a:t>してプログラムを</a:t>
            </a:r>
            <a:r>
              <a:rPr lang="ja-JP" altLang="en-US">
                <a:latin typeface="Meiryo UI" panose="020B0604030504040204" pitchFamily="50" charset="-128"/>
                <a:ea typeface="Meiryo UI" panose="020B0604030504040204" pitchFamily="50" charset="-128"/>
              </a:rPr>
              <a:t>完成させてください。</a:t>
            </a:r>
          </a:p>
          <a:p>
            <a:r>
              <a:rPr lang="ja-JP" altLang="en-US">
                <a:latin typeface="Meiryo UI" panose="020B0604030504040204" pitchFamily="50" charset="-128"/>
                <a:ea typeface="Meiryo UI" panose="020B0604030504040204" pitchFamily="50" charset="-128"/>
              </a:rPr>
              <a:t>	</a:t>
            </a:r>
            <a:r>
              <a:rPr lang="ja-JP" altLang="en-US" smtClean="0">
                <a:latin typeface="Meiryo UI" panose="020B0604030504040204" pitchFamily="50" charset="-128"/>
                <a:ea typeface="Meiryo UI" panose="020B0604030504040204" pitchFamily="50" charset="-128"/>
              </a:rPr>
              <a:t>起動後に</a:t>
            </a:r>
            <a:r>
              <a:rPr lang="en-US" altLang="ja-JP" smtClean="0">
                <a:latin typeface="Meiryo UI" panose="020B0604030504040204" pitchFamily="50" charset="-128"/>
                <a:ea typeface="Meiryo UI" panose="020B0604030504040204" pitchFamily="50" charset="-128"/>
              </a:rPr>
              <a:t>T</a:t>
            </a:r>
            <a:r>
              <a:rPr lang="ja-JP" altLang="en-US" smtClean="0">
                <a:latin typeface="Meiryo UI" panose="020B0604030504040204" pitchFamily="50" charset="-128"/>
                <a:ea typeface="Meiryo UI" panose="020B0604030504040204" pitchFamily="50" charset="-128"/>
              </a:rPr>
              <a:t>キーを押して、本教材の２ページ目のような表示ができれば成功です。</a:t>
            </a:r>
            <a:endParaRPr lang="en-US" altLang="ja-JP" b="1" smtClean="0">
              <a:latin typeface="Meiryo UI" panose="020B0604030504040204" pitchFamily="50" charset="-128"/>
              <a:ea typeface="Meiryo UI" panose="020B0604030504040204" pitchFamily="50" charset="-128"/>
            </a:endParaRPr>
          </a:p>
          <a:p>
            <a:endParaRPr lang="en-US" altLang="ja-JP" b="1" smtClean="0">
              <a:latin typeface="Meiryo UI" panose="020B0604030504040204" pitchFamily="50" charset="-128"/>
              <a:ea typeface="Meiryo UI" panose="020B0604030504040204" pitchFamily="50" charset="-128"/>
            </a:endParaRPr>
          </a:p>
          <a:p>
            <a:r>
              <a:rPr lang="ja-JP" altLang="en-US" b="1">
                <a:latin typeface="Meiryo UI" panose="020B0604030504040204" pitchFamily="50" charset="-128"/>
                <a:ea typeface="Meiryo UI" panose="020B0604030504040204" pitchFamily="50" charset="-128"/>
              </a:rPr>
              <a:t>　</a:t>
            </a:r>
            <a:r>
              <a:rPr lang="ja-JP" altLang="en-US" smtClean="0">
                <a:latin typeface="Meiryo UI" panose="020B0604030504040204" pitchFamily="50" charset="-128"/>
                <a:ea typeface="Meiryo UI" panose="020B0604030504040204" pitchFamily="50" charset="-128"/>
              </a:rPr>
              <a:t>完成したプログラムを実行</a:t>
            </a:r>
            <a:r>
              <a:rPr lang="ja-JP" altLang="en-US">
                <a:latin typeface="Meiryo UI" panose="020B0604030504040204" pitchFamily="50" charset="-128"/>
                <a:ea typeface="Meiryo UI" panose="020B0604030504040204" pitchFamily="50" charset="-128"/>
              </a:rPr>
              <a:t>する</a:t>
            </a:r>
            <a:r>
              <a:rPr lang="ja-JP" altLang="en-US" smtClean="0">
                <a:latin typeface="Meiryo UI" panose="020B0604030504040204" pitchFamily="50" charset="-128"/>
                <a:ea typeface="Meiryo UI" panose="020B0604030504040204" pitchFamily="50" charset="-128"/>
              </a:rPr>
              <a:t>と</a:t>
            </a:r>
            <a:r>
              <a:rPr lang="en-US" altLang="ja-JP" smtClean="0">
                <a:latin typeface="Meiryo UI" panose="020B0604030504040204" pitchFamily="50" charset="-128"/>
                <a:ea typeface="Meiryo UI" panose="020B0604030504040204" pitchFamily="50" charset="-128"/>
              </a:rPr>
              <a:t>…</a:t>
            </a:r>
          </a:p>
          <a:p>
            <a:r>
              <a:rPr lang="ja-JP" altLang="en-US" smtClean="0">
                <a:latin typeface="Meiryo UI" panose="020B0604030504040204" pitchFamily="50" charset="-128"/>
                <a:ea typeface="Meiryo UI" panose="020B0604030504040204" pitchFamily="50" charset="-128"/>
              </a:rPr>
              <a:t>座標軸</a:t>
            </a:r>
            <a:r>
              <a:rPr lang="ja-JP" altLang="en-US">
                <a:latin typeface="Meiryo UI" panose="020B0604030504040204" pitchFamily="50" charset="-128"/>
                <a:ea typeface="Meiryo UI" panose="020B0604030504040204" pitchFamily="50" charset="-128"/>
              </a:rPr>
              <a:t>を示す</a:t>
            </a:r>
            <a:r>
              <a:rPr lang="en-US" altLang="ja-JP">
                <a:latin typeface="Meiryo UI" panose="020B0604030504040204" pitchFamily="50" charset="-128"/>
                <a:ea typeface="Meiryo UI" panose="020B0604030504040204" pitchFamily="50" charset="-128"/>
              </a:rPr>
              <a:t>RGB</a:t>
            </a:r>
            <a:r>
              <a:rPr lang="ja-JP" altLang="en-US">
                <a:latin typeface="Meiryo UI" panose="020B0604030504040204" pitchFamily="50" charset="-128"/>
                <a:ea typeface="Meiryo UI" panose="020B0604030504040204" pitchFamily="50" charset="-128"/>
              </a:rPr>
              <a:t>のラインと１枚の四角形</a:t>
            </a:r>
            <a:r>
              <a:rPr lang="en-US" altLang="ja-JP">
                <a:latin typeface="Meiryo UI" panose="020B0604030504040204" pitchFamily="50" charset="-128"/>
                <a:ea typeface="Meiryo UI" panose="020B0604030504040204" pitchFamily="50" charset="-128"/>
              </a:rPr>
              <a:t>(</a:t>
            </a:r>
            <a:r>
              <a:rPr lang="ja-JP" altLang="en-US">
                <a:latin typeface="Meiryo UI" panose="020B0604030504040204" pitchFamily="50" charset="-128"/>
                <a:ea typeface="Meiryo UI" panose="020B0604030504040204" pitchFamily="50" charset="-128"/>
              </a:rPr>
              <a:t>２つのポリゴン）が表示されます</a:t>
            </a:r>
            <a:r>
              <a:rPr lang="ja-JP" altLang="en-US" smtClean="0">
                <a:latin typeface="Meiryo UI" panose="020B0604030504040204" pitchFamily="50" charset="-128"/>
                <a:ea typeface="Meiryo UI" panose="020B0604030504040204" pitchFamily="50" charset="-128"/>
              </a:rPr>
              <a:t>。</a:t>
            </a:r>
            <a:r>
              <a:rPr lang="en-US" altLang="ja-JP" smtClean="0">
                <a:latin typeface="Meiryo UI" panose="020B0604030504040204" pitchFamily="50" charset="-128"/>
                <a:ea typeface="Meiryo UI" panose="020B0604030504040204" pitchFamily="50" charset="-128"/>
              </a:rPr>
              <a:t/>
            </a:r>
            <a:br>
              <a:rPr lang="en-US" altLang="ja-JP" smtClean="0">
                <a:latin typeface="Meiryo UI" panose="020B0604030504040204" pitchFamily="50" charset="-128"/>
                <a:ea typeface="Meiryo UI" panose="020B0604030504040204" pitchFamily="50" charset="-128"/>
              </a:rPr>
            </a:br>
            <a:r>
              <a:rPr lang="ja-JP" altLang="en-US" smtClean="0">
                <a:latin typeface="Meiryo UI" panose="020B0604030504040204" pitchFamily="50" charset="-128"/>
                <a:ea typeface="Meiryo UI" panose="020B0604030504040204" pitchFamily="50" charset="-128"/>
              </a:rPr>
              <a:t>マウス</a:t>
            </a:r>
            <a:r>
              <a:rPr lang="ja-JP" altLang="en-US">
                <a:latin typeface="Meiryo UI" panose="020B0604030504040204" pitchFamily="50" charset="-128"/>
                <a:ea typeface="Meiryo UI" panose="020B0604030504040204" pitchFamily="50" charset="-128"/>
              </a:rPr>
              <a:t>の左ドラッグ操作で、ポリゴンが回転します。シフトキーを押しながら左ドラッグで、カメラが回転します</a:t>
            </a:r>
            <a:r>
              <a:rPr lang="ja-JP" altLang="en-US" smtClean="0">
                <a:latin typeface="Meiryo UI" panose="020B0604030504040204" pitchFamily="50" charset="-128"/>
                <a:ea typeface="Meiryo UI" panose="020B0604030504040204" pitchFamily="50" charset="-128"/>
              </a:rPr>
              <a:t>。</a:t>
            </a:r>
            <a:endParaRPr lang="en-US" altLang="ja-JP" smtClean="0">
              <a:latin typeface="Meiryo UI" panose="020B0604030504040204" pitchFamily="50" charset="-128"/>
              <a:ea typeface="Meiryo UI" panose="020B0604030504040204" pitchFamily="50" charset="-128"/>
            </a:endParaRPr>
          </a:p>
          <a:p>
            <a:r>
              <a:rPr lang="en-US" altLang="ja-JP" smtClean="0">
                <a:latin typeface="Meiryo UI" panose="020B0604030504040204" pitchFamily="50" charset="-128"/>
                <a:ea typeface="Meiryo UI" panose="020B0604030504040204" pitchFamily="50" charset="-128"/>
              </a:rPr>
              <a:t>※</a:t>
            </a:r>
            <a:r>
              <a:rPr lang="ja-JP" altLang="en-US" smtClean="0">
                <a:latin typeface="Meiryo UI" panose="020B0604030504040204" pitchFamily="50" charset="-128"/>
                <a:ea typeface="Meiryo UI" panose="020B0604030504040204" pitchFamily="50" charset="-128"/>
              </a:rPr>
              <a:t>カメラ</a:t>
            </a:r>
            <a:r>
              <a:rPr lang="ja-JP" altLang="en-US">
                <a:latin typeface="Meiryo UI" panose="020B0604030504040204" pitchFamily="50" charset="-128"/>
                <a:ea typeface="Meiryo UI" panose="020B0604030504040204" pitchFamily="50" charset="-128"/>
              </a:rPr>
              <a:t>回転時には座標軸も動くことを確認してください</a:t>
            </a:r>
            <a:r>
              <a:rPr lang="ja-JP" altLang="en-US" smtClean="0">
                <a:latin typeface="Meiryo UI" panose="020B0604030504040204" pitchFamily="50" charset="-128"/>
                <a:ea typeface="Meiryo UI" panose="020B0604030504040204" pitchFamily="50" charset="-128"/>
              </a:rPr>
              <a:t>。</a:t>
            </a:r>
            <a:r>
              <a:rPr lang="en-US" altLang="ja-JP" smtClean="0">
                <a:latin typeface="Meiryo UI" panose="020B0604030504040204" pitchFamily="50" charset="-128"/>
                <a:ea typeface="Meiryo UI" panose="020B0604030504040204" pitchFamily="50" charset="-128"/>
              </a:rPr>
              <a:t/>
            </a:r>
            <a:br>
              <a:rPr lang="en-US" altLang="ja-JP" smtClean="0">
                <a:latin typeface="Meiryo UI" panose="020B0604030504040204" pitchFamily="50" charset="-128"/>
                <a:ea typeface="Meiryo UI" panose="020B0604030504040204" pitchFamily="50" charset="-128"/>
              </a:rPr>
            </a:br>
            <a:endParaRPr lang="en-US" altLang="ja-JP" smtClean="0">
              <a:latin typeface="Meiryo UI" panose="020B0604030504040204" pitchFamily="50" charset="-128"/>
              <a:ea typeface="Meiryo UI" panose="020B0604030504040204" pitchFamily="50" charset="-128"/>
            </a:endParaRPr>
          </a:p>
          <a:p>
            <a:r>
              <a:rPr lang="ja-JP" altLang="en-US" smtClean="0">
                <a:latin typeface="Meiryo UI" panose="020B0604030504040204" pitchFamily="50" charset="-128"/>
                <a:ea typeface="Meiryo UI" panose="020B0604030504040204" pitchFamily="50" charset="-128"/>
              </a:rPr>
              <a:t>　</a:t>
            </a:r>
            <a:r>
              <a:rPr lang="en-US" altLang="ja-JP" smtClean="0">
                <a:latin typeface="Meiryo UI" panose="020B0604030504040204" pitchFamily="50" charset="-128"/>
                <a:ea typeface="Meiryo UI" panose="020B0604030504040204" pitchFamily="50" charset="-128"/>
              </a:rPr>
              <a:t>W</a:t>
            </a:r>
            <a:r>
              <a:rPr lang="ja-JP" altLang="en-US">
                <a:latin typeface="Meiryo UI" panose="020B0604030504040204" pitchFamily="50" charset="-128"/>
                <a:ea typeface="Meiryo UI" panose="020B0604030504040204" pitchFamily="50" charset="-128"/>
              </a:rPr>
              <a:t>キーでワイアフレーム表示、</a:t>
            </a:r>
            <a:r>
              <a:rPr lang="en-US" altLang="ja-JP">
                <a:latin typeface="Meiryo UI" panose="020B0604030504040204" pitchFamily="50" charset="-128"/>
                <a:ea typeface="Meiryo UI" panose="020B0604030504040204" pitchFamily="50" charset="-128"/>
              </a:rPr>
              <a:t>R</a:t>
            </a:r>
            <a:r>
              <a:rPr lang="ja-JP" altLang="en-US">
                <a:latin typeface="Meiryo UI" panose="020B0604030504040204" pitchFamily="50" charset="-128"/>
                <a:ea typeface="Meiryo UI" panose="020B0604030504040204" pitchFamily="50" charset="-128"/>
              </a:rPr>
              <a:t>キーで回転のリセット、</a:t>
            </a:r>
            <a:r>
              <a:rPr lang="en-US" altLang="ja-JP">
                <a:latin typeface="Meiryo UI" panose="020B0604030504040204" pitchFamily="50" charset="-128"/>
                <a:ea typeface="Meiryo UI" panose="020B0604030504040204" pitchFamily="50" charset="-128"/>
              </a:rPr>
              <a:t>T</a:t>
            </a:r>
            <a:r>
              <a:rPr lang="ja-JP" altLang="en-US">
                <a:latin typeface="Meiryo UI" panose="020B0604030504040204" pitchFamily="50" charset="-128"/>
                <a:ea typeface="Meiryo UI" panose="020B0604030504040204" pitchFamily="50" charset="-128"/>
              </a:rPr>
              <a:t>キーでテクスチャの</a:t>
            </a:r>
            <a:r>
              <a:rPr lang="en-US" altLang="ja-JP">
                <a:latin typeface="Meiryo UI" panose="020B0604030504040204" pitchFamily="50" charset="-128"/>
                <a:ea typeface="Meiryo UI" panose="020B0604030504040204" pitchFamily="50" charset="-128"/>
              </a:rPr>
              <a:t>ON/OFF</a:t>
            </a:r>
            <a:r>
              <a:rPr lang="ja-JP" altLang="en-US">
                <a:latin typeface="Meiryo UI" panose="020B0604030504040204" pitchFamily="50" charset="-128"/>
                <a:ea typeface="Meiryo UI" panose="020B0604030504040204" pitchFamily="50" charset="-128"/>
              </a:rPr>
              <a:t>、４キーでライト</a:t>
            </a:r>
            <a:r>
              <a:rPr lang="en-US" altLang="ja-JP">
                <a:latin typeface="Meiryo UI" panose="020B0604030504040204" pitchFamily="50" charset="-128"/>
                <a:ea typeface="Meiryo UI" panose="020B0604030504040204" pitchFamily="50" charset="-128"/>
              </a:rPr>
              <a:t>ON/OFF</a:t>
            </a:r>
            <a:r>
              <a:rPr lang="ja-JP" altLang="en-US" smtClean="0">
                <a:latin typeface="Meiryo UI" panose="020B0604030504040204" pitchFamily="50" charset="-128"/>
                <a:ea typeface="Meiryo UI" panose="020B0604030504040204" pitchFamily="50" charset="-128"/>
              </a:rPr>
              <a:t>、</a:t>
            </a:r>
            <a:r>
              <a:rPr lang="en-US" altLang="ja-JP" smtClean="0">
                <a:latin typeface="Meiryo UI" panose="020B0604030504040204" pitchFamily="50" charset="-128"/>
                <a:ea typeface="Meiryo UI" panose="020B0604030504040204" pitchFamily="50" charset="-128"/>
              </a:rPr>
              <a:t/>
            </a:r>
            <a:br>
              <a:rPr lang="en-US" altLang="ja-JP" smtClean="0">
                <a:latin typeface="Meiryo UI" panose="020B0604030504040204" pitchFamily="50" charset="-128"/>
                <a:ea typeface="Meiryo UI" panose="020B0604030504040204" pitchFamily="50" charset="-128"/>
              </a:rPr>
            </a:br>
            <a:r>
              <a:rPr lang="ja-JP" altLang="en-US" smtClean="0">
                <a:latin typeface="Meiryo UI" panose="020B0604030504040204" pitchFamily="50" charset="-128"/>
                <a:ea typeface="Meiryo UI" panose="020B0604030504040204" pitchFamily="50" charset="-128"/>
              </a:rPr>
              <a:t>１２３</a:t>
            </a:r>
            <a:r>
              <a:rPr lang="ja-JP" altLang="en-US">
                <a:latin typeface="Meiryo UI" panose="020B0604030504040204" pitchFamily="50" charset="-128"/>
                <a:ea typeface="Meiryo UI" panose="020B0604030504040204" pitchFamily="50" charset="-128"/>
              </a:rPr>
              <a:t>キーは</a:t>
            </a:r>
            <a:r>
              <a:rPr lang="en-US" altLang="ja-JP">
                <a:latin typeface="Meiryo UI" panose="020B0604030504040204" pitchFamily="50" charset="-128"/>
                <a:ea typeface="Meiryo UI" panose="020B0604030504040204" pitchFamily="50" charset="-128"/>
              </a:rPr>
              <a:t>3</a:t>
            </a:r>
            <a:r>
              <a:rPr lang="ja-JP" altLang="en-US">
                <a:latin typeface="Meiryo UI" panose="020B0604030504040204" pitchFamily="50" charset="-128"/>
                <a:ea typeface="Meiryo UI" panose="020B0604030504040204" pitchFamily="50" charset="-128"/>
              </a:rPr>
              <a:t>点照明のそれぞれのライト（１：キーライト、２：フィルライト、３：バックライト）を</a:t>
            </a:r>
            <a:r>
              <a:rPr lang="en-US" altLang="ja-JP">
                <a:latin typeface="Meiryo UI" panose="020B0604030504040204" pitchFamily="50" charset="-128"/>
                <a:ea typeface="Meiryo UI" panose="020B0604030504040204" pitchFamily="50" charset="-128"/>
              </a:rPr>
              <a:t>ON/OFF</a:t>
            </a:r>
            <a:r>
              <a:rPr lang="ja-JP" altLang="en-US">
                <a:latin typeface="Meiryo UI" panose="020B0604030504040204" pitchFamily="50" charset="-128"/>
                <a:ea typeface="Meiryo UI" panose="020B0604030504040204" pitchFamily="50" charset="-128"/>
              </a:rPr>
              <a:t>します</a:t>
            </a:r>
            <a:r>
              <a:rPr lang="ja-JP" altLang="en-US" smtClean="0">
                <a:latin typeface="Meiryo UI" panose="020B0604030504040204" pitchFamily="50" charset="-128"/>
                <a:ea typeface="Meiryo UI" panose="020B0604030504040204" pitchFamily="50" charset="-128"/>
              </a:rPr>
              <a:t>。</a:t>
            </a:r>
            <a:endParaRPr lang="en-US" altLang="ja-JP"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94772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437419" y="447124"/>
            <a:ext cx="11430000" cy="3970318"/>
          </a:xfrm>
          <a:prstGeom prst="rect">
            <a:avLst/>
          </a:prstGeom>
          <a:noFill/>
        </p:spPr>
        <p:txBody>
          <a:bodyPr wrap="square" rtlCol="0">
            <a:spAutoFit/>
          </a:bodyPr>
          <a:lstStyle/>
          <a:p>
            <a:pPr defTabSz="360000"/>
            <a:r>
              <a:rPr lang="ja-JP" altLang="en-US" b="1" smtClean="0">
                <a:latin typeface="Meiryo UI" panose="020B0604030504040204" pitchFamily="50" charset="-128"/>
                <a:ea typeface="Meiryo UI" panose="020B0604030504040204" pitchFamily="50" charset="-128"/>
              </a:rPr>
              <a:t>練習</a:t>
            </a:r>
            <a:endParaRPr lang="en-US" altLang="ja-JP" b="1" smtClean="0">
              <a:latin typeface="Meiryo UI" panose="020B0604030504040204" pitchFamily="50" charset="-128"/>
              <a:ea typeface="Meiryo UI" panose="020B0604030504040204" pitchFamily="50" charset="-128"/>
            </a:endParaRPr>
          </a:p>
          <a:p>
            <a:pPr defTabSz="360000"/>
            <a:endParaRPr lang="en-US" altLang="ja-JP" smtClean="0">
              <a:latin typeface="Meiryo UI" panose="020B0604030504040204" pitchFamily="50" charset="-128"/>
              <a:ea typeface="Meiryo UI" panose="020B0604030504040204" pitchFamily="50" charset="-128"/>
            </a:endParaRPr>
          </a:p>
          <a:p>
            <a:pPr defTabSz="360000"/>
            <a:r>
              <a:rPr lang="ja-JP" altLang="en-US" smtClean="0">
                <a:latin typeface="Meiryo UI" panose="020B0604030504040204" pitchFamily="50" charset="-128"/>
                <a:ea typeface="Meiryo UI" panose="020B0604030504040204" pitchFamily="50" charset="-128"/>
              </a:rPr>
              <a:t>１．配布</a:t>
            </a:r>
            <a:r>
              <a:rPr lang="ja-JP" altLang="en-US">
                <a:latin typeface="Meiryo UI" panose="020B0604030504040204" pitchFamily="50" charset="-128"/>
                <a:ea typeface="Meiryo UI" panose="020B0604030504040204" pitchFamily="50" charset="-128"/>
              </a:rPr>
              <a:t>のサンプルコード</a:t>
            </a:r>
            <a:r>
              <a:rPr lang="en-US" altLang="ja-JP">
                <a:latin typeface="Meiryo UI" panose="020B0604030504040204" pitchFamily="50" charset="-128"/>
                <a:ea typeface="Meiryo UI" panose="020B0604030504040204" pitchFamily="50" charset="-128"/>
              </a:rPr>
              <a:t>3D_002.cpp</a:t>
            </a:r>
            <a:r>
              <a:rPr lang="ja-JP" altLang="en-US">
                <a:latin typeface="Meiryo UI" panose="020B0604030504040204" pitchFamily="50" charset="-128"/>
                <a:ea typeface="Meiryo UI" panose="020B0604030504040204" pitchFamily="50" charset="-128"/>
              </a:rPr>
              <a:t>はコンパイルが通らない状態です。</a:t>
            </a:r>
          </a:p>
          <a:p>
            <a:pPr defTabSz="360000"/>
            <a:r>
              <a:rPr lang="ja-JP" altLang="en-US">
                <a:latin typeface="Meiryo UI" panose="020B0604030504040204" pitchFamily="50" charset="-128"/>
                <a:ea typeface="Meiryo UI" panose="020B0604030504040204" pitchFamily="50" charset="-128"/>
              </a:rPr>
              <a:t>	サンプルコード中に</a:t>
            </a:r>
            <a:r>
              <a:rPr lang="ja-JP" altLang="en-US" smtClean="0">
                <a:latin typeface="Meiryo UI" panose="020B0604030504040204" pitchFamily="50" charset="-128"/>
                <a:ea typeface="Meiryo UI" panose="020B0604030504040204" pitchFamily="50" charset="-128"/>
              </a:rPr>
              <a:t>「</a:t>
            </a:r>
            <a:r>
              <a:rPr lang="en-US" altLang="ja-JP" smtClean="0">
                <a:latin typeface="Meiryo UI" panose="020B0604030504040204" pitchFamily="50" charset="-128"/>
                <a:ea typeface="Meiryo UI" panose="020B0604030504040204" pitchFamily="50" charset="-128"/>
              </a:rPr>
              <a:t>///+ input</a:t>
            </a:r>
            <a:r>
              <a:rPr lang="ja-JP" altLang="en-US">
                <a:latin typeface="Meiryo UI" panose="020B0604030504040204" pitchFamily="50" charset="-128"/>
                <a:ea typeface="Meiryo UI" panose="020B0604030504040204" pitchFamily="50" charset="-128"/>
              </a:rPr>
              <a:t>」と記述のある位置</a:t>
            </a:r>
            <a:r>
              <a:rPr lang="ja-JP" altLang="en-US" smtClean="0">
                <a:latin typeface="Meiryo UI" panose="020B0604030504040204" pitchFamily="50" charset="-128"/>
                <a:ea typeface="Meiryo UI" panose="020B0604030504040204" pitchFamily="50" charset="-128"/>
              </a:rPr>
              <a:t>に、この教材を参考にして必要</a:t>
            </a:r>
            <a:r>
              <a:rPr lang="ja-JP" altLang="en-US">
                <a:latin typeface="Meiryo UI" panose="020B0604030504040204" pitchFamily="50" charset="-128"/>
                <a:ea typeface="Meiryo UI" panose="020B0604030504040204" pitchFamily="50" charset="-128"/>
              </a:rPr>
              <a:t>なコードを追加</a:t>
            </a:r>
            <a:r>
              <a:rPr lang="ja-JP" altLang="en-US" smtClean="0">
                <a:latin typeface="Meiryo UI" panose="020B0604030504040204" pitchFamily="50" charset="-128"/>
                <a:ea typeface="Meiryo UI" panose="020B0604030504040204" pitchFamily="50" charset="-128"/>
              </a:rPr>
              <a:t>し、</a:t>
            </a:r>
            <a:r>
              <a:rPr lang="en-US" altLang="ja-JP" smtClean="0">
                <a:latin typeface="Meiryo UI" panose="020B0604030504040204" pitchFamily="50" charset="-128"/>
                <a:ea typeface="Meiryo UI" panose="020B0604030504040204" pitchFamily="50" charset="-128"/>
              </a:rPr>
              <a:t/>
            </a:r>
            <a:br>
              <a:rPr lang="en-US" altLang="ja-JP" smtClean="0">
                <a:latin typeface="Meiryo UI" panose="020B0604030504040204" pitchFamily="50" charset="-128"/>
                <a:ea typeface="Meiryo UI" panose="020B0604030504040204" pitchFamily="50" charset="-128"/>
              </a:rPr>
            </a:br>
            <a:r>
              <a:rPr lang="en-US" altLang="ja-JP" smtClean="0">
                <a:latin typeface="Meiryo UI" panose="020B0604030504040204" pitchFamily="50" charset="-128"/>
                <a:ea typeface="Meiryo UI" panose="020B0604030504040204" pitchFamily="50" charset="-128"/>
              </a:rPr>
              <a:t>	</a:t>
            </a:r>
            <a:r>
              <a:rPr lang="ja-JP" altLang="en-US" smtClean="0">
                <a:latin typeface="Meiryo UI" panose="020B0604030504040204" pitchFamily="50" charset="-128"/>
                <a:ea typeface="Meiryo UI" panose="020B0604030504040204" pitchFamily="50" charset="-128"/>
              </a:rPr>
              <a:t>プログラムを完成</a:t>
            </a:r>
            <a:r>
              <a:rPr lang="ja-JP" altLang="en-US">
                <a:latin typeface="Meiryo UI" panose="020B0604030504040204" pitchFamily="50" charset="-128"/>
                <a:ea typeface="Meiryo UI" panose="020B0604030504040204" pitchFamily="50" charset="-128"/>
              </a:rPr>
              <a:t>させてください。</a:t>
            </a:r>
          </a:p>
          <a:p>
            <a:pPr defTabSz="360000"/>
            <a:r>
              <a:rPr lang="ja-JP" altLang="en-US">
                <a:latin typeface="Meiryo UI" panose="020B0604030504040204" pitchFamily="50" charset="-128"/>
                <a:ea typeface="Meiryo UI" panose="020B0604030504040204" pitchFamily="50" charset="-128"/>
              </a:rPr>
              <a:t>	起動後に</a:t>
            </a:r>
            <a:r>
              <a:rPr lang="en-US" altLang="ja-JP">
                <a:latin typeface="Meiryo UI" panose="020B0604030504040204" pitchFamily="50" charset="-128"/>
                <a:ea typeface="Meiryo UI" panose="020B0604030504040204" pitchFamily="50" charset="-128"/>
              </a:rPr>
              <a:t>T</a:t>
            </a:r>
            <a:r>
              <a:rPr lang="ja-JP" altLang="en-US">
                <a:latin typeface="Meiryo UI" panose="020B0604030504040204" pitchFamily="50" charset="-128"/>
                <a:ea typeface="Meiryo UI" panose="020B0604030504040204" pitchFamily="50" charset="-128"/>
              </a:rPr>
              <a:t>キーを押して</a:t>
            </a:r>
            <a:r>
              <a:rPr lang="ja-JP" altLang="en-US" smtClean="0">
                <a:latin typeface="Meiryo UI" panose="020B0604030504040204" pitchFamily="50" charset="-128"/>
                <a:ea typeface="Meiryo UI" panose="020B0604030504040204" pitchFamily="50" charset="-128"/>
              </a:rPr>
              <a:t>、この教材</a:t>
            </a:r>
            <a:r>
              <a:rPr lang="ja-JP" altLang="en-US">
                <a:latin typeface="Meiryo UI" panose="020B0604030504040204" pitchFamily="50" charset="-128"/>
                <a:ea typeface="Meiryo UI" panose="020B0604030504040204" pitchFamily="50" charset="-128"/>
              </a:rPr>
              <a:t>の２ページ目のような表示ができれば成功です</a:t>
            </a:r>
            <a:r>
              <a:rPr lang="ja-JP" altLang="en-US" smtClean="0">
                <a:latin typeface="Meiryo UI" panose="020B0604030504040204" pitchFamily="50" charset="-128"/>
                <a:ea typeface="Meiryo UI" panose="020B0604030504040204" pitchFamily="50" charset="-128"/>
              </a:rPr>
              <a:t>。</a:t>
            </a:r>
            <a:endParaRPr lang="en-US" altLang="ja-JP" smtClean="0">
              <a:latin typeface="Meiryo UI" panose="020B0604030504040204" pitchFamily="50" charset="-128"/>
              <a:ea typeface="Meiryo UI" panose="020B0604030504040204" pitchFamily="50" charset="-128"/>
            </a:endParaRPr>
          </a:p>
          <a:p>
            <a:pPr defTabSz="360000"/>
            <a:endParaRPr lang="en-US" altLang="ja-JP">
              <a:latin typeface="Meiryo UI" panose="020B0604030504040204" pitchFamily="50" charset="-128"/>
              <a:ea typeface="Meiryo UI" panose="020B0604030504040204" pitchFamily="50" charset="-128"/>
            </a:endParaRPr>
          </a:p>
          <a:p>
            <a:pPr defTabSz="360000"/>
            <a:r>
              <a:rPr lang="ja-JP" altLang="en-US" smtClean="0">
                <a:latin typeface="Meiryo UI" panose="020B0604030504040204" pitchFamily="50" charset="-128"/>
                <a:ea typeface="Meiryo UI" panose="020B0604030504040204" pitchFamily="50" charset="-128"/>
              </a:rPr>
              <a:t>２．</a:t>
            </a:r>
            <a:r>
              <a:rPr lang="ja-JP" altLang="en-US">
                <a:latin typeface="Meiryo UI" panose="020B0604030504040204" pitchFamily="50" charset="-128"/>
                <a:ea typeface="Meiryo UI" panose="020B0604030504040204" pitchFamily="50" charset="-128"/>
              </a:rPr>
              <a:t>頂点の位置を画面で確認する練習</a:t>
            </a:r>
          </a:p>
          <a:p>
            <a:pPr defTabSz="360000"/>
            <a:r>
              <a:rPr lang="ja-JP" altLang="en-US">
                <a:latin typeface="Meiryo UI" panose="020B0604030504040204" pitchFamily="50" charset="-128"/>
                <a:ea typeface="Meiryo UI" panose="020B0604030504040204" pitchFamily="50" charset="-128"/>
              </a:rPr>
              <a:t>	配置した頂点の</a:t>
            </a:r>
            <a:r>
              <a:rPr lang="en-US" altLang="ja-JP">
                <a:latin typeface="Meiryo UI" panose="020B0604030504040204" pitchFamily="50" charset="-128"/>
                <a:ea typeface="Meiryo UI" panose="020B0604030504040204" pitchFamily="50" charset="-128"/>
              </a:rPr>
              <a:t>PSIZE</a:t>
            </a:r>
            <a:r>
              <a:rPr lang="ja-JP" altLang="en-US">
                <a:latin typeface="Meiryo UI" panose="020B0604030504040204" pitchFamily="50" charset="-128"/>
                <a:ea typeface="Meiryo UI" panose="020B0604030504040204" pitchFamily="50" charset="-128"/>
              </a:rPr>
              <a:t>の値を調整して、何番の頂点が画面のどこに表示されているのか</a:t>
            </a:r>
            <a:r>
              <a:rPr lang="ja-JP" altLang="en-US" smtClean="0">
                <a:latin typeface="Meiryo UI" panose="020B0604030504040204" pitchFamily="50" charset="-128"/>
                <a:ea typeface="Meiryo UI" panose="020B0604030504040204" pitchFamily="50" charset="-128"/>
              </a:rPr>
              <a:t>確認してください。</a:t>
            </a:r>
            <a:endParaRPr lang="ja-JP" altLang="en-US">
              <a:latin typeface="Meiryo UI" panose="020B0604030504040204" pitchFamily="50" charset="-128"/>
              <a:ea typeface="Meiryo UI" panose="020B0604030504040204" pitchFamily="50" charset="-128"/>
            </a:endParaRPr>
          </a:p>
          <a:p>
            <a:pPr defTabSz="360000"/>
            <a:endParaRPr lang="en-US" altLang="ja-JP" smtClean="0">
              <a:latin typeface="Meiryo UI" panose="020B0604030504040204" pitchFamily="50" charset="-128"/>
              <a:ea typeface="Meiryo UI" panose="020B0604030504040204" pitchFamily="50" charset="-128"/>
            </a:endParaRPr>
          </a:p>
          <a:p>
            <a:pPr defTabSz="360000"/>
            <a:r>
              <a:rPr lang="ja-JP" altLang="en-US">
                <a:latin typeface="Meiryo UI" panose="020B0604030504040204" pitchFamily="50" charset="-128"/>
                <a:ea typeface="Meiryo UI" panose="020B0604030504040204" pitchFamily="50" charset="-128"/>
              </a:rPr>
              <a:t>３．インデックスの順番を変更すると、どのように表示が変わるかを試す練習。</a:t>
            </a:r>
            <a:endParaRPr lang="en-US" altLang="ja-JP">
              <a:latin typeface="Meiryo UI" panose="020B0604030504040204" pitchFamily="50" charset="-128"/>
              <a:ea typeface="Meiryo UI" panose="020B0604030504040204" pitchFamily="50" charset="-128"/>
            </a:endParaRPr>
          </a:p>
          <a:p>
            <a:pPr defTabSz="360000"/>
            <a:r>
              <a:rPr lang="ja-JP" altLang="en-US">
                <a:latin typeface="Meiryo UI" panose="020B0604030504040204" pitchFamily="50" charset="-128"/>
                <a:ea typeface="Meiryo UI" panose="020B0604030504040204" pitchFamily="50" charset="-128"/>
              </a:rPr>
              <a:t>	</a:t>
            </a:r>
            <a:r>
              <a:rPr lang="en-US" altLang="ja-JP">
                <a:latin typeface="Meiryo UI" panose="020B0604030504040204" pitchFamily="50" charset="-128"/>
                <a:ea typeface="Meiryo UI" panose="020B0604030504040204" pitchFamily="50" charset="-128"/>
              </a:rPr>
              <a:t>static MyVertex vertices[] = {</a:t>
            </a:r>
            <a:r>
              <a:rPr lang="ja-JP" altLang="en-US">
                <a:latin typeface="Meiryo UI" panose="020B0604030504040204" pitchFamily="50" charset="-128"/>
                <a:ea typeface="Meiryo UI" panose="020B0604030504040204" pitchFamily="50" charset="-128"/>
              </a:rPr>
              <a:t>・・・</a:t>
            </a:r>
            <a:r>
              <a:rPr lang="en-US" altLang="ja-JP">
                <a:latin typeface="Meiryo UI" panose="020B0604030504040204" pitchFamily="50" charset="-128"/>
                <a:ea typeface="Meiryo UI" panose="020B0604030504040204" pitchFamily="50" charset="-128"/>
              </a:rPr>
              <a:t>};</a:t>
            </a:r>
          </a:p>
          <a:p>
            <a:pPr defTabSz="360000"/>
            <a:r>
              <a:rPr lang="en-US" altLang="ja-JP">
                <a:latin typeface="Meiryo UI" panose="020B0604030504040204" pitchFamily="50" charset="-128"/>
                <a:ea typeface="Meiryo UI" panose="020B0604030504040204" pitchFamily="50" charset="-128"/>
              </a:rPr>
              <a:t>	</a:t>
            </a:r>
            <a:r>
              <a:rPr lang="ja-JP" altLang="en-US">
                <a:latin typeface="Meiryo UI" panose="020B0604030504040204" pitchFamily="50" charset="-128"/>
                <a:ea typeface="Meiryo UI" panose="020B0604030504040204" pitchFamily="50" charset="-128"/>
              </a:rPr>
              <a:t>の値の順を適当に変更し、どのように表示が変わるかを試してください。</a:t>
            </a:r>
            <a:endParaRPr lang="en-US" altLang="ja-JP">
              <a:latin typeface="Meiryo UI" panose="020B0604030504040204" pitchFamily="50" charset="-128"/>
              <a:ea typeface="Meiryo UI" panose="020B0604030504040204" pitchFamily="50" charset="-128"/>
            </a:endParaRPr>
          </a:p>
          <a:p>
            <a:pPr defTabSz="360000"/>
            <a:endParaRPr lang="en-US" altLang="ja-JP">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245343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437419" y="447124"/>
            <a:ext cx="11430000" cy="3970318"/>
          </a:xfrm>
          <a:prstGeom prst="rect">
            <a:avLst/>
          </a:prstGeom>
          <a:noFill/>
        </p:spPr>
        <p:txBody>
          <a:bodyPr wrap="square" rtlCol="0">
            <a:spAutoFit/>
          </a:bodyPr>
          <a:lstStyle/>
          <a:p>
            <a:pPr defTabSz="360000"/>
            <a:r>
              <a:rPr lang="ja-JP" altLang="en-US" b="1">
                <a:latin typeface="Meiryo UI" panose="020B0604030504040204" pitchFamily="50" charset="-128"/>
                <a:ea typeface="Meiryo UI" panose="020B0604030504040204" pitchFamily="50" charset="-128"/>
              </a:rPr>
              <a:t>練習</a:t>
            </a:r>
            <a:endParaRPr lang="en-US" altLang="ja-JP" b="1" smtClean="0">
              <a:latin typeface="Meiryo UI" panose="020B0604030504040204" pitchFamily="50" charset="-128"/>
              <a:ea typeface="Meiryo UI" panose="020B0604030504040204" pitchFamily="50" charset="-128"/>
            </a:endParaRPr>
          </a:p>
          <a:p>
            <a:pPr defTabSz="360000"/>
            <a:endParaRPr lang="en-US" altLang="ja-JP" smtClean="0">
              <a:latin typeface="Meiryo UI" panose="020B0604030504040204" pitchFamily="50" charset="-128"/>
              <a:ea typeface="Meiryo UI" panose="020B0604030504040204" pitchFamily="50" charset="-128"/>
            </a:endParaRPr>
          </a:p>
          <a:p>
            <a:pPr defTabSz="360000"/>
            <a:r>
              <a:rPr lang="ja-JP" altLang="en-US" smtClean="0">
                <a:latin typeface="Meiryo UI" panose="020B0604030504040204" pitchFamily="50" charset="-128"/>
                <a:ea typeface="Meiryo UI" panose="020B0604030504040204" pitchFamily="50" charset="-128"/>
              </a:rPr>
              <a:t>４．</a:t>
            </a:r>
            <a:r>
              <a:rPr lang="en-US" altLang="ja-JP">
                <a:latin typeface="Meiryo UI" panose="020B0604030504040204" pitchFamily="50" charset="-128"/>
                <a:ea typeface="Meiryo UI" panose="020B0604030504040204" pitchFamily="50" charset="-128"/>
              </a:rPr>
              <a:t>SetFVF</a:t>
            </a:r>
            <a:r>
              <a:rPr lang="ja-JP" altLang="en-US">
                <a:latin typeface="Meiryo UI" panose="020B0604030504040204" pitchFamily="50" charset="-128"/>
                <a:ea typeface="Meiryo UI" panose="020B0604030504040204" pitchFamily="50" charset="-128"/>
              </a:rPr>
              <a:t>に設定するパラメータの違い</a:t>
            </a:r>
            <a:r>
              <a:rPr lang="ja-JP" altLang="en-US" smtClean="0">
                <a:latin typeface="Meiryo UI" panose="020B0604030504040204" pitchFamily="50" charset="-128"/>
                <a:ea typeface="Meiryo UI" panose="020B0604030504040204" pitchFamily="50" charset="-128"/>
              </a:rPr>
              <a:t>で、表示がどのように変化するか試</a:t>
            </a:r>
            <a:r>
              <a:rPr lang="ja-JP" altLang="en-US" smtClean="0">
                <a:latin typeface="Meiryo UI" panose="020B0604030504040204" pitchFamily="50" charset="-128"/>
                <a:ea typeface="Meiryo UI" panose="020B0604030504040204" pitchFamily="50" charset="-128"/>
              </a:rPr>
              <a:t>す。</a:t>
            </a:r>
            <a:endParaRPr lang="en-US" altLang="ja-JP" smtClean="0">
              <a:latin typeface="Meiryo UI" panose="020B0604030504040204" pitchFamily="50" charset="-128"/>
              <a:ea typeface="Meiryo UI" panose="020B0604030504040204" pitchFamily="50" charset="-128"/>
            </a:endParaRPr>
          </a:p>
          <a:p>
            <a:pPr defTabSz="360000"/>
            <a:r>
              <a:rPr lang="ja-JP" altLang="en-US">
                <a:latin typeface="Meiryo UI" panose="020B0604030504040204" pitchFamily="50" charset="-128"/>
                <a:ea typeface="Meiryo UI" panose="020B0604030504040204" pitchFamily="50" charset="-128"/>
              </a:rPr>
              <a:t>	</a:t>
            </a:r>
            <a:r>
              <a:rPr lang="en-US" altLang="ja-JP" smtClean="0">
                <a:latin typeface="Meiryo UI" panose="020B0604030504040204" pitchFamily="50" charset="-128"/>
                <a:ea typeface="Meiryo UI" panose="020B0604030504040204" pitchFamily="50" charset="-128"/>
              </a:rPr>
              <a:t>287</a:t>
            </a:r>
            <a:r>
              <a:rPr lang="ja-JP" altLang="en-US" smtClean="0">
                <a:latin typeface="Meiryo UI" panose="020B0604030504040204" pitchFamily="50" charset="-128"/>
                <a:ea typeface="Meiryo UI" panose="020B0604030504040204" pitchFamily="50" charset="-128"/>
              </a:rPr>
              <a:t>行目あたりの</a:t>
            </a:r>
            <a:r>
              <a:rPr lang="en-US" altLang="ja-JP">
                <a:latin typeface="Meiryo UI" panose="020B0604030504040204" pitchFamily="50" charset="-128"/>
                <a:ea typeface="Meiryo UI" panose="020B0604030504040204" pitchFamily="50" charset="-128"/>
              </a:rPr>
              <a:t>setFVF</a:t>
            </a:r>
            <a:r>
              <a:rPr lang="ja-JP" altLang="en-US">
                <a:latin typeface="Meiryo UI" panose="020B0604030504040204" pitchFamily="50" charset="-128"/>
                <a:ea typeface="Meiryo UI" panose="020B0604030504040204" pitchFamily="50" charset="-128"/>
              </a:rPr>
              <a:t>に渡すパラメータから </a:t>
            </a:r>
            <a:r>
              <a:rPr lang="en-US" altLang="ja-JP">
                <a:latin typeface="Meiryo UI" panose="020B0604030504040204" pitchFamily="50" charset="-128"/>
                <a:ea typeface="Meiryo UI" panose="020B0604030504040204" pitchFamily="50" charset="-128"/>
              </a:rPr>
              <a:t>D3DFVF_PSIZE </a:t>
            </a:r>
            <a:r>
              <a:rPr lang="ja-JP" altLang="en-US">
                <a:latin typeface="Meiryo UI" panose="020B0604030504040204" pitchFamily="50" charset="-128"/>
                <a:ea typeface="Meiryo UI" panose="020B0604030504040204" pitchFamily="50" charset="-128"/>
              </a:rPr>
              <a:t>を抜いたり、</a:t>
            </a:r>
          </a:p>
          <a:p>
            <a:pPr defTabSz="360000"/>
            <a:r>
              <a:rPr lang="ja-JP" altLang="en-US">
                <a:latin typeface="Meiryo UI" panose="020B0604030504040204" pitchFamily="50" charset="-128"/>
                <a:ea typeface="Meiryo UI" panose="020B0604030504040204" pitchFamily="50" charset="-128"/>
              </a:rPr>
              <a:t>	</a:t>
            </a:r>
            <a:r>
              <a:rPr lang="en-US" altLang="ja-JP">
                <a:latin typeface="Meiryo UI" panose="020B0604030504040204" pitchFamily="50" charset="-128"/>
                <a:ea typeface="Meiryo UI" panose="020B0604030504040204" pitchFamily="50" charset="-128"/>
              </a:rPr>
              <a:t>D3DFVF_DIFFUSE </a:t>
            </a:r>
            <a:r>
              <a:rPr lang="ja-JP" altLang="en-US" smtClean="0">
                <a:latin typeface="Meiryo UI" panose="020B0604030504040204" pitchFamily="50" charset="-128"/>
                <a:ea typeface="Meiryo UI" panose="020B0604030504040204" pitchFamily="50" charset="-128"/>
              </a:rPr>
              <a:t>を追加した場</a:t>
            </a:r>
            <a:r>
              <a:rPr lang="ja-JP" altLang="en-US">
                <a:latin typeface="Meiryo UI" panose="020B0604030504040204" pitchFamily="50" charset="-128"/>
                <a:ea typeface="Meiryo UI" panose="020B0604030504040204" pitchFamily="50" charset="-128"/>
              </a:rPr>
              <a:t>合に、表示がどう変わるか確認してください。</a:t>
            </a:r>
          </a:p>
          <a:p>
            <a:pPr defTabSz="360000"/>
            <a:endParaRPr lang="en-US" altLang="ja-JP" smtClean="0">
              <a:latin typeface="Meiryo UI" panose="020B0604030504040204" pitchFamily="50" charset="-128"/>
              <a:ea typeface="Meiryo UI" panose="020B0604030504040204" pitchFamily="50" charset="-128"/>
            </a:endParaRPr>
          </a:p>
          <a:p>
            <a:pPr defTabSz="360000"/>
            <a:r>
              <a:rPr lang="ja-JP" altLang="en-US" smtClean="0">
                <a:latin typeface="Meiryo UI" panose="020B0604030504040204" pitchFamily="50" charset="-128"/>
                <a:ea typeface="Meiryo UI" panose="020B0604030504040204" pitchFamily="50" charset="-128"/>
              </a:rPr>
              <a:t>５．</a:t>
            </a:r>
            <a:r>
              <a:rPr lang="en-US" altLang="ja-JP" smtClean="0">
                <a:latin typeface="Meiryo UI" panose="020B0604030504040204" pitchFamily="50" charset="-128"/>
                <a:ea typeface="Meiryo UI" panose="020B0604030504040204" pitchFamily="50" charset="-128"/>
              </a:rPr>
              <a:t>289</a:t>
            </a:r>
            <a:r>
              <a:rPr lang="ja-JP" altLang="en-US" smtClean="0">
                <a:latin typeface="Meiryo UI" panose="020B0604030504040204" pitchFamily="50" charset="-128"/>
                <a:ea typeface="Meiryo UI" panose="020B0604030504040204" pitchFamily="50" charset="-128"/>
              </a:rPr>
              <a:t>行</a:t>
            </a:r>
            <a:r>
              <a:rPr lang="ja-JP" altLang="en-US">
                <a:latin typeface="Meiryo UI" panose="020B0604030504040204" pitchFamily="50" charset="-128"/>
                <a:ea typeface="Meiryo UI" panose="020B0604030504040204" pitchFamily="50" charset="-128"/>
              </a:rPr>
              <a:t>目あたり</a:t>
            </a:r>
            <a:r>
              <a:rPr lang="ja-JP" altLang="en-US" smtClean="0">
                <a:latin typeface="Meiryo UI" panose="020B0604030504040204" pitchFamily="50" charset="-128"/>
                <a:ea typeface="Meiryo UI" panose="020B0604030504040204" pitchFamily="50" charset="-128"/>
              </a:rPr>
              <a:t>の</a:t>
            </a:r>
            <a:r>
              <a:rPr lang="ja-JP" altLang="en-US">
                <a:latin typeface="Meiryo UI" panose="020B0604030504040204" pitchFamily="50" charset="-128"/>
                <a:ea typeface="Meiryo UI" panose="020B0604030504040204" pitchFamily="50" charset="-128"/>
              </a:rPr>
              <a:t>	</a:t>
            </a:r>
            <a:r>
              <a:rPr lang="en-US" altLang="ja-JP">
                <a:latin typeface="Meiryo UI" panose="020B0604030504040204" pitchFamily="50" charset="-128"/>
                <a:ea typeface="Meiryo UI" panose="020B0604030504040204" pitchFamily="50" charset="-128"/>
              </a:rPr>
              <a:t>data-&gt;dev-&gt;DrawPrimitive(D3DPT_POINTLIST, 0, 4</a:t>
            </a:r>
            <a:r>
              <a:rPr lang="en-US" altLang="ja-JP" smtClean="0">
                <a:latin typeface="Meiryo UI" panose="020B0604030504040204" pitchFamily="50" charset="-128"/>
                <a:ea typeface="Meiryo UI" panose="020B0604030504040204" pitchFamily="50" charset="-128"/>
              </a:rPr>
              <a:t>);</a:t>
            </a:r>
          </a:p>
          <a:p>
            <a:pPr defTabSz="360000"/>
            <a:r>
              <a:rPr lang="en-US" altLang="ja-JP">
                <a:latin typeface="Meiryo UI" panose="020B0604030504040204" pitchFamily="50" charset="-128"/>
                <a:ea typeface="Meiryo UI" panose="020B0604030504040204" pitchFamily="50" charset="-128"/>
              </a:rPr>
              <a:t>	</a:t>
            </a:r>
            <a:r>
              <a:rPr lang="ja-JP" altLang="en-US">
                <a:latin typeface="Meiryo UI" panose="020B0604030504040204" pitchFamily="50" charset="-128"/>
                <a:ea typeface="Meiryo UI" panose="020B0604030504040204" pitchFamily="50" charset="-128"/>
              </a:rPr>
              <a:t>の</a:t>
            </a:r>
            <a:r>
              <a:rPr lang="ja-JP" altLang="en-US" smtClean="0">
                <a:latin typeface="Meiryo UI" panose="020B0604030504040204" pitchFamily="50" charset="-128"/>
                <a:ea typeface="Meiryo UI" panose="020B0604030504040204" pitchFamily="50" charset="-128"/>
              </a:rPr>
              <a:t>第３</a:t>
            </a:r>
            <a:r>
              <a:rPr lang="ja-JP" altLang="en-US">
                <a:latin typeface="Meiryo UI" panose="020B0604030504040204" pitchFamily="50" charset="-128"/>
                <a:ea typeface="Meiryo UI" panose="020B0604030504040204" pitchFamily="50" charset="-128"/>
              </a:rPr>
              <a:t>引数</a:t>
            </a:r>
            <a:r>
              <a:rPr lang="en-US" altLang="ja-JP">
                <a:latin typeface="Meiryo UI" panose="020B0604030504040204" pitchFamily="50" charset="-128"/>
                <a:ea typeface="Meiryo UI" panose="020B0604030504040204" pitchFamily="50" charset="-128"/>
              </a:rPr>
              <a:t>4</a:t>
            </a:r>
            <a:r>
              <a:rPr lang="ja-JP" altLang="en-US">
                <a:latin typeface="Meiryo UI" panose="020B0604030504040204" pitchFamily="50" charset="-128"/>
                <a:ea typeface="Meiryo UI" panose="020B0604030504040204" pitchFamily="50" charset="-128"/>
              </a:rPr>
              <a:t>を</a:t>
            </a:r>
            <a:r>
              <a:rPr lang="en-US" altLang="ja-JP" smtClean="0">
                <a:latin typeface="Meiryo UI" panose="020B0604030504040204" pitchFamily="50" charset="-128"/>
                <a:ea typeface="Meiryo UI" panose="020B0604030504040204" pitchFamily="50" charset="-128"/>
              </a:rPr>
              <a:t>3</a:t>
            </a:r>
            <a:r>
              <a:rPr lang="ja-JP" altLang="en-US" smtClean="0">
                <a:latin typeface="Meiryo UI" panose="020B0604030504040204" pitchFamily="50" charset="-128"/>
                <a:ea typeface="Meiryo UI" panose="020B0604030504040204" pitchFamily="50" charset="-128"/>
              </a:rPr>
              <a:t>や</a:t>
            </a:r>
            <a:r>
              <a:rPr lang="en-US" altLang="ja-JP" smtClean="0">
                <a:latin typeface="Meiryo UI" panose="020B0604030504040204" pitchFamily="50" charset="-128"/>
                <a:ea typeface="Meiryo UI" panose="020B0604030504040204" pitchFamily="50" charset="-128"/>
              </a:rPr>
              <a:t>2</a:t>
            </a:r>
            <a:r>
              <a:rPr lang="ja-JP" altLang="en-US" smtClean="0">
                <a:latin typeface="Meiryo UI" panose="020B0604030504040204" pitchFamily="50" charset="-128"/>
                <a:ea typeface="Meiryo UI" panose="020B0604030504040204" pitchFamily="50" charset="-128"/>
              </a:rPr>
              <a:t>に変更</a:t>
            </a:r>
            <a:r>
              <a:rPr lang="ja-JP" altLang="en-US">
                <a:latin typeface="Meiryo UI" panose="020B0604030504040204" pitchFamily="50" charset="-128"/>
                <a:ea typeface="Meiryo UI" panose="020B0604030504040204" pitchFamily="50" charset="-128"/>
              </a:rPr>
              <a:t>すると、どうなる</a:t>
            </a:r>
            <a:r>
              <a:rPr lang="ja-JP" altLang="en-US" smtClean="0">
                <a:latin typeface="Meiryo UI" panose="020B0604030504040204" pitchFamily="50" charset="-128"/>
                <a:ea typeface="Meiryo UI" panose="020B0604030504040204" pitchFamily="50" charset="-128"/>
              </a:rPr>
              <a:t>か試してください。</a:t>
            </a:r>
            <a:endParaRPr lang="en-US" altLang="ja-JP">
              <a:latin typeface="Meiryo UI" panose="020B0604030504040204" pitchFamily="50" charset="-128"/>
              <a:ea typeface="Meiryo UI" panose="020B0604030504040204" pitchFamily="50" charset="-128"/>
            </a:endParaRPr>
          </a:p>
          <a:p>
            <a:pPr defTabSz="360000"/>
            <a:endParaRPr lang="en-US" altLang="ja-JP" smtClean="0">
              <a:latin typeface="Meiryo UI" panose="020B0604030504040204" pitchFamily="50" charset="-128"/>
              <a:ea typeface="Meiryo UI" panose="020B0604030504040204" pitchFamily="50" charset="-128"/>
            </a:endParaRPr>
          </a:p>
          <a:p>
            <a:pPr defTabSz="360000"/>
            <a:r>
              <a:rPr lang="ja-JP" altLang="en-US" smtClean="0">
                <a:latin typeface="Meiryo UI" panose="020B0604030504040204" pitchFamily="50" charset="-128"/>
                <a:ea typeface="Meiryo UI" panose="020B0604030504040204" pitchFamily="50" charset="-128"/>
              </a:rPr>
              <a:t>６．</a:t>
            </a:r>
            <a:r>
              <a:rPr lang="en-US" altLang="ja-JP" smtClean="0">
                <a:latin typeface="Meiryo UI" panose="020B0604030504040204" pitchFamily="50" charset="-128"/>
                <a:ea typeface="Meiryo UI" panose="020B0604030504040204" pitchFamily="50" charset="-128"/>
              </a:rPr>
              <a:t>498</a:t>
            </a:r>
            <a:r>
              <a:rPr lang="ja-JP" altLang="en-US" smtClean="0">
                <a:latin typeface="Meiryo UI" panose="020B0604030504040204" pitchFamily="50" charset="-128"/>
                <a:ea typeface="Meiryo UI" panose="020B0604030504040204" pitchFamily="50" charset="-128"/>
              </a:rPr>
              <a:t>行</a:t>
            </a:r>
            <a:r>
              <a:rPr lang="ja-JP" altLang="en-US">
                <a:latin typeface="Meiryo UI" panose="020B0604030504040204" pitchFamily="50" charset="-128"/>
                <a:ea typeface="Meiryo UI" panose="020B0604030504040204" pitchFamily="50" charset="-128"/>
              </a:rPr>
              <a:t>目あたりの</a:t>
            </a:r>
            <a:r>
              <a:rPr lang="en-US" altLang="ja-JP">
                <a:latin typeface="Meiryo UI" panose="020B0604030504040204" pitchFamily="50" charset="-128"/>
                <a:ea typeface="Meiryo UI" panose="020B0604030504040204" pitchFamily="50" charset="-128"/>
              </a:rPr>
              <a:t>SetRenderState()</a:t>
            </a:r>
            <a:r>
              <a:rPr lang="ja-JP" altLang="en-US">
                <a:latin typeface="Meiryo UI" panose="020B0604030504040204" pitchFamily="50" charset="-128"/>
                <a:ea typeface="Meiryo UI" panose="020B0604030504040204" pitchFamily="50" charset="-128"/>
              </a:rPr>
              <a:t>関数の第</a:t>
            </a:r>
            <a:r>
              <a:rPr lang="en-US" altLang="ja-JP">
                <a:latin typeface="Meiryo UI" panose="020B0604030504040204" pitchFamily="50" charset="-128"/>
                <a:ea typeface="Meiryo UI" panose="020B0604030504040204" pitchFamily="50" charset="-128"/>
              </a:rPr>
              <a:t>2</a:t>
            </a:r>
            <a:r>
              <a:rPr lang="ja-JP" altLang="en-US">
                <a:latin typeface="Meiryo UI" panose="020B0604030504040204" pitchFamily="50" charset="-128"/>
                <a:ea typeface="Meiryo UI" panose="020B0604030504040204" pitchFamily="50" charset="-128"/>
              </a:rPr>
              <a:t>引数を　</a:t>
            </a:r>
            <a:r>
              <a:rPr lang="en-US" altLang="ja-JP">
                <a:latin typeface="Meiryo UI" panose="020B0604030504040204" pitchFamily="50" charset="-128"/>
                <a:ea typeface="Meiryo UI" panose="020B0604030504040204" pitchFamily="50" charset="-128"/>
              </a:rPr>
              <a:t>D3DCULL_CCW</a:t>
            </a:r>
            <a:r>
              <a:rPr lang="ja-JP" altLang="en-US">
                <a:latin typeface="Meiryo UI" panose="020B0604030504040204" pitchFamily="50" charset="-128"/>
                <a:ea typeface="Meiryo UI" panose="020B0604030504040204" pitchFamily="50" charset="-128"/>
              </a:rPr>
              <a:t>　</a:t>
            </a:r>
            <a:r>
              <a:rPr lang="ja-JP" altLang="en-US" smtClean="0">
                <a:latin typeface="Meiryo UI" panose="020B0604030504040204" pitchFamily="50" charset="-128"/>
                <a:ea typeface="Meiryo UI" panose="020B0604030504040204" pitchFamily="50" charset="-128"/>
              </a:rPr>
              <a:t>に</a:t>
            </a:r>
            <a:endParaRPr lang="en-US" altLang="ja-JP" smtClean="0">
              <a:latin typeface="Meiryo UI" panose="020B0604030504040204" pitchFamily="50" charset="-128"/>
              <a:ea typeface="Meiryo UI" panose="020B0604030504040204" pitchFamily="50" charset="-128"/>
            </a:endParaRPr>
          </a:p>
          <a:p>
            <a:pPr defTabSz="360000"/>
            <a:r>
              <a:rPr lang="en-US" altLang="ja-JP">
                <a:latin typeface="Meiryo UI" panose="020B0604030504040204" pitchFamily="50" charset="-128"/>
                <a:ea typeface="Meiryo UI" panose="020B0604030504040204" pitchFamily="50" charset="-128"/>
              </a:rPr>
              <a:t>	</a:t>
            </a:r>
            <a:r>
              <a:rPr lang="ja-JP" altLang="en-US" smtClean="0">
                <a:latin typeface="Meiryo UI" panose="020B0604030504040204" pitchFamily="50" charset="-128"/>
                <a:ea typeface="Meiryo UI" panose="020B0604030504040204" pitchFamily="50" charset="-128"/>
              </a:rPr>
              <a:t>変更する</a:t>
            </a:r>
            <a:r>
              <a:rPr lang="ja-JP" altLang="en-US" smtClean="0">
                <a:latin typeface="Meiryo UI" panose="020B0604030504040204" pitchFamily="50" charset="-128"/>
                <a:ea typeface="Meiryo UI" panose="020B0604030504040204" pitchFamily="50" charset="-128"/>
              </a:rPr>
              <a:t>と</a:t>
            </a:r>
            <a:r>
              <a:rPr lang="ja-JP" altLang="en-US" smtClean="0">
                <a:latin typeface="Meiryo UI" panose="020B0604030504040204" pitchFamily="50" charset="-128"/>
                <a:ea typeface="Meiryo UI" panose="020B0604030504040204" pitchFamily="50" charset="-128"/>
              </a:rPr>
              <a:t>、ポリゴンの裏面が</a:t>
            </a:r>
            <a:r>
              <a:rPr lang="ja-JP" altLang="en-US" smtClean="0">
                <a:latin typeface="Meiryo UI" panose="020B0604030504040204" pitchFamily="50" charset="-128"/>
                <a:ea typeface="Meiryo UI" panose="020B0604030504040204" pitchFamily="50" charset="-128"/>
              </a:rPr>
              <a:t>ど</a:t>
            </a:r>
            <a:r>
              <a:rPr lang="ja-JP" altLang="en-US" smtClean="0">
                <a:latin typeface="Meiryo UI" panose="020B0604030504040204" pitchFamily="50" charset="-128"/>
                <a:ea typeface="Meiryo UI" panose="020B0604030504040204" pitchFamily="50" charset="-128"/>
              </a:rPr>
              <a:t>う</a:t>
            </a:r>
            <a:r>
              <a:rPr lang="ja-JP" altLang="en-US">
                <a:latin typeface="Meiryo UI" panose="020B0604030504040204" pitchFamily="50" charset="-128"/>
                <a:ea typeface="Meiryo UI" panose="020B0604030504040204" pitchFamily="50" charset="-128"/>
              </a:rPr>
              <a:t>なる</a:t>
            </a:r>
            <a:r>
              <a:rPr lang="ja-JP" altLang="en-US" smtClean="0">
                <a:latin typeface="Meiryo UI" panose="020B0604030504040204" pitchFamily="50" charset="-128"/>
                <a:ea typeface="Meiryo UI" panose="020B0604030504040204" pitchFamily="50" charset="-128"/>
              </a:rPr>
              <a:t>か試してください</a:t>
            </a:r>
            <a:r>
              <a:rPr lang="ja-JP" altLang="en-US" smtClean="0">
                <a:latin typeface="Meiryo UI" panose="020B0604030504040204" pitchFamily="50" charset="-128"/>
                <a:ea typeface="Meiryo UI" panose="020B0604030504040204" pitchFamily="50" charset="-128"/>
              </a:rPr>
              <a:t>。</a:t>
            </a:r>
            <a:endParaRPr lang="en-US" altLang="ja-JP" smtClean="0">
              <a:latin typeface="Meiryo UI" panose="020B0604030504040204" pitchFamily="50" charset="-128"/>
              <a:ea typeface="Meiryo UI" panose="020B0604030504040204" pitchFamily="50" charset="-128"/>
            </a:endParaRPr>
          </a:p>
          <a:p>
            <a:pPr defTabSz="360000"/>
            <a:endParaRPr lang="en-US" altLang="ja-JP">
              <a:latin typeface="Meiryo UI" panose="020B0604030504040204" pitchFamily="50" charset="-128"/>
              <a:ea typeface="Meiryo UI" panose="020B0604030504040204" pitchFamily="50" charset="-128"/>
            </a:endParaRPr>
          </a:p>
          <a:p>
            <a:pPr defTabSz="360000"/>
            <a:r>
              <a:rPr lang="ja-JP" altLang="en-US">
                <a:latin typeface="Meiryo UI" panose="020B0604030504040204" pitchFamily="50" charset="-128"/>
                <a:ea typeface="Meiryo UI" panose="020B0604030504040204" pitchFamily="50" charset="-128"/>
              </a:rPr>
              <a:t>７</a:t>
            </a:r>
            <a:r>
              <a:rPr lang="ja-JP" altLang="en-US" smtClean="0">
                <a:latin typeface="Meiryo UI" panose="020B0604030504040204" pitchFamily="50" charset="-128"/>
                <a:ea typeface="Meiryo UI" panose="020B0604030504040204" pitchFamily="50" charset="-128"/>
              </a:rPr>
              <a:t>．頂</a:t>
            </a:r>
            <a:r>
              <a:rPr lang="ja-JP" altLang="en-US">
                <a:latin typeface="Meiryo UI" panose="020B0604030504040204" pitchFamily="50" charset="-128"/>
                <a:ea typeface="Meiryo UI" panose="020B0604030504040204" pitchFamily="50" charset="-128"/>
              </a:rPr>
              <a:t>点座標位置を変え、ポリゴンの形が変わることを確認してください。形は何でもいい。</a:t>
            </a:r>
          </a:p>
          <a:p>
            <a:pPr defTabSz="360000"/>
            <a:endParaRPr lang="en-US" altLang="ja-JP"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557732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437419" y="447124"/>
            <a:ext cx="11430000" cy="2585323"/>
          </a:xfrm>
          <a:prstGeom prst="rect">
            <a:avLst/>
          </a:prstGeom>
          <a:noFill/>
        </p:spPr>
        <p:txBody>
          <a:bodyPr wrap="square" rtlCol="0">
            <a:spAutoFit/>
          </a:bodyPr>
          <a:lstStyle/>
          <a:p>
            <a:pPr defTabSz="360000"/>
            <a:r>
              <a:rPr lang="ja-JP" altLang="en-US" b="1" smtClean="0">
                <a:latin typeface="Meiryo UI" panose="020B0604030504040204" pitchFamily="50" charset="-128"/>
                <a:ea typeface="Meiryo UI" panose="020B0604030504040204" pitchFamily="50" charset="-128"/>
              </a:rPr>
              <a:t>課題</a:t>
            </a:r>
            <a:endParaRPr lang="ja-JP" altLang="en-US" b="1">
              <a:latin typeface="Meiryo UI" panose="020B0604030504040204" pitchFamily="50" charset="-128"/>
              <a:ea typeface="Meiryo UI" panose="020B0604030504040204" pitchFamily="50" charset="-128"/>
            </a:endParaRPr>
          </a:p>
          <a:p>
            <a:pPr defTabSz="360000"/>
            <a:endParaRPr lang="en-US" altLang="ja-JP" smtClean="0">
              <a:latin typeface="Meiryo UI" panose="020B0604030504040204" pitchFamily="50" charset="-128"/>
              <a:ea typeface="Meiryo UI" panose="020B0604030504040204" pitchFamily="50" charset="-128"/>
            </a:endParaRPr>
          </a:p>
          <a:p>
            <a:pPr defTabSz="360000"/>
            <a:r>
              <a:rPr lang="en-US" altLang="ja-JP">
                <a:latin typeface="Meiryo UI" panose="020B0604030504040204" pitchFamily="50" charset="-128"/>
                <a:ea typeface="Meiryo UI" panose="020B0604030504040204" pitchFamily="50" charset="-128"/>
              </a:rPr>
              <a:t>	</a:t>
            </a:r>
            <a:r>
              <a:rPr lang="ja-JP" altLang="en-US" smtClean="0">
                <a:latin typeface="Meiryo UI" panose="020B0604030504040204" pitchFamily="50" charset="-128"/>
                <a:ea typeface="Meiryo UI" panose="020B0604030504040204" pitchFamily="50" charset="-128"/>
              </a:rPr>
              <a:t>①も</a:t>
            </a:r>
            <a:r>
              <a:rPr lang="ja-JP" altLang="en-US" smtClean="0">
                <a:latin typeface="Meiryo UI" panose="020B0604030504040204" pitchFamily="50" charset="-128"/>
                <a:ea typeface="Meiryo UI" panose="020B0604030504040204" pitchFamily="50" charset="-128"/>
              </a:rPr>
              <a:t>う一枚の正方形ポリゴン（三角形</a:t>
            </a:r>
            <a:r>
              <a:rPr lang="en-US" altLang="ja-JP" smtClean="0">
                <a:latin typeface="Meiryo UI" panose="020B0604030504040204" pitchFamily="50" charset="-128"/>
                <a:ea typeface="Meiryo UI" panose="020B0604030504040204" pitchFamily="50" charset="-128"/>
              </a:rPr>
              <a:t>2</a:t>
            </a:r>
            <a:r>
              <a:rPr lang="ja-JP" altLang="en-US" smtClean="0">
                <a:latin typeface="Meiryo UI" panose="020B0604030504040204" pitchFamily="50" charset="-128"/>
                <a:ea typeface="Meiryo UI" panose="020B0604030504040204" pitchFamily="50" charset="-128"/>
              </a:rPr>
              <a:t>枚）を追加</a:t>
            </a:r>
            <a:r>
              <a:rPr lang="ja-JP" altLang="en-US">
                <a:latin typeface="Meiryo UI" panose="020B0604030504040204" pitchFamily="50" charset="-128"/>
                <a:ea typeface="Meiryo UI" panose="020B0604030504040204" pitchFamily="50" charset="-128"/>
              </a:rPr>
              <a:t>してください。</a:t>
            </a:r>
          </a:p>
          <a:p>
            <a:pPr defTabSz="360000"/>
            <a:r>
              <a:rPr lang="ja-JP" altLang="en-US">
                <a:latin typeface="Meiryo UI" panose="020B0604030504040204" pitchFamily="50" charset="-128"/>
                <a:ea typeface="Meiryo UI" panose="020B0604030504040204" pitchFamily="50" charset="-128"/>
              </a:rPr>
              <a:t>	</a:t>
            </a:r>
            <a:endParaRPr lang="en-US" altLang="ja-JP" smtClean="0">
              <a:latin typeface="Meiryo UI" panose="020B0604030504040204" pitchFamily="50" charset="-128"/>
              <a:ea typeface="Meiryo UI" panose="020B0604030504040204" pitchFamily="50" charset="-128"/>
            </a:endParaRPr>
          </a:p>
          <a:p>
            <a:pPr defTabSz="360000"/>
            <a:r>
              <a:rPr lang="en-US" altLang="ja-JP">
                <a:latin typeface="Meiryo UI" panose="020B0604030504040204" pitchFamily="50" charset="-128"/>
                <a:ea typeface="Meiryo UI" panose="020B0604030504040204" pitchFamily="50" charset="-128"/>
              </a:rPr>
              <a:t>	</a:t>
            </a:r>
            <a:r>
              <a:rPr lang="ja-JP" altLang="en-US" smtClean="0">
                <a:latin typeface="Meiryo UI" panose="020B0604030504040204" pitchFamily="50" charset="-128"/>
                <a:ea typeface="Meiryo UI" panose="020B0604030504040204" pitchFamily="50" charset="-128"/>
              </a:rPr>
              <a:t>②立</a:t>
            </a:r>
            <a:r>
              <a:rPr lang="ja-JP" altLang="en-US">
                <a:latin typeface="Meiryo UI" panose="020B0604030504040204" pitchFamily="50" charset="-128"/>
                <a:ea typeface="Meiryo UI" panose="020B0604030504040204" pitchFamily="50" charset="-128"/>
              </a:rPr>
              <a:t>方体の頂点とインデックスを定義し</a:t>
            </a:r>
            <a:r>
              <a:rPr lang="ja-JP" altLang="en-US" smtClean="0">
                <a:latin typeface="Meiryo UI" panose="020B0604030504040204" pitchFamily="50" charset="-128"/>
                <a:ea typeface="Meiryo UI" panose="020B0604030504040204" pitchFamily="50" charset="-128"/>
              </a:rPr>
              <a:t>て表</a:t>
            </a:r>
            <a:r>
              <a:rPr lang="ja-JP" altLang="en-US">
                <a:latin typeface="Meiryo UI" panose="020B0604030504040204" pitchFamily="50" charset="-128"/>
                <a:ea typeface="Meiryo UI" panose="020B0604030504040204" pitchFamily="50" charset="-128"/>
              </a:rPr>
              <a:t>示してください。色</a:t>
            </a:r>
            <a:r>
              <a:rPr lang="ja-JP" altLang="en-US" smtClean="0">
                <a:latin typeface="Meiryo UI" panose="020B0604030504040204" pitchFamily="50" charset="-128"/>
                <a:ea typeface="Meiryo UI" panose="020B0604030504040204" pitchFamily="50" charset="-128"/>
              </a:rPr>
              <a:t>や描画崩れは</a:t>
            </a:r>
            <a:r>
              <a:rPr lang="ja-JP" altLang="en-US">
                <a:latin typeface="Meiryo UI" panose="020B0604030504040204" pitchFamily="50" charset="-128"/>
                <a:ea typeface="Meiryo UI" panose="020B0604030504040204" pitchFamily="50" charset="-128"/>
              </a:rPr>
              <a:t>気にしなく</a:t>
            </a:r>
            <a:r>
              <a:rPr lang="ja-JP" altLang="en-US" smtClean="0">
                <a:latin typeface="Meiryo UI" panose="020B0604030504040204" pitchFamily="50" charset="-128"/>
                <a:ea typeface="Meiryo UI" panose="020B0604030504040204" pitchFamily="50" charset="-128"/>
              </a:rPr>
              <a:t>て</a:t>
            </a:r>
            <a:r>
              <a:rPr lang="ja-JP" altLang="en-US" smtClean="0">
                <a:latin typeface="Meiryo UI" panose="020B0604030504040204" pitchFamily="50" charset="-128"/>
                <a:ea typeface="Meiryo UI" panose="020B0604030504040204" pitchFamily="50" charset="-128"/>
              </a:rPr>
              <a:t>もよ</a:t>
            </a:r>
            <a:r>
              <a:rPr lang="ja-JP" altLang="en-US" smtClean="0">
                <a:latin typeface="Meiryo UI" panose="020B0604030504040204" pitchFamily="50" charset="-128"/>
                <a:ea typeface="Meiryo UI" panose="020B0604030504040204" pitchFamily="50" charset="-128"/>
              </a:rPr>
              <a:t>い</a:t>
            </a:r>
            <a:r>
              <a:rPr lang="ja-JP" altLang="en-US">
                <a:latin typeface="Meiryo UI" panose="020B0604030504040204" pitchFamily="50" charset="-128"/>
                <a:ea typeface="Meiryo UI" panose="020B0604030504040204" pitchFamily="50" charset="-128"/>
              </a:rPr>
              <a:t>。</a:t>
            </a:r>
          </a:p>
          <a:p>
            <a:pPr defTabSz="360000"/>
            <a:r>
              <a:rPr lang="ja-JP" altLang="en-US">
                <a:latin typeface="Meiryo UI" panose="020B0604030504040204" pitchFamily="50" charset="-128"/>
                <a:ea typeface="Meiryo UI" panose="020B0604030504040204" pitchFamily="50" charset="-128"/>
              </a:rPr>
              <a:t>	</a:t>
            </a:r>
            <a:endParaRPr lang="en-US" altLang="ja-JP" smtClean="0">
              <a:latin typeface="Meiryo UI" panose="020B0604030504040204" pitchFamily="50" charset="-128"/>
              <a:ea typeface="Meiryo UI" panose="020B0604030504040204" pitchFamily="50" charset="-128"/>
            </a:endParaRPr>
          </a:p>
          <a:p>
            <a:pPr defTabSz="360000"/>
            <a:r>
              <a:rPr lang="en-US" altLang="ja-JP">
                <a:latin typeface="Meiryo UI" panose="020B0604030504040204" pitchFamily="50" charset="-128"/>
                <a:ea typeface="Meiryo UI" panose="020B0604030504040204" pitchFamily="50" charset="-128"/>
              </a:rPr>
              <a:t>	</a:t>
            </a:r>
            <a:r>
              <a:rPr lang="ja-JP" altLang="en-US" smtClean="0">
                <a:latin typeface="Meiryo UI" panose="020B0604030504040204" pitchFamily="50" charset="-128"/>
                <a:ea typeface="Meiryo UI" panose="020B0604030504040204" pitchFamily="50" charset="-128"/>
              </a:rPr>
              <a:t>③（</a:t>
            </a:r>
            <a:r>
              <a:rPr lang="ja-JP" altLang="en-US">
                <a:latin typeface="Meiryo UI" panose="020B0604030504040204" pitchFamily="50" charset="-128"/>
                <a:ea typeface="Meiryo UI" panose="020B0604030504040204" pitchFamily="50" charset="-128"/>
              </a:rPr>
              <a:t>挑戦課題）６角</a:t>
            </a:r>
            <a:r>
              <a:rPr lang="ja-JP" altLang="en-US" smtClean="0">
                <a:latin typeface="Meiryo UI" panose="020B0604030504040204" pitchFamily="50" charset="-128"/>
                <a:ea typeface="Meiryo UI" panose="020B0604030504040204" pitchFamily="50" charset="-128"/>
              </a:rPr>
              <a:t>柱や８</a:t>
            </a:r>
            <a:r>
              <a:rPr lang="ja-JP" altLang="en-US">
                <a:latin typeface="Meiryo UI" panose="020B0604030504040204" pitchFamily="50" charset="-128"/>
                <a:ea typeface="Meiryo UI" panose="020B0604030504040204" pitchFamily="50" charset="-128"/>
              </a:rPr>
              <a:t>角</a:t>
            </a:r>
            <a:r>
              <a:rPr lang="ja-JP" altLang="en-US" smtClean="0">
                <a:latin typeface="Meiryo UI" panose="020B0604030504040204" pitchFamily="50" charset="-128"/>
                <a:ea typeface="Meiryo UI" panose="020B0604030504040204" pitchFamily="50" charset="-128"/>
              </a:rPr>
              <a:t>柱などの多角柱を</a:t>
            </a:r>
            <a:r>
              <a:rPr lang="ja-JP" altLang="en-US">
                <a:latin typeface="Meiryo UI" panose="020B0604030504040204" pitchFamily="50" charset="-128"/>
                <a:ea typeface="Meiryo UI" panose="020B0604030504040204" pitchFamily="50" charset="-128"/>
              </a:rPr>
              <a:t>作り、円柱に見えるよう</a:t>
            </a:r>
            <a:r>
              <a:rPr lang="ja-JP" altLang="en-US" smtClean="0">
                <a:latin typeface="Meiryo UI" panose="020B0604030504040204" pitchFamily="50" charset="-128"/>
                <a:ea typeface="Meiryo UI" panose="020B0604030504040204" pitchFamily="50" charset="-128"/>
              </a:rPr>
              <a:t>に描画して</a:t>
            </a:r>
            <a:r>
              <a:rPr lang="ja-JP" altLang="en-US">
                <a:latin typeface="Meiryo UI" panose="020B0604030504040204" pitchFamily="50" charset="-128"/>
                <a:ea typeface="Meiryo UI" panose="020B0604030504040204" pitchFamily="50" charset="-128"/>
              </a:rPr>
              <a:t>ください</a:t>
            </a:r>
            <a:r>
              <a:rPr lang="ja-JP" altLang="en-US" smtClean="0">
                <a:latin typeface="Meiryo UI" panose="020B0604030504040204" pitchFamily="50" charset="-128"/>
                <a:ea typeface="Meiryo UI" panose="020B0604030504040204" pitchFamily="50" charset="-128"/>
              </a:rPr>
              <a:t>。</a:t>
            </a:r>
            <a:r>
              <a:rPr lang="en-US" altLang="ja-JP" smtClean="0">
                <a:latin typeface="Meiryo UI" panose="020B0604030504040204" pitchFamily="50" charset="-128"/>
                <a:ea typeface="Meiryo UI" panose="020B0604030504040204" pitchFamily="50" charset="-128"/>
              </a:rPr>
              <a:t/>
            </a:r>
            <a:br>
              <a:rPr lang="en-US" altLang="ja-JP" smtClean="0">
                <a:latin typeface="Meiryo UI" panose="020B0604030504040204" pitchFamily="50" charset="-128"/>
                <a:ea typeface="Meiryo UI" panose="020B0604030504040204" pitchFamily="50" charset="-128"/>
              </a:rPr>
            </a:br>
            <a:r>
              <a:rPr lang="en-US" altLang="ja-JP" smtClean="0">
                <a:latin typeface="Meiryo UI" panose="020B0604030504040204" pitchFamily="50" charset="-128"/>
                <a:ea typeface="Meiryo UI" panose="020B0604030504040204" pitchFamily="50" charset="-128"/>
              </a:rPr>
              <a:t>		※</a:t>
            </a:r>
            <a:r>
              <a:rPr lang="ja-JP" altLang="en-US" smtClean="0">
                <a:latin typeface="Meiryo UI" panose="020B0604030504040204" pitchFamily="50" charset="-128"/>
                <a:ea typeface="Meiryo UI" panose="020B0604030504040204" pitchFamily="50" charset="-128"/>
              </a:rPr>
              <a:t>テクスチャなしの状態で、ラ</a:t>
            </a:r>
            <a:r>
              <a:rPr lang="ja-JP" altLang="en-US" smtClean="0">
                <a:latin typeface="Meiryo UI" panose="020B0604030504040204" pitchFamily="50" charset="-128"/>
                <a:ea typeface="Meiryo UI" panose="020B0604030504040204" pitchFamily="50" charset="-128"/>
              </a:rPr>
              <a:t>イトを</a:t>
            </a:r>
            <a:r>
              <a:rPr lang="en-US" altLang="ja-JP" smtClean="0">
                <a:latin typeface="Meiryo UI" panose="020B0604030504040204" pitchFamily="50" charset="-128"/>
                <a:ea typeface="Meiryo UI" panose="020B0604030504040204" pitchFamily="50" charset="-128"/>
              </a:rPr>
              <a:t>ON</a:t>
            </a:r>
            <a:r>
              <a:rPr lang="ja-JP" altLang="en-US" smtClean="0">
                <a:latin typeface="Meiryo UI" panose="020B0604030504040204" pitchFamily="50" charset="-128"/>
                <a:ea typeface="Meiryo UI" panose="020B0604030504040204" pitchFamily="50" charset="-128"/>
              </a:rPr>
              <a:t>にして確</a:t>
            </a:r>
            <a:r>
              <a:rPr lang="ja-JP" altLang="en-US" smtClean="0">
                <a:latin typeface="Meiryo UI" panose="020B0604030504040204" pitchFamily="50" charset="-128"/>
                <a:ea typeface="Meiryo UI" panose="020B0604030504040204" pitchFamily="50" charset="-128"/>
              </a:rPr>
              <a:t>認</a:t>
            </a:r>
            <a:r>
              <a:rPr lang="ja-JP" altLang="en-US">
                <a:latin typeface="Meiryo UI" panose="020B0604030504040204" pitchFamily="50" charset="-128"/>
                <a:ea typeface="Meiryo UI" panose="020B0604030504040204" pitchFamily="50" charset="-128"/>
              </a:rPr>
              <a:t>する</a:t>
            </a:r>
            <a:r>
              <a:rPr lang="ja-JP" altLang="en-US">
                <a:latin typeface="Meiryo UI" panose="020B0604030504040204" pitchFamily="50" charset="-128"/>
                <a:ea typeface="Meiryo UI" panose="020B0604030504040204" pitchFamily="50" charset="-128"/>
              </a:rPr>
              <a:t>こ</a:t>
            </a:r>
            <a:r>
              <a:rPr lang="ja-JP" altLang="en-US" smtClean="0">
                <a:latin typeface="Meiryo UI" panose="020B0604030504040204" pitchFamily="50" charset="-128"/>
                <a:ea typeface="Meiryo UI" panose="020B0604030504040204" pitchFamily="50" charset="-128"/>
              </a:rPr>
              <a:t>と</a:t>
            </a:r>
            <a:endParaRPr lang="ja-JP" altLang="en-US">
              <a:latin typeface="Meiryo UI" panose="020B0604030504040204" pitchFamily="50" charset="-128"/>
              <a:ea typeface="Meiryo UI" panose="020B0604030504040204" pitchFamily="50" charset="-128"/>
            </a:endParaRPr>
          </a:p>
          <a:p>
            <a:pPr defTabSz="360000"/>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48672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Direct3D</a:t>
            </a:r>
            <a:r>
              <a:rPr lang="ja-JP" altLang="en-US"/>
              <a:t>による </a:t>
            </a:r>
            <a:r>
              <a:rPr lang="en-US" altLang="ja-JP"/>
              <a:t>3DCG</a:t>
            </a:r>
            <a:r>
              <a:rPr lang="ja-JP" altLang="en-US"/>
              <a:t>表現のつづき</a:t>
            </a:r>
            <a:endParaRPr kumimoji="1" lang="ja-JP" altLang="en-US"/>
          </a:p>
        </p:txBody>
      </p:sp>
      <p:sp>
        <p:nvSpPr>
          <p:cNvPr id="3" name="コンテンツ プレースホルダー 2"/>
          <p:cNvSpPr>
            <a:spLocks noGrp="1"/>
          </p:cNvSpPr>
          <p:nvPr>
            <p:ph idx="1"/>
          </p:nvPr>
        </p:nvSpPr>
        <p:spPr>
          <a:xfrm>
            <a:off x="838200" y="1384917"/>
            <a:ext cx="10515600" cy="4792046"/>
          </a:xfrm>
        </p:spPr>
        <p:txBody>
          <a:bodyPr/>
          <a:lstStyle/>
          <a:p>
            <a:pPr marL="0" indent="0">
              <a:buNone/>
            </a:pPr>
            <a:r>
              <a:rPr lang="ja-JP" altLang="en-US" smtClean="0"/>
              <a:t>　</a:t>
            </a:r>
            <a:endParaRPr lang="en-US" altLang="ja-JP" smtClean="0"/>
          </a:p>
        </p:txBody>
      </p:sp>
      <p:pic>
        <p:nvPicPr>
          <p:cNvPr id="5" name="図 4"/>
          <p:cNvPicPr>
            <a:picLocks noChangeAspect="1"/>
          </p:cNvPicPr>
          <p:nvPr/>
        </p:nvPicPr>
        <p:blipFill>
          <a:blip r:embed="rId2"/>
          <a:stretch>
            <a:fillRect/>
          </a:stretch>
        </p:blipFill>
        <p:spPr>
          <a:xfrm>
            <a:off x="3637232" y="2123850"/>
            <a:ext cx="4917536" cy="3714309"/>
          </a:xfrm>
          <a:prstGeom prst="rect">
            <a:avLst/>
          </a:prstGeom>
        </p:spPr>
      </p:pic>
    </p:spTree>
    <p:extLst>
      <p:ext uri="{BB962C8B-B14F-4D97-AF65-F5344CB8AC3E}">
        <p14:creationId xmlns:p14="http://schemas.microsoft.com/office/powerpoint/2010/main" val="2238945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603504" y="576072"/>
            <a:ext cx="2262158" cy="369332"/>
          </a:xfrm>
          <a:prstGeom prst="rect">
            <a:avLst/>
          </a:prstGeom>
          <a:noFill/>
        </p:spPr>
        <p:txBody>
          <a:bodyPr wrap="none" rtlCol="0">
            <a:spAutoFit/>
          </a:bodyPr>
          <a:lstStyle/>
          <a:p>
            <a:r>
              <a:rPr lang="ja-JP" altLang="en-US" b="1"/>
              <a:t>関数呼び出し関係図</a:t>
            </a:r>
            <a:endParaRPr kumimoji="1" lang="ja-JP" altLang="en-US" b="1"/>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5662" y="1346973"/>
            <a:ext cx="7165306" cy="4861417"/>
          </a:xfrm>
          <a:prstGeom prst="rect">
            <a:avLst/>
          </a:prstGeom>
        </p:spPr>
      </p:pic>
    </p:spTree>
    <p:extLst>
      <p:ext uri="{BB962C8B-B14F-4D97-AF65-F5344CB8AC3E}">
        <p14:creationId xmlns:p14="http://schemas.microsoft.com/office/powerpoint/2010/main" val="8090608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28275" y="447124"/>
            <a:ext cx="11430000" cy="4524315"/>
          </a:xfrm>
          <a:prstGeom prst="rect">
            <a:avLst/>
          </a:prstGeom>
          <a:noFill/>
        </p:spPr>
        <p:txBody>
          <a:bodyPr wrap="square" rtlCol="0">
            <a:spAutoFit/>
          </a:bodyPr>
          <a:lstStyle/>
          <a:p>
            <a:r>
              <a:rPr lang="ja-JP" altLang="en-US" b="1" smtClean="0">
                <a:latin typeface="Meiryo UI" panose="020B0604030504040204" pitchFamily="50" charset="-128"/>
                <a:ea typeface="Meiryo UI" panose="020B0604030504040204" pitchFamily="50" charset="-128"/>
              </a:rPr>
              <a:t>ポリゴン</a:t>
            </a:r>
            <a:r>
              <a:rPr lang="ja-JP" altLang="en-US" b="1">
                <a:latin typeface="Meiryo UI" panose="020B0604030504040204" pitchFamily="50" charset="-128"/>
                <a:ea typeface="Meiryo UI" panose="020B0604030504040204" pitchFamily="50" charset="-128"/>
              </a:rPr>
              <a:t>の表示</a:t>
            </a:r>
          </a:p>
          <a:p>
            <a:r>
              <a:rPr lang="ja-JP" altLang="en-US" smtClean="0">
                <a:latin typeface="Meiryo UI" panose="020B0604030504040204" pitchFamily="50" charset="-128"/>
                <a:ea typeface="Meiryo UI" panose="020B0604030504040204" pitchFamily="50" charset="-128"/>
              </a:rPr>
              <a:t>　前回</a:t>
            </a:r>
            <a:r>
              <a:rPr lang="ja-JP" altLang="en-US">
                <a:latin typeface="Meiryo UI" panose="020B0604030504040204" pitchFamily="50" charset="-128"/>
                <a:ea typeface="Meiryo UI" panose="020B0604030504040204" pitchFamily="50" charset="-128"/>
              </a:rPr>
              <a:t>はｘファイルのモデルを使って、３Ｄ表示に必要な諸概念を説明しました。今回はプログラム内で一からポリゴンを定義する方法を解説します。</a:t>
            </a:r>
          </a:p>
          <a:p>
            <a:r>
              <a:rPr lang="ja-JP" altLang="en-US" smtClean="0">
                <a:latin typeface="Meiryo UI" panose="020B0604030504040204" pitchFamily="50" charset="-128"/>
                <a:ea typeface="Meiryo UI" panose="020B0604030504040204" pitchFamily="50" charset="-128"/>
              </a:rPr>
              <a:t>　通常</a:t>
            </a:r>
            <a:r>
              <a:rPr lang="ja-JP" altLang="en-US">
                <a:latin typeface="Meiryo UI" panose="020B0604030504040204" pitchFamily="50" charset="-128"/>
                <a:ea typeface="Meiryo UI" panose="020B0604030504040204" pitchFamily="50" charset="-128"/>
              </a:rPr>
              <a:t>、ゲームでは</a:t>
            </a:r>
            <a:r>
              <a:rPr lang="en-US" altLang="ja-JP">
                <a:latin typeface="Meiryo UI" panose="020B0604030504040204" pitchFamily="50" charset="-128"/>
                <a:ea typeface="Meiryo UI" panose="020B0604030504040204" pitchFamily="50" charset="-128"/>
              </a:rPr>
              <a:t>Maya</a:t>
            </a:r>
            <a:r>
              <a:rPr lang="ja-JP" altLang="en-US">
                <a:latin typeface="Meiryo UI" panose="020B0604030504040204" pitchFamily="50" charset="-128"/>
                <a:ea typeface="Meiryo UI" panose="020B0604030504040204" pitchFamily="50" charset="-128"/>
              </a:rPr>
              <a:t>などの外部ツールで制作したデータを使って表示しますが、これらデータをプログラムに読み込んで表示するためには</a:t>
            </a:r>
            <a:r>
              <a:rPr lang="ja-JP" altLang="en-US" smtClean="0">
                <a:latin typeface="Meiryo UI" panose="020B0604030504040204" pitchFamily="50" charset="-128"/>
                <a:ea typeface="Meiryo UI" panose="020B0604030504040204" pitchFamily="50" charset="-128"/>
              </a:rPr>
              <a:t>、「ど</a:t>
            </a:r>
            <a:r>
              <a:rPr lang="ja-JP" altLang="en-US">
                <a:latin typeface="Meiryo UI" panose="020B0604030504040204" pitchFamily="50" charset="-128"/>
                <a:ea typeface="Meiryo UI" panose="020B0604030504040204" pitchFamily="50" charset="-128"/>
              </a:rPr>
              <a:t>のよう</a:t>
            </a:r>
            <a:r>
              <a:rPr lang="ja-JP" altLang="en-US" smtClean="0">
                <a:latin typeface="Meiryo UI" panose="020B0604030504040204" pitchFamily="50" charset="-128"/>
                <a:ea typeface="Meiryo UI" panose="020B0604030504040204" pitchFamily="50" charset="-128"/>
              </a:rPr>
              <a:t>にポリゴン</a:t>
            </a:r>
            <a:r>
              <a:rPr lang="ja-JP" altLang="en-US">
                <a:latin typeface="Meiryo UI" panose="020B0604030504040204" pitchFamily="50" charset="-128"/>
                <a:ea typeface="Meiryo UI" panose="020B0604030504040204" pitchFamily="50" charset="-128"/>
              </a:rPr>
              <a:t>を定義</a:t>
            </a:r>
            <a:r>
              <a:rPr lang="ja-JP" altLang="en-US" smtClean="0">
                <a:latin typeface="Meiryo UI" panose="020B0604030504040204" pitchFamily="50" charset="-128"/>
                <a:ea typeface="Meiryo UI" panose="020B0604030504040204" pitchFamily="50" charset="-128"/>
              </a:rPr>
              <a:t>するのか」　を</a:t>
            </a:r>
            <a:r>
              <a:rPr lang="ja-JP" altLang="en-US">
                <a:latin typeface="Meiryo UI" panose="020B0604030504040204" pitchFamily="50" charset="-128"/>
                <a:ea typeface="Meiryo UI" panose="020B0604030504040204" pitchFamily="50" charset="-128"/>
              </a:rPr>
              <a:t>知っておく必要があります</a:t>
            </a:r>
            <a:r>
              <a:rPr lang="ja-JP" altLang="en-US" smtClean="0">
                <a:latin typeface="Meiryo UI" panose="020B0604030504040204" pitchFamily="50" charset="-128"/>
                <a:ea typeface="Meiryo UI" panose="020B0604030504040204" pitchFamily="50" charset="-128"/>
              </a:rPr>
              <a:t>。</a:t>
            </a:r>
            <a:endParaRPr lang="en-US" altLang="ja-JP" smtClean="0">
              <a:latin typeface="Meiryo UI" panose="020B0604030504040204" pitchFamily="50" charset="-128"/>
              <a:ea typeface="Meiryo UI" panose="020B0604030504040204" pitchFamily="50" charset="-128"/>
            </a:endParaRPr>
          </a:p>
          <a:p>
            <a:r>
              <a:rPr lang="ja-JP" altLang="en-US" smtClean="0">
                <a:latin typeface="Meiryo UI" panose="020B0604030504040204" pitchFamily="50" charset="-128"/>
                <a:ea typeface="Meiryo UI" panose="020B0604030504040204" pitchFamily="50" charset="-128"/>
              </a:rPr>
              <a:t>ｘ</a:t>
            </a:r>
            <a:r>
              <a:rPr lang="ja-JP" altLang="en-US">
                <a:latin typeface="Meiryo UI" panose="020B0604030504040204" pitchFamily="50" charset="-128"/>
                <a:ea typeface="Meiryo UI" panose="020B0604030504040204" pitchFamily="50" charset="-128"/>
              </a:rPr>
              <a:t>ファイル読み込みでは、ポリゴンの定義部分は</a:t>
            </a:r>
            <a:r>
              <a:rPr lang="en-US" altLang="ja-JP">
                <a:latin typeface="Meiryo UI" panose="020B0604030504040204" pitchFamily="50" charset="-128"/>
                <a:ea typeface="Meiryo UI" panose="020B0604030504040204" pitchFamily="50" charset="-128"/>
              </a:rPr>
              <a:t>D3DXLoadMeshFromX</a:t>
            </a:r>
            <a:r>
              <a:rPr lang="ja-JP" altLang="en-US">
                <a:latin typeface="Meiryo UI" panose="020B0604030504040204" pitchFamily="50" charset="-128"/>
                <a:ea typeface="Meiryo UI" panose="020B0604030504040204" pitchFamily="50" charset="-128"/>
              </a:rPr>
              <a:t>関数に隠蔽されていました。</a:t>
            </a:r>
          </a:p>
          <a:p>
            <a:endParaRPr lang="ja-JP" altLang="en-US">
              <a:latin typeface="Meiryo UI" panose="020B0604030504040204" pitchFamily="50" charset="-128"/>
              <a:ea typeface="Meiryo UI" panose="020B0604030504040204" pitchFamily="50" charset="-128"/>
            </a:endParaRPr>
          </a:p>
          <a:p>
            <a:r>
              <a:rPr lang="ja-JP" altLang="en-US" b="1">
                <a:latin typeface="Meiryo UI" panose="020B0604030504040204" pitchFamily="50" charset="-128"/>
                <a:ea typeface="Meiryo UI" panose="020B0604030504040204" pitchFamily="50" charset="-128"/>
              </a:rPr>
              <a:t>２つのポリゴンの表示方法</a:t>
            </a:r>
          </a:p>
          <a:p>
            <a:r>
              <a:rPr lang="ja-JP" altLang="en-US" smtClean="0">
                <a:latin typeface="Meiryo UI" panose="020B0604030504040204" pitchFamily="50" charset="-128"/>
                <a:ea typeface="Meiryo UI" panose="020B0604030504040204" pitchFamily="50" charset="-128"/>
              </a:rPr>
              <a:t>　</a:t>
            </a:r>
            <a:r>
              <a:rPr lang="en-US" altLang="ja-JP" smtClean="0">
                <a:latin typeface="Meiryo UI" panose="020B0604030504040204" pitchFamily="50" charset="-128"/>
                <a:ea typeface="Meiryo UI" panose="020B0604030504040204" pitchFamily="50" charset="-128"/>
              </a:rPr>
              <a:t>Direct3D</a:t>
            </a:r>
            <a:r>
              <a:rPr lang="ja-JP" altLang="en-US">
                <a:latin typeface="Meiryo UI" panose="020B0604030504040204" pitchFamily="50" charset="-128"/>
                <a:ea typeface="Meiryo UI" panose="020B0604030504040204" pitchFamily="50" charset="-128"/>
              </a:rPr>
              <a:t>ではポリゴンを表示する際のデータの扱い方として、２つの方法を用意しています</a:t>
            </a:r>
            <a:r>
              <a:rPr lang="ja-JP" altLang="en-US" smtClean="0">
                <a:latin typeface="Meiryo UI" panose="020B0604030504040204" pitchFamily="50" charset="-128"/>
                <a:ea typeface="Meiryo UI" panose="020B0604030504040204" pitchFamily="50" charset="-128"/>
              </a:rPr>
              <a:t>。</a:t>
            </a:r>
            <a:endParaRPr lang="en-US" altLang="ja-JP" smtClean="0">
              <a:latin typeface="Meiryo UI" panose="020B0604030504040204" pitchFamily="50" charset="-128"/>
              <a:ea typeface="Meiryo UI" panose="020B0604030504040204" pitchFamily="50" charset="-128"/>
            </a:endParaRPr>
          </a:p>
          <a:p>
            <a:r>
              <a:rPr lang="ja-JP" altLang="en-US" smtClean="0">
                <a:latin typeface="Meiryo UI" panose="020B0604030504040204" pitchFamily="50" charset="-128"/>
                <a:ea typeface="Meiryo UI" panose="020B0604030504040204" pitchFamily="50" charset="-128"/>
              </a:rPr>
              <a:t>（</a:t>
            </a:r>
            <a:r>
              <a:rPr lang="ja-JP" altLang="en-US">
                <a:latin typeface="Meiryo UI" panose="020B0604030504040204" pitchFamily="50" charset="-128"/>
                <a:ea typeface="Meiryo UI" panose="020B0604030504040204" pitchFamily="50" charset="-128"/>
              </a:rPr>
              <a:t>Ａ）あらかじめデータをＧＰＵ側に転送しておき、それを表示する</a:t>
            </a:r>
            <a:r>
              <a:rPr lang="ja-JP" altLang="en-US" smtClean="0">
                <a:latin typeface="Meiryo UI" panose="020B0604030504040204" pitchFamily="50" charset="-128"/>
                <a:ea typeface="Meiryo UI" panose="020B0604030504040204" pitchFamily="50" charset="-128"/>
              </a:rPr>
              <a:t>方法</a:t>
            </a:r>
            <a:endParaRPr lang="ja-JP" altLang="en-US">
              <a:latin typeface="Meiryo UI" panose="020B0604030504040204" pitchFamily="50" charset="-128"/>
              <a:ea typeface="Meiryo UI" panose="020B0604030504040204" pitchFamily="50" charset="-128"/>
            </a:endParaRPr>
          </a:p>
          <a:p>
            <a:r>
              <a:rPr lang="ja-JP" altLang="en-US">
                <a:latin typeface="Meiryo UI" panose="020B0604030504040204" pitchFamily="50" charset="-128"/>
                <a:ea typeface="Meiryo UI" panose="020B0604030504040204" pitchFamily="50" charset="-128"/>
              </a:rPr>
              <a:t>（Ｂ）表示するデータを毎回ＧＰＵ側に送る</a:t>
            </a:r>
            <a:r>
              <a:rPr lang="ja-JP" altLang="en-US" smtClean="0">
                <a:latin typeface="Meiryo UI" panose="020B0604030504040204" pitchFamily="50" charset="-128"/>
                <a:ea typeface="Meiryo UI" panose="020B0604030504040204" pitchFamily="50" charset="-128"/>
              </a:rPr>
              <a:t>方法</a:t>
            </a:r>
            <a:endParaRPr lang="en-US" altLang="ja-JP" smtClean="0">
              <a:latin typeface="Meiryo UI" panose="020B0604030504040204" pitchFamily="50" charset="-128"/>
              <a:ea typeface="Meiryo UI" panose="020B0604030504040204" pitchFamily="50" charset="-128"/>
            </a:endParaRPr>
          </a:p>
          <a:p>
            <a:r>
              <a:rPr lang="ja-JP" altLang="en-US" smtClean="0">
                <a:latin typeface="Meiryo UI" panose="020B0604030504040204" pitchFamily="50" charset="-128"/>
                <a:ea typeface="Meiryo UI" panose="020B0604030504040204" pitchFamily="50" charset="-128"/>
              </a:rPr>
              <a:t>３Ｄゲームプログラミング</a:t>
            </a:r>
            <a:r>
              <a:rPr lang="ja-JP" altLang="en-US">
                <a:latin typeface="Meiryo UI" panose="020B0604030504040204" pitchFamily="50" charset="-128"/>
                <a:ea typeface="Meiryo UI" panose="020B0604030504040204" pitchFamily="50" charset="-128"/>
              </a:rPr>
              <a:t>で</a:t>
            </a:r>
            <a:r>
              <a:rPr lang="ja-JP" altLang="en-US" smtClean="0">
                <a:latin typeface="Meiryo UI" panose="020B0604030504040204" pitchFamily="50" charset="-128"/>
                <a:ea typeface="Meiryo UI" panose="020B0604030504040204" pitchFamily="50" charset="-128"/>
              </a:rPr>
              <a:t>は高速化のためにも、なるべく（</a:t>
            </a:r>
            <a:r>
              <a:rPr lang="en-US" altLang="ja-JP" smtClean="0">
                <a:latin typeface="Meiryo UI" panose="020B0604030504040204" pitchFamily="50" charset="-128"/>
                <a:ea typeface="Meiryo UI" panose="020B0604030504040204" pitchFamily="50" charset="-128"/>
              </a:rPr>
              <a:t>A</a:t>
            </a:r>
            <a:r>
              <a:rPr lang="ja-JP" altLang="en-US" smtClean="0">
                <a:latin typeface="Meiryo UI" panose="020B0604030504040204" pitchFamily="50" charset="-128"/>
                <a:ea typeface="Meiryo UI" panose="020B0604030504040204" pitchFamily="50" charset="-128"/>
              </a:rPr>
              <a:t>）の方が望ましいです。</a:t>
            </a:r>
            <a:endParaRPr lang="en-US" altLang="ja-JP" smtClean="0">
              <a:latin typeface="Meiryo UI" panose="020B0604030504040204" pitchFamily="50" charset="-128"/>
              <a:ea typeface="Meiryo UI" panose="020B0604030504040204" pitchFamily="50" charset="-128"/>
            </a:endParaRPr>
          </a:p>
          <a:p>
            <a:endParaRPr lang="ja-JP" altLang="en-US">
              <a:latin typeface="Meiryo UI" panose="020B0604030504040204" pitchFamily="50" charset="-128"/>
              <a:ea typeface="Meiryo UI" panose="020B0604030504040204" pitchFamily="50" charset="-128"/>
            </a:endParaRPr>
          </a:p>
          <a:p>
            <a:r>
              <a:rPr lang="ja-JP" altLang="en-US" b="1">
                <a:latin typeface="Meiryo UI" panose="020B0604030504040204" pitchFamily="50" charset="-128"/>
                <a:ea typeface="Meiryo UI" panose="020B0604030504040204" pitchFamily="50" charset="-128"/>
              </a:rPr>
              <a:t>トライアングルリストとトライアングルストリップ</a:t>
            </a:r>
          </a:p>
          <a:p>
            <a:r>
              <a:rPr lang="ja-JP" altLang="en-US" smtClean="0">
                <a:latin typeface="Meiryo UI" panose="020B0604030504040204" pitchFamily="50" charset="-128"/>
                <a:ea typeface="Meiryo UI" panose="020B0604030504040204" pitchFamily="50" charset="-128"/>
              </a:rPr>
              <a:t>　ポリゴン</a:t>
            </a:r>
            <a:r>
              <a:rPr lang="ja-JP" altLang="en-US">
                <a:latin typeface="Meiryo UI" panose="020B0604030504040204" pitchFamily="50" charset="-128"/>
                <a:ea typeface="Meiryo UI" panose="020B0604030504040204" pitchFamily="50" charset="-128"/>
              </a:rPr>
              <a:t>はすべて三角形として定義します。頂点をどう結ぶかについては３通りの解釈の仕方があります。</a:t>
            </a:r>
          </a:p>
          <a:p>
            <a:r>
              <a:rPr lang="ja-JP" altLang="en-US">
                <a:latin typeface="Meiryo UI" panose="020B0604030504040204" pitchFamily="50" charset="-128"/>
                <a:ea typeface="Meiryo UI" panose="020B0604030504040204" pitchFamily="50" charset="-128"/>
              </a:rPr>
              <a:t>トライアングルリスト（</a:t>
            </a:r>
            <a:r>
              <a:rPr lang="en-US" altLang="ja-JP">
                <a:latin typeface="Meiryo UI" panose="020B0604030504040204" pitchFamily="50" charset="-128"/>
                <a:ea typeface="Meiryo UI" panose="020B0604030504040204" pitchFamily="50" charset="-128"/>
              </a:rPr>
              <a:t>triangle list</a:t>
            </a:r>
            <a:r>
              <a:rPr lang="ja-JP" altLang="en-US" smtClean="0">
                <a:latin typeface="Meiryo UI" panose="020B0604030504040204" pitchFamily="50" charset="-128"/>
                <a:ea typeface="Meiryo UI" panose="020B0604030504040204" pitchFamily="50" charset="-128"/>
              </a:rPr>
              <a:t>）トライアングルストリップ</a:t>
            </a:r>
            <a:r>
              <a:rPr lang="ja-JP" altLang="en-US">
                <a:latin typeface="Meiryo UI" panose="020B0604030504040204" pitchFamily="50" charset="-128"/>
                <a:ea typeface="Meiryo UI" panose="020B0604030504040204" pitchFamily="50" charset="-128"/>
              </a:rPr>
              <a:t>（</a:t>
            </a:r>
            <a:r>
              <a:rPr lang="en-US" altLang="ja-JP">
                <a:latin typeface="Meiryo UI" panose="020B0604030504040204" pitchFamily="50" charset="-128"/>
                <a:ea typeface="Meiryo UI" panose="020B0604030504040204" pitchFamily="50" charset="-128"/>
              </a:rPr>
              <a:t>triangle strip</a:t>
            </a:r>
            <a:r>
              <a:rPr lang="ja-JP" altLang="en-US" smtClean="0">
                <a:latin typeface="Meiryo UI" panose="020B0604030504040204" pitchFamily="50" charset="-128"/>
                <a:ea typeface="Meiryo UI" panose="020B0604030504040204" pitchFamily="50" charset="-128"/>
              </a:rPr>
              <a:t>）トライアングルファン</a:t>
            </a:r>
            <a:r>
              <a:rPr lang="ja-JP" altLang="en-US">
                <a:latin typeface="Meiryo UI" panose="020B0604030504040204" pitchFamily="50" charset="-128"/>
                <a:ea typeface="Meiryo UI" panose="020B0604030504040204" pitchFamily="50" charset="-128"/>
              </a:rPr>
              <a:t>（</a:t>
            </a:r>
            <a:r>
              <a:rPr lang="en-US" altLang="ja-JP">
                <a:latin typeface="Meiryo UI" panose="020B0604030504040204" pitchFamily="50" charset="-128"/>
                <a:ea typeface="Meiryo UI" panose="020B0604030504040204" pitchFamily="50" charset="-128"/>
              </a:rPr>
              <a:t>triangle fan</a:t>
            </a:r>
            <a:r>
              <a:rPr lang="ja-JP" altLang="en-US">
                <a:latin typeface="Meiryo UI" panose="020B0604030504040204" pitchFamily="50" charset="-128"/>
                <a:ea typeface="Meiryo UI" panose="020B0604030504040204" pitchFamily="50" charset="-128"/>
              </a:rPr>
              <a:t>）です</a:t>
            </a:r>
            <a:r>
              <a:rPr lang="ja-JP" altLang="en-US" smtClean="0">
                <a:latin typeface="Meiryo UI" panose="020B0604030504040204" pitchFamily="50" charset="-128"/>
                <a:ea typeface="Meiryo UI" panose="020B0604030504040204" pitchFamily="50" charset="-128"/>
              </a:rPr>
              <a:t>。</a:t>
            </a:r>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37155" y="5062627"/>
            <a:ext cx="6230527" cy="1528842"/>
          </a:xfrm>
          <a:prstGeom prst="rect">
            <a:avLst/>
          </a:prstGeom>
        </p:spPr>
      </p:pic>
    </p:spTree>
    <p:extLst>
      <p:ext uri="{BB962C8B-B14F-4D97-AF65-F5344CB8AC3E}">
        <p14:creationId xmlns:p14="http://schemas.microsoft.com/office/powerpoint/2010/main" val="24543261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37419" y="447124"/>
            <a:ext cx="11430000" cy="4247317"/>
          </a:xfrm>
          <a:prstGeom prst="rect">
            <a:avLst/>
          </a:prstGeom>
          <a:noFill/>
        </p:spPr>
        <p:txBody>
          <a:bodyPr wrap="square" rtlCol="0">
            <a:spAutoFit/>
          </a:bodyPr>
          <a:lstStyle/>
          <a:p>
            <a:r>
              <a:rPr lang="ja-JP" altLang="en-US" smtClean="0">
                <a:latin typeface="Meiryo UI" panose="020B0604030504040204" pitchFamily="50" charset="-128"/>
                <a:ea typeface="Meiryo UI" panose="020B0604030504040204" pitchFamily="50" charset="-128"/>
              </a:rPr>
              <a:t>　トライアングルリスト</a:t>
            </a:r>
            <a:r>
              <a:rPr lang="ja-JP" altLang="en-US">
                <a:latin typeface="Meiryo UI" panose="020B0604030504040204" pitchFamily="50" charset="-128"/>
                <a:ea typeface="Meiryo UI" panose="020B0604030504040204" pitchFamily="50" charset="-128"/>
              </a:rPr>
              <a:t>は、連続する</a:t>
            </a:r>
            <a:r>
              <a:rPr lang="en-US" altLang="ja-JP">
                <a:latin typeface="Meiryo UI" panose="020B0604030504040204" pitchFamily="50" charset="-128"/>
                <a:ea typeface="Meiryo UI" panose="020B0604030504040204" pitchFamily="50" charset="-128"/>
              </a:rPr>
              <a:t>3</a:t>
            </a:r>
            <a:r>
              <a:rPr lang="ja-JP" altLang="en-US">
                <a:latin typeface="Meiryo UI" panose="020B0604030504040204" pitchFamily="50" charset="-128"/>
                <a:ea typeface="Meiryo UI" panose="020B0604030504040204" pitchFamily="50" charset="-128"/>
              </a:rPr>
              <a:t>頂点を</a:t>
            </a:r>
            <a:r>
              <a:rPr lang="en-US" altLang="ja-JP">
                <a:latin typeface="Meiryo UI" panose="020B0604030504040204" pitchFamily="50" charset="-128"/>
                <a:ea typeface="Meiryo UI" panose="020B0604030504040204" pitchFamily="50" charset="-128"/>
              </a:rPr>
              <a:t>1</a:t>
            </a:r>
            <a:r>
              <a:rPr lang="ja-JP" altLang="en-US">
                <a:latin typeface="Meiryo UI" panose="020B0604030504040204" pitchFamily="50" charset="-128"/>
                <a:ea typeface="Meiryo UI" panose="020B0604030504040204" pitchFamily="50" charset="-128"/>
              </a:rPr>
              <a:t>つの三角形とみなして描画します。従って</a:t>
            </a:r>
            <a:r>
              <a:rPr lang="en-US" altLang="ja-JP">
                <a:latin typeface="Meiryo UI" panose="020B0604030504040204" pitchFamily="50" charset="-128"/>
                <a:ea typeface="Meiryo UI" panose="020B0604030504040204" pitchFamily="50" charset="-128"/>
              </a:rPr>
              <a:t>6</a:t>
            </a:r>
            <a:r>
              <a:rPr lang="ja-JP" altLang="en-US">
                <a:latin typeface="Meiryo UI" panose="020B0604030504040204" pitchFamily="50" charset="-128"/>
                <a:ea typeface="Meiryo UI" panose="020B0604030504040204" pitchFamily="50" charset="-128"/>
              </a:rPr>
              <a:t>頂点あれば</a:t>
            </a:r>
            <a:r>
              <a:rPr lang="en-US" altLang="ja-JP">
                <a:latin typeface="Meiryo UI" panose="020B0604030504040204" pitchFamily="50" charset="-128"/>
                <a:ea typeface="Meiryo UI" panose="020B0604030504040204" pitchFamily="50" charset="-128"/>
              </a:rPr>
              <a:t>2</a:t>
            </a:r>
            <a:r>
              <a:rPr lang="ja-JP" altLang="en-US">
                <a:latin typeface="Meiryo UI" panose="020B0604030504040204" pitchFamily="50" charset="-128"/>
                <a:ea typeface="Meiryo UI" panose="020B0604030504040204" pitchFamily="50" charset="-128"/>
              </a:rPr>
              <a:t>つの三角形、</a:t>
            </a:r>
            <a:r>
              <a:rPr lang="en-US" altLang="ja-JP">
                <a:latin typeface="Meiryo UI" panose="020B0604030504040204" pitchFamily="50" charset="-128"/>
                <a:ea typeface="Meiryo UI" panose="020B0604030504040204" pitchFamily="50" charset="-128"/>
              </a:rPr>
              <a:t>15</a:t>
            </a:r>
            <a:r>
              <a:rPr lang="ja-JP" altLang="en-US">
                <a:latin typeface="Meiryo UI" panose="020B0604030504040204" pitchFamily="50" charset="-128"/>
                <a:ea typeface="Meiryo UI" panose="020B0604030504040204" pitchFamily="50" charset="-128"/>
              </a:rPr>
              <a:t>頂点あれば</a:t>
            </a:r>
            <a:r>
              <a:rPr lang="en-US" altLang="ja-JP">
                <a:latin typeface="Meiryo UI" panose="020B0604030504040204" pitchFamily="50" charset="-128"/>
                <a:ea typeface="Meiryo UI" panose="020B0604030504040204" pitchFamily="50" charset="-128"/>
              </a:rPr>
              <a:t>5</a:t>
            </a:r>
            <a:r>
              <a:rPr lang="ja-JP" altLang="en-US">
                <a:latin typeface="Meiryo UI" panose="020B0604030504040204" pitchFamily="50" charset="-128"/>
                <a:ea typeface="Meiryo UI" panose="020B0604030504040204" pitchFamily="50" charset="-128"/>
              </a:rPr>
              <a:t>つの三角形を描画できます。 </a:t>
            </a:r>
            <a:endParaRPr lang="en-US" altLang="ja-JP" smtClean="0">
              <a:latin typeface="Meiryo UI" panose="020B0604030504040204" pitchFamily="50" charset="-128"/>
              <a:ea typeface="Meiryo UI" panose="020B0604030504040204" pitchFamily="50" charset="-128"/>
            </a:endParaRPr>
          </a:p>
          <a:p>
            <a:endParaRPr lang="en-US" altLang="ja-JP">
              <a:latin typeface="Meiryo UI" panose="020B0604030504040204" pitchFamily="50" charset="-128"/>
              <a:ea typeface="Meiryo UI" panose="020B0604030504040204" pitchFamily="50" charset="-128"/>
            </a:endParaRPr>
          </a:p>
          <a:p>
            <a:r>
              <a:rPr lang="ja-JP" altLang="en-US" smtClean="0">
                <a:latin typeface="Meiryo UI" panose="020B0604030504040204" pitchFamily="50" charset="-128"/>
                <a:ea typeface="Meiryo UI" panose="020B0604030504040204" pitchFamily="50" charset="-128"/>
              </a:rPr>
              <a:t>　トライアングルストリップ</a:t>
            </a:r>
            <a:r>
              <a:rPr lang="ja-JP" altLang="en-US">
                <a:latin typeface="Meiryo UI" panose="020B0604030504040204" pitchFamily="50" charset="-128"/>
                <a:ea typeface="Meiryo UI" panose="020B0604030504040204" pitchFamily="50" charset="-128"/>
              </a:rPr>
              <a:t>はやや難解です。頂点データが</a:t>
            </a:r>
            <a:r>
              <a:rPr lang="en-US" altLang="ja-JP">
                <a:latin typeface="Meiryo UI" panose="020B0604030504040204" pitchFamily="50" charset="-128"/>
                <a:ea typeface="Meiryo UI" panose="020B0604030504040204" pitchFamily="50" charset="-128"/>
              </a:rPr>
              <a:t>A,B,C,D,E,F,G </a:t>
            </a:r>
            <a:r>
              <a:rPr lang="ja-JP" altLang="en-US">
                <a:latin typeface="Meiryo UI" panose="020B0604030504040204" pitchFamily="50" charset="-128"/>
                <a:ea typeface="Meiryo UI" panose="020B0604030504040204" pitchFamily="50" charset="-128"/>
              </a:rPr>
              <a:t>とあった場合、三角形の描画は</a:t>
            </a:r>
            <a:r>
              <a:rPr lang="en-US" altLang="ja-JP">
                <a:latin typeface="Meiryo UI" panose="020B0604030504040204" pitchFamily="50" charset="-128"/>
                <a:ea typeface="Meiryo UI" panose="020B0604030504040204" pitchFamily="50" charset="-128"/>
              </a:rPr>
              <a:t>ABC</a:t>
            </a:r>
            <a:r>
              <a:rPr lang="ja-JP" altLang="en-US">
                <a:latin typeface="Meiryo UI" panose="020B0604030504040204" pitchFamily="50" charset="-128"/>
                <a:ea typeface="Meiryo UI" panose="020B0604030504040204" pitchFamily="50" charset="-128"/>
              </a:rPr>
              <a:t>、</a:t>
            </a:r>
            <a:r>
              <a:rPr lang="en-US" altLang="ja-JP">
                <a:latin typeface="Meiryo UI" panose="020B0604030504040204" pitchFamily="50" charset="-128"/>
                <a:ea typeface="Meiryo UI" panose="020B0604030504040204" pitchFamily="50" charset="-128"/>
              </a:rPr>
              <a:t>BCD</a:t>
            </a:r>
            <a:r>
              <a:rPr lang="ja-JP" altLang="en-US">
                <a:latin typeface="Meiryo UI" panose="020B0604030504040204" pitchFamily="50" charset="-128"/>
                <a:ea typeface="Meiryo UI" panose="020B0604030504040204" pitchFamily="50" charset="-128"/>
              </a:rPr>
              <a:t>、</a:t>
            </a:r>
            <a:r>
              <a:rPr lang="en-US" altLang="ja-JP">
                <a:latin typeface="Meiryo UI" panose="020B0604030504040204" pitchFamily="50" charset="-128"/>
                <a:ea typeface="Meiryo UI" panose="020B0604030504040204" pitchFamily="50" charset="-128"/>
              </a:rPr>
              <a:t>CDE</a:t>
            </a:r>
            <a:r>
              <a:rPr lang="ja-JP" altLang="en-US">
                <a:latin typeface="Meiryo UI" panose="020B0604030504040204" pitchFamily="50" charset="-128"/>
                <a:ea typeface="Meiryo UI" panose="020B0604030504040204" pitchFamily="50" charset="-128"/>
              </a:rPr>
              <a:t>、</a:t>
            </a:r>
            <a:r>
              <a:rPr lang="en-US" altLang="ja-JP">
                <a:latin typeface="Meiryo UI" panose="020B0604030504040204" pitchFamily="50" charset="-128"/>
                <a:ea typeface="Meiryo UI" panose="020B0604030504040204" pitchFamily="50" charset="-128"/>
              </a:rPr>
              <a:t>DEF</a:t>
            </a:r>
            <a:r>
              <a:rPr lang="ja-JP" altLang="en-US">
                <a:latin typeface="Meiryo UI" panose="020B0604030504040204" pitchFamily="50" charset="-128"/>
                <a:ea typeface="Meiryo UI" panose="020B0604030504040204" pitchFamily="50" charset="-128"/>
              </a:rPr>
              <a:t>、</a:t>
            </a:r>
            <a:r>
              <a:rPr lang="en-US" altLang="ja-JP">
                <a:latin typeface="Meiryo UI" panose="020B0604030504040204" pitchFamily="50" charset="-128"/>
                <a:ea typeface="Meiryo UI" panose="020B0604030504040204" pitchFamily="50" charset="-128"/>
              </a:rPr>
              <a:t>EFG </a:t>
            </a:r>
            <a:r>
              <a:rPr lang="ja-JP" altLang="en-US">
                <a:latin typeface="Meiryo UI" panose="020B0604030504040204" pitchFamily="50" charset="-128"/>
                <a:ea typeface="Meiryo UI" panose="020B0604030504040204" pitchFamily="50" charset="-128"/>
              </a:rPr>
              <a:t>と描画していきます。この方法では、少ない頂点数で多数の三角形が描画でき、データが連続しているのでキャッシュミスせず高速に描画できる、というメリットがあります。一方で複雑な形状のオブジェクトからきれいなストリップデータを生成するのは難しく、縮退三角形</a:t>
            </a:r>
            <a:r>
              <a:rPr lang="en-US" altLang="ja-JP">
                <a:latin typeface="Meiryo UI" panose="020B0604030504040204" pitchFamily="50" charset="-128"/>
                <a:ea typeface="Meiryo UI" panose="020B0604030504040204" pitchFamily="50" charset="-128"/>
              </a:rPr>
              <a:t>(</a:t>
            </a:r>
            <a:r>
              <a:rPr lang="ja-JP" altLang="en-US">
                <a:latin typeface="Meiryo UI" panose="020B0604030504040204" pitchFamily="50" charset="-128"/>
                <a:ea typeface="Meiryo UI" panose="020B0604030504040204" pitchFamily="50" charset="-128"/>
              </a:rPr>
              <a:t>面積のない三角形</a:t>
            </a:r>
            <a:r>
              <a:rPr lang="en-US" altLang="ja-JP">
                <a:latin typeface="Meiryo UI" panose="020B0604030504040204" pitchFamily="50" charset="-128"/>
                <a:ea typeface="Meiryo UI" panose="020B0604030504040204" pitchFamily="50" charset="-128"/>
              </a:rPr>
              <a:t>)</a:t>
            </a:r>
            <a:r>
              <a:rPr lang="ja-JP" altLang="en-US">
                <a:latin typeface="Meiryo UI" panose="020B0604030504040204" pitchFamily="50" charset="-128"/>
                <a:ea typeface="Meiryo UI" panose="020B0604030504040204" pitchFamily="50" charset="-128"/>
              </a:rPr>
              <a:t>を大量に挟み込んでしまうおそれがあるため、データが余計に増えてしまうというデメリットもあります</a:t>
            </a:r>
            <a:r>
              <a:rPr lang="ja-JP" altLang="en-US" smtClean="0">
                <a:latin typeface="Meiryo UI" panose="020B0604030504040204" pitchFamily="50" charset="-128"/>
                <a:ea typeface="Meiryo UI" panose="020B0604030504040204" pitchFamily="50" charset="-128"/>
              </a:rPr>
              <a:t>。</a:t>
            </a:r>
            <a:endParaRPr lang="en-US" altLang="ja-JP" smtClean="0">
              <a:latin typeface="Meiryo UI" panose="020B0604030504040204" pitchFamily="50" charset="-128"/>
              <a:ea typeface="Meiryo UI" panose="020B0604030504040204" pitchFamily="50" charset="-128"/>
            </a:endParaRPr>
          </a:p>
          <a:p>
            <a:endParaRPr lang="en-US" altLang="ja-JP">
              <a:latin typeface="Meiryo UI" panose="020B0604030504040204" pitchFamily="50" charset="-128"/>
              <a:ea typeface="Meiryo UI" panose="020B0604030504040204" pitchFamily="50" charset="-128"/>
            </a:endParaRPr>
          </a:p>
          <a:p>
            <a:r>
              <a:rPr lang="ja-JP" altLang="en-US" smtClean="0">
                <a:latin typeface="Meiryo UI" panose="020B0604030504040204" pitchFamily="50" charset="-128"/>
                <a:ea typeface="Meiryo UI" panose="020B0604030504040204" pitchFamily="50" charset="-128"/>
              </a:rPr>
              <a:t>　トライアングルファン</a:t>
            </a:r>
            <a:r>
              <a:rPr lang="ja-JP" altLang="en-US">
                <a:latin typeface="Meiryo UI" panose="020B0604030504040204" pitchFamily="50" charset="-128"/>
                <a:ea typeface="Meiryo UI" panose="020B0604030504040204" pitchFamily="50" charset="-128"/>
              </a:rPr>
              <a:t>は、 </a:t>
            </a:r>
            <a:r>
              <a:rPr lang="ja-JP" altLang="en-US" smtClean="0">
                <a:latin typeface="Meiryo UI" panose="020B0604030504040204" pitchFamily="50" charset="-128"/>
                <a:ea typeface="Meiryo UI" panose="020B0604030504040204" pitchFamily="50" charset="-128"/>
              </a:rPr>
              <a:t>トライアングルストリップと</a:t>
            </a:r>
            <a:r>
              <a:rPr lang="ja-JP" altLang="en-US">
                <a:latin typeface="Meiryo UI" panose="020B0604030504040204" pitchFamily="50" charset="-128"/>
                <a:ea typeface="Meiryo UI" panose="020B0604030504040204" pitchFamily="50" charset="-128"/>
              </a:rPr>
              <a:t>同様に、頂点を共有する方式です。共有する頂点１点とその他の頂点という扱いで、トライアングルストリップが帯状の形状に対して、扇型の形状に適しています</a:t>
            </a:r>
            <a:r>
              <a:rPr lang="ja-JP" altLang="en-US" smtClean="0">
                <a:latin typeface="Meiryo UI" panose="020B0604030504040204" pitchFamily="50" charset="-128"/>
                <a:ea typeface="Meiryo UI" panose="020B0604030504040204" pitchFamily="50" charset="-128"/>
              </a:rPr>
              <a:t>。</a:t>
            </a:r>
            <a:endParaRPr lang="en-US" altLang="ja-JP" smtClean="0">
              <a:latin typeface="Meiryo UI" panose="020B0604030504040204" pitchFamily="50" charset="-128"/>
              <a:ea typeface="Meiryo UI" panose="020B0604030504040204" pitchFamily="50" charset="-128"/>
            </a:endParaRPr>
          </a:p>
          <a:p>
            <a:endParaRPr lang="en-US" altLang="ja-JP" smtClean="0">
              <a:latin typeface="Meiryo UI" panose="020B0604030504040204" pitchFamily="50" charset="-128"/>
              <a:ea typeface="Meiryo UI" panose="020B0604030504040204" pitchFamily="50" charset="-128"/>
            </a:endParaRPr>
          </a:p>
          <a:p>
            <a:r>
              <a:rPr lang="ja-JP" altLang="en-US">
                <a:latin typeface="Meiryo UI" panose="020B0604030504040204" pitchFamily="50" charset="-128"/>
                <a:ea typeface="Meiryo UI" panose="020B0604030504040204" pitchFamily="50" charset="-128"/>
              </a:rPr>
              <a:t>　</a:t>
            </a:r>
            <a:r>
              <a:rPr lang="ja-JP" altLang="en-US" smtClean="0">
                <a:latin typeface="Meiryo UI" panose="020B0604030504040204" pitchFamily="50" charset="-128"/>
                <a:ea typeface="Meiryo UI" panose="020B0604030504040204" pitchFamily="50" charset="-128"/>
              </a:rPr>
              <a:t>この</a:t>
            </a:r>
            <a:r>
              <a:rPr lang="ja-JP" altLang="en-US">
                <a:latin typeface="Meiryo UI" panose="020B0604030504040204" pitchFamily="50" charset="-128"/>
                <a:ea typeface="Meiryo UI" panose="020B0604030504040204" pitchFamily="50" charset="-128"/>
              </a:rPr>
              <a:t>ように、トライアングルストリップやトライアングルファンは形状が近くないと無駄なデータや処理が生じやすいため</a:t>
            </a:r>
            <a:r>
              <a:rPr lang="ja-JP" altLang="en-US" smtClean="0">
                <a:latin typeface="Meiryo UI" panose="020B0604030504040204" pitchFamily="50" charset="-128"/>
                <a:ea typeface="Meiryo UI" panose="020B0604030504040204" pitchFamily="50" charset="-128"/>
              </a:rPr>
              <a:t>、</a:t>
            </a:r>
            <a:endParaRPr lang="en-US" altLang="ja-JP" smtClean="0">
              <a:latin typeface="Meiryo UI" panose="020B0604030504040204" pitchFamily="50" charset="-128"/>
              <a:ea typeface="Meiryo UI" panose="020B0604030504040204" pitchFamily="50" charset="-128"/>
            </a:endParaRPr>
          </a:p>
          <a:p>
            <a:r>
              <a:rPr lang="ja-JP" altLang="en-US" smtClean="0">
                <a:latin typeface="Meiryo UI" panose="020B0604030504040204" pitchFamily="50" charset="-128"/>
                <a:ea typeface="Meiryo UI" panose="020B0604030504040204" pitchFamily="50" charset="-128"/>
              </a:rPr>
              <a:t>扱いがシンプルなト</a:t>
            </a:r>
            <a:r>
              <a:rPr lang="ja-JP" altLang="en-US">
                <a:latin typeface="Meiryo UI" panose="020B0604030504040204" pitchFamily="50" charset="-128"/>
                <a:ea typeface="Meiryo UI" panose="020B0604030504040204" pitchFamily="50" charset="-128"/>
              </a:rPr>
              <a:t>ライアングルリストを使う傾向に</a:t>
            </a:r>
            <a:r>
              <a:rPr lang="ja-JP" altLang="en-US" smtClean="0">
                <a:latin typeface="Meiryo UI" panose="020B0604030504040204" pitchFamily="50" charset="-128"/>
                <a:ea typeface="Meiryo UI" panose="020B0604030504040204" pitchFamily="50" charset="-128"/>
              </a:rPr>
              <a:t>あります。</a:t>
            </a:r>
            <a:endParaRPr lang="ja-JP" altLang="en-US">
              <a:latin typeface="Meiryo UI" panose="020B0604030504040204" pitchFamily="50" charset="-128"/>
              <a:ea typeface="Meiryo UI" panose="020B0604030504040204" pitchFamily="50" charset="-128"/>
            </a:endParaRPr>
          </a:p>
          <a:p>
            <a:endParaRPr lang="ja-JP" altLang="en-US"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02037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37419" y="447124"/>
            <a:ext cx="11430000" cy="6340197"/>
          </a:xfrm>
          <a:prstGeom prst="rect">
            <a:avLst/>
          </a:prstGeom>
          <a:noFill/>
        </p:spPr>
        <p:txBody>
          <a:bodyPr wrap="square" rtlCol="0">
            <a:spAutoFit/>
          </a:bodyPr>
          <a:lstStyle/>
          <a:p>
            <a:r>
              <a:rPr lang="ja-JP" altLang="en-US" b="1" smtClean="0">
                <a:latin typeface="Meiryo UI" panose="020B0604030504040204" pitchFamily="50" charset="-128"/>
                <a:ea typeface="Meiryo UI" panose="020B0604030504040204" pitchFamily="50" charset="-128"/>
              </a:rPr>
              <a:t>頂点バッファ</a:t>
            </a:r>
            <a:endParaRPr lang="en-US" altLang="ja-JP" b="1" smtClean="0">
              <a:latin typeface="Meiryo UI" panose="020B0604030504040204" pitchFamily="50" charset="-128"/>
              <a:ea typeface="Meiryo UI" panose="020B0604030504040204" pitchFamily="50" charset="-128"/>
            </a:endParaRPr>
          </a:p>
          <a:p>
            <a:r>
              <a:rPr lang="ja-JP" altLang="en-US" b="1">
                <a:latin typeface="Meiryo UI" panose="020B0604030504040204" pitchFamily="50" charset="-128"/>
                <a:ea typeface="Meiryo UI" panose="020B0604030504040204" pitchFamily="50" charset="-128"/>
              </a:rPr>
              <a:t>　</a:t>
            </a:r>
            <a:r>
              <a:rPr lang="ja-JP" altLang="en-US" smtClean="0">
                <a:latin typeface="Meiryo UI" panose="020B0604030504040204" pitchFamily="50" charset="-128"/>
                <a:ea typeface="Meiryo UI" panose="020B0604030504040204" pitchFamily="50" charset="-128"/>
              </a:rPr>
              <a:t>頂点</a:t>
            </a:r>
            <a:r>
              <a:rPr lang="ja-JP" altLang="en-US">
                <a:latin typeface="Meiryo UI" panose="020B0604030504040204" pitchFamily="50" charset="-128"/>
                <a:ea typeface="Meiryo UI" panose="020B0604030504040204" pitchFamily="50" charset="-128"/>
              </a:rPr>
              <a:t>は、頂点</a:t>
            </a:r>
            <a:r>
              <a:rPr lang="ja-JP" altLang="en-US" smtClean="0">
                <a:latin typeface="Meiryo UI" panose="020B0604030504040204" pitchFamily="50" charset="-128"/>
                <a:ea typeface="Meiryo UI" panose="020B0604030504040204" pitchFamily="50" charset="-128"/>
              </a:rPr>
              <a:t>バッファ（</a:t>
            </a:r>
            <a:r>
              <a:rPr lang="en-US" altLang="ja-JP" smtClean="0">
                <a:latin typeface="Meiryo UI" panose="020B0604030504040204" pitchFamily="50" charset="-128"/>
                <a:ea typeface="Meiryo UI" panose="020B0604030504040204" pitchFamily="50" charset="-128"/>
              </a:rPr>
              <a:t>vertex buffer</a:t>
            </a:r>
            <a:r>
              <a:rPr lang="ja-JP" altLang="en-US" smtClean="0">
                <a:latin typeface="Meiryo UI" panose="020B0604030504040204" pitchFamily="50" charset="-128"/>
                <a:ea typeface="Meiryo UI" panose="020B0604030504040204" pitchFamily="50" charset="-128"/>
              </a:rPr>
              <a:t>）内</a:t>
            </a:r>
            <a:r>
              <a:rPr lang="ja-JP" altLang="en-US">
                <a:latin typeface="Meiryo UI" panose="020B0604030504040204" pitchFamily="50" charset="-128"/>
                <a:ea typeface="Meiryo UI" panose="020B0604030504040204" pitchFamily="50" charset="-128"/>
              </a:rPr>
              <a:t>に格納されます。ただ、頂点バッファは</a:t>
            </a:r>
            <a:r>
              <a:rPr lang="en-US" altLang="ja-JP" smtClean="0">
                <a:latin typeface="Meiryo UI" panose="020B0604030504040204" pitchFamily="50" charset="-128"/>
                <a:ea typeface="Meiryo UI" panose="020B0604030504040204" pitchFamily="50" charset="-128"/>
              </a:rPr>
              <a:t>VRAM</a:t>
            </a:r>
            <a:r>
              <a:rPr lang="ja-JP" altLang="en-US" smtClean="0">
                <a:latin typeface="Meiryo UI" panose="020B0604030504040204" pitchFamily="50" charset="-128"/>
                <a:ea typeface="Meiryo UI" panose="020B0604030504040204" pitchFamily="50" charset="-128"/>
              </a:rPr>
              <a:t>（グラフィックカード側）に</a:t>
            </a:r>
            <a:r>
              <a:rPr lang="ja-JP" altLang="en-US">
                <a:latin typeface="Meiryo UI" panose="020B0604030504040204" pitchFamily="50" charset="-128"/>
                <a:ea typeface="Meiryo UI" panose="020B0604030504040204" pitchFamily="50" charset="-128"/>
              </a:rPr>
              <a:t>作成されるので、直接頂点データを操作することはできません。いったん</a:t>
            </a:r>
            <a:r>
              <a:rPr lang="en-US" altLang="ja-JP">
                <a:solidFill>
                  <a:srgbClr val="FF0000"/>
                </a:solidFill>
                <a:latin typeface="Meiryo UI" panose="020B0604030504040204" pitchFamily="50" charset="-128"/>
                <a:ea typeface="Meiryo UI" panose="020B0604030504040204" pitchFamily="50" charset="-128"/>
              </a:rPr>
              <a:t>Lock</a:t>
            </a:r>
            <a:r>
              <a:rPr lang="ja-JP" altLang="en-US">
                <a:latin typeface="Meiryo UI" panose="020B0604030504040204" pitchFamily="50" charset="-128"/>
                <a:ea typeface="Meiryo UI" panose="020B0604030504040204" pitchFamily="50" charset="-128"/>
              </a:rPr>
              <a:t>してメインメモリにデータを</a:t>
            </a:r>
            <a:r>
              <a:rPr lang="ja-JP" altLang="en-US" smtClean="0">
                <a:latin typeface="Meiryo UI" panose="020B0604030504040204" pitchFamily="50" charset="-128"/>
                <a:ea typeface="Meiryo UI" panose="020B0604030504040204" pitchFamily="50" charset="-128"/>
              </a:rPr>
              <a:t>転送し、これを編集した後</a:t>
            </a:r>
            <a:r>
              <a:rPr lang="ja-JP" altLang="en-US">
                <a:latin typeface="Meiryo UI" panose="020B0604030504040204" pitchFamily="50" charset="-128"/>
                <a:ea typeface="Meiryo UI" panose="020B0604030504040204" pitchFamily="50" charset="-128"/>
              </a:rPr>
              <a:t>に</a:t>
            </a:r>
            <a:r>
              <a:rPr lang="en-US" altLang="ja-JP">
                <a:solidFill>
                  <a:srgbClr val="FF0000"/>
                </a:solidFill>
                <a:latin typeface="Meiryo UI" panose="020B0604030504040204" pitchFamily="50" charset="-128"/>
                <a:ea typeface="Meiryo UI" panose="020B0604030504040204" pitchFamily="50" charset="-128"/>
              </a:rPr>
              <a:t>Unlock</a:t>
            </a:r>
            <a:r>
              <a:rPr lang="ja-JP" altLang="en-US">
                <a:latin typeface="Meiryo UI" panose="020B0604030504040204" pitchFamily="50" charset="-128"/>
                <a:ea typeface="Meiryo UI" panose="020B0604030504040204" pitchFamily="50" charset="-128"/>
              </a:rPr>
              <a:t>して</a:t>
            </a:r>
            <a:r>
              <a:rPr lang="en-US" altLang="ja-JP">
                <a:latin typeface="Meiryo UI" panose="020B0604030504040204" pitchFamily="50" charset="-128"/>
                <a:ea typeface="Meiryo UI" panose="020B0604030504040204" pitchFamily="50" charset="-128"/>
              </a:rPr>
              <a:t>VRAM</a:t>
            </a:r>
            <a:r>
              <a:rPr lang="ja-JP" altLang="en-US">
                <a:latin typeface="Meiryo UI" panose="020B0604030504040204" pitchFamily="50" charset="-128"/>
                <a:ea typeface="Meiryo UI" panose="020B0604030504040204" pitchFamily="50" charset="-128"/>
              </a:rPr>
              <a:t>に戻します。 また頂点バッファを作成する際には、どのような頂点構造なのかを指定する必要があります。 このため、頂点データの管理には構造体を用います。頂点には座標位置だけでなく</a:t>
            </a:r>
            <a:r>
              <a:rPr lang="ja-JP" altLang="en-US" smtClean="0">
                <a:latin typeface="Meiryo UI" panose="020B0604030504040204" pitchFamily="50" charset="-128"/>
                <a:ea typeface="Meiryo UI" panose="020B0604030504040204" pitchFamily="50" charset="-128"/>
              </a:rPr>
              <a:t>、色や</a:t>
            </a:r>
            <a:r>
              <a:rPr lang="ja-JP" altLang="en-US">
                <a:latin typeface="Meiryo UI" panose="020B0604030504040204" pitchFamily="50" charset="-128"/>
                <a:ea typeface="Meiryo UI" panose="020B0604030504040204" pitchFamily="50" charset="-128"/>
              </a:rPr>
              <a:t>法線ベクトル、テクスチャ座標位置など複数の要素を含めることができます。これらの要素すべてが常に必要というわけではありません。どの要素を含めるか含めないかをメモリ効率をふまえて考え、必要な情報のみを適宜使えるようにします。 </a:t>
            </a:r>
            <a:r>
              <a:rPr lang="en-US" altLang="ja-JP">
                <a:latin typeface="Meiryo UI" panose="020B0604030504040204" pitchFamily="50" charset="-128"/>
                <a:ea typeface="Meiryo UI" panose="020B0604030504040204" pitchFamily="50" charset="-128"/>
              </a:rPr>
              <a:t>Direct3D</a:t>
            </a:r>
            <a:r>
              <a:rPr lang="ja-JP" altLang="en-US">
                <a:latin typeface="Meiryo UI" panose="020B0604030504040204" pitchFamily="50" charset="-128"/>
                <a:ea typeface="Meiryo UI" panose="020B0604030504040204" pitchFamily="50" charset="-128"/>
              </a:rPr>
              <a:t>では</a:t>
            </a:r>
            <a:r>
              <a:rPr lang="en-US" altLang="ja-JP">
                <a:latin typeface="Meiryo UI" panose="020B0604030504040204" pitchFamily="50" charset="-128"/>
                <a:ea typeface="Meiryo UI" panose="020B0604030504040204" pitchFamily="50" charset="-128"/>
              </a:rPr>
              <a:t>FVF(Flexible Vertex Format) </a:t>
            </a:r>
            <a:r>
              <a:rPr lang="ja-JP" altLang="en-US">
                <a:latin typeface="Meiryo UI" panose="020B0604030504040204" pitchFamily="50" charset="-128"/>
                <a:ea typeface="Meiryo UI" panose="020B0604030504040204" pitchFamily="50" charset="-128"/>
              </a:rPr>
              <a:t>という仕組みを使って、構造体のメンバ変数の構造に柔軟性を持たせています。</a:t>
            </a:r>
            <a:r>
              <a:rPr lang="en-US" altLang="ja-JP">
                <a:latin typeface="Meiryo UI" panose="020B0604030504040204" pitchFamily="50" charset="-128"/>
                <a:ea typeface="Meiryo UI" panose="020B0604030504040204" pitchFamily="50" charset="-128"/>
              </a:rPr>
              <a:t>FVF</a:t>
            </a:r>
            <a:r>
              <a:rPr lang="ja-JP" altLang="en-US">
                <a:latin typeface="Meiryo UI" panose="020B0604030504040204" pitchFamily="50" charset="-128"/>
                <a:ea typeface="Meiryo UI" panose="020B0604030504040204" pitchFamily="50" charset="-128"/>
              </a:rPr>
              <a:t>により、必要に応じて頂点構造体に含まれるメンバ変数の種類を増減させることができます。例えば、頂点座標位置は</a:t>
            </a:r>
            <a:r>
              <a:rPr lang="en-US" altLang="ja-JP">
                <a:latin typeface="Meiryo UI" panose="020B0604030504040204" pitchFamily="50" charset="-128"/>
                <a:ea typeface="Meiryo UI" panose="020B0604030504040204" pitchFamily="50" charset="-128"/>
              </a:rPr>
              <a:t>D3DFVF_XYZ</a:t>
            </a:r>
            <a:r>
              <a:rPr lang="ja-JP" altLang="en-US">
                <a:latin typeface="Meiryo UI" panose="020B0604030504040204" pitchFamily="50" charset="-128"/>
                <a:ea typeface="Meiryo UI" panose="020B0604030504040204" pitchFamily="50" charset="-128"/>
              </a:rPr>
              <a:t>、頂点カラーは</a:t>
            </a:r>
            <a:r>
              <a:rPr lang="en-US" altLang="ja-JP">
                <a:latin typeface="Meiryo UI" panose="020B0604030504040204" pitchFamily="50" charset="-128"/>
                <a:ea typeface="Meiryo UI" panose="020B0604030504040204" pitchFamily="50" charset="-128"/>
              </a:rPr>
              <a:t>D3DFVF_DIFFUSE</a:t>
            </a:r>
            <a:r>
              <a:rPr lang="ja-JP" altLang="en-US">
                <a:latin typeface="Meiryo UI" panose="020B0604030504040204" pitchFamily="50" charset="-128"/>
                <a:ea typeface="Meiryo UI" panose="020B0604030504040204" pitchFamily="50" charset="-128"/>
              </a:rPr>
              <a:t>、法線ベクトルは</a:t>
            </a:r>
            <a:r>
              <a:rPr lang="en-US" altLang="ja-JP">
                <a:latin typeface="Meiryo UI" panose="020B0604030504040204" pitchFamily="50" charset="-128"/>
                <a:ea typeface="Meiryo UI" panose="020B0604030504040204" pitchFamily="50" charset="-128"/>
              </a:rPr>
              <a:t>D3DFVF_NORMAL </a:t>
            </a:r>
            <a:r>
              <a:rPr lang="ja-JP" altLang="en-US">
                <a:latin typeface="Meiryo UI" panose="020B0604030504040204" pitchFamily="50" charset="-128"/>
                <a:ea typeface="Meiryo UI" panose="020B0604030504040204" pitchFamily="50" charset="-128"/>
              </a:rPr>
              <a:t>というキーワ ードが用意されており、これらを論理和（｜、</a:t>
            </a:r>
            <a:r>
              <a:rPr lang="en-US" altLang="ja-JP">
                <a:latin typeface="Meiryo UI" panose="020B0604030504040204" pitchFamily="50" charset="-128"/>
                <a:ea typeface="Meiryo UI" panose="020B0604030504040204" pitchFamily="50" charset="-128"/>
              </a:rPr>
              <a:t>OR </a:t>
            </a:r>
            <a:r>
              <a:rPr lang="ja-JP" altLang="en-US">
                <a:latin typeface="Meiryo UI" panose="020B0604030504040204" pitchFamily="50" charset="-128"/>
                <a:ea typeface="Meiryo UI" panose="020B0604030504040204" pitchFamily="50" charset="-128"/>
              </a:rPr>
              <a:t>記号）で接続して必要な要素を表現します</a:t>
            </a:r>
            <a:r>
              <a:rPr lang="ja-JP" altLang="en-US" smtClean="0">
                <a:latin typeface="Meiryo UI" panose="020B0604030504040204" pitchFamily="50" charset="-128"/>
                <a:ea typeface="Meiryo UI" panose="020B0604030504040204" pitchFamily="50" charset="-128"/>
              </a:rPr>
              <a:t>。</a:t>
            </a:r>
            <a:endParaRPr lang="en-US" altLang="ja-JP" smtClean="0">
              <a:latin typeface="Meiryo UI" panose="020B0604030504040204" pitchFamily="50" charset="-128"/>
              <a:ea typeface="Meiryo UI" panose="020B0604030504040204" pitchFamily="50" charset="-128"/>
            </a:endParaRPr>
          </a:p>
          <a:p>
            <a:endParaRPr lang="en-US" altLang="ja-JP" smtClean="0">
              <a:latin typeface="Meiryo UI" panose="020B0604030504040204" pitchFamily="50" charset="-128"/>
              <a:ea typeface="Meiryo UI" panose="020B0604030504040204" pitchFamily="50" charset="-128"/>
            </a:endParaRPr>
          </a:p>
          <a:p>
            <a:r>
              <a:rPr lang="en-US" altLang="ja-JP">
                <a:latin typeface="Meiryo UI" panose="020B0604030504040204" pitchFamily="50" charset="-128"/>
                <a:ea typeface="Meiryo UI" panose="020B0604030504040204" pitchFamily="50" charset="-128"/>
              </a:rPr>
              <a:t>	 D3DFVF_XYZ | </a:t>
            </a:r>
            <a:r>
              <a:rPr lang="en-US" altLang="ja-JP" smtClean="0">
                <a:latin typeface="Meiryo UI" panose="020B0604030504040204" pitchFamily="50" charset="-128"/>
                <a:ea typeface="Meiryo UI" panose="020B0604030504040204" pitchFamily="50" charset="-128"/>
              </a:rPr>
              <a:t>D3DFVF_DIFFUSE</a:t>
            </a:r>
          </a:p>
          <a:p>
            <a:endParaRPr lang="en-US" altLang="ja-JP" smtClean="0">
              <a:latin typeface="Meiryo UI" panose="020B0604030504040204" pitchFamily="50" charset="-128"/>
              <a:ea typeface="Meiryo UI" panose="020B0604030504040204" pitchFamily="50" charset="-128"/>
            </a:endParaRPr>
          </a:p>
          <a:p>
            <a:r>
              <a:rPr lang="ja-JP" altLang="en-US">
                <a:latin typeface="Meiryo UI" panose="020B0604030504040204" pitchFamily="50" charset="-128"/>
                <a:ea typeface="Meiryo UI" panose="020B0604030504040204" pitchFamily="50" charset="-128"/>
              </a:rPr>
              <a:t>この</a:t>
            </a:r>
            <a:r>
              <a:rPr lang="en-US" altLang="ja-JP">
                <a:latin typeface="Meiryo UI" panose="020B0604030504040204" pitchFamily="50" charset="-128"/>
                <a:ea typeface="Meiryo UI" panose="020B0604030504040204" pitchFamily="50" charset="-128"/>
              </a:rPr>
              <a:t>FVF </a:t>
            </a:r>
            <a:r>
              <a:rPr lang="ja-JP" altLang="en-US">
                <a:latin typeface="Meiryo UI" panose="020B0604030504040204" pitchFamily="50" charset="-128"/>
                <a:ea typeface="Meiryo UI" panose="020B0604030504040204" pitchFamily="50" charset="-128"/>
              </a:rPr>
              <a:t>に合わせて、頂点の構造体を定義します。</a:t>
            </a:r>
            <a:r>
              <a:rPr lang="en-US" altLang="ja-JP">
                <a:latin typeface="Meiryo UI" panose="020B0604030504040204" pitchFamily="50" charset="-128"/>
                <a:ea typeface="Meiryo UI" panose="020B0604030504040204" pitchFamily="50" charset="-128"/>
              </a:rPr>
              <a:t>FVF </a:t>
            </a:r>
            <a:r>
              <a:rPr lang="ja-JP" altLang="en-US">
                <a:latin typeface="Meiryo UI" panose="020B0604030504040204" pitchFamily="50" charset="-128"/>
                <a:ea typeface="Meiryo UI" panose="020B0604030504040204" pitchFamily="50" charset="-128"/>
              </a:rPr>
              <a:t>指定と構造体に矛盾が無いようにします</a:t>
            </a:r>
            <a:r>
              <a:rPr lang="ja-JP" altLang="en-US" smtClean="0">
                <a:latin typeface="Meiryo UI" panose="020B0604030504040204" pitchFamily="50" charset="-128"/>
                <a:ea typeface="Meiryo UI" panose="020B0604030504040204" pitchFamily="50" charset="-128"/>
              </a:rPr>
              <a:t>。</a:t>
            </a:r>
            <a:endParaRPr lang="en-US" altLang="ja-JP" smtClean="0">
              <a:latin typeface="Meiryo UI" panose="020B0604030504040204" pitchFamily="50" charset="-128"/>
              <a:ea typeface="Meiryo UI" panose="020B0604030504040204" pitchFamily="50" charset="-128"/>
            </a:endParaRPr>
          </a:p>
          <a:p>
            <a:endParaRPr lang="en-US" altLang="ja-JP" sz="1400">
              <a:latin typeface="Meiryo UI" panose="020B0604030504040204" pitchFamily="50" charset="-128"/>
              <a:ea typeface="Meiryo UI" panose="020B0604030504040204" pitchFamily="50" charset="-128"/>
            </a:endParaRPr>
          </a:p>
          <a:p>
            <a:r>
              <a:rPr lang="en-US" altLang="ja-JP" smtClean="0">
                <a:latin typeface="Meiryo UI" panose="020B0604030504040204" pitchFamily="50" charset="-128"/>
                <a:ea typeface="Meiryo UI" panose="020B0604030504040204" pitchFamily="50" charset="-128"/>
              </a:rPr>
              <a:t>	struct </a:t>
            </a:r>
            <a:r>
              <a:rPr lang="en-US" altLang="ja-JP">
                <a:latin typeface="Meiryo UI" panose="020B0604030504040204" pitchFamily="50" charset="-128"/>
                <a:ea typeface="Meiryo UI" panose="020B0604030504040204" pitchFamily="50" charset="-128"/>
              </a:rPr>
              <a:t>MyLineVertex {</a:t>
            </a:r>
          </a:p>
          <a:p>
            <a:r>
              <a:rPr lang="en-US" altLang="ja-JP">
                <a:latin typeface="Meiryo UI" panose="020B0604030504040204" pitchFamily="50" charset="-128"/>
                <a:ea typeface="Meiryo UI" panose="020B0604030504040204" pitchFamily="50" charset="-128"/>
              </a:rPr>
              <a:t>	</a:t>
            </a:r>
            <a:r>
              <a:rPr lang="en-US" altLang="ja-JP" smtClean="0">
                <a:latin typeface="Meiryo UI" panose="020B0604030504040204" pitchFamily="50" charset="-128"/>
                <a:ea typeface="Meiryo UI" panose="020B0604030504040204" pitchFamily="50" charset="-128"/>
              </a:rPr>
              <a:t>	FLOAT </a:t>
            </a:r>
            <a:r>
              <a:rPr lang="en-US" altLang="ja-JP">
                <a:latin typeface="Meiryo UI" panose="020B0604030504040204" pitchFamily="50" charset="-128"/>
                <a:ea typeface="Meiryo UI" panose="020B0604030504040204" pitchFamily="50" charset="-128"/>
              </a:rPr>
              <a:t>x, y, z;	// D3DFVF_XYZ</a:t>
            </a:r>
            <a:r>
              <a:rPr lang="ja-JP" altLang="en-US">
                <a:latin typeface="Meiryo UI" panose="020B0604030504040204" pitchFamily="50" charset="-128"/>
                <a:ea typeface="Meiryo UI" panose="020B0604030504040204" pitchFamily="50" charset="-128"/>
              </a:rPr>
              <a:t>に対応</a:t>
            </a:r>
          </a:p>
          <a:p>
            <a:r>
              <a:rPr lang="ja-JP" altLang="en-US">
                <a:latin typeface="Meiryo UI" panose="020B0604030504040204" pitchFamily="50" charset="-128"/>
                <a:ea typeface="Meiryo UI" panose="020B0604030504040204" pitchFamily="50" charset="-128"/>
              </a:rPr>
              <a:t>	</a:t>
            </a:r>
            <a:r>
              <a:rPr lang="en-US" altLang="ja-JP" smtClean="0">
                <a:latin typeface="Meiryo UI" panose="020B0604030504040204" pitchFamily="50" charset="-128"/>
                <a:ea typeface="Meiryo UI" panose="020B0604030504040204" pitchFamily="50" charset="-128"/>
              </a:rPr>
              <a:t>	DWORD </a:t>
            </a:r>
            <a:r>
              <a:rPr lang="en-US" altLang="ja-JP">
                <a:latin typeface="Meiryo UI" panose="020B0604030504040204" pitchFamily="50" charset="-128"/>
                <a:ea typeface="Meiryo UI" panose="020B0604030504040204" pitchFamily="50" charset="-128"/>
              </a:rPr>
              <a:t>color;	// D3DFVF_DIFFUSE</a:t>
            </a:r>
            <a:r>
              <a:rPr lang="ja-JP" altLang="en-US">
                <a:latin typeface="Meiryo UI" panose="020B0604030504040204" pitchFamily="50" charset="-128"/>
                <a:ea typeface="Meiryo UI" panose="020B0604030504040204" pitchFamily="50" charset="-128"/>
              </a:rPr>
              <a:t>に対応</a:t>
            </a:r>
          </a:p>
          <a:p>
            <a:r>
              <a:rPr lang="en-US" altLang="ja-JP" smtClean="0">
                <a:latin typeface="Meiryo UI" panose="020B0604030504040204" pitchFamily="50" charset="-128"/>
                <a:ea typeface="Meiryo UI" panose="020B0604030504040204" pitchFamily="50" charset="-128"/>
              </a:rPr>
              <a:t>	};</a:t>
            </a:r>
          </a:p>
          <a:p>
            <a:endParaRPr lang="en-US" altLang="ja-JP" sz="1400">
              <a:latin typeface="Meiryo UI" panose="020B0604030504040204" pitchFamily="50" charset="-128"/>
              <a:ea typeface="Meiryo UI" panose="020B0604030504040204" pitchFamily="50" charset="-128"/>
            </a:endParaRPr>
          </a:p>
          <a:p>
            <a:r>
              <a:rPr lang="ja-JP" altLang="en-US" smtClean="0">
                <a:latin typeface="Meiryo UI" panose="020B0604030504040204" pitchFamily="50" charset="-128"/>
                <a:ea typeface="Meiryo UI" panose="020B0604030504040204" pitchFamily="50" charset="-128"/>
              </a:rPr>
              <a:t>さらに注意することは、構造体のメンバ変数の並び順には決まりがあるということです。座標位置とカラーのメンバ変数の順番を入れ替えると、正しく描画されません。次の図は、このメンバ順を表記したものです。</a:t>
            </a:r>
            <a:endParaRPr lang="ja-JP" altLang="en-US">
              <a:latin typeface="Meiryo UI" panose="020B0604030504040204" pitchFamily="50" charset="-128"/>
              <a:ea typeface="Meiryo UI" panose="020B0604030504040204" pitchFamily="50" charset="-128"/>
            </a:endParaRPr>
          </a:p>
        </p:txBody>
      </p:sp>
      <p:sp>
        <p:nvSpPr>
          <p:cNvPr id="3" name="角丸四角形 2"/>
          <p:cNvSpPr/>
          <p:nvPr/>
        </p:nvSpPr>
        <p:spPr>
          <a:xfrm>
            <a:off x="1353312" y="3703320"/>
            <a:ext cx="4069080" cy="420624"/>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角丸四角形 3"/>
          <p:cNvSpPr/>
          <p:nvPr/>
        </p:nvSpPr>
        <p:spPr>
          <a:xfrm>
            <a:off x="1240220" y="4708638"/>
            <a:ext cx="6032938" cy="1324303"/>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71868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5398" y="115614"/>
            <a:ext cx="6988409" cy="6001376"/>
          </a:xfrm>
          <a:prstGeom prst="rect">
            <a:avLst/>
          </a:prstGeom>
        </p:spPr>
      </p:pic>
      <p:sp>
        <p:nvSpPr>
          <p:cNvPr id="3" name="テキスト ボックス 2"/>
          <p:cNvSpPr txBox="1"/>
          <p:nvPr/>
        </p:nvSpPr>
        <p:spPr>
          <a:xfrm>
            <a:off x="4866631" y="6382089"/>
            <a:ext cx="3205942" cy="369332"/>
          </a:xfrm>
          <a:prstGeom prst="rect">
            <a:avLst/>
          </a:prstGeom>
          <a:noFill/>
        </p:spPr>
        <p:txBody>
          <a:bodyPr wrap="none" rtlCol="0">
            <a:spAutoFit/>
          </a:bodyPr>
          <a:lstStyle/>
          <a:p>
            <a:r>
              <a:rPr lang="ja-JP" altLang="en-US">
                <a:latin typeface="Meiryo UI" panose="020B0604030504040204" pitchFamily="50" charset="-128"/>
                <a:ea typeface="Meiryo UI" panose="020B0604030504040204" pitchFamily="50" charset="-128"/>
              </a:rPr>
              <a:t>図</a:t>
            </a:r>
            <a:r>
              <a:rPr lang="ja-JP" altLang="en-US" smtClean="0">
                <a:latin typeface="Meiryo UI" panose="020B0604030504040204" pitchFamily="50" charset="-128"/>
                <a:ea typeface="Meiryo UI" panose="020B0604030504040204" pitchFamily="50" charset="-128"/>
              </a:rPr>
              <a:t>は</a:t>
            </a:r>
            <a:r>
              <a:rPr lang="en-US" altLang="ja-JP" smtClean="0">
                <a:latin typeface="Meiryo UI" panose="020B0604030504040204" pitchFamily="50" charset="-128"/>
                <a:ea typeface="Meiryo UI" panose="020B0604030504040204" pitchFamily="50" charset="-128"/>
              </a:rPr>
              <a:t>Microsoft </a:t>
            </a:r>
            <a:r>
              <a:rPr lang="ja-JP" altLang="en-US">
                <a:latin typeface="Meiryo UI" panose="020B0604030504040204" pitchFamily="50" charset="-128"/>
                <a:ea typeface="Meiryo UI" panose="020B0604030504040204" pitchFamily="50" charset="-128"/>
              </a:rPr>
              <a:t>のサイトより引用</a:t>
            </a:r>
            <a:endParaRPr kumimoji="1"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636852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437419" y="447124"/>
            <a:ext cx="11430000" cy="1477328"/>
          </a:xfrm>
          <a:prstGeom prst="rect">
            <a:avLst/>
          </a:prstGeom>
          <a:noFill/>
        </p:spPr>
        <p:txBody>
          <a:bodyPr wrap="square" rtlCol="0">
            <a:spAutoFit/>
          </a:bodyPr>
          <a:lstStyle/>
          <a:p>
            <a:r>
              <a:rPr lang="ja-JP" altLang="en-US" b="1" smtClean="0">
                <a:latin typeface="Meiryo UI" panose="020B0604030504040204" pitchFamily="50" charset="-128"/>
                <a:ea typeface="Meiryo UI" panose="020B0604030504040204" pitchFamily="50" charset="-128"/>
              </a:rPr>
              <a:t>インデックスバッファ</a:t>
            </a:r>
            <a:endParaRPr lang="en-US" altLang="ja-JP" b="1" smtClean="0">
              <a:latin typeface="Meiryo UI" panose="020B0604030504040204" pitchFamily="50" charset="-128"/>
              <a:ea typeface="Meiryo UI" panose="020B0604030504040204" pitchFamily="50" charset="-128"/>
            </a:endParaRPr>
          </a:p>
          <a:p>
            <a:r>
              <a:rPr lang="ja-JP" altLang="en-US" smtClean="0">
                <a:latin typeface="Meiryo UI" panose="020B0604030504040204" pitchFamily="50" charset="-128"/>
                <a:ea typeface="Meiryo UI" panose="020B0604030504040204" pitchFamily="50" charset="-128"/>
              </a:rPr>
              <a:t>　頂点</a:t>
            </a:r>
            <a:r>
              <a:rPr lang="ja-JP" altLang="en-US">
                <a:latin typeface="Meiryo UI" panose="020B0604030504040204" pitchFamily="50" charset="-128"/>
                <a:ea typeface="Meiryo UI" panose="020B0604030504040204" pitchFamily="50" charset="-128"/>
              </a:rPr>
              <a:t>バッファには、頂点の情報しかありません。頂点同士をどのようにつなぐかは、インデックスバッファで指定します。一見回りくどそうですが、たいていの頂点は複数のポリゴンに共有されていることを考えれば効率的といえます。 例えば、四角形のポリゴンを考えると、これは</a:t>
            </a:r>
            <a:r>
              <a:rPr lang="en-US" altLang="ja-JP">
                <a:latin typeface="Meiryo UI" panose="020B0604030504040204" pitchFamily="50" charset="-128"/>
                <a:ea typeface="Meiryo UI" panose="020B0604030504040204" pitchFamily="50" charset="-128"/>
              </a:rPr>
              <a:t>2</a:t>
            </a:r>
            <a:r>
              <a:rPr lang="ja-JP" altLang="en-US">
                <a:latin typeface="Meiryo UI" panose="020B0604030504040204" pitchFamily="50" charset="-128"/>
                <a:ea typeface="Meiryo UI" panose="020B0604030504040204" pitchFamily="50" charset="-128"/>
              </a:rPr>
              <a:t>枚の三角ポリゴンから構成することになります。頂点が共有されていないと</a:t>
            </a:r>
            <a:r>
              <a:rPr lang="en-US" altLang="ja-JP">
                <a:latin typeface="Meiryo UI" panose="020B0604030504040204" pitchFamily="50" charset="-128"/>
                <a:ea typeface="Meiryo UI" panose="020B0604030504040204" pitchFamily="50" charset="-128"/>
              </a:rPr>
              <a:t>6 </a:t>
            </a:r>
            <a:r>
              <a:rPr lang="ja-JP" altLang="en-US">
                <a:latin typeface="Meiryo UI" panose="020B0604030504040204" pitchFamily="50" charset="-128"/>
                <a:ea typeface="Meiryo UI" panose="020B0604030504040204" pitchFamily="50" charset="-128"/>
              </a:rPr>
              <a:t>頂点必要になりますが、</a:t>
            </a:r>
            <a:r>
              <a:rPr lang="en-US" altLang="ja-JP">
                <a:latin typeface="Meiryo UI" panose="020B0604030504040204" pitchFamily="50" charset="-128"/>
                <a:ea typeface="Meiryo UI" panose="020B0604030504040204" pitchFamily="50" charset="-128"/>
              </a:rPr>
              <a:t>2</a:t>
            </a:r>
            <a:r>
              <a:rPr lang="ja-JP" altLang="en-US">
                <a:latin typeface="Meiryo UI" panose="020B0604030504040204" pitchFamily="50" charset="-128"/>
                <a:ea typeface="Meiryo UI" panose="020B0604030504040204" pitchFamily="50" charset="-128"/>
              </a:rPr>
              <a:t>つの頂点</a:t>
            </a:r>
            <a:r>
              <a:rPr lang="en-US" altLang="ja-JP">
                <a:latin typeface="Meiryo UI" panose="020B0604030504040204" pitchFamily="50" charset="-128"/>
                <a:ea typeface="Meiryo UI" panose="020B0604030504040204" pitchFamily="50" charset="-128"/>
              </a:rPr>
              <a:t>(#1, #2) </a:t>
            </a:r>
            <a:r>
              <a:rPr lang="ja-JP" altLang="en-US">
                <a:latin typeface="Meiryo UI" panose="020B0604030504040204" pitchFamily="50" charset="-128"/>
                <a:ea typeface="Meiryo UI" panose="020B0604030504040204" pitchFamily="50" charset="-128"/>
              </a:rPr>
              <a:t>が</a:t>
            </a:r>
            <a:r>
              <a:rPr lang="en-US" altLang="ja-JP">
                <a:latin typeface="Meiryo UI" panose="020B0604030504040204" pitchFamily="50" charset="-128"/>
                <a:ea typeface="Meiryo UI" panose="020B0604030504040204" pitchFamily="50" charset="-128"/>
              </a:rPr>
              <a:t>2</a:t>
            </a:r>
            <a:r>
              <a:rPr lang="ja-JP" altLang="en-US">
                <a:latin typeface="Meiryo UI" panose="020B0604030504040204" pitchFamily="50" charset="-128"/>
                <a:ea typeface="Meiryo UI" panose="020B0604030504040204" pitchFamily="50" charset="-128"/>
              </a:rPr>
              <a:t>つの三角ポリゴンに共有されていると考えれば</a:t>
            </a:r>
            <a:r>
              <a:rPr lang="en-US" altLang="ja-JP">
                <a:latin typeface="Meiryo UI" panose="020B0604030504040204" pitchFamily="50" charset="-128"/>
                <a:ea typeface="Meiryo UI" panose="020B0604030504040204" pitchFamily="50" charset="-128"/>
              </a:rPr>
              <a:t>4</a:t>
            </a:r>
            <a:r>
              <a:rPr lang="ja-JP" altLang="en-US">
                <a:latin typeface="Meiryo UI" panose="020B0604030504040204" pitchFamily="50" charset="-128"/>
                <a:ea typeface="Meiryo UI" panose="020B0604030504040204" pitchFamily="50" charset="-128"/>
              </a:rPr>
              <a:t>頂点の定義ですむわけです。</a:t>
            </a:r>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0192" y="2030604"/>
            <a:ext cx="3944454" cy="2292295"/>
          </a:xfrm>
          <a:prstGeom prst="rect">
            <a:avLst/>
          </a:prstGeom>
        </p:spPr>
      </p:pic>
      <p:sp>
        <p:nvSpPr>
          <p:cNvPr id="4" name="テキスト ボックス 3"/>
          <p:cNvSpPr txBox="1"/>
          <p:nvPr/>
        </p:nvSpPr>
        <p:spPr>
          <a:xfrm>
            <a:off x="437419" y="4429051"/>
            <a:ext cx="11430000" cy="646331"/>
          </a:xfrm>
          <a:prstGeom prst="rect">
            <a:avLst/>
          </a:prstGeom>
          <a:noFill/>
        </p:spPr>
        <p:txBody>
          <a:bodyPr wrap="square" rtlCol="0">
            <a:spAutoFit/>
          </a:bodyPr>
          <a:lstStyle/>
          <a:p>
            <a:r>
              <a:rPr lang="ja-JP" altLang="en-US" smtClean="0">
                <a:latin typeface="Meiryo UI" panose="020B0604030504040204" pitchFamily="50" charset="-128"/>
                <a:ea typeface="Meiryo UI" panose="020B0604030504040204" pitchFamily="50" charset="-128"/>
              </a:rPr>
              <a:t>この</a:t>
            </a:r>
            <a:r>
              <a:rPr lang="ja-JP" altLang="en-US">
                <a:latin typeface="Meiryo UI" panose="020B0604030504040204" pitchFamily="50" charset="-128"/>
                <a:ea typeface="Meiryo UI" panose="020B0604030504040204" pitchFamily="50" charset="-128"/>
              </a:rPr>
              <a:t>四角形をトライアングルリストで指定する場合、インデックス配列は</a:t>
            </a:r>
            <a:r>
              <a:rPr lang="en-US" altLang="ja-JP">
                <a:latin typeface="Meiryo UI" panose="020B0604030504040204" pitchFamily="50" charset="-128"/>
                <a:ea typeface="Meiryo UI" panose="020B0604030504040204" pitchFamily="50" charset="-128"/>
              </a:rPr>
              <a:t>{0, 1, 2, 1, 2, 3} </a:t>
            </a:r>
            <a:r>
              <a:rPr lang="ja-JP" altLang="en-US">
                <a:latin typeface="Meiryo UI" panose="020B0604030504040204" pitchFamily="50" charset="-128"/>
                <a:ea typeface="Meiryo UI" panose="020B0604030504040204" pitchFamily="50" charset="-128"/>
              </a:rPr>
              <a:t>となります。 </a:t>
            </a:r>
            <a:endParaRPr lang="en-US" altLang="ja-JP" smtClean="0">
              <a:latin typeface="Meiryo UI" panose="020B0604030504040204" pitchFamily="50" charset="-128"/>
              <a:ea typeface="Meiryo UI" panose="020B0604030504040204" pitchFamily="50" charset="-128"/>
            </a:endParaRPr>
          </a:p>
          <a:p>
            <a:r>
              <a:rPr lang="ja-JP" altLang="en-US" smtClean="0">
                <a:latin typeface="Meiryo UI" panose="020B0604030504040204" pitchFamily="50" charset="-128"/>
                <a:ea typeface="Meiryo UI" panose="020B0604030504040204" pitchFamily="50" charset="-128"/>
              </a:rPr>
              <a:t>もし</a:t>
            </a:r>
            <a:r>
              <a:rPr lang="ja-JP" altLang="en-US">
                <a:latin typeface="Meiryo UI" panose="020B0604030504040204" pitchFamily="50" charset="-128"/>
                <a:ea typeface="Meiryo UI" panose="020B0604030504040204" pitchFamily="50" charset="-128"/>
              </a:rPr>
              <a:t>トライアングルストリップを使うと、</a:t>
            </a:r>
            <a:r>
              <a:rPr lang="en-US" altLang="ja-JP">
                <a:latin typeface="Meiryo UI" panose="020B0604030504040204" pitchFamily="50" charset="-128"/>
                <a:ea typeface="Meiryo UI" panose="020B0604030504040204" pitchFamily="50" charset="-128"/>
              </a:rPr>
              <a:t>{0, 1, 2, 3} </a:t>
            </a:r>
            <a:r>
              <a:rPr lang="ja-JP" altLang="en-US">
                <a:latin typeface="Meiryo UI" panose="020B0604030504040204" pitchFamily="50" charset="-128"/>
                <a:ea typeface="Meiryo UI" panose="020B0604030504040204" pitchFamily="50" charset="-128"/>
              </a:rPr>
              <a:t>と指定することになります</a:t>
            </a:r>
            <a:r>
              <a:rPr lang="ja-JP" altLang="en-US" smtClean="0">
                <a:latin typeface="Meiryo UI" panose="020B0604030504040204" pitchFamily="50" charset="-128"/>
                <a:ea typeface="Meiryo UI" panose="020B0604030504040204" pitchFamily="50" charset="-128"/>
              </a:rPr>
              <a:t>。</a:t>
            </a:r>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93232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437419" y="447124"/>
            <a:ext cx="11430000" cy="6463308"/>
          </a:xfrm>
          <a:prstGeom prst="rect">
            <a:avLst/>
          </a:prstGeom>
          <a:noFill/>
        </p:spPr>
        <p:txBody>
          <a:bodyPr wrap="square" rtlCol="0">
            <a:spAutoFit/>
          </a:bodyPr>
          <a:lstStyle/>
          <a:p>
            <a:r>
              <a:rPr lang="ja-JP" altLang="en-US" b="1" smtClean="0">
                <a:latin typeface="Meiryo UI" panose="020B0604030504040204" pitchFamily="50" charset="-128"/>
                <a:ea typeface="Meiryo UI" panose="020B0604030504040204" pitchFamily="50" charset="-128"/>
              </a:rPr>
              <a:t>ポリゴン</a:t>
            </a:r>
            <a:r>
              <a:rPr lang="ja-JP" altLang="en-US" b="1">
                <a:latin typeface="Meiryo UI" panose="020B0604030504040204" pitchFamily="50" charset="-128"/>
                <a:ea typeface="Meiryo UI" panose="020B0604030504040204" pitchFamily="50" charset="-128"/>
              </a:rPr>
              <a:t>の</a:t>
            </a:r>
            <a:r>
              <a:rPr lang="ja-JP" altLang="en-US" b="1" smtClean="0">
                <a:latin typeface="Meiryo UI" panose="020B0604030504040204" pitchFamily="50" charset="-128"/>
                <a:ea typeface="Meiryo UI" panose="020B0604030504040204" pitchFamily="50" charset="-128"/>
              </a:rPr>
              <a:t>描画</a:t>
            </a:r>
            <a:endParaRPr lang="en-US" altLang="ja-JP" b="1" smtClean="0">
              <a:latin typeface="Meiryo UI" panose="020B0604030504040204" pitchFamily="50" charset="-128"/>
              <a:ea typeface="Meiryo UI" panose="020B0604030504040204" pitchFamily="50" charset="-128"/>
            </a:endParaRPr>
          </a:p>
          <a:p>
            <a:r>
              <a:rPr lang="ja-JP" altLang="en-US" b="1">
                <a:latin typeface="Meiryo UI" panose="020B0604030504040204" pitchFamily="50" charset="-128"/>
                <a:ea typeface="Meiryo UI" panose="020B0604030504040204" pitchFamily="50" charset="-128"/>
              </a:rPr>
              <a:t>　</a:t>
            </a:r>
            <a:r>
              <a:rPr lang="ja-JP" altLang="en-US" smtClean="0">
                <a:latin typeface="Meiryo UI" panose="020B0604030504040204" pitchFamily="50" charset="-128"/>
                <a:ea typeface="Meiryo UI" panose="020B0604030504040204" pitchFamily="50" charset="-128"/>
              </a:rPr>
              <a:t>ポリゴン</a:t>
            </a:r>
            <a:r>
              <a:rPr lang="ja-JP" altLang="en-US">
                <a:latin typeface="Meiryo UI" panose="020B0604030504040204" pitchFamily="50" charset="-128"/>
                <a:ea typeface="Meiryo UI" panose="020B0604030504040204" pitchFamily="50" charset="-128"/>
              </a:rPr>
              <a:t>描画は、</a:t>
            </a:r>
            <a:r>
              <a:rPr lang="en-US" altLang="ja-JP">
                <a:latin typeface="Meiryo UI" panose="020B0604030504040204" pitchFamily="50" charset="-128"/>
                <a:ea typeface="Meiryo UI" panose="020B0604030504040204" pitchFamily="50" charset="-128"/>
              </a:rPr>
              <a:t>IDirect3DDevice9::</a:t>
            </a:r>
            <a:r>
              <a:rPr lang="en-US" altLang="ja-JP">
                <a:solidFill>
                  <a:srgbClr val="FF0000"/>
                </a:solidFill>
                <a:latin typeface="Meiryo UI" panose="020B0604030504040204" pitchFamily="50" charset="-128"/>
                <a:ea typeface="Meiryo UI" panose="020B0604030504040204" pitchFamily="50" charset="-128"/>
              </a:rPr>
              <a:t>DrawIndexedPrimitive</a:t>
            </a:r>
            <a:r>
              <a:rPr lang="ja-JP" altLang="en-US">
                <a:latin typeface="Meiryo UI" panose="020B0604030504040204" pitchFamily="50" charset="-128"/>
                <a:ea typeface="Meiryo UI" panose="020B0604030504040204" pitchFamily="50" charset="-128"/>
              </a:rPr>
              <a:t>関数を用います。</a:t>
            </a:r>
            <a:r>
              <a:rPr lang="ja-JP" altLang="en-US" smtClean="0">
                <a:latin typeface="Meiryo UI" panose="020B0604030504040204" pitchFamily="50" charset="-128"/>
                <a:ea typeface="Meiryo UI" panose="020B0604030504040204" pitchFamily="50" charset="-128"/>
              </a:rPr>
              <a:t>描画係</a:t>
            </a:r>
            <a:r>
              <a:rPr lang="ja-JP" altLang="en-US">
                <a:latin typeface="Meiryo UI" panose="020B0604030504040204" pitchFamily="50" charset="-128"/>
                <a:ea typeface="Meiryo UI" panose="020B0604030504040204" pitchFamily="50" charset="-128"/>
              </a:rPr>
              <a:t>の関数はこれ以外にもいくつかあり、頂点データの保持方法や参照方法で関数が異なっています。 この関数を使う前には、頂点バッファとインデックスバッファ、</a:t>
            </a:r>
            <a:r>
              <a:rPr lang="en-US" altLang="ja-JP">
                <a:latin typeface="Meiryo UI" panose="020B0604030504040204" pitchFamily="50" charset="-128"/>
                <a:ea typeface="Meiryo UI" panose="020B0604030504040204" pitchFamily="50" charset="-128"/>
              </a:rPr>
              <a:t>FVF</a:t>
            </a:r>
            <a:r>
              <a:rPr lang="ja-JP" altLang="en-US">
                <a:latin typeface="Meiryo UI" panose="020B0604030504040204" pitchFamily="50" charset="-128"/>
                <a:ea typeface="Meiryo UI" panose="020B0604030504040204" pitchFamily="50" charset="-128"/>
              </a:rPr>
              <a:t>をあらかじめ指定しておく必要があります。もしテクスチャが必要であれば、同様にあらかじめ指定しておきます</a:t>
            </a:r>
            <a:r>
              <a:rPr lang="ja-JP" altLang="en-US" smtClean="0">
                <a:latin typeface="Meiryo UI" panose="020B0604030504040204" pitchFamily="50" charset="-128"/>
                <a:ea typeface="Meiryo UI" panose="020B0604030504040204" pitchFamily="50" charset="-128"/>
              </a:rPr>
              <a:t>。</a:t>
            </a:r>
            <a:endParaRPr lang="en-US" altLang="ja-JP" smtClean="0">
              <a:latin typeface="Meiryo UI" panose="020B0604030504040204" pitchFamily="50" charset="-128"/>
              <a:ea typeface="Meiryo UI" panose="020B0604030504040204" pitchFamily="50" charset="-128"/>
            </a:endParaRPr>
          </a:p>
          <a:p>
            <a:r>
              <a:rPr lang="ja-JP" altLang="en-US" smtClean="0">
                <a:latin typeface="Meiryo UI" panose="020B0604030504040204" pitchFamily="50" charset="-128"/>
                <a:ea typeface="Meiryo UI" panose="020B0604030504040204" pitchFamily="50" charset="-128"/>
              </a:rPr>
              <a:t>頂点</a:t>
            </a:r>
            <a:r>
              <a:rPr lang="ja-JP" altLang="en-US">
                <a:latin typeface="Meiryo UI" panose="020B0604030504040204" pitchFamily="50" charset="-128"/>
                <a:ea typeface="Meiryo UI" panose="020B0604030504040204" pitchFamily="50" charset="-128"/>
              </a:rPr>
              <a:t>バッファを</a:t>
            </a:r>
            <a:r>
              <a:rPr lang="en-US" altLang="ja-JP">
                <a:latin typeface="Meiryo UI" panose="020B0604030504040204" pitchFamily="50" charset="-128"/>
                <a:ea typeface="Meiryo UI" panose="020B0604030504040204" pitchFamily="50" charset="-128"/>
              </a:rPr>
              <a:t>IDirect3DDevice9::</a:t>
            </a:r>
            <a:r>
              <a:rPr lang="en-US" altLang="ja-JP">
                <a:solidFill>
                  <a:srgbClr val="FF0000"/>
                </a:solidFill>
                <a:latin typeface="Meiryo UI" panose="020B0604030504040204" pitchFamily="50" charset="-128"/>
                <a:ea typeface="Meiryo UI" panose="020B0604030504040204" pitchFamily="50" charset="-128"/>
              </a:rPr>
              <a:t>SetStreamSource</a:t>
            </a:r>
            <a:r>
              <a:rPr lang="ja-JP" altLang="en-US">
                <a:latin typeface="Meiryo UI" panose="020B0604030504040204" pitchFamily="50" charset="-128"/>
                <a:ea typeface="Meiryo UI" panose="020B0604030504040204" pitchFamily="50" charset="-128"/>
              </a:rPr>
              <a:t>で、インデックスバッファを</a:t>
            </a:r>
            <a:r>
              <a:rPr lang="en-US" altLang="ja-JP">
                <a:latin typeface="Meiryo UI" panose="020B0604030504040204" pitchFamily="50" charset="-128"/>
                <a:ea typeface="Meiryo UI" panose="020B0604030504040204" pitchFamily="50" charset="-128"/>
              </a:rPr>
              <a:t>IDirect3DDevice9::</a:t>
            </a:r>
            <a:r>
              <a:rPr lang="en-US" altLang="ja-JP">
                <a:solidFill>
                  <a:srgbClr val="FF0000"/>
                </a:solidFill>
                <a:latin typeface="Meiryo UI" panose="020B0604030504040204" pitchFamily="50" charset="-128"/>
                <a:ea typeface="Meiryo UI" panose="020B0604030504040204" pitchFamily="50" charset="-128"/>
              </a:rPr>
              <a:t>SetIndices</a:t>
            </a:r>
            <a:r>
              <a:rPr lang="en-US" altLang="ja-JP">
                <a:latin typeface="Meiryo UI" panose="020B0604030504040204" pitchFamily="50" charset="-128"/>
                <a:ea typeface="Meiryo UI" panose="020B0604030504040204" pitchFamily="50" charset="-128"/>
              </a:rPr>
              <a:t> </a:t>
            </a:r>
            <a:r>
              <a:rPr lang="ja-JP" altLang="en-US">
                <a:latin typeface="Meiryo UI" panose="020B0604030504040204" pitchFamily="50" charset="-128"/>
                <a:ea typeface="Meiryo UI" panose="020B0604030504040204" pitchFamily="50" charset="-128"/>
              </a:rPr>
              <a:t>により指定をしておきます。</a:t>
            </a:r>
            <a:r>
              <a:rPr lang="en-US" altLang="ja-JP">
                <a:latin typeface="Meiryo UI" panose="020B0604030504040204" pitchFamily="50" charset="-128"/>
                <a:ea typeface="Meiryo UI" panose="020B0604030504040204" pitchFamily="50" charset="-128"/>
              </a:rPr>
              <a:t>FVF</a:t>
            </a:r>
            <a:r>
              <a:rPr lang="ja-JP" altLang="en-US">
                <a:latin typeface="Meiryo UI" panose="020B0604030504040204" pitchFamily="50" charset="-128"/>
                <a:ea typeface="Meiryo UI" panose="020B0604030504040204" pitchFamily="50" charset="-128"/>
              </a:rPr>
              <a:t>は</a:t>
            </a:r>
            <a:r>
              <a:rPr lang="en-US" altLang="ja-JP">
                <a:latin typeface="Meiryo UI" panose="020B0604030504040204" pitchFamily="50" charset="-128"/>
                <a:ea typeface="Meiryo UI" panose="020B0604030504040204" pitchFamily="50" charset="-128"/>
              </a:rPr>
              <a:t>IDirect3DDevice9::SetFVF</a:t>
            </a:r>
            <a:r>
              <a:rPr lang="ja-JP" altLang="en-US">
                <a:latin typeface="Meiryo UI" panose="020B0604030504040204" pitchFamily="50" charset="-128"/>
                <a:ea typeface="Meiryo UI" panose="020B0604030504040204" pitchFamily="50" charset="-128"/>
              </a:rPr>
              <a:t>で設定します</a:t>
            </a:r>
            <a:r>
              <a:rPr lang="ja-JP" altLang="en-US" smtClean="0">
                <a:latin typeface="Meiryo UI" panose="020B0604030504040204" pitchFamily="50" charset="-128"/>
                <a:ea typeface="Meiryo UI" panose="020B0604030504040204" pitchFamily="50" charset="-128"/>
              </a:rPr>
              <a:t>。</a:t>
            </a:r>
            <a:endParaRPr lang="en-US" altLang="ja-JP" smtClean="0">
              <a:latin typeface="Meiryo UI" panose="020B0604030504040204" pitchFamily="50" charset="-128"/>
              <a:ea typeface="Meiryo UI" panose="020B0604030504040204" pitchFamily="50" charset="-128"/>
            </a:endParaRPr>
          </a:p>
          <a:p>
            <a:endParaRPr lang="en-US" altLang="ja-JP" sz="1400" smtClean="0">
              <a:latin typeface="Meiryo UI" panose="020B0604030504040204" pitchFamily="50" charset="-128"/>
              <a:ea typeface="Meiryo UI" panose="020B0604030504040204" pitchFamily="50" charset="-128"/>
            </a:endParaRPr>
          </a:p>
          <a:p>
            <a:r>
              <a:rPr lang="en-US" altLang="ja-JP">
                <a:latin typeface="Meiryo UI" panose="020B0604030504040204" pitchFamily="50" charset="-128"/>
                <a:ea typeface="Meiryo UI" panose="020B0604030504040204" pitchFamily="50" charset="-128"/>
              </a:rPr>
              <a:t>	data-&gt;dev-&gt;SetFVF(kMYFVF); // kMYFVF</a:t>
            </a:r>
            <a:r>
              <a:rPr lang="ja-JP" altLang="en-US">
                <a:latin typeface="Meiryo UI" panose="020B0604030504040204" pitchFamily="50" charset="-128"/>
                <a:ea typeface="Meiryo UI" panose="020B0604030504040204" pitchFamily="50" charset="-128"/>
              </a:rPr>
              <a:t>は</a:t>
            </a:r>
            <a:r>
              <a:rPr lang="en-US" altLang="ja-JP">
                <a:latin typeface="Meiryo UI" panose="020B0604030504040204" pitchFamily="50" charset="-128"/>
                <a:ea typeface="Meiryo UI" panose="020B0604030504040204" pitchFamily="50" charset="-128"/>
              </a:rPr>
              <a:t>define</a:t>
            </a:r>
            <a:r>
              <a:rPr lang="ja-JP" altLang="en-US">
                <a:latin typeface="Meiryo UI" panose="020B0604030504040204" pitchFamily="50" charset="-128"/>
                <a:ea typeface="Meiryo UI" panose="020B0604030504040204" pitchFamily="50" charset="-128"/>
              </a:rPr>
              <a:t>した</a:t>
            </a:r>
            <a:r>
              <a:rPr lang="en-US" altLang="ja-JP">
                <a:latin typeface="Meiryo UI" panose="020B0604030504040204" pitchFamily="50" charset="-128"/>
                <a:ea typeface="Meiryo UI" panose="020B0604030504040204" pitchFamily="50" charset="-128"/>
              </a:rPr>
              <a:t>FVF</a:t>
            </a:r>
          </a:p>
          <a:p>
            <a:r>
              <a:rPr lang="en-US" altLang="ja-JP">
                <a:latin typeface="Meiryo UI" panose="020B0604030504040204" pitchFamily="50" charset="-128"/>
                <a:ea typeface="Meiryo UI" panose="020B0604030504040204" pitchFamily="50" charset="-128"/>
              </a:rPr>
              <a:t>	data-&gt;dev-&gt;SetStreamSource(0, data-&gt;vb, 0, sizeof(MyVertex)); // vb</a:t>
            </a:r>
            <a:r>
              <a:rPr lang="ja-JP" altLang="en-US">
                <a:latin typeface="Meiryo UI" panose="020B0604030504040204" pitchFamily="50" charset="-128"/>
                <a:ea typeface="Meiryo UI" panose="020B0604030504040204" pitchFamily="50" charset="-128"/>
              </a:rPr>
              <a:t>は頂点バッファ</a:t>
            </a:r>
          </a:p>
          <a:p>
            <a:r>
              <a:rPr lang="ja-JP" altLang="en-US">
                <a:latin typeface="Meiryo UI" panose="020B0604030504040204" pitchFamily="50" charset="-128"/>
                <a:ea typeface="Meiryo UI" panose="020B0604030504040204" pitchFamily="50" charset="-128"/>
              </a:rPr>
              <a:t>	</a:t>
            </a:r>
            <a:r>
              <a:rPr lang="en-US" altLang="ja-JP">
                <a:latin typeface="Meiryo UI" panose="020B0604030504040204" pitchFamily="50" charset="-128"/>
                <a:ea typeface="Meiryo UI" panose="020B0604030504040204" pitchFamily="50" charset="-128"/>
              </a:rPr>
              <a:t>data-&gt;dev-&gt;SetIndices(data-&gt;ib); // ib</a:t>
            </a:r>
            <a:r>
              <a:rPr lang="ja-JP" altLang="en-US">
                <a:latin typeface="Meiryo UI" panose="020B0604030504040204" pitchFamily="50" charset="-128"/>
                <a:ea typeface="Meiryo UI" panose="020B0604030504040204" pitchFamily="50" charset="-128"/>
              </a:rPr>
              <a:t>はインデックスバッファ</a:t>
            </a:r>
          </a:p>
          <a:p>
            <a:r>
              <a:rPr lang="ja-JP" altLang="en-US">
                <a:latin typeface="Meiryo UI" panose="020B0604030504040204" pitchFamily="50" charset="-128"/>
                <a:ea typeface="Meiryo UI" panose="020B0604030504040204" pitchFamily="50" charset="-128"/>
              </a:rPr>
              <a:t>	</a:t>
            </a:r>
            <a:r>
              <a:rPr lang="en-US" altLang="ja-JP">
                <a:latin typeface="Meiryo UI" panose="020B0604030504040204" pitchFamily="50" charset="-128"/>
                <a:ea typeface="Meiryo UI" panose="020B0604030504040204" pitchFamily="50" charset="-128"/>
              </a:rPr>
              <a:t>data-&gt;dev-&gt;SetTexture(0, data-&gt;tex);</a:t>
            </a:r>
          </a:p>
          <a:p>
            <a:r>
              <a:rPr lang="en-US" altLang="ja-JP">
                <a:latin typeface="Meiryo UI" panose="020B0604030504040204" pitchFamily="50" charset="-128"/>
                <a:ea typeface="Meiryo UI" panose="020B0604030504040204" pitchFamily="50" charset="-128"/>
              </a:rPr>
              <a:t>	// 6</a:t>
            </a:r>
            <a:r>
              <a:rPr lang="ja-JP" altLang="en-US">
                <a:latin typeface="Meiryo UI" panose="020B0604030504040204" pitchFamily="50" charset="-128"/>
                <a:ea typeface="Meiryo UI" panose="020B0604030504040204" pitchFamily="50" charset="-128"/>
              </a:rPr>
              <a:t>つ</a:t>
            </a:r>
            <a:r>
              <a:rPr lang="ja-JP" altLang="en-US" smtClean="0">
                <a:latin typeface="Meiryo UI" panose="020B0604030504040204" pitchFamily="50" charset="-128"/>
                <a:ea typeface="Meiryo UI" panose="020B0604030504040204" pitchFamily="50" charset="-128"/>
              </a:rPr>
              <a:t>の頂点、</a:t>
            </a:r>
            <a:r>
              <a:rPr lang="en-US" altLang="ja-JP">
                <a:latin typeface="Meiryo UI" panose="020B0604030504040204" pitchFamily="50" charset="-128"/>
                <a:ea typeface="Meiryo UI" panose="020B0604030504040204" pitchFamily="50" charset="-128"/>
              </a:rPr>
              <a:t>2</a:t>
            </a:r>
            <a:r>
              <a:rPr lang="ja-JP" altLang="en-US">
                <a:latin typeface="Meiryo UI" panose="020B0604030504040204" pitchFamily="50" charset="-128"/>
                <a:ea typeface="Meiryo UI" panose="020B0604030504040204" pitchFamily="50" charset="-128"/>
              </a:rPr>
              <a:t>つ</a:t>
            </a:r>
            <a:r>
              <a:rPr lang="ja-JP" altLang="en-US" smtClean="0">
                <a:latin typeface="Meiryo UI" panose="020B0604030504040204" pitchFamily="50" charset="-128"/>
                <a:ea typeface="Meiryo UI" panose="020B0604030504040204" pitchFamily="50" charset="-128"/>
              </a:rPr>
              <a:t>の三角形を、トライアングルリストで</a:t>
            </a:r>
            <a:r>
              <a:rPr lang="ja-JP" altLang="en-US">
                <a:latin typeface="Meiryo UI" panose="020B0604030504040204" pitchFamily="50" charset="-128"/>
                <a:ea typeface="Meiryo UI" panose="020B0604030504040204" pitchFamily="50" charset="-128"/>
              </a:rPr>
              <a:t>描画</a:t>
            </a:r>
          </a:p>
          <a:p>
            <a:r>
              <a:rPr lang="ja-JP" altLang="en-US">
                <a:latin typeface="Meiryo UI" panose="020B0604030504040204" pitchFamily="50" charset="-128"/>
                <a:ea typeface="Meiryo UI" panose="020B0604030504040204" pitchFamily="50" charset="-128"/>
              </a:rPr>
              <a:t>	</a:t>
            </a:r>
            <a:r>
              <a:rPr lang="en-US" altLang="ja-JP">
                <a:latin typeface="Meiryo UI" panose="020B0604030504040204" pitchFamily="50" charset="-128"/>
                <a:ea typeface="Meiryo UI" panose="020B0604030504040204" pitchFamily="50" charset="-128"/>
              </a:rPr>
              <a:t>data-&gt;dev-&gt;DrawIndexedPrimitive(D3DPT_TRIANGLELIST, 0, 0, 6, 0, 2</a:t>
            </a:r>
            <a:r>
              <a:rPr lang="en-US" altLang="ja-JP" smtClean="0">
                <a:latin typeface="Meiryo UI" panose="020B0604030504040204" pitchFamily="50" charset="-128"/>
                <a:ea typeface="Meiryo UI" panose="020B0604030504040204" pitchFamily="50" charset="-128"/>
              </a:rPr>
              <a:t>);</a:t>
            </a:r>
          </a:p>
          <a:p>
            <a:endParaRPr lang="en-US" altLang="ja-JP">
              <a:latin typeface="Meiryo UI" panose="020B0604030504040204" pitchFamily="50" charset="-128"/>
              <a:ea typeface="Meiryo UI" panose="020B0604030504040204" pitchFamily="50" charset="-128"/>
            </a:endParaRPr>
          </a:p>
          <a:p>
            <a:endParaRPr lang="en-US" altLang="ja-JP" sz="1400" b="1" smtClean="0">
              <a:latin typeface="Meiryo UI" panose="020B0604030504040204" pitchFamily="50" charset="-128"/>
              <a:ea typeface="Meiryo UI" panose="020B0604030504040204" pitchFamily="50" charset="-128"/>
            </a:endParaRPr>
          </a:p>
          <a:p>
            <a:r>
              <a:rPr lang="ja-JP" altLang="en-US" b="1" smtClean="0">
                <a:latin typeface="Meiryo UI" panose="020B0604030504040204" pitchFamily="50" charset="-128"/>
                <a:ea typeface="Meiryo UI" panose="020B0604030504040204" pitchFamily="50" charset="-128"/>
              </a:rPr>
              <a:t>ライティング</a:t>
            </a:r>
            <a:endParaRPr lang="en-US" altLang="ja-JP" b="1" smtClean="0">
              <a:latin typeface="Meiryo UI" panose="020B0604030504040204" pitchFamily="50" charset="-128"/>
              <a:ea typeface="Meiryo UI" panose="020B0604030504040204" pitchFamily="50" charset="-128"/>
            </a:endParaRPr>
          </a:p>
          <a:p>
            <a:r>
              <a:rPr lang="ja-JP" altLang="en-US" smtClean="0">
                <a:latin typeface="Meiryo UI" panose="020B0604030504040204" pitchFamily="50" charset="-128"/>
                <a:ea typeface="Meiryo UI" panose="020B0604030504040204" pitchFamily="50" charset="-128"/>
              </a:rPr>
              <a:t>　ポリゴン</a:t>
            </a:r>
            <a:r>
              <a:rPr lang="ja-JP" altLang="en-US">
                <a:latin typeface="Meiryo UI" panose="020B0604030504040204" pitchFamily="50" charset="-128"/>
                <a:ea typeface="Meiryo UI" panose="020B0604030504040204" pitchFamily="50" charset="-128"/>
              </a:rPr>
              <a:t>に色を付ける方法は、頂点に色情報を与える方法と、ライティングにより計算する方法があります。 </a:t>
            </a:r>
            <a:endParaRPr lang="en-US" altLang="ja-JP" smtClean="0">
              <a:latin typeface="Meiryo UI" panose="020B0604030504040204" pitchFamily="50" charset="-128"/>
              <a:ea typeface="Meiryo UI" panose="020B0604030504040204" pitchFamily="50" charset="-128"/>
            </a:endParaRPr>
          </a:p>
          <a:p>
            <a:r>
              <a:rPr lang="ja-JP" altLang="en-US" smtClean="0">
                <a:latin typeface="Meiryo UI" panose="020B0604030504040204" pitchFamily="50" charset="-128"/>
                <a:ea typeface="Meiryo UI" panose="020B0604030504040204" pitchFamily="50" charset="-128"/>
              </a:rPr>
              <a:t>ライティング</a:t>
            </a:r>
            <a:r>
              <a:rPr lang="ja-JP" altLang="en-US">
                <a:latin typeface="Meiryo UI" panose="020B0604030504040204" pitchFamily="50" charset="-128"/>
                <a:ea typeface="Meiryo UI" panose="020B0604030504040204" pitchFamily="50" charset="-128"/>
              </a:rPr>
              <a:t>の場合、ポリゴンの向きとライトとの位置関係で</a:t>
            </a:r>
            <a:r>
              <a:rPr lang="ja-JP" altLang="en-US" smtClean="0">
                <a:latin typeface="Meiryo UI" panose="020B0604030504040204" pitchFamily="50" charset="-128"/>
                <a:ea typeface="Meiryo UI" panose="020B0604030504040204" pitchFamily="50" charset="-128"/>
              </a:rPr>
              <a:t>色（明るさ）が</a:t>
            </a:r>
            <a:r>
              <a:rPr lang="ja-JP" altLang="en-US">
                <a:latin typeface="Meiryo UI" panose="020B0604030504040204" pitchFamily="50" charset="-128"/>
                <a:ea typeface="Meiryo UI" panose="020B0604030504040204" pitchFamily="50" charset="-128"/>
              </a:rPr>
              <a:t>決まるため、形状の立体感を出しやすくなります。</a:t>
            </a:r>
          </a:p>
          <a:p>
            <a:endParaRPr lang="en-US" altLang="ja-JP">
              <a:latin typeface="Meiryo UI" panose="020B0604030504040204" pitchFamily="50" charset="-128"/>
              <a:ea typeface="Meiryo UI" panose="020B0604030504040204" pitchFamily="50" charset="-128"/>
            </a:endParaRPr>
          </a:p>
          <a:p>
            <a:r>
              <a:rPr lang="ja-JP" altLang="en-US" b="1">
                <a:latin typeface="Meiryo UI" panose="020B0604030504040204" pitchFamily="50" charset="-128"/>
                <a:ea typeface="Meiryo UI" panose="020B0604030504040204" pitchFamily="50" charset="-128"/>
              </a:rPr>
              <a:t>ライティングと</a:t>
            </a:r>
            <a:r>
              <a:rPr lang="ja-JP" altLang="en-US" b="1" smtClean="0">
                <a:latin typeface="Meiryo UI" panose="020B0604030504040204" pitchFamily="50" charset="-128"/>
                <a:ea typeface="Meiryo UI" panose="020B0604030504040204" pitchFamily="50" charset="-128"/>
              </a:rPr>
              <a:t>法線</a:t>
            </a:r>
            <a:endParaRPr lang="en-US" altLang="ja-JP" b="1" smtClean="0">
              <a:latin typeface="Meiryo UI" panose="020B0604030504040204" pitchFamily="50" charset="-128"/>
              <a:ea typeface="Meiryo UI" panose="020B0604030504040204" pitchFamily="50" charset="-128"/>
            </a:endParaRPr>
          </a:p>
          <a:p>
            <a:r>
              <a:rPr lang="ja-JP" altLang="en-US" smtClean="0">
                <a:latin typeface="Meiryo UI" panose="020B0604030504040204" pitchFamily="50" charset="-128"/>
                <a:ea typeface="Meiryo UI" panose="020B0604030504040204" pitchFamily="50" charset="-128"/>
              </a:rPr>
              <a:t>　ライティング</a:t>
            </a:r>
            <a:r>
              <a:rPr lang="ja-JP" altLang="en-US">
                <a:latin typeface="Meiryo UI" panose="020B0604030504040204" pitchFamily="50" charset="-128"/>
                <a:ea typeface="Meiryo UI" panose="020B0604030504040204" pitchFamily="50" charset="-128"/>
              </a:rPr>
              <a:t>による陰影をつけたい場合、頂点に法線ベクトルを設定しなければなりません。法線ベクトルとは面の向きを示す方向のことですが、</a:t>
            </a:r>
            <a:r>
              <a:rPr lang="en-US" altLang="ja-JP" smtClean="0">
                <a:latin typeface="Meiryo UI" panose="020B0604030504040204" pitchFamily="50" charset="-128"/>
                <a:ea typeface="Meiryo UI" panose="020B0604030504040204" pitchFamily="50" charset="-128"/>
              </a:rPr>
              <a:t>3DCG</a:t>
            </a:r>
            <a:r>
              <a:rPr lang="ja-JP" altLang="en-US" smtClean="0">
                <a:latin typeface="Meiryo UI" panose="020B0604030504040204" pitchFamily="50" charset="-128"/>
                <a:ea typeface="Meiryo UI" panose="020B0604030504040204" pitchFamily="50" charset="-128"/>
              </a:rPr>
              <a:t>においては面</a:t>
            </a:r>
            <a:r>
              <a:rPr lang="ja-JP" altLang="en-US">
                <a:latin typeface="Meiryo UI" panose="020B0604030504040204" pitchFamily="50" charset="-128"/>
                <a:ea typeface="Meiryo UI" panose="020B0604030504040204" pitchFamily="50" charset="-128"/>
              </a:rPr>
              <a:t>ではなく頂点に対して法線ベクトル</a:t>
            </a:r>
            <a:r>
              <a:rPr lang="ja-JP" altLang="en-US" smtClean="0">
                <a:latin typeface="Meiryo UI" panose="020B0604030504040204" pitchFamily="50" charset="-128"/>
                <a:ea typeface="Meiryo UI" panose="020B0604030504040204" pitchFamily="50" charset="-128"/>
              </a:rPr>
              <a:t>を設定します。</a:t>
            </a:r>
            <a:endParaRPr lang="en-US" altLang="ja-JP" smtClean="0">
              <a:latin typeface="Meiryo UI" panose="020B0604030504040204" pitchFamily="50" charset="-128"/>
              <a:ea typeface="Meiryo UI" panose="020B0604030504040204" pitchFamily="50" charset="-128"/>
            </a:endParaRPr>
          </a:p>
          <a:p>
            <a:r>
              <a:rPr lang="ja-JP" altLang="en-US" smtClean="0">
                <a:latin typeface="Meiryo UI" panose="020B0604030504040204" pitchFamily="50" charset="-128"/>
                <a:ea typeface="Meiryo UI" panose="020B0604030504040204" pitchFamily="50" charset="-128"/>
              </a:rPr>
              <a:t>その</a:t>
            </a:r>
            <a:r>
              <a:rPr lang="ja-JP" altLang="en-US">
                <a:latin typeface="Meiryo UI" panose="020B0604030504040204" pitchFamily="50" charset="-128"/>
                <a:ea typeface="Meiryo UI" panose="020B0604030504040204" pitchFamily="50" charset="-128"/>
              </a:rPr>
              <a:t>方がライティングには都合がよいからです</a:t>
            </a:r>
            <a:r>
              <a:rPr lang="ja-JP" altLang="en-US" smtClean="0">
                <a:latin typeface="Meiryo UI" panose="020B0604030504040204" pitchFamily="50" charset="-128"/>
                <a:ea typeface="Meiryo UI" panose="020B0604030504040204" pitchFamily="50" charset="-128"/>
              </a:rPr>
              <a:t>。</a:t>
            </a:r>
            <a:endParaRPr lang="ja-JP" altLang="en-US">
              <a:latin typeface="Meiryo UI" panose="020B0604030504040204" pitchFamily="50" charset="-128"/>
              <a:ea typeface="Meiryo UI" panose="020B0604030504040204" pitchFamily="50" charset="-128"/>
            </a:endParaRPr>
          </a:p>
        </p:txBody>
      </p:sp>
      <p:sp>
        <p:nvSpPr>
          <p:cNvPr id="2" name="角丸四角形 1"/>
          <p:cNvSpPr/>
          <p:nvPr/>
        </p:nvSpPr>
        <p:spPr>
          <a:xfrm>
            <a:off x="1292772" y="2259726"/>
            <a:ext cx="9606456" cy="1881352"/>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71001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6754</TotalTime>
  <Words>4660</Words>
  <Application>Microsoft Office PowerPoint</Application>
  <PresentationFormat>ワイド画面</PresentationFormat>
  <Paragraphs>127</Paragraphs>
  <Slides>15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Meiryo UI</vt:lpstr>
      <vt:lpstr>游ゴシック</vt:lpstr>
      <vt:lpstr>游ゴシック Light</vt:lpstr>
      <vt:lpstr>Arial</vt:lpstr>
      <vt:lpstr>Office テーマ</vt:lpstr>
      <vt:lpstr>ゲームプログラミング Ⅲ</vt:lpstr>
      <vt:lpstr>Direct3Dによる 3DCG表現のつづき</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ゲームプログラミング Ⅲ</dc:title>
  <dc:creator>水谷 誠一</dc:creator>
  <cp:lastModifiedBy>nwuser</cp:lastModifiedBy>
  <cp:revision>119</cp:revision>
  <dcterms:created xsi:type="dcterms:W3CDTF">2022-08-13T15:32:46Z</dcterms:created>
  <dcterms:modified xsi:type="dcterms:W3CDTF">2024-09-27T06:47:47Z</dcterms:modified>
</cp:coreProperties>
</file>