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7" r:id="rId1"/>
  </p:sldMasterIdLst>
  <p:notesMasterIdLst>
    <p:notesMasterId r:id="rId34"/>
  </p:notesMasterIdLst>
  <p:handoutMasterIdLst>
    <p:handoutMasterId r:id="rId35"/>
  </p:handoutMasterIdLst>
  <p:sldIdLst>
    <p:sldId id="256" r:id="rId2"/>
    <p:sldId id="961" r:id="rId3"/>
    <p:sldId id="1050" r:id="rId4"/>
    <p:sldId id="1049" r:id="rId5"/>
    <p:sldId id="1051" r:id="rId6"/>
    <p:sldId id="1052" r:id="rId7"/>
    <p:sldId id="1060" r:id="rId8"/>
    <p:sldId id="1053" r:id="rId9"/>
    <p:sldId id="1056" r:id="rId10"/>
    <p:sldId id="1055" r:id="rId11"/>
    <p:sldId id="1058" r:id="rId12"/>
    <p:sldId id="1061" r:id="rId13"/>
    <p:sldId id="1057" r:id="rId14"/>
    <p:sldId id="1065" r:id="rId15"/>
    <p:sldId id="1062" r:id="rId16"/>
    <p:sldId id="1063" r:id="rId17"/>
    <p:sldId id="1064" r:id="rId18"/>
    <p:sldId id="1066" r:id="rId19"/>
    <p:sldId id="1067" r:id="rId20"/>
    <p:sldId id="1068" r:id="rId21"/>
    <p:sldId id="1069" r:id="rId22"/>
    <p:sldId id="1070" r:id="rId23"/>
    <p:sldId id="1071" r:id="rId24"/>
    <p:sldId id="1073" r:id="rId25"/>
    <p:sldId id="1072" r:id="rId26"/>
    <p:sldId id="1074" r:id="rId27"/>
    <p:sldId id="1075" r:id="rId28"/>
    <p:sldId id="999" r:id="rId29"/>
    <p:sldId id="1027" r:id="rId30"/>
    <p:sldId id="1076" r:id="rId31"/>
    <p:sldId id="1077" r:id="rId32"/>
    <p:sldId id="1000" r:id="rId33"/>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C6B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5223" autoAdjust="0"/>
  </p:normalViewPr>
  <p:slideViewPr>
    <p:cSldViewPr snapToGrid="0">
      <p:cViewPr varScale="1">
        <p:scale>
          <a:sx n="77" d="100"/>
          <a:sy n="77" d="100"/>
        </p:scale>
        <p:origin x="62"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4" cy="513508"/>
          </a:xfrm>
          <a:prstGeom prst="rect">
            <a:avLst/>
          </a:prstGeom>
        </p:spPr>
        <p:txBody>
          <a:bodyPr vert="horz" lIns="94640" tIns="47320" rIns="94640" bIns="473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4021294" y="1"/>
            <a:ext cx="3076364" cy="513508"/>
          </a:xfrm>
          <a:prstGeom prst="rect">
            <a:avLst/>
          </a:prstGeom>
        </p:spPr>
        <p:txBody>
          <a:bodyPr vert="horz" lIns="94640" tIns="47320" rIns="94640" bIns="47320" rtlCol="0"/>
          <a:lstStyle>
            <a:lvl1pPr algn="r">
              <a:defRPr sz="1200"/>
            </a:lvl1pPr>
          </a:lstStyle>
          <a:p>
            <a:fld id="{C77FDD85-E6B7-45D6-B72C-05CFB97907A8}" type="datetimeFigureOut">
              <a:rPr kumimoji="1" lang="ja-JP" altLang="en-US" smtClean="0"/>
              <a:t>2024/10/23</a:t>
            </a:fld>
            <a:endParaRPr kumimoji="1" lang="ja-JP" altLang="en-US" dirty="0"/>
          </a:p>
        </p:txBody>
      </p:sp>
      <p:sp>
        <p:nvSpPr>
          <p:cNvPr id="4" name="フッター プレースホルダー 3"/>
          <p:cNvSpPr>
            <a:spLocks noGrp="1"/>
          </p:cNvSpPr>
          <p:nvPr>
            <p:ph type="ftr" sz="quarter" idx="2"/>
          </p:nvPr>
        </p:nvSpPr>
        <p:spPr>
          <a:xfrm>
            <a:off x="0" y="9721107"/>
            <a:ext cx="3076364" cy="513507"/>
          </a:xfrm>
          <a:prstGeom prst="rect">
            <a:avLst/>
          </a:prstGeom>
        </p:spPr>
        <p:txBody>
          <a:bodyPr vert="horz" lIns="94640" tIns="47320" rIns="94640" bIns="473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4021294" y="9721107"/>
            <a:ext cx="3076364" cy="513507"/>
          </a:xfrm>
          <a:prstGeom prst="rect">
            <a:avLst/>
          </a:prstGeom>
        </p:spPr>
        <p:txBody>
          <a:bodyPr vert="horz" lIns="94640" tIns="47320" rIns="94640" bIns="47320" rtlCol="0" anchor="b"/>
          <a:lstStyle>
            <a:lvl1pPr algn="r">
              <a:defRPr sz="1200"/>
            </a:lvl1pPr>
          </a:lstStyle>
          <a:p>
            <a:fld id="{58DAE9EB-B1BC-43BD-987C-2C8F736AAFBD}" type="slidenum">
              <a:rPr kumimoji="1" lang="ja-JP" altLang="en-US" smtClean="0"/>
              <a:t>‹#›</a:t>
            </a:fld>
            <a:endParaRPr kumimoji="1" lang="ja-JP" altLang="en-US" dirty="0"/>
          </a:p>
        </p:txBody>
      </p:sp>
    </p:spTree>
    <p:extLst>
      <p:ext uri="{BB962C8B-B14F-4D97-AF65-F5344CB8AC3E}">
        <p14:creationId xmlns:p14="http://schemas.microsoft.com/office/powerpoint/2010/main" val="2860809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364" cy="513508"/>
          </a:xfrm>
          <a:prstGeom prst="rect">
            <a:avLst/>
          </a:prstGeom>
        </p:spPr>
        <p:txBody>
          <a:bodyPr vert="horz" lIns="94640" tIns="47320" rIns="94640" bIns="473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4021294" y="1"/>
            <a:ext cx="3076364" cy="513508"/>
          </a:xfrm>
          <a:prstGeom prst="rect">
            <a:avLst/>
          </a:prstGeom>
        </p:spPr>
        <p:txBody>
          <a:bodyPr vert="horz" lIns="94640" tIns="47320" rIns="94640" bIns="47320" rtlCol="0"/>
          <a:lstStyle>
            <a:lvl1pPr algn="r">
              <a:defRPr sz="1200"/>
            </a:lvl1pPr>
          </a:lstStyle>
          <a:p>
            <a:fld id="{B99715FE-D0FD-4D8A-A7D3-7328F87F41E8}" type="datetimeFigureOut">
              <a:rPr kumimoji="1" lang="ja-JP" altLang="en-US" smtClean="0"/>
              <a:t>2024/10/23</a:t>
            </a:fld>
            <a:endParaRPr kumimoji="1" lang="ja-JP" altLang="en-US" dirty="0"/>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40" tIns="47320" rIns="94640" bIns="47320" rtlCol="0" anchor="ctr"/>
          <a:lstStyle/>
          <a:p>
            <a:endParaRPr lang="ja-JP" altLang="en-US" dirty="0"/>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4640" tIns="47320" rIns="94640" bIns="473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4" cy="513507"/>
          </a:xfrm>
          <a:prstGeom prst="rect">
            <a:avLst/>
          </a:prstGeom>
        </p:spPr>
        <p:txBody>
          <a:bodyPr vert="horz" lIns="94640" tIns="47320" rIns="94640" bIns="473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4021294" y="9721107"/>
            <a:ext cx="3076364" cy="513507"/>
          </a:xfrm>
          <a:prstGeom prst="rect">
            <a:avLst/>
          </a:prstGeom>
        </p:spPr>
        <p:txBody>
          <a:bodyPr vert="horz" lIns="94640" tIns="47320" rIns="94640" bIns="47320" rtlCol="0" anchor="b"/>
          <a:lstStyle>
            <a:lvl1pPr algn="r">
              <a:defRPr sz="1200"/>
            </a:lvl1pPr>
          </a:lstStyle>
          <a:p>
            <a:fld id="{E7B6A7E5-20E7-4769-A52F-B79E8D25D0B9}" type="slidenum">
              <a:rPr kumimoji="1" lang="ja-JP" altLang="en-US" smtClean="0"/>
              <a:t>‹#›</a:t>
            </a:fld>
            <a:endParaRPr kumimoji="1" lang="ja-JP" altLang="en-US" dirty="0"/>
          </a:p>
        </p:txBody>
      </p:sp>
    </p:spTree>
    <p:extLst>
      <p:ext uri="{BB962C8B-B14F-4D97-AF65-F5344CB8AC3E}">
        <p14:creationId xmlns:p14="http://schemas.microsoft.com/office/powerpoint/2010/main" val="1899234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79425" y="1279525"/>
            <a:ext cx="6140450" cy="34544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7B6A7E5-20E7-4769-A52F-B79E8D25D0B9}" type="slidenum">
              <a:rPr kumimoji="1" lang="ja-JP" altLang="en-US" smtClean="0"/>
              <a:t>1</a:t>
            </a:fld>
            <a:endParaRPr kumimoji="1" lang="ja-JP" altLang="en-US" dirty="0"/>
          </a:p>
        </p:txBody>
      </p:sp>
    </p:spTree>
    <p:extLst>
      <p:ext uri="{BB962C8B-B14F-4D97-AF65-F5344CB8AC3E}">
        <p14:creationId xmlns:p14="http://schemas.microsoft.com/office/powerpoint/2010/main" val="25733924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B1EA3301-F094-415A-980E-D516D23FFAD8}"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rotWithShape="1">
          <a:blip r:embed="rId2">
            <a:lum bright="70000" contrast="-70000"/>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b="27708"/>
          <a:stretch/>
        </p:blipFill>
        <p:spPr>
          <a:xfrm>
            <a:off x="0" y="-1"/>
            <a:ext cx="12192000" cy="4760259"/>
          </a:xfrm>
          <a:prstGeom prst="rect">
            <a:avLst/>
          </a:prstGeom>
        </p:spPr>
      </p:pic>
    </p:spTree>
    <p:extLst>
      <p:ext uri="{BB962C8B-B14F-4D97-AF65-F5344CB8AC3E}">
        <p14:creationId xmlns:p14="http://schemas.microsoft.com/office/powerpoint/2010/main" val="30379576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196383-0E68-4099-AAC1-E34C763314E2}"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218255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975F758-FF47-4C36-B7FA-4E47B3ED2DBA}"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42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5869" y="271462"/>
            <a:ext cx="10721877" cy="983597"/>
          </a:xfrm>
        </p:spPr>
        <p:txBody>
          <a:bodyPr/>
          <a:lstStyle>
            <a:lvl1pPr>
              <a:defRPr>
                <a:latin typeface="+mj-ea"/>
                <a:ea typeface="+mj-ea"/>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835869" y="1474689"/>
            <a:ext cx="10721877" cy="4875007"/>
          </a:xfrm>
        </p:spPr>
        <p:txBody>
          <a:bodyPr/>
          <a:lstStyle>
            <a:lvl1pPr marL="91440" indent="-91440">
              <a:buFont typeface="Wingdings" panose="05000000000000000000" pitchFamily="2" charset="2"/>
              <a:buChar char="n"/>
              <a:defRPr/>
            </a:lvl1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FA56F70-C8E2-4F05-8C7D-33C1BF5D28EF}"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a:xfrm>
            <a:off x="4842932" y="6470704"/>
            <a:ext cx="6123144" cy="274320"/>
          </a:xfrm>
        </p:spPr>
        <p:txBody>
          <a:bodyPr/>
          <a:lstStyle/>
          <a:p>
            <a:endParaRPr kumimoji="1" lang="ja-JP" altLang="en-US" dirty="0"/>
          </a:p>
        </p:txBody>
      </p:sp>
      <p:sp>
        <p:nvSpPr>
          <p:cNvPr id="6" name="Slide Number Placeholder 5"/>
          <p:cNvSpPr>
            <a:spLocks noGrp="1"/>
          </p:cNvSpPr>
          <p:nvPr>
            <p:ph type="sldNum" sz="quarter" idx="12"/>
          </p:nvPr>
        </p:nvSpPr>
        <p:spPr>
          <a:xfrm>
            <a:off x="11060206" y="6470704"/>
            <a:ext cx="497540" cy="274320"/>
          </a:xfrm>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24953556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85837" y="3788075"/>
            <a:ext cx="11186209" cy="696543"/>
          </a:xfrm>
        </p:spPr>
        <p:txBody>
          <a:bodyPr anchor="ctr">
            <a:normAutofit/>
          </a:bodyPr>
          <a:lstStyle>
            <a:lvl1pPr algn="l">
              <a:defRPr sz="5000" b="0" cap="none" spc="200"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00999" y="4610513"/>
            <a:ext cx="11171047"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1F1BECF-5D36-40CC-8D6E-533150281EC8}" type="datetime1">
              <a:rPr kumimoji="1" lang="ja-JP" altLang="en-US" smtClean="0"/>
              <a:t>2024/10/23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10" name="直線コネクタ 9"/>
          <p:cNvCxnSpPr/>
          <p:nvPr userDrawn="1"/>
        </p:nvCxnSpPr>
        <p:spPr>
          <a:xfrm>
            <a:off x="519953" y="4401671"/>
            <a:ext cx="11152094"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76982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D41E0-8C1F-4B9F-8706-BDB6482618CC}" type="datetime1">
              <a:rPr kumimoji="1" lang="ja-JP" altLang="en-US" smtClean="0"/>
              <a:t>2024/10/23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11101822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smtClean="0"/>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21FEF6C-15B5-45CE-B5FE-A998E5B3E5EF}" type="datetime1">
              <a:rPr kumimoji="1" lang="ja-JP" altLang="en-US" smtClean="0"/>
              <a:t>2024/10/23</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119599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7A841DB-454F-4FD4-998F-4CBA671ACD4A}" type="datetime1">
              <a:rPr kumimoji="1" lang="ja-JP" altLang="en-US" smtClean="0"/>
              <a:t>2024/10/23</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56760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93E8B-DD8A-4DB6-AFD8-FFDA697D72C4}" type="datetime1">
              <a:rPr kumimoji="1" lang="ja-JP" altLang="en-US" smtClean="0"/>
              <a:t>2024/10/23</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81638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2C88E24-97A5-4F69-B656-38C9179E89A5}" type="datetime1">
              <a:rPr kumimoji="1" lang="ja-JP" altLang="en-US" smtClean="0"/>
              <a:t>2024/10/23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spTree>
    <p:extLst>
      <p:ext uri="{BB962C8B-B14F-4D97-AF65-F5344CB8AC3E}">
        <p14:creationId xmlns:p14="http://schemas.microsoft.com/office/powerpoint/2010/main" val="307192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718ABE-3417-48C5-8F51-9E87CEC2961B}" type="datetime1">
              <a:rPr kumimoji="1" lang="ja-JP" altLang="en-US" smtClean="0"/>
              <a:t>2024/10/23</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3A7A9A28-9EBD-49C2-AFDF-2444FA364FF7}" type="slidenum">
              <a:rPr kumimoji="1" lang="ja-JP" altLang="en-US" smtClean="0"/>
              <a:t>‹#›</a:t>
            </a:fld>
            <a:endParaRPr kumimoji="1" lang="ja-JP" alt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27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939" y="316908"/>
            <a:ext cx="10746531" cy="9144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7940" y="1413502"/>
            <a:ext cx="10746530" cy="4875007"/>
          </a:xfrm>
          <a:prstGeom prst="rect">
            <a:avLst/>
          </a:prstGeom>
        </p:spPr>
        <p:txBody>
          <a:bodyPr vert="horz" lIns="45720" tIns="45720" rIns="4572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61595-A871-47EF-8470-15F364FE66B4}" type="datetime1">
              <a:rPr kumimoji="1" lang="ja-JP" altLang="en-US" smtClean="0"/>
              <a:t>2024/10/23</a:t>
            </a:fld>
            <a:endParaRPr kumimoji="1" lang="ja-JP" alt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dirty="0"/>
          </a:p>
        </p:txBody>
      </p:sp>
      <p:sp>
        <p:nvSpPr>
          <p:cNvPr id="6" name="Slide Number Placeholder 5"/>
          <p:cNvSpPr>
            <a:spLocks noGrp="1"/>
          </p:cNvSpPr>
          <p:nvPr>
            <p:ph type="sldNum" sz="quarter" idx="4"/>
          </p:nvPr>
        </p:nvSpPr>
        <p:spPr>
          <a:xfrm>
            <a:off x="10837333" y="6470704"/>
            <a:ext cx="72713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7A9A28-9EBD-49C2-AFDF-2444FA364FF7}" type="slidenum">
              <a:rPr lang="ja-JP" altLang="en-US" smtClean="0"/>
              <a:pPr/>
              <a:t>‹#›</a:t>
            </a:fld>
            <a:endParaRPr lang="ja-JP" altLang="en-US" dirty="0"/>
          </a:p>
        </p:txBody>
      </p:sp>
      <p:cxnSp>
        <p:nvCxnSpPr>
          <p:cNvPr id="7" name="Straight Connector 6"/>
          <p:cNvCxnSpPr/>
          <p:nvPr/>
        </p:nvCxnSpPr>
        <p:spPr>
          <a:xfrm flipV="1">
            <a:off x="717176" y="288442"/>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29385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iming>
    <p:tnLst>
      <p:par>
        <p:cTn id="1" dur="indefinite" restart="never" nodeType="tmRoot"/>
      </p:par>
    </p:tnLst>
  </p:timing>
  <p:hf hdr="0" ftr="0" dt="0"/>
  <p:txStyles>
    <p:titleStyle>
      <a:lvl1pPr algn="l" defTabSz="914400" rtl="0" eaLnBrk="1" latinLnBrk="0" hangingPunct="1">
        <a:lnSpc>
          <a:spcPct val="80000"/>
        </a:lnSpc>
        <a:spcBef>
          <a:spcPct val="0"/>
        </a:spcBef>
        <a:buNone/>
        <a:defRPr kumimoji="1" sz="5000" kern="1200" cap="none"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n"/>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2800" dirty="0"/>
              <a:t>サーバープログラミング</a:t>
            </a:r>
          </a:p>
        </p:txBody>
      </p:sp>
      <p:sp>
        <p:nvSpPr>
          <p:cNvPr id="3" name="サブタイトル 2"/>
          <p:cNvSpPr>
            <a:spLocks noGrp="1"/>
          </p:cNvSpPr>
          <p:nvPr>
            <p:ph type="subTitle" idx="1"/>
          </p:nvPr>
        </p:nvSpPr>
        <p:spPr/>
        <p:txBody>
          <a:bodyPr>
            <a:normAutofit/>
          </a:bodyPr>
          <a:lstStyle/>
          <a:p>
            <a:r>
              <a:rPr lang="en-US" altLang="ja-JP" smtClean="0"/>
              <a:t>k04</a:t>
            </a:r>
            <a:r>
              <a:rPr lang="ja-JP" altLang="en-US" dirty="0" smtClean="0"/>
              <a:t>　</a:t>
            </a:r>
            <a:endParaRPr lang="en-US" altLang="ja-JP" dirty="0" smtClean="0"/>
          </a:p>
          <a:p>
            <a:r>
              <a:rPr lang="ja-JP" altLang="en-US" dirty="0" smtClean="0"/>
              <a:t>　</a:t>
            </a:r>
            <a:r>
              <a:rPr lang="ja-JP" altLang="en-US" smtClean="0"/>
              <a:t>　</a:t>
            </a:r>
            <a:r>
              <a:rPr lang="en-US" altLang="ja-JP" smtClean="0"/>
              <a:t>Web</a:t>
            </a:r>
            <a:r>
              <a:rPr lang="ja-JP" altLang="en-US" smtClean="0"/>
              <a:t>サーバ構築</a:t>
            </a:r>
            <a:endParaRPr lang="en-US" altLang="ja-JP" smtClean="0"/>
          </a:p>
        </p:txBody>
      </p:sp>
    </p:spTree>
    <p:extLst>
      <p:ext uri="{BB962C8B-B14F-4D97-AF65-F5344CB8AC3E}">
        <p14:creationId xmlns:p14="http://schemas.microsoft.com/office/powerpoint/2010/main" val="1499003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smtClean="0"/>
              <a:t>メインプログラムの記述</a:t>
            </a:r>
            <a:endParaRPr kumimoji="1" lang="ja-JP" altLang="en-US" sz="4000" dirty="0"/>
          </a:p>
        </p:txBody>
      </p:sp>
      <p:sp>
        <p:nvSpPr>
          <p:cNvPr id="3" name="コンテンツ プレースホルダー 2"/>
          <p:cNvSpPr>
            <a:spLocks noGrp="1"/>
          </p:cNvSpPr>
          <p:nvPr>
            <p:ph idx="1"/>
          </p:nvPr>
        </p:nvSpPr>
        <p:spPr/>
        <p:txBody>
          <a:bodyPr>
            <a:normAutofit/>
          </a:bodyPr>
          <a:lstStyle/>
          <a:p>
            <a:r>
              <a:rPr lang="en-US" altLang="ja-JP" sz="2400" smtClean="0">
                <a:latin typeface="+mn-ea"/>
              </a:rPr>
              <a:t>main.go</a:t>
            </a:r>
          </a:p>
          <a:p>
            <a:pPr marL="108000" lvl="1"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10</a:t>
            </a:fld>
            <a:endParaRPr kumimoji="1" lang="ja-JP" altLang="en-US" dirty="0"/>
          </a:p>
        </p:txBody>
      </p:sp>
      <p:sp>
        <p:nvSpPr>
          <p:cNvPr id="5" name="正方形/長方形 4"/>
          <p:cNvSpPr/>
          <p:nvPr/>
        </p:nvSpPr>
        <p:spPr>
          <a:xfrm>
            <a:off x="960202" y="1960245"/>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fr-FR" altLang="ja-JP">
                <a:latin typeface="+mn-ea"/>
              </a:rPr>
              <a:t>package main</a:t>
            </a:r>
          </a:p>
          <a:p>
            <a:r>
              <a:rPr lang="fr-FR" altLang="ja-JP">
                <a:latin typeface="+mn-ea"/>
              </a:rPr>
              <a:t/>
            </a:r>
            <a:br>
              <a:rPr lang="fr-FR" altLang="ja-JP">
                <a:latin typeface="+mn-ea"/>
              </a:rPr>
            </a:br>
            <a:r>
              <a:rPr lang="fr-FR" altLang="ja-JP">
                <a:latin typeface="+mn-ea"/>
              </a:rPr>
              <a:t>import (</a:t>
            </a:r>
          </a:p>
          <a:p>
            <a:r>
              <a:rPr lang="fr-FR" altLang="ja-JP">
                <a:latin typeface="+mn-ea"/>
              </a:rPr>
              <a:t>    "net/http"</a:t>
            </a:r>
          </a:p>
          <a:p>
            <a:r>
              <a:rPr lang="fr-FR" altLang="ja-JP">
                <a:latin typeface="+mn-ea"/>
              </a:rPr>
              <a:t>)</a:t>
            </a:r>
          </a:p>
          <a:p>
            <a:r>
              <a:rPr lang="fr-FR" altLang="ja-JP">
                <a:latin typeface="+mn-ea"/>
              </a:rPr>
              <a:t/>
            </a:r>
            <a:br>
              <a:rPr lang="fr-FR" altLang="ja-JP">
                <a:latin typeface="+mn-ea"/>
              </a:rPr>
            </a:br>
            <a:r>
              <a:rPr lang="fr-FR" altLang="ja-JP">
                <a:latin typeface="+mn-ea"/>
              </a:rPr>
              <a:t>func main() {</a:t>
            </a:r>
          </a:p>
          <a:p>
            <a:r>
              <a:rPr lang="fr-FR" altLang="ja-JP">
                <a:latin typeface="+mn-ea"/>
              </a:rPr>
              <a:t>    http.ListenAndServe(":8080", http.NotFoundHandler())</a:t>
            </a:r>
          </a:p>
          <a:p>
            <a:r>
              <a:rPr lang="fr-FR" altLang="ja-JP">
                <a:latin typeface="+mn-ea"/>
              </a:rPr>
              <a:t>}</a:t>
            </a:r>
          </a:p>
        </p:txBody>
      </p:sp>
      <p:sp>
        <p:nvSpPr>
          <p:cNvPr id="6" name="正方形/長方形 5"/>
          <p:cNvSpPr/>
          <p:nvPr/>
        </p:nvSpPr>
        <p:spPr>
          <a:xfrm>
            <a:off x="2589643" y="3565633"/>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a:t>
            </a:r>
            <a:r>
              <a:rPr lang="en-US" altLang="ja-JP">
                <a:solidFill>
                  <a:srgbClr val="FF0000"/>
                </a:solidFill>
                <a:latin typeface="+mn-ea"/>
              </a:rPr>
              <a:t> </a:t>
            </a:r>
            <a:r>
              <a:rPr lang="ja-JP" altLang="en-US" smtClean="0">
                <a:solidFill>
                  <a:srgbClr val="FF0000"/>
                </a:solidFill>
                <a:latin typeface="+mn-ea"/>
              </a:rPr>
              <a:t>パッケージ読み込み</a:t>
            </a:r>
            <a:endParaRPr lang="ja-JP" altLang="en-US" dirty="0">
              <a:solidFill>
                <a:srgbClr val="FF0000"/>
              </a:solidFill>
              <a:latin typeface="+mn-ea"/>
            </a:endParaRPr>
          </a:p>
        </p:txBody>
      </p:sp>
      <p:sp>
        <p:nvSpPr>
          <p:cNvPr id="8" name="正方形/長方形 7"/>
          <p:cNvSpPr/>
          <p:nvPr/>
        </p:nvSpPr>
        <p:spPr>
          <a:xfrm>
            <a:off x="2212421" y="5017199"/>
            <a:ext cx="2343814"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 </a:t>
            </a:r>
            <a:r>
              <a:rPr lang="en-US" altLang="ja-JP" smtClean="0">
                <a:solidFill>
                  <a:srgbClr val="FF0000"/>
                </a:solidFill>
                <a:latin typeface="+mn-ea"/>
              </a:rPr>
              <a:t>Web</a:t>
            </a:r>
            <a:r>
              <a:rPr lang="ja-JP" altLang="en-US" smtClean="0">
                <a:solidFill>
                  <a:srgbClr val="FF0000"/>
                </a:solidFill>
                <a:latin typeface="+mn-ea"/>
              </a:rPr>
              <a:t>サーバ起動</a:t>
            </a:r>
            <a:endParaRPr lang="ja-JP" altLang="en-US" dirty="0">
              <a:solidFill>
                <a:srgbClr val="FF0000"/>
              </a:solidFill>
              <a:latin typeface="+mn-ea"/>
            </a:endParaRPr>
          </a:p>
        </p:txBody>
      </p:sp>
      <p:sp>
        <p:nvSpPr>
          <p:cNvPr id="9" name="正方形/長方形 8"/>
          <p:cNvSpPr/>
          <p:nvPr/>
        </p:nvSpPr>
        <p:spPr>
          <a:xfrm>
            <a:off x="6361380" y="4291416"/>
            <a:ext cx="2343814"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a:solidFill>
                  <a:srgbClr val="FF0000"/>
                </a:solidFill>
                <a:latin typeface="+mn-ea"/>
              </a:rPr>
              <a:t>↓</a:t>
            </a:r>
            <a:r>
              <a:rPr lang="ja-JP" altLang="en-US" smtClean="0">
                <a:solidFill>
                  <a:srgbClr val="FF0000"/>
                </a:solidFill>
                <a:latin typeface="+mn-ea"/>
              </a:rPr>
              <a:t> </a:t>
            </a:r>
            <a:r>
              <a:rPr lang="en-US" altLang="ja-JP" smtClean="0">
                <a:solidFill>
                  <a:srgbClr val="FF0000"/>
                </a:solidFill>
                <a:latin typeface="+mn-ea"/>
              </a:rPr>
              <a:t>404</a:t>
            </a:r>
            <a:r>
              <a:rPr lang="ja-JP" altLang="en-US" smtClean="0">
                <a:solidFill>
                  <a:srgbClr val="FF0000"/>
                </a:solidFill>
                <a:latin typeface="+mn-ea"/>
              </a:rPr>
              <a:t>ページ指定</a:t>
            </a:r>
            <a:endParaRPr lang="ja-JP" altLang="en-US" dirty="0">
              <a:solidFill>
                <a:srgbClr val="FF0000"/>
              </a:solidFill>
              <a:latin typeface="+mn-ea"/>
            </a:endParaRPr>
          </a:p>
        </p:txBody>
      </p:sp>
    </p:spTree>
    <p:extLst>
      <p:ext uri="{BB962C8B-B14F-4D97-AF65-F5344CB8AC3E}">
        <p14:creationId xmlns:p14="http://schemas.microsoft.com/office/powerpoint/2010/main" val="3677454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85730" y="1425378"/>
            <a:ext cx="10721877" cy="4875007"/>
          </a:xfrm>
        </p:spPr>
        <p:txBody>
          <a:bodyPr>
            <a:normAutofit/>
          </a:bodyPr>
          <a:lstStyle/>
          <a:p>
            <a:r>
              <a:rPr lang="ja-JP" altLang="en-US" smtClean="0">
                <a:latin typeface="+mn-ea"/>
              </a:rPr>
              <a:t>作成した</a:t>
            </a:r>
            <a:r>
              <a:rPr lang="en-US" altLang="ja-JP" smtClean="0">
                <a:latin typeface="+mn-ea"/>
              </a:rPr>
              <a:t>Web</a:t>
            </a:r>
            <a:r>
              <a:rPr lang="ja-JP" altLang="en-US" smtClean="0">
                <a:latin typeface="+mn-ea"/>
              </a:rPr>
              <a:t>サーバを確認するには以下のコマンドを実行します。</a:t>
            </a:r>
            <a:endParaRPr lang="en-US" altLang="ja-JP" smtClean="0">
              <a:latin typeface="+mn-ea"/>
            </a:endParaRPr>
          </a:p>
          <a:p>
            <a:endParaRPr lang="en-US" altLang="ja-JP">
              <a:latin typeface="+mn-ea"/>
            </a:endParaRPr>
          </a:p>
          <a:p>
            <a:endParaRPr lang="en-US" altLang="ja-JP">
              <a:latin typeface="+mn-ea"/>
            </a:endParaRPr>
          </a:p>
          <a:p>
            <a:r>
              <a:rPr lang="ja-JP" altLang="en-US">
                <a:latin typeface="+mn-ea"/>
              </a:rPr>
              <a:t>下記</a:t>
            </a:r>
            <a:r>
              <a:rPr lang="ja-JP" altLang="en-US" smtClean="0">
                <a:latin typeface="+mn-ea"/>
              </a:rPr>
              <a:t>のページが表示されればＯＫ</a:t>
            </a:r>
            <a:endParaRPr lang="en-US" altLang="ja-JP">
              <a:latin typeface="+mn-ea"/>
            </a:endParaRPr>
          </a:p>
        </p:txBody>
      </p:sp>
      <p:sp>
        <p:nvSpPr>
          <p:cNvPr id="2" name="タイトル 1"/>
          <p:cNvSpPr>
            <a:spLocks noGrp="1"/>
          </p:cNvSpPr>
          <p:nvPr>
            <p:ph type="title"/>
          </p:nvPr>
        </p:nvSpPr>
        <p:spPr/>
        <p:txBody>
          <a:bodyPr>
            <a:normAutofit/>
          </a:bodyPr>
          <a:lstStyle/>
          <a:p>
            <a:r>
              <a:rPr kumimoji="1" lang="ja-JP" altLang="en-US" sz="4000" smtClean="0"/>
              <a:t>動作</a:t>
            </a:r>
            <a:r>
              <a:rPr kumimoji="1" lang="ja-JP" altLang="en-US" sz="4000" smtClean="0"/>
              <a:t>確認</a:t>
            </a:r>
            <a:endParaRPr kumimoji="1" lang="ja-JP" altLang="en-US" sz="400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11</a:t>
            </a:fld>
            <a:endParaRPr kumimoji="1" lang="ja-JP" altLang="en-US" dirty="0"/>
          </a:p>
        </p:txBody>
      </p:sp>
      <p:sp>
        <p:nvSpPr>
          <p:cNvPr id="10" name="コンテンツ プレースホルダー 2"/>
          <p:cNvSpPr txBox="1">
            <a:spLocks/>
          </p:cNvSpPr>
          <p:nvPr/>
        </p:nvSpPr>
        <p:spPr>
          <a:xfrm>
            <a:off x="1190703" y="1885396"/>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&gt; </a:t>
            </a:r>
            <a:r>
              <a:rPr lang="en-US" altLang="ja-JP" sz="2400">
                <a:solidFill>
                  <a:srgbClr val="FFC000"/>
                </a:solidFill>
              </a:rPr>
              <a:t>go run main.go</a:t>
            </a:r>
            <a:endParaRPr lang="en-US" altLang="ja-JP" sz="2400" dirty="0">
              <a:solidFill>
                <a:schemeClr val="bg1"/>
              </a:solidFill>
            </a:endParaRPr>
          </a:p>
        </p:txBody>
      </p:sp>
      <p:pic>
        <p:nvPicPr>
          <p:cNvPr id="5" name="図 4"/>
          <p:cNvPicPr>
            <a:picLocks noChangeAspect="1"/>
          </p:cNvPicPr>
          <p:nvPr/>
        </p:nvPicPr>
        <p:blipFill>
          <a:blip r:embed="rId2"/>
          <a:stretch>
            <a:fillRect/>
          </a:stretch>
        </p:blipFill>
        <p:spPr>
          <a:xfrm>
            <a:off x="2656490" y="3426990"/>
            <a:ext cx="5596506" cy="30437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76060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smtClean="0"/>
              <a:t>ルート設定</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ja-JP" altLang="en-US" smtClean="0">
                <a:latin typeface="+mn-ea"/>
              </a:rPr>
              <a:t>先ほどの例ではハンドラーに用意された関数を指定し、</a:t>
            </a:r>
            <a:r>
              <a:rPr lang="en-US" altLang="ja-JP" smtClean="0">
                <a:latin typeface="+mn-ea"/>
              </a:rPr>
              <a:t>404</a:t>
            </a:r>
            <a:r>
              <a:rPr lang="ja-JP" altLang="en-US" smtClean="0">
                <a:latin typeface="+mn-ea"/>
              </a:rPr>
              <a:t>ページを表示しましたが、この方法では</a:t>
            </a:r>
            <a:r>
              <a:rPr lang="en-US" altLang="ja-JP" smtClean="0">
                <a:latin typeface="+mn-ea"/>
              </a:rPr>
              <a:t>Go</a:t>
            </a:r>
            <a:r>
              <a:rPr lang="ja-JP" altLang="en-US" smtClean="0">
                <a:latin typeface="+mn-ea"/>
              </a:rPr>
              <a:t>のプログラムでサーバ側の処理をするということはできません。</a:t>
            </a:r>
            <a:endParaRPr lang="en-US" altLang="ja-JP" smtClean="0">
              <a:latin typeface="+mn-ea"/>
            </a:endParaRPr>
          </a:p>
          <a:p>
            <a:pPr>
              <a:lnSpc>
                <a:spcPct val="150000"/>
              </a:lnSpc>
            </a:pPr>
            <a:r>
              <a:rPr lang="ja-JP" altLang="en-US" smtClean="0">
                <a:latin typeface="+mn-ea"/>
              </a:rPr>
              <a:t>自分で用意した動的ページを表示するには第二引数には </a:t>
            </a:r>
            <a:r>
              <a:rPr lang="en-US" altLang="ja-JP" smtClean="0">
                <a:latin typeface="+mn-ea"/>
              </a:rPr>
              <a:t>nil </a:t>
            </a:r>
            <a:r>
              <a:rPr lang="ja-JP" altLang="en-US" smtClean="0">
                <a:latin typeface="+mn-ea"/>
              </a:rPr>
              <a:t>を入れます。この指定をすることでデフォルトのマルチプレクサ</a:t>
            </a:r>
            <a:r>
              <a:rPr lang="en-US" altLang="ja-JP" smtClean="0">
                <a:latin typeface="+mn-ea"/>
              </a:rPr>
              <a:t>(http.DefaultServeMux)</a:t>
            </a:r>
            <a:r>
              <a:rPr lang="ja-JP" altLang="en-US" smtClean="0">
                <a:latin typeface="+mn-ea"/>
              </a:rPr>
              <a:t>を使用するという意味になり、</a:t>
            </a:r>
            <a:r>
              <a:rPr lang="ja-JP" altLang="en-US" smtClean="0">
                <a:solidFill>
                  <a:srgbClr val="FF0000"/>
                </a:solidFill>
                <a:latin typeface="+mn-ea"/>
              </a:rPr>
              <a:t>リクエストの</a:t>
            </a:r>
            <a:r>
              <a:rPr lang="ja-JP" altLang="en-US" smtClean="0">
                <a:solidFill>
                  <a:srgbClr val="FF0000"/>
                </a:solidFill>
                <a:latin typeface="+mn-ea"/>
              </a:rPr>
              <a:t>アドレスによりハンドラーを分ける</a:t>
            </a:r>
            <a:r>
              <a:rPr lang="ja-JP" altLang="en-US" smtClean="0">
                <a:latin typeface="+mn-ea"/>
              </a:rPr>
              <a:t>ことができます。</a:t>
            </a:r>
            <a:endParaRPr lang="en-US" altLang="ja-JP">
              <a:latin typeface="+mn-ea"/>
            </a:endParaRPr>
          </a:p>
          <a:p>
            <a:pPr>
              <a:lnSpc>
                <a:spcPct val="150000"/>
              </a:lnSpc>
            </a:pPr>
            <a:r>
              <a:rPr lang="ja-JP" altLang="en-US" smtClean="0">
                <a:latin typeface="+mn-ea"/>
              </a:rPr>
              <a:t>マルチプレクサが使用されている時は </a:t>
            </a:r>
            <a:r>
              <a:rPr lang="en-US" altLang="ja-JP" b="1" smtClean="0">
                <a:latin typeface="+mn-ea"/>
              </a:rPr>
              <a:t>http.HandleFunc</a:t>
            </a:r>
            <a:r>
              <a:rPr lang="en-US" altLang="ja-JP" smtClean="0">
                <a:latin typeface="+mn-ea"/>
              </a:rPr>
              <a:t> </a:t>
            </a:r>
            <a:r>
              <a:rPr lang="ja-JP" altLang="en-US" smtClean="0">
                <a:latin typeface="+mn-ea"/>
              </a:rPr>
              <a:t>を用いてルート設定できます。</a:t>
            </a: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12</a:t>
            </a:fld>
            <a:endParaRPr kumimoji="1" lang="ja-JP" altLang="en-US" dirty="0"/>
          </a:p>
        </p:txBody>
      </p:sp>
      <p:sp>
        <p:nvSpPr>
          <p:cNvPr id="5" name="コンテンツ プレースホルダー 2"/>
          <p:cNvSpPr txBox="1">
            <a:spLocks/>
          </p:cNvSpPr>
          <p:nvPr/>
        </p:nvSpPr>
        <p:spPr>
          <a:xfrm>
            <a:off x="1170825" y="5560034"/>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http.HandleFunc( </a:t>
            </a:r>
            <a:r>
              <a:rPr lang="ja-JP" altLang="en-US" sz="2400" smtClean="0">
                <a:solidFill>
                  <a:schemeClr val="bg1"/>
                </a:solidFill>
              </a:rPr>
              <a:t>エンドポイント</a:t>
            </a:r>
            <a:r>
              <a:rPr lang="en-US" altLang="ja-JP" sz="2400" smtClean="0">
                <a:solidFill>
                  <a:schemeClr val="bg1"/>
                </a:solidFill>
              </a:rPr>
              <a:t>, </a:t>
            </a:r>
            <a:r>
              <a:rPr lang="ja-JP" altLang="en-US" sz="2400" smtClean="0">
                <a:solidFill>
                  <a:schemeClr val="bg1"/>
                </a:solidFill>
              </a:rPr>
              <a:t>関数</a:t>
            </a:r>
            <a:r>
              <a:rPr lang="en-US" altLang="ja-JP" sz="2400" smtClean="0">
                <a:solidFill>
                  <a:schemeClr val="bg1"/>
                </a:solidFill>
              </a:rPr>
              <a:t> </a:t>
            </a:r>
            <a:r>
              <a:rPr lang="en-US" altLang="ja-JP" sz="2400" smtClean="0">
                <a:solidFill>
                  <a:schemeClr val="bg1"/>
                </a:solidFill>
              </a:rPr>
              <a:t>)</a:t>
            </a:r>
            <a:endParaRPr lang="en-US" altLang="ja-JP" sz="2400" dirty="0">
              <a:solidFill>
                <a:schemeClr val="bg1"/>
              </a:solidFill>
            </a:endParaRPr>
          </a:p>
        </p:txBody>
      </p:sp>
    </p:spTree>
    <p:extLst>
      <p:ext uri="{BB962C8B-B14F-4D97-AF65-F5344CB8AC3E}">
        <p14:creationId xmlns:p14="http://schemas.microsoft.com/office/powerpoint/2010/main" val="3159720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smtClean="0"/>
              <a:t>メインプログラムの記述</a:t>
            </a:r>
            <a:endParaRPr kumimoji="1" lang="ja-JP" altLang="en-US" sz="4000" dirty="0"/>
          </a:p>
        </p:txBody>
      </p:sp>
      <p:sp>
        <p:nvSpPr>
          <p:cNvPr id="3" name="コンテンツ プレースホルダー 2"/>
          <p:cNvSpPr>
            <a:spLocks noGrp="1"/>
          </p:cNvSpPr>
          <p:nvPr>
            <p:ph idx="1"/>
          </p:nvPr>
        </p:nvSpPr>
        <p:spPr/>
        <p:txBody>
          <a:bodyPr>
            <a:normAutofit/>
          </a:bodyPr>
          <a:lstStyle/>
          <a:p>
            <a:r>
              <a:rPr lang="en-US" altLang="ja-JP" sz="2400" smtClean="0">
                <a:latin typeface="+mn-ea"/>
              </a:rPr>
              <a:t>main.go</a:t>
            </a:r>
            <a:r>
              <a:rPr lang="ja-JP" altLang="en-US" sz="2400" smtClean="0">
                <a:latin typeface="+mn-ea"/>
              </a:rPr>
              <a:t>（書き換え）</a:t>
            </a:r>
            <a:endParaRPr lang="en-US" altLang="ja-JP" sz="2400" smtClean="0">
              <a:latin typeface="+mn-ea"/>
            </a:endParaRPr>
          </a:p>
          <a:p>
            <a:pPr marL="108000" lvl="1"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13</a:t>
            </a:fld>
            <a:endParaRPr kumimoji="1" lang="ja-JP" altLang="en-US" dirty="0"/>
          </a:p>
        </p:txBody>
      </p:sp>
      <p:sp>
        <p:nvSpPr>
          <p:cNvPr id="5" name="正方形/長方形 4"/>
          <p:cNvSpPr/>
          <p:nvPr/>
        </p:nvSpPr>
        <p:spPr>
          <a:xfrm>
            <a:off x="960202" y="1960245"/>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600">
                <a:latin typeface="+mn-ea"/>
              </a:rPr>
              <a:t>package main</a:t>
            </a:r>
          </a:p>
          <a:p>
            <a:r>
              <a:rPr lang="en-US" altLang="ja-JP" sz="1600">
                <a:latin typeface="+mn-ea"/>
              </a:rPr>
              <a:t/>
            </a:r>
            <a:br>
              <a:rPr lang="en-US" altLang="ja-JP" sz="1600">
                <a:latin typeface="+mn-ea"/>
              </a:rPr>
            </a:br>
            <a:r>
              <a:rPr lang="en-US" altLang="ja-JP" sz="1600">
                <a:latin typeface="+mn-ea"/>
              </a:rPr>
              <a:t>import (</a:t>
            </a:r>
          </a:p>
          <a:p>
            <a:r>
              <a:rPr lang="en-US" altLang="ja-JP" sz="1600">
                <a:latin typeface="+mn-ea"/>
              </a:rPr>
              <a:t>    "fmt"</a:t>
            </a:r>
          </a:p>
          <a:p>
            <a:r>
              <a:rPr lang="en-US" altLang="ja-JP" sz="1600">
                <a:latin typeface="+mn-ea"/>
              </a:rPr>
              <a:t>    "net/http"</a:t>
            </a:r>
          </a:p>
          <a:p>
            <a:r>
              <a:rPr lang="en-US" altLang="ja-JP" sz="1600">
                <a:latin typeface="+mn-ea"/>
              </a:rPr>
              <a:t>)</a:t>
            </a:r>
          </a:p>
          <a:p>
            <a:r>
              <a:rPr lang="en-US" altLang="ja-JP" sz="1600">
                <a:latin typeface="+mn-ea"/>
              </a:rPr>
              <a:t/>
            </a:r>
            <a:br>
              <a:rPr lang="en-US" altLang="ja-JP" sz="1600">
                <a:latin typeface="+mn-ea"/>
              </a:rPr>
            </a:br>
            <a:r>
              <a:rPr lang="en-US" altLang="ja-JP" sz="1600">
                <a:latin typeface="+mn-ea"/>
              </a:rPr>
              <a:t>func handler(w http.ResponseWriter, r *http.Request) {</a:t>
            </a:r>
          </a:p>
          <a:p>
            <a:r>
              <a:rPr lang="en-US" altLang="ja-JP" sz="1600">
                <a:latin typeface="+mn-ea"/>
              </a:rPr>
              <a:t>    fmt.Fprintf(w, "Hello World")</a:t>
            </a:r>
          </a:p>
          <a:p>
            <a:r>
              <a:rPr lang="en-US" altLang="ja-JP" sz="1600">
                <a:latin typeface="+mn-ea"/>
              </a:rPr>
              <a:t>}</a:t>
            </a:r>
          </a:p>
          <a:p>
            <a:r>
              <a:rPr lang="en-US" altLang="ja-JP" sz="1600">
                <a:latin typeface="+mn-ea"/>
              </a:rPr>
              <a:t/>
            </a:r>
            <a:br>
              <a:rPr lang="en-US" altLang="ja-JP" sz="1600">
                <a:latin typeface="+mn-ea"/>
              </a:rPr>
            </a:br>
            <a:r>
              <a:rPr lang="en-US" altLang="ja-JP" sz="1600">
                <a:latin typeface="+mn-ea"/>
              </a:rPr>
              <a:t>func main() {</a:t>
            </a:r>
          </a:p>
          <a:p>
            <a:r>
              <a:rPr lang="en-US" altLang="ja-JP" sz="1600">
                <a:latin typeface="+mn-ea"/>
              </a:rPr>
              <a:t>    http.HandleFunc("/", handler)</a:t>
            </a:r>
          </a:p>
          <a:p>
            <a:r>
              <a:rPr lang="en-US" altLang="ja-JP" sz="1600">
                <a:latin typeface="+mn-ea"/>
              </a:rPr>
              <a:t>    http.ListenAndServe(":8080", nil)</a:t>
            </a:r>
          </a:p>
          <a:p>
            <a:r>
              <a:rPr lang="en-US" altLang="ja-JP" sz="1600" smtClean="0">
                <a:latin typeface="+mn-ea"/>
              </a:rPr>
              <a:t>}</a:t>
            </a:r>
            <a:endParaRPr lang="en-US" altLang="ja-JP" sz="1600">
              <a:latin typeface="+mn-ea"/>
            </a:endParaRPr>
          </a:p>
        </p:txBody>
      </p:sp>
      <p:sp>
        <p:nvSpPr>
          <p:cNvPr id="6" name="正方形/長方形 5"/>
          <p:cNvSpPr/>
          <p:nvPr/>
        </p:nvSpPr>
        <p:spPr>
          <a:xfrm>
            <a:off x="6687083" y="3836421"/>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a:t>
            </a:r>
            <a:r>
              <a:rPr lang="en-US" altLang="ja-JP">
                <a:solidFill>
                  <a:srgbClr val="FF0000"/>
                </a:solidFill>
                <a:latin typeface="+mn-ea"/>
              </a:rPr>
              <a:t> </a:t>
            </a:r>
            <a:r>
              <a:rPr lang="ja-JP" altLang="en-US" smtClean="0">
                <a:solidFill>
                  <a:srgbClr val="FF0000"/>
                </a:solidFill>
                <a:latin typeface="+mn-ea"/>
              </a:rPr>
              <a:t>関数を用意</a:t>
            </a:r>
            <a:endParaRPr lang="ja-JP" altLang="en-US" dirty="0">
              <a:solidFill>
                <a:srgbClr val="FF0000"/>
              </a:solidFill>
              <a:latin typeface="+mn-ea"/>
            </a:endParaRPr>
          </a:p>
        </p:txBody>
      </p:sp>
      <p:sp>
        <p:nvSpPr>
          <p:cNvPr id="8" name="正方形/長方形 7"/>
          <p:cNvSpPr/>
          <p:nvPr/>
        </p:nvSpPr>
        <p:spPr>
          <a:xfrm>
            <a:off x="4333909" y="5055912"/>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 </a:t>
            </a:r>
            <a:r>
              <a:rPr lang="ja-JP" altLang="en-US" smtClean="0">
                <a:solidFill>
                  <a:srgbClr val="FF0000"/>
                </a:solidFill>
                <a:latin typeface="+mn-ea"/>
              </a:rPr>
              <a:t>エンドポイントに紐づく関数を指定</a:t>
            </a:r>
            <a:endParaRPr lang="ja-JP" altLang="en-US" dirty="0">
              <a:solidFill>
                <a:srgbClr val="FF0000"/>
              </a:solidFill>
              <a:latin typeface="+mn-ea"/>
            </a:endParaRPr>
          </a:p>
        </p:txBody>
      </p:sp>
    </p:spTree>
    <p:extLst>
      <p:ext uri="{BB962C8B-B14F-4D97-AF65-F5344CB8AC3E}">
        <p14:creationId xmlns:p14="http://schemas.microsoft.com/office/powerpoint/2010/main" val="616197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smtClean="0"/>
              <a:t>ハンドラー関数について</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en-US" altLang="ja-JP" smtClean="0">
                <a:latin typeface="+mn-ea"/>
              </a:rPr>
              <a:t>http.HandleFunc </a:t>
            </a:r>
            <a:r>
              <a:rPr lang="ja-JP" altLang="en-US" smtClean="0">
                <a:latin typeface="+mn-ea"/>
              </a:rPr>
              <a:t>で設定する関数は以下のように定義します。</a:t>
            </a:r>
            <a:endParaRPr lang="en-US" altLang="ja-JP" smtClean="0">
              <a:latin typeface="+mn-ea"/>
            </a:endParaRPr>
          </a:p>
          <a:p>
            <a:pPr>
              <a:lnSpc>
                <a:spcPct val="150000"/>
              </a:lnSpc>
            </a:pPr>
            <a:endParaRPr lang="en-US" altLang="ja-JP" smtClean="0">
              <a:latin typeface="+mn-ea"/>
            </a:endParaRPr>
          </a:p>
          <a:p>
            <a:pPr>
              <a:lnSpc>
                <a:spcPct val="150000"/>
              </a:lnSpc>
            </a:pPr>
            <a:r>
              <a:rPr lang="ja-JP" altLang="en-US" smtClean="0">
                <a:latin typeface="+mn-ea"/>
              </a:rPr>
              <a:t>第一引数の </a:t>
            </a:r>
            <a:r>
              <a:rPr lang="en-US" altLang="ja-JP" b="1" smtClean="0">
                <a:latin typeface="+mn-ea"/>
              </a:rPr>
              <a:t>http.ResponseWriter</a:t>
            </a:r>
            <a:r>
              <a:rPr lang="en-US" altLang="ja-JP" smtClean="0">
                <a:latin typeface="+mn-ea"/>
              </a:rPr>
              <a:t> </a:t>
            </a:r>
            <a:r>
              <a:rPr lang="ja-JP" altLang="en-US" smtClean="0">
                <a:latin typeface="+mn-ea"/>
              </a:rPr>
              <a:t>という構造体はサーバからクライアントへ送られるレスポンスに必要な情報を書き出すためのものです。</a:t>
            </a:r>
            <a:endParaRPr lang="en-US" altLang="ja-JP" smtClean="0">
              <a:latin typeface="+mn-ea"/>
            </a:endParaRPr>
          </a:p>
          <a:p>
            <a:pPr>
              <a:lnSpc>
                <a:spcPct val="150000"/>
              </a:lnSpc>
            </a:pPr>
            <a:r>
              <a:rPr lang="ja-JP" altLang="en-US" smtClean="0">
                <a:latin typeface="+mn-ea"/>
              </a:rPr>
              <a:t>第二引数の </a:t>
            </a:r>
            <a:r>
              <a:rPr lang="en-US" altLang="ja-JP" b="1" smtClean="0">
                <a:latin typeface="+mn-ea"/>
              </a:rPr>
              <a:t>http.Request</a:t>
            </a:r>
            <a:r>
              <a:rPr lang="en-US" altLang="ja-JP" smtClean="0">
                <a:latin typeface="+mn-ea"/>
              </a:rPr>
              <a:t> </a:t>
            </a:r>
            <a:r>
              <a:rPr lang="ja-JP" altLang="en-US" smtClean="0">
                <a:latin typeface="+mn-ea"/>
              </a:rPr>
              <a:t>はクライアントからのリクエスト情報を管理します。</a:t>
            </a: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14</a:t>
            </a:fld>
            <a:endParaRPr kumimoji="1" lang="ja-JP" altLang="en-US" dirty="0"/>
          </a:p>
        </p:txBody>
      </p:sp>
      <p:sp>
        <p:nvSpPr>
          <p:cNvPr id="5" name="コンテンツ プレースホルダー 2"/>
          <p:cNvSpPr txBox="1">
            <a:spLocks/>
          </p:cNvSpPr>
          <p:nvPr/>
        </p:nvSpPr>
        <p:spPr>
          <a:xfrm>
            <a:off x="1011799" y="2101217"/>
            <a:ext cx="9613132" cy="452601"/>
          </a:xfrm>
          <a:prstGeom prst="rect">
            <a:avLst/>
          </a:prstGeom>
          <a:solidFill>
            <a:schemeClr val="tx1">
              <a:lumMod val="75000"/>
              <a:lumOff val="25000"/>
            </a:schemeClr>
          </a:solidFill>
        </p:spPr>
        <p:txBody>
          <a:bodyPr vert="horz" lIns="45720" tIns="45720" rIns="45720" bIns="45720" rtlCol="0" anchor="ctr">
            <a:normAutofit fontScale="925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rgbClr val="FFC000"/>
                </a:solidFill>
              </a:rPr>
              <a:t>func </a:t>
            </a:r>
            <a:r>
              <a:rPr lang="ja-JP" altLang="en-US" sz="2400" smtClean="0">
                <a:solidFill>
                  <a:schemeClr val="bg1"/>
                </a:solidFill>
              </a:rPr>
              <a:t>関数名 </a:t>
            </a:r>
            <a:r>
              <a:rPr lang="en-US" altLang="ja-JP" sz="2400" smtClean="0">
                <a:solidFill>
                  <a:srgbClr val="FFC000"/>
                </a:solidFill>
              </a:rPr>
              <a:t>(</a:t>
            </a:r>
            <a:r>
              <a:rPr lang="en-US" altLang="ja-JP">
                <a:solidFill>
                  <a:srgbClr val="FFC000"/>
                </a:solidFill>
              </a:rPr>
              <a:t>w http.ResponseWriter, r </a:t>
            </a:r>
            <a:r>
              <a:rPr lang="en-US" altLang="ja-JP">
                <a:solidFill>
                  <a:srgbClr val="FFC000"/>
                </a:solidFill>
              </a:rPr>
              <a:t>*</a:t>
            </a:r>
            <a:r>
              <a:rPr lang="en-US" altLang="ja-JP" smtClean="0">
                <a:solidFill>
                  <a:srgbClr val="FFC000"/>
                </a:solidFill>
              </a:rPr>
              <a:t>http.Request</a:t>
            </a:r>
            <a:r>
              <a:rPr lang="en-US" altLang="ja-JP" sz="2400" smtClean="0">
                <a:solidFill>
                  <a:srgbClr val="FFC000"/>
                </a:solidFill>
              </a:rPr>
              <a:t>)</a:t>
            </a:r>
            <a:r>
              <a:rPr lang="ja-JP" altLang="en-US" sz="2400">
                <a:solidFill>
                  <a:srgbClr val="FFC000"/>
                </a:solidFill>
              </a:rPr>
              <a:t> </a:t>
            </a:r>
            <a:r>
              <a:rPr lang="en-US" altLang="ja-JP" sz="2400" smtClean="0">
                <a:solidFill>
                  <a:srgbClr val="FFC000"/>
                </a:solidFill>
              </a:rPr>
              <a:t>{}</a:t>
            </a:r>
            <a:endParaRPr lang="en-US" altLang="ja-JP" sz="2400" dirty="0">
              <a:solidFill>
                <a:srgbClr val="FFC000"/>
              </a:solidFill>
            </a:endParaRPr>
          </a:p>
        </p:txBody>
      </p:sp>
    </p:spTree>
    <p:extLst>
      <p:ext uri="{BB962C8B-B14F-4D97-AF65-F5344CB8AC3E}">
        <p14:creationId xmlns:p14="http://schemas.microsoft.com/office/powerpoint/2010/main" val="4043325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85730" y="1425378"/>
            <a:ext cx="10721877" cy="4875007"/>
          </a:xfrm>
        </p:spPr>
        <p:txBody>
          <a:bodyPr>
            <a:normAutofit/>
          </a:bodyPr>
          <a:lstStyle/>
          <a:p>
            <a:r>
              <a:rPr lang="ja-JP" altLang="en-US" smtClean="0">
                <a:latin typeface="+mn-ea"/>
              </a:rPr>
              <a:t>ここまで </a:t>
            </a:r>
            <a:r>
              <a:rPr lang="en-US" altLang="ja-JP" smtClean="0">
                <a:latin typeface="+mn-ea"/>
              </a:rPr>
              <a:t>go run </a:t>
            </a:r>
            <a:r>
              <a:rPr lang="ja-JP" altLang="en-US" smtClean="0">
                <a:latin typeface="+mn-ea"/>
              </a:rPr>
              <a:t>コマンドを用いてビルドをしてきましたが、ソースコードの編集のたびにコマンドを実行するのは面倒です。</a:t>
            </a:r>
            <a:endParaRPr lang="en-US" altLang="ja-JP">
              <a:latin typeface="+mn-ea"/>
            </a:endParaRPr>
          </a:p>
          <a:p>
            <a:r>
              <a:rPr lang="ja-JP" altLang="en-US">
                <a:latin typeface="+mn-ea"/>
              </a:rPr>
              <a:t>同じ</a:t>
            </a:r>
            <a:r>
              <a:rPr lang="ja-JP" altLang="en-US">
                <a:latin typeface="+mn-ea"/>
              </a:rPr>
              <a:t>よう</a:t>
            </a:r>
            <a:r>
              <a:rPr lang="ja-JP" altLang="en-US" smtClean="0">
                <a:latin typeface="+mn-ea"/>
              </a:rPr>
              <a:t>に考えるプログラマーは当然いるため、自動でリロードする機能がいくつも作られました。</a:t>
            </a:r>
            <a:endParaRPr lang="en-US" altLang="ja-JP">
              <a:latin typeface="+mn-ea"/>
            </a:endParaRPr>
          </a:p>
          <a:p>
            <a:r>
              <a:rPr lang="ja-JP" altLang="en-US" smtClean="0">
                <a:latin typeface="+mn-ea"/>
              </a:rPr>
              <a:t>この授業では「</a:t>
            </a:r>
            <a:r>
              <a:rPr lang="en-US" altLang="ja-JP" smtClean="0">
                <a:latin typeface="+mn-ea"/>
              </a:rPr>
              <a:t>air</a:t>
            </a:r>
            <a:r>
              <a:rPr lang="ja-JP" altLang="en-US" smtClean="0">
                <a:latin typeface="+mn-ea"/>
              </a:rPr>
              <a:t>」という外部ツールをインストールして使います。</a:t>
            </a:r>
            <a:endParaRPr lang="en-US" altLang="ja-JP" smtClean="0">
              <a:latin typeface="+mn-ea"/>
            </a:endParaRPr>
          </a:p>
          <a:p>
            <a:r>
              <a:rPr lang="ja-JP" altLang="en-US" b="1" smtClean="0">
                <a:latin typeface="+mn-ea"/>
              </a:rPr>
              <a:t>プロジェクトフォルダ直下に移動</a:t>
            </a:r>
            <a:r>
              <a:rPr lang="ja-JP" altLang="en-US" smtClean="0">
                <a:latin typeface="+mn-ea"/>
              </a:rPr>
              <a:t>してから下記のコマンドを実行してください。</a:t>
            </a:r>
            <a:endParaRPr lang="en-US" altLang="ja-JP">
              <a:latin typeface="+mn-ea"/>
            </a:endParaRPr>
          </a:p>
        </p:txBody>
      </p:sp>
      <p:sp>
        <p:nvSpPr>
          <p:cNvPr id="2" name="タイトル 1"/>
          <p:cNvSpPr>
            <a:spLocks noGrp="1"/>
          </p:cNvSpPr>
          <p:nvPr>
            <p:ph type="title"/>
          </p:nvPr>
        </p:nvSpPr>
        <p:spPr/>
        <p:txBody>
          <a:bodyPr/>
          <a:lstStyle/>
          <a:p>
            <a:r>
              <a:rPr kumimoji="1" lang="ja-JP" altLang="en-US" smtClean="0"/>
              <a:t>自動ビルド</a:t>
            </a:r>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15</a:t>
            </a:fld>
            <a:endParaRPr kumimoji="1" lang="ja-JP" altLang="en-US" dirty="0"/>
          </a:p>
        </p:txBody>
      </p:sp>
      <p:sp>
        <p:nvSpPr>
          <p:cNvPr id="10" name="コンテンツ プレースホルダー 2"/>
          <p:cNvSpPr txBox="1">
            <a:spLocks/>
          </p:cNvSpPr>
          <p:nvPr/>
        </p:nvSpPr>
        <p:spPr>
          <a:xfrm>
            <a:off x="1121129" y="4146720"/>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&gt; </a:t>
            </a:r>
            <a:r>
              <a:rPr lang="en-US" altLang="ja-JP" sz="2400">
                <a:solidFill>
                  <a:srgbClr val="FFC000"/>
                </a:solidFill>
              </a:rPr>
              <a:t>go install github.com/cosmtrek/air@v1.40.0</a:t>
            </a:r>
            <a:endParaRPr lang="en-US" altLang="ja-JP" sz="2400" dirty="0">
              <a:solidFill>
                <a:srgbClr val="FFC000"/>
              </a:solidFill>
            </a:endParaRPr>
          </a:p>
        </p:txBody>
      </p:sp>
    </p:spTree>
    <p:extLst>
      <p:ext uri="{BB962C8B-B14F-4D97-AF65-F5344CB8AC3E}">
        <p14:creationId xmlns:p14="http://schemas.microsoft.com/office/powerpoint/2010/main" val="881280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85730" y="1425378"/>
            <a:ext cx="10721877" cy="4875007"/>
          </a:xfrm>
        </p:spPr>
        <p:txBody>
          <a:bodyPr>
            <a:normAutofit/>
          </a:bodyPr>
          <a:lstStyle/>
          <a:p>
            <a:r>
              <a:rPr lang="ja-JP" altLang="en-US" smtClean="0">
                <a:latin typeface="+mn-ea"/>
              </a:rPr>
              <a:t>インストールが完了したら </a:t>
            </a:r>
            <a:r>
              <a:rPr lang="en-US" altLang="ja-JP" smtClean="0">
                <a:latin typeface="+mn-ea"/>
              </a:rPr>
              <a:t>air </a:t>
            </a:r>
            <a:r>
              <a:rPr lang="ja-JP" altLang="en-US" smtClean="0">
                <a:latin typeface="+mn-ea"/>
              </a:rPr>
              <a:t>コマンドを使用することができるようになります。</a:t>
            </a:r>
            <a:endParaRPr lang="en-US" altLang="ja-JP">
              <a:latin typeface="+mn-ea"/>
            </a:endParaRPr>
          </a:p>
          <a:p>
            <a:r>
              <a:rPr lang="ja-JP" altLang="en-US" b="1" smtClean="0">
                <a:latin typeface="+mn-ea"/>
              </a:rPr>
              <a:t>プロジェクトフォルダ直下に移動</a:t>
            </a:r>
            <a:r>
              <a:rPr lang="ja-JP" altLang="en-US" smtClean="0">
                <a:latin typeface="+mn-ea"/>
              </a:rPr>
              <a:t>してから下記のコマンドを実行してください。</a:t>
            </a:r>
            <a:endParaRPr lang="en-US" altLang="ja-JP" smtClean="0">
              <a:latin typeface="+mn-ea"/>
            </a:endParaRPr>
          </a:p>
          <a:p>
            <a:endParaRPr lang="en-US" altLang="ja-JP">
              <a:latin typeface="+mn-ea"/>
            </a:endParaRPr>
          </a:p>
          <a:p>
            <a:endParaRPr lang="en-US" altLang="ja-JP" smtClean="0">
              <a:latin typeface="+mn-ea"/>
            </a:endParaRPr>
          </a:p>
          <a:p>
            <a:r>
              <a:rPr lang="ja-JP" altLang="en-US" smtClean="0">
                <a:latin typeface="+mn-ea"/>
              </a:rPr>
              <a:t>この状態になっていれば </a:t>
            </a:r>
            <a:r>
              <a:rPr lang="en-US" altLang="ja-JP" smtClean="0">
                <a:latin typeface="+mn-ea"/>
              </a:rPr>
              <a:t>go run </a:t>
            </a:r>
            <a:r>
              <a:rPr lang="ja-JP" altLang="en-US" smtClean="0">
                <a:latin typeface="+mn-ea"/>
              </a:rPr>
              <a:t>コマンドを使わなくても自動ビルドされます。</a:t>
            </a:r>
            <a:endParaRPr lang="en-US" altLang="ja-JP">
              <a:latin typeface="+mn-ea"/>
            </a:endParaRPr>
          </a:p>
        </p:txBody>
      </p:sp>
      <p:sp>
        <p:nvSpPr>
          <p:cNvPr id="2" name="タイトル 1"/>
          <p:cNvSpPr>
            <a:spLocks noGrp="1"/>
          </p:cNvSpPr>
          <p:nvPr>
            <p:ph type="title"/>
          </p:nvPr>
        </p:nvSpPr>
        <p:spPr/>
        <p:txBody>
          <a:bodyPr/>
          <a:lstStyle/>
          <a:p>
            <a:r>
              <a:rPr kumimoji="1" lang="ja-JP" altLang="en-US" smtClean="0"/>
              <a:t>自動ビルド</a:t>
            </a:r>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16</a:t>
            </a:fld>
            <a:endParaRPr kumimoji="1" lang="ja-JP" altLang="en-US" dirty="0"/>
          </a:p>
        </p:txBody>
      </p:sp>
      <p:sp>
        <p:nvSpPr>
          <p:cNvPr id="10" name="コンテンツ プレースホルダー 2"/>
          <p:cNvSpPr txBox="1">
            <a:spLocks/>
          </p:cNvSpPr>
          <p:nvPr/>
        </p:nvSpPr>
        <p:spPr>
          <a:xfrm>
            <a:off x="1121129" y="2486886"/>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&gt; </a:t>
            </a:r>
            <a:r>
              <a:rPr lang="en-US" altLang="ja-JP" sz="2400" smtClean="0">
                <a:solidFill>
                  <a:srgbClr val="FFC000"/>
                </a:solidFill>
              </a:rPr>
              <a:t>air</a:t>
            </a:r>
            <a:endParaRPr lang="en-US" altLang="ja-JP" sz="2400" dirty="0">
              <a:solidFill>
                <a:srgbClr val="FFC000"/>
              </a:solidFill>
            </a:endParaRPr>
          </a:p>
        </p:txBody>
      </p:sp>
      <p:pic>
        <p:nvPicPr>
          <p:cNvPr id="5" name="図 4"/>
          <p:cNvPicPr>
            <a:picLocks noChangeAspect="1"/>
          </p:cNvPicPr>
          <p:nvPr/>
        </p:nvPicPr>
        <p:blipFill>
          <a:blip r:embed="rId2"/>
          <a:stretch>
            <a:fillRect/>
          </a:stretch>
        </p:blipFill>
        <p:spPr>
          <a:xfrm>
            <a:off x="3140765" y="3859867"/>
            <a:ext cx="4891113" cy="27082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04613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latin typeface="+mj-ea"/>
              </a:rPr>
              <a:t>ミドルウェア</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17</a:t>
            </a:fld>
            <a:endParaRPr kumimoji="1" lang="ja-JP" altLang="en-US" dirty="0"/>
          </a:p>
        </p:txBody>
      </p:sp>
    </p:spTree>
    <p:extLst>
      <p:ext uri="{BB962C8B-B14F-4D97-AF65-F5344CB8AC3E}">
        <p14:creationId xmlns:p14="http://schemas.microsoft.com/office/powerpoint/2010/main" val="1639092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smtClean="0"/>
              <a:t>Web</a:t>
            </a:r>
            <a:r>
              <a:rPr lang="ja-JP" altLang="en-US" sz="4000" smtClean="0"/>
              <a:t>サーバのミドルウェアとは</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ja-JP" altLang="en-US" smtClean="0">
                <a:latin typeface="+mn-ea"/>
              </a:rPr>
              <a:t>ミドルウェアとは</a:t>
            </a:r>
            <a:r>
              <a:rPr lang="en-US" altLang="ja-JP" smtClean="0">
                <a:latin typeface="+mn-ea"/>
              </a:rPr>
              <a:t>HTTP</a:t>
            </a:r>
            <a:r>
              <a:rPr lang="ja-JP" altLang="en-US" smtClean="0">
                <a:latin typeface="+mn-ea"/>
              </a:rPr>
              <a:t>リクエストとレスポンスの処理を行う際に、その前後の共通の処理を挿入するためのコードのことを指します。</a:t>
            </a:r>
            <a:endParaRPr lang="en-US" altLang="ja-JP" smtClean="0">
              <a:latin typeface="+mn-ea"/>
            </a:endParaRPr>
          </a:p>
          <a:p>
            <a:pPr>
              <a:lnSpc>
                <a:spcPct val="150000"/>
              </a:lnSpc>
            </a:pPr>
            <a:r>
              <a:rPr lang="ja-JP" altLang="en-US" smtClean="0">
                <a:latin typeface="+mn-ea"/>
              </a:rPr>
              <a:t>たとえば、アクセスログの記録や認証などに使用します。</a:t>
            </a:r>
            <a:endParaRPr lang="en-US" altLang="ja-JP" smtClean="0">
              <a:latin typeface="+mn-ea"/>
            </a:endParaRPr>
          </a:p>
          <a:p>
            <a:pPr>
              <a:lnSpc>
                <a:spcPct val="150000"/>
              </a:lnSpc>
            </a:pPr>
            <a:r>
              <a:rPr lang="ja-JP" altLang="en-US" smtClean="0">
                <a:latin typeface="+mn-ea"/>
              </a:rPr>
              <a:t>ソフトウェアの開発において、共通の機能を整理し、再利用可能にすることで、コードのクリーンさや保守性を向上します。</a:t>
            </a:r>
            <a:endParaRPr lang="en-US" altLang="ja-JP" smtClean="0">
              <a:latin typeface="+mn-ea"/>
            </a:endParaRPr>
          </a:p>
          <a:p>
            <a:pPr>
              <a:lnSpc>
                <a:spcPct val="150000"/>
              </a:lnSpc>
            </a:pPr>
            <a:r>
              <a:rPr lang="ja-JP" altLang="en-US" smtClean="0">
                <a:latin typeface="+mn-ea"/>
              </a:rPr>
              <a:t>実装するには</a:t>
            </a:r>
            <a:r>
              <a:rPr lang="en-US" altLang="ja-JP" smtClean="0">
                <a:latin typeface="+mn-ea"/>
              </a:rPr>
              <a:t>HTTP</a:t>
            </a:r>
            <a:r>
              <a:rPr lang="ja-JP" altLang="en-US" smtClean="0">
                <a:latin typeface="+mn-ea"/>
              </a:rPr>
              <a:t>ハンドラを引数に取り、別の</a:t>
            </a:r>
            <a:r>
              <a:rPr lang="en-US" altLang="ja-JP" smtClean="0">
                <a:latin typeface="+mn-ea"/>
              </a:rPr>
              <a:t>HTTP</a:t>
            </a:r>
            <a:r>
              <a:rPr lang="ja-JP" altLang="en-US" smtClean="0">
                <a:latin typeface="+mn-ea"/>
              </a:rPr>
              <a:t>ハンドラを返す形で実装するのが一般的です。</a:t>
            </a: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18</a:t>
            </a:fld>
            <a:endParaRPr kumimoji="1" lang="ja-JP" altLang="en-US" dirty="0"/>
          </a:p>
        </p:txBody>
      </p:sp>
    </p:spTree>
    <p:extLst>
      <p:ext uri="{BB962C8B-B14F-4D97-AF65-F5344CB8AC3E}">
        <p14:creationId xmlns:p14="http://schemas.microsoft.com/office/powerpoint/2010/main" val="1441568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メインプログラムの記述</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smtClean="0">
                <a:latin typeface="+mn-ea"/>
              </a:rPr>
              <a:t>main.go</a:t>
            </a:r>
            <a:r>
              <a:rPr lang="ja-JP" altLang="en-US" sz="2400" smtClean="0">
                <a:latin typeface="+mn-ea"/>
              </a:rPr>
              <a:t>（書き換え）</a:t>
            </a:r>
            <a:endParaRPr lang="en-US" altLang="ja-JP" sz="2400" smtClean="0">
              <a:latin typeface="+mn-ea"/>
            </a:endParaRPr>
          </a:p>
          <a:p>
            <a:pPr marL="108000" lvl="1"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19</a:t>
            </a:fld>
            <a:endParaRPr kumimoji="1" lang="ja-JP" altLang="en-US" dirty="0"/>
          </a:p>
        </p:txBody>
      </p:sp>
      <p:sp>
        <p:nvSpPr>
          <p:cNvPr id="5" name="正方形/長方形 4"/>
          <p:cNvSpPr/>
          <p:nvPr/>
        </p:nvSpPr>
        <p:spPr>
          <a:xfrm>
            <a:off x="960202" y="1960245"/>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a:t>func sampleMdlware(next http.Handler) http.Handler {</a:t>
            </a:r>
          </a:p>
          <a:p>
            <a:r>
              <a:rPr lang="en-US" altLang="ja-JP" sz="1200"/>
              <a:t>    return http.HandlerFunc(func(w http.ResponseWriter, r *http.Request) {</a:t>
            </a:r>
          </a:p>
          <a:p>
            <a:r>
              <a:rPr lang="en-US" altLang="ja-JP" sz="1200"/>
              <a:t>        start := time.Now()</a:t>
            </a:r>
          </a:p>
          <a:p>
            <a:r>
              <a:rPr lang="en-US" altLang="ja-JP" sz="1200"/>
              <a:t>        log.Printf("Started %s %s", r.Method, r.URL.Path)</a:t>
            </a:r>
          </a:p>
          <a:p>
            <a:r>
              <a:rPr lang="en-US" altLang="ja-JP" sz="1200"/>
              <a:t/>
            </a:r>
            <a:br>
              <a:rPr lang="en-US" altLang="ja-JP" sz="1200"/>
            </a:br>
            <a:r>
              <a:rPr lang="en-US" altLang="ja-JP" sz="1200"/>
              <a:t>        next.ServeHTTP(w, r) // </a:t>
            </a:r>
            <a:r>
              <a:rPr lang="ja-JP" altLang="en-US" sz="1200"/>
              <a:t>次のハンドラを呼び出し</a:t>
            </a:r>
          </a:p>
          <a:p>
            <a:r>
              <a:rPr lang="ja-JP" altLang="en-US" sz="1200"/>
              <a:t/>
            </a:r>
            <a:br>
              <a:rPr lang="ja-JP" altLang="en-US" sz="1200"/>
            </a:br>
            <a:r>
              <a:rPr lang="ja-JP" altLang="en-US" sz="1200"/>
              <a:t>        </a:t>
            </a:r>
            <a:r>
              <a:rPr lang="en-US" altLang="ja-JP" sz="1200"/>
              <a:t>log.Printf("Completed %s in %v", r.URL.Path, time.Since(start))</a:t>
            </a:r>
          </a:p>
          <a:p>
            <a:r>
              <a:rPr lang="en-US" altLang="ja-JP" sz="1200"/>
              <a:t>    })</a:t>
            </a:r>
          </a:p>
          <a:p>
            <a:r>
              <a:rPr lang="en-US" altLang="ja-JP" sz="1200"/>
              <a:t>}</a:t>
            </a:r>
          </a:p>
          <a:p>
            <a:r>
              <a:rPr lang="en-US" altLang="ja-JP" sz="1200"/>
              <a:t/>
            </a:r>
            <a:br>
              <a:rPr lang="en-US" altLang="ja-JP" sz="1200"/>
            </a:br>
            <a:r>
              <a:rPr lang="en-US" altLang="ja-JP" sz="1200"/>
              <a:t>func mainHandler(w http.ResponseWriter, r *http.Request) {</a:t>
            </a:r>
          </a:p>
          <a:p>
            <a:r>
              <a:rPr lang="en-US" altLang="ja-JP" sz="1200"/>
              <a:t>    w.Write([]byte("Hello, World!"))</a:t>
            </a:r>
          </a:p>
          <a:p>
            <a:r>
              <a:rPr lang="en-US" altLang="ja-JP" sz="1200"/>
              <a:t>}</a:t>
            </a:r>
          </a:p>
          <a:p>
            <a:r>
              <a:rPr lang="en-US" altLang="ja-JP" sz="1200"/>
              <a:t/>
            </a:r>
            <a:br>
              <a:rPr lang="en-US" altLang="ja-JP" sz="1200"/>
            </a:br>
            <a:r>
              <a:rPr lang="en-US" altLang="ja-JP" sz="1200"/>
              <a:t>func main() {</a:t>
            </a:r>
          </a:p>
          <a:p>
            <a:r>
              <a:rPr lang="en-US" altLang="ja-JP" sz="1200"/>
              <a:t>    mainHandlerWithLogging := sampleMdlware(http.HandlerFunc(mainHandler))</a:t>
            </a:r>
          </a:p>
          <a:p>
            <a:r>
              <a:rPr lang="en-US" altLang="ja-JP" sz="1200"/>
              <a:t>    http.Handle("/", mainHandlerWithLogging)</a:t>
            </a:r>
          </a:p>
          <a:p>
            <a:r>
              <a:rPr lang="en-US" altLang="ja-JP" sz="1200"/>
              <a:t/>
            </a:r>
            <a:br>
              <a:rPr lang="en-US" altLang="ja-JP" sz="1200"/>
            </a:br>
            <a:r>
              <a:rPr lang="en-US" altLang="ja-JP" sz="1200"/>
              <a:t>    log.Println("Server is running on port 8080")</a:t>
            </a:r>
          </a:p>
          <a:p>
            <a:r>
              <a:rPr lang="en-US" altLang="ja-JP" sz="1200"/>
              <a:t>    http.ListenAndServe(":8080", nil)</a:t>
            </a:r>
          </a:p>
          <a:p>
            <a:r>
              <a:rPr lang="en-US" altLang="ja-JP" sz="1200"/>
              <a:t>}</a:t>
            </a:r>
          </a:p>
        </p:txBody>
      </p:sp>
      <p:sp>
        <p:nvSpPr>
          <p:cNvPr id="6" name="正方形/長方形 5"/>
          <p:cNvSpPr/>
          <p:nvPr/>
        </p:nvSpPr>
        <p:spPr>
          <a:xfrm>
            <a:off x="5285666" y="1918749"/>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a:t>
            </a:r>
            <a:r>
              <a:rPr lang="en-US" altLang="ja-JP">
                <a:solidFill>
                  <a:srgbClr val="FF0000"/>
                </a:solidFill>
                <a:latin typeface="+mn-ea"/>
              </a:rPr>
              <a:t> </a:t>
            </a:r>
            <a:r>
              <a:rPr lang="ja-JP" altLang="en-US" smtClean="0">
                <a:solidFill>
                  <a:srgbClr val="FF0000"/>
                </a:solidFill>
                <a:latin typeface="+mn-ea"/>
              </a:rPr>
              <a:t>ミドルウェアを用意</a:t>
            </a:r>
            <a:endParaRPr lang="ja-JP" altLang="en-US" dirty="0">
              <a:solidFill>
                <a:srgbClr val="FF0000"/>
              </a:solidFill>
              <a:latin typeface="+mn-ea"/>
            </a:endParaRPr>
          </a:p>
        </p:txBody>
      </p:sp>
      <p:sp>
        <p:nvSpPr>
          <p:cNvPr id="8" name="正方形/長方形 7"/>
          <p:cNvSpPr/>
          <p:nvPr/>
        </p:nvSpPr>
        <p:spPr>
          <a:xfrm>
            <a:off x="6052829" y="4857130"/>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 </a:t>
            </a:r>
            <a:r>
              <a:rPr lang="ja-JP" altLang="en-US" smtClean="0">
                <a:solidFill>
                  <a:srgbClr val="FF0000"/>
                </a:solidFill>
                <a:latin typeface="+mn-ea"/>
              </a:rPr>
              <a:t>ミドルウェアにハンドルを設定</a:t>
            </a:r>
            <a:endParaRPr lang="ja-JP" altLang="en-US" dirty="0">
              <a:solidFill>
                <a:srgbClr val="FF0000"/>
              </a:solidFill>
              <a:latin typeface="+mn-ea"/>
            </a:endParaRPr>
          </a:p>
        </p:txBody>
      </p:sp>
    </p:spTree>
    <p:extLst>
      <p:ext uri="{BB962C8B-B14F-4D97-AF65-F5344CB8AC3E}">
        <p14:creationId xmlns:p14="http://schemas.microsoft.com/office/powerpoint/2010/main" val="1604456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latin typeface="+mj-ea"/>
              </a:rPr>
              <a:t>Go</a:t>
            </a:r>
            <a:r>
              <a:rPr lang="ja-JP" altLang="en-US" smtClean="0">
                <a:latin typeface="+mj-ea"/>
              </a:rPr>
              <a:t>言語の</a:t>
            </a:r>
            <a:r>
              <a:rPr lang="en-US" altLang="ja-JP" smtClean="0">
                <a:latin typeface="+mj-ea"/>
              </a:rPr>
              <a:t>Web</a:t>
            </a:r>
            <a:r>
              <a:rPr lang="ja-JP" altLang="en-US" smtClean="0">
                <a:latin typeface="+mj-ea"/>
              </a:rPr>
              <a:t>サーバ</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a:t>
            </a:fld>
            <a:endParaRPr kumimoji="1" lang="ja-JP" altLang="en-US" dirty="0"/>
          </a:p>
        </p:txBody>
      </p:sp>
    </p:spTree>
    <p:extLst>
      <p:ext uri="{BB962C8B-B14F-4D97-AF65-F5344CB8AC3E}">
        <p14:creationId xmlns:p14="http://schemas.microsoft.com/office/powerpoint/2010/main" val="1501746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smtClean="0"/>
              <a:t>Web</a:t>
            </a:r>
            <a:r>
              <a:rPr lang="ja-JP" altLang="en-US" sz="4000" smtClean="0"/>
              <a:t>サーバのミドルウェアとは</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ja-JP" altLang="en-US" smtClean="0">
                <a:latin typeface="+mn-ea"/>
              </a:rPr>
              <a:t>このミドルウェアは関数の実行時間を図っています。</a:t>
            </a:r>
            <a:endParaRPr lang="en-US" altLang="ja-JP" smtClean="0">
              <a:latin typeface="+mn-ea"/>
            </a:endParaRPr>
          </a:p>
          <a:p>
            <a:pPr>
              <a:lnSpc>
                <a:spcPct val="150000"/>
              </a:lnSpc>
            </a:pPr>
            <a:endParaRPr lang="en-US" altLang="ja-JP">
              <a:latin typeface="+mn-ea"/>
            </a:endParaRPr>
          </a:p>
          <a:p>
            <a:pPr>
              <a:lnSpc>
                <a:spcPct val="150000"/>
              </a:lnSpc>
            </a:pPr>
            <a:endParaRPr lang="en-US" altLang="ja-JP" smtClean="0">
              <a:latin typeface="+mn-ea"/>
            </a:endParaRPr>
          </a:p>
          <a:p>
            <a:pPr>
              <a:lnSpc>
                <a:spcPct val="150000"/>
              </a:lnSpc>
            </a:pPr>
            <a:r>
              <a:rPr lang="ja-JP" altLang="en-US">
                <a:latin typeface="+mn-ea"/>
              </a:rPr>
              <a:t>この</a:t>
            </a:r>
            <a:r>
              <a:rPr lang="ja-JP" altLang="en-US">
                <a:latin typeface="+mn-ea"/>
              </a:rPr>
              <a:t>よう</a:t>
            </a:r>
            <a:r>
              <a:rPr lang="ja-JP" altLang="en-US" smtClean="0">
                <a:latin typeface="+mn-ea"/>
              </a:rPr>
              <a:t>なミドルウェアを利用することで納品前に性能測定を実施すること等ができるようになります。</a:t>
            </a: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20</a:t>
            </a:fld>
            <a:endParaRPr kumimoji="1" lang="ja-JP" altLang="en-US" dirty="0"/>
          </a:p>
        </p:txBody>
      </p:sp>
      <p:pic>
        <p:nvPicPr>
          <p:cNvPr id="6" name="図 5"/>
          <p:cNvPicPr>
            <a:picLocks noChangeAspect="1"/>
          </p:cNvPicPr>
          <p:nvPr/>
        </p:nvPicPr>
        <p:blipFill>
          <a:blip r:embed="rId2"/>
          <a:stretch>
            <a:fillRect/>
          </a:stretch>
        </p:blipFill>
        <p:spPr>
          <a:xfrm>
            <a:off x="1157900" y="2181782"/>
            <a:ext cx="9021434" cy="9240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44005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メインプログラムの記述</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smtClean="0">
                <a:latin typeface="+mn-ea"/>
              </a:rPr>
              <a:t>main.go</a:t>
            </a:r>
            <a:r>
              <a:rPr lang="ja-JP" altLang="en-US" sz="2400" smtClean="0">
                <a:latin typeface="+mn-ea"/>
              </a:rPr>
              <a:t>（書き換え）</a:t>
            </a:r>
            <a:endParaRPr lang="en-US" altLang="ja-JP" sz="2400" smtClean="0">
              <a:latin typeface="+mn-ea"/>
            </a:endParaRPr>
          </a:p>
          <a:p>
            <a:pPr marL="108000" lvl="1"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21</a:t>
            </a:fld>
            <a:endParaRPr kumimoji="1" lang="ja-JP" altLang="en-US" dirty="0"/>
          </a:p>
        </p:txBody>
      </p:sp>
      <p:sp>
        <p:nvSpPr>
          <p:cNvPr id="5" name="正方形/長方形 4"/>
          <p:cNvSpPr/>
          <p:nvPr/>
        </p:nvSpPr>
        <p:spPr>
          <a:xfrm>
            <a:off x="960202" y="1960245"/>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a:latin typeface="+mn-ea"/>
              </a:rPr>
              <a:t>func mainHandler(w http.ResponseWriter, r *http.Request) {</a:t>
            </a:r>
          </a:p>
          <a:p>
            <a:r>
              <a:rPr lang="en-US" altLang="ja-JP" sz="1400">
                <a:latin typeface="+mn-ea"/>
              </a:rPr>
              <a:t>    w.Write([]byte("Hello, World!"))</a:t>
            </a:r>
          </a:p>
          <a:p>
            <a:r>
              <a:rPr lang="en-US" altLang="ja-JP" sz="1400">
                <a:latin typeface="+mn-ea"/>
              </a:rPr>
              <a:t>}</a:t>
            </a:r>
          </a:p>
          <a:p>
            <a:r>
              <a:rPr lang="en-US" altLang="ja-JP" sz="1400">
                <a:latin typeface="+mn-ea"/>
              </a:rPr>
              <a:t/>
            </a:r>
            <a:br>
              <a:rPr lang="en-US" altLang="ja-JP" sz="1400">
                <a:latin typeface="+mn-ea"/>
              </a:rPr>
            </a:br>
            <a:r>
              <a:rPr lang="en-US" altLang="ja-JP" sz="1400">
                <a:latin typeface="+mn-ea"/>
              </a:rPr>
              <a:t>func sampleHandler(w http.ResponseWriter, r *http.Request) {</a:t>
            </a:r>
          </a:p>
          <a:p>
            <a:r>
              <a:rPr lang="en-US" altLang="ja-JP" sz="1400">
                <a:latin typeface="+mn-ea"/>
              </a:rPr>
              <a:t>    w.Write([]byte("Sample Code"))</a:t>
            </a:r>
          </a:p>
          <a:p>
            <a:r>
              <a:rPr lang="en-US" altLang="ja-JP" sz="1400">
                <a:latin typeface="+mn-ea"/>
              </a:rPr>
              <a:t>}</a:t>
            </a:r>
          </a:p>
          <a:p>
            <a:r>
              <a:rPr lang="en-US" altLang="ja-JP" sz="1400">
                <a:latin typeface="+mn-ea"/>
              </a:rPr>
              <a:t/>
            </a:r>
            <a:br>
              <a:rPr lang="en-US" altLang="ja-JP" sz="1400">
                <a:latin typeface="+mn-ea"/>
              </a:rPr>
            </a:br>
            <a:r>
              <a:rPr lang="en-US" altLang="ja-JP" sz="1400">
                <a:latin typeface="+mn-ea"/>
              </a:rPr>
              <a:t>func main() {</a:t>
            </a:r>
          </a:p>
          <a:p>
            <a:r>
              <a:rPr lang="en-US" altLang="ja-JP" sz="1400">
                <a:solidFill>
                  <a:srgbClr val="FFC000"/>
                </a:solidFill>
                <a:latin typeface="+mn-ea"/>
              </a:rPr>
              <a:t>    mainHandlerWithLogging := sampleMdlware(http.HandlerFunc(mainHandler))</a:t>
            </a:r>
          </a:p>
          <a:p>
            <a:r>
              <a:rPr lang="en-US" altLang="ja-JP" sz="1400">
                <a:solidFill>
                  <a:srgbClr val="FFC000"/>
                </a:solidFill>
                <a:latin typeface="+mn-ea"/>
              </a:rPr>
              <a:t>    sampleHandlerWithLogging := sampleMdlware(http.HandlerFunc(sampleHandler))</a:t>
            </a:r>
          </a:p>
          <a:p>
            <a:r>
              <a:rPr lang="en-US" altLang="ja-JP" sz="1400">
                <a:latin typeface="+mn-ea"/>
              </a:rPr>
              <a:t>    http.Handle("/", mainHandlerWithLogging)</a:t>
            </a:r>
          </a:p>
          <a:p>
            <a:r>
              <a:rPr lang="en-US" altLang="ja-JP" sz="1400">
                <a:latin typeface="+mn-ea"/>
              </a:rPr>
              <a:t>    http.Handle("/sample", sampleHandlerWithLogging)</a:t>
            </a:r>
          </a:p>
          <a:p>
            <a:r>
              <a:rPr lang="en-US" altLang="ja-JP" sz="1400">
                <a:latin typeface="+mn-ea"/>
              </a:rPr>
              <a:t/>
            </a:r>
            <a:br>
              <a:rPr lang="en-US" altLang="ja-JP" sz="1400">
                <a:latin typeface="+mn-ea"/>
              </a:rPr>
            </a:br>
            <a:r>
              <a:rPr lang="en-US" altLang="ja-JP" sz="1400">
                <a:latin typeface="+mn-ea"/>
              </a:rPr>
              <a:t>    log.Println("Server is running on port 8080")</a:t>
            </a:r>
          </a:p>
          <a:p>
            <a:r>
              <a:rPr lang="en-US" altLang="ja-JP" sz="1400">
                <a:latin typeface="+mn-ea"/>
              </a:rPr>
              <a:t>    http.ListenAndServe(":8080", nil)</a:t>
            </a:r>
          </a:p>
          <a:p>
            <a:r>
              <a:rPr lang="en-US" altLang="ja-JP" sz="1400">
                <a:latin typeface="+mn-ea"/>
              </a:rPr>
              <a:t>}</a:t>
            </a:r>
          </a:p>
        </p:txBody>
      </p:sp>
      <p:sp>
        <p:nvSpPr>
          <p:cNvPr id="8" name="正方形/長方形 7"/>
          <p:cNvSpPr/>
          <p:nvPr/>
        </p:nvSpPr>
        <p:spPr>
          <a:xfrm>
            <a:off x="5814293" y="4568895"/>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a:solidFill>
                  <a:srgbClr val="FF0000"/>
                </a:solidFill>
                <a:latin typeface="+mn-ea"/>
              </a:rPr>
              <a:t>↑</a:t>
            </a:r>
            <a:r>
              <a:rPr lang="ja-JP" altLang="en-US" smtClean="0">
                <a:solidFill>
                  <a:srgbClr val="FF0000"/>
                </a:solidFill>
                <a:latin typeface="+mn-ea"/>
              </a:rPr>
              <a:t> このように複数の関数に同じ処理を設定できる</a:t>
            </a:r>
            <a:endParaRPr lang="ja-JP" altLang="en-US" dirty="0">
              <a:solidFill>
                <a:srgbClr val="FF0000"/>
              </a:solidFill>
              <a:latin typeface="+mn-ea"/>
            </a:endParaRPr>
          </a:p>
        </p:txBody>
      </p:sp>
    </p:spTree>
    <p:extLst>
      <p:ext uri="{BB962C8B-B14F-4D97-AF65-F5344CB8AC3E}">
        <p14:creationId xmlns:p14="http://schemas.microsoft.com/office/powerpoint/2010/main" val="786568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latin typeface="+mj-ea"/>
              </a:rPr>
              <a:t>静的ファイル</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22</a:t>
            </a:fld>
            <a:endParaRPr kumimoji="1" lang="ja-JP" altLang="en-US" dirty="0"/>
          </a:p>
        </p:txBody>
      </p:sp>
    </p:spTree>
    <p:extLst>
      <p:ext uri="{BB962C8B-B14F-4D97-AF65-F5344CB8AC3E}">
        <p14:creationId xmlns:p14="http://schemas.microsoft.com/office/powerpoint/2010/main" val="3153521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smtClean="0"/>
              <a:t>静的ファイルとは</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en-US" altLang="ja-JP" smtClean="0">
                <a:latin typeface="+mn-ea"/>
              </a:rPr>
              <a:t>HTML</a:t>
            </a:r>
            <a:r>
              <a:rPr lang="ja-JP" altLang="en-US" smtClean="0">
                <a:latin typeface="+mn-ea"/>
              </a:rPr>
              <a:t>や</a:t>
            </a:r>
            <a:r>
              <a:rPr lang="en-US" altLang="ja-JP" smtClean="0">
                <a:latin typeface="+mn-ea"/>
              </a:rPr>
              <a:t>CSS</a:t>
            </a:r>
            <a:r>
              <a:rPr lang="ja-JP" altLang="en-US" smtClean="0">
                <a:latin typeface="+mn-ea"/>
              </a:rPr>
              <a:t>、</a:t>
            </a:r>
            <a:r>
              <a:rPr lang="en-US" altLang="ja-JP" smtClean="0">
                <a:latin typeface="+mn-ea"/>
              </a:rPr>
              <a:t>JavaScript</a:t>
            </a:r>
            <a:r>
              <a:rPr lang="ja-JP" altLang="en-US" smtClean="0">
                <a:latin typeface="+mn-ea"/>
              </a:rPr>
              <a:t>や画像、フォントなど、編集や加工が不要でそのままクライアントに送信される</a:t>
            </a:r>
            <a:r>
              <a:rPr lang="ja-JP" altLang="en-US" smtClean="0">
                <a:latin typeface="+mn-ea"/>
              </a:rPr>
              <a:t>ファイルのことを静的ファイルと呼びます。</a:t>
            </a:r>
            <a:endParaRPr lang="en-US" altLang="ja-JP" smtClean="0">
              <a:latin typeface="+mn-ea"/>
            </a:endParaRPr>
          </a:p>
          <a:p>
            <a:pPr>
              <a:lnSpc>
                <a:spcPct val="150000"/>
              </a:lnSpc>
            </a:pPr>
            <a:r>
              <a:rPr lang="ja-JP" altLang="en-US" smtClean="0">
                <a:latin typeface="+mn-ea"/>
              </a:rPr>
              <a:t>静的ファイルをクライアントに配信することで</a:t>
            </a:r>
            <a:r>
              <a:rPr lang="en-US" altLang="ja-JP" smtClean="0">
                <a:latin typeface="+mn-ea"/>
              </a:rPr>
              <a:t>Web</a:t>
            </a:r>
            <a:r>
              <a:rPr lang="ja-JP" altLang="en-US" smtClean="0">
                <a:latin typeface="+mn-ea"/>
              </a:rPr>
              <a:t>ページを表示できるようになります。</a:t>
            </a:r>
            <a:endParaRPr lang="en-US" altLang="ja-JP" smtClean="0">
              <a:latin typeface="+mn-ea"/>
            </a:endParaRPr>
          </a:p>
          <a:p>
            <a:pPr>
              <a:lnSpc>
                <a:spcPct val="150000"/>
              </a:lnSpc>
            </a:pPr>
            <a:r>
              <a:rPr lang="en-US" altLang="ja-JP" smtClean="0">
                <a:latin typeface="+mn-ea"/>
              </a:rPr>
              <a:t>Go</a:t>
            </a:r>
            <a:r>
              <a:rPr lang="ja-JP" altLang="en-US" smtClean="0">
                <a:latin typeface="+mn-ea"/>
              </a:rPr>
              <a:t>言語で静的ファイルを提供するためには</a:t>
            </a:r>
            <a:r>
              <a:rPr lang="ja-JP" altLang="en-US" smtClean="0">
                <a:solidFill>
                  <a:srgbClr val="C00000"/>
                </a:solidFill>
                <a:latin typeface="+mn-ea"/>
              </a:rPr>
              <a:t>ファイルサーバ</a:t>
            </a:r>
            <a:r>
              <a:rPr lang="ja-JP" altLang="en-US" smtClean="0">
                <a:latin typeface="+mn-ea"/>
              </a:rPr>
              <a:t>を実装することで可能となります。</a:t>
            </a:r>
            <a:endParaRPr lang="en-US" altLang="ja-JP" smtClean="0">
              <a:latin typeface="+mn-ea"/>
            </a:endParaRPr>
          </a:p>
          <a:p>
            <a:pPr>
              <a:lnSpc>
                <a:spcPct val="150000"/>
              </a:lnSpc>
            </a:pPr>
            <a:r>
              <a:rPr lang="en-US" altLang="ja-JP" smtClean="0">
                <a:latin typeface="+mn-ea"/>
              </a:rPr>
              <a:t>Go</a:t>
            </a:r>
            <a:r>
              <a:rPr lang="ja-JP" altLang="en-US" smtClean="0">
                <a:latin typeface="+mn-ea"/>
              </a:rPr>
              <a:t>言語でファイルサーバを実装するには </a:t>
            </a:r>
            <a:r>
              <a:rPr lang="en-US" altLang="ja-JP" b="1" smtClean="0">
                <a:latin typeface="+mn-ea"/>
              </a:rPr>
              <a:t>http.FileServer</a:t>
            </a:r>
            <a:r>
              <a:rPr lang="en-US" altLang="ja-JP" smtClean="0">
                <a:latin typeface="+mn-ea"/>
              </a:rPr>
              <a:t> </a:t>
            </a:r>
            <a:r>
              <a:rPr lang="ja-JP" altLang="en-US" smtClean="0">
                <a:latin typeface="+mn-ea"/>
              </a:rPr>
              <a:t>を利用することで簡単に実装ができます。</a:t>
            </a: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23</a:t>
            </a:fld>
            <a:endParaRPr kumimoji="1" lang="ja-JP" altLang="en-US" dirty="0"/>
          </a:p>
        </p:txBody>
      </p:sp>
    </p:spTree>
    <p:extLst>
      <p:ext uri="{BB962C8B-B14F-4D97-AF65-F5344CB8AC3E}">
        <p14:creationId xmlns:p14="http://schemas.microsoft.com/office/powerpoint/2010/main" val="3078806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smtClean="0"/>
              <a:t>ファイルサーバ</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ja-JP" altLang="en-US" smtClean="0">
                <a:latin typeface="+mn-ea"/>
              </a:rPr>
              <a:t>ファイルサーバを実装する時にはアクセス用のディレクトリを用意します。</a:t>
            </a:r>
            <a:endParaRPr lang="en-US" altLang="ja-JP" smtClean="0">
              <a:latin typeface="+mn-ea"/>
            </a:endParaRPr>
          </a:p>
          <a:p>
            <a:pPr>
              <a:lnSpc>
                <a:spcPct val="150000"/>
              </a:lnSpc>
            </a:pPr>
            <a:r>
              <a:rPr lang="en-US" altLang="ja-JP" smtClean="0">
                <a:latin typeface="+mn-ea"/>
              </a:rPr>
              <a:t>www</a:t>
            </a:r>
            <a:r>
              <a:rPr lang="ja-JP" altLang="en-US" smtClean="0">
                <a:latin typeface="+mn-ea"/>
              </a:rPr>
              <a:t>ディレクトリの下に「</a:t>
            </a:r>
            <a:r>
              <a:rPr lang="en-US" altLang="ja-JP" smtClean="0">
                <a:latin typeface="+mn-ea"/>
              </a:rPr>
              <a:t>public</a:t>
            </a:r>
            <a:r>
              <a:rPr lang="ja-JP" altLang="en-US" smtClean="0">
                <a:latin typeface="+mn-ea"/>
              </a:rPr>
              <a:t>」ディレクトリを新規作成してください。</a:t>
            </a: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24</a:t>
            </a:fld>
            <a:endParaRPr kumimoji="1" lang="ja-JP" altLang="en-US" dirty="0"/>
          </a:p>
        </p:txBody>
      </p:sp>
      <p:pic>
        <p:nvPicPr>
          <p:cNvPr id="5" name="図 4"/>
          <p:cNvPicPr>
            <a:picLocks noChangeAspect="1"/>
          </p:cNvPicPr>
          <p:nvPr/>
        </p:nvPicPr>
        <p:blipFill>
          <a:blip r:embed="rId2"/>
          <a:stretch>
            <a:fillRect/>
          </a:stretch>
        </p:blipFill>
        <p:spPr>
          <a:xfrm>
            <a:off x="4145928" y="3007077"/>
            <a:ext cx="3020184" cy="2845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152673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メインプログラムの記述</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smtClean="0">
                <a:latin typeface="+mn-ea"/>
              </a:rPr>
              <a:t>main.go</a:t>
            </a:r>
            <a:r>
              <a:rPr lang="ja-JP" altLang="en-US" sz="2400" smtClean="0">
                <a:latin typeface="+mn-ea"/>
              </a:rPr>
              <a:t>（書き換え）</a:t>
            </a:r>
            <a:endParaRPr lang="en-US" altLang="ja-JP" sz="2400" smtClean="0">
              <a:latin typeface="+mn-ea"/>
            </a:endParaRPr>
          </a:p>
          <a:p>
            <a:pPr marL="108000" lvl="1" indent="0">
              <a:buNone/>
            </a:pPr>
            <a:endParaRPr lang="en-US" altLang="ja-JP" sz="2400" dirty="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25</a:t>
            </a:fld>
            <a:endParaRPr kumimoji="1" lang="ja-JP" altLang="en-US" dirty="0"/>
          </a:p>
        </p:txBody>
      </p:sp>
      <p:sp>
        <p:nvSpPr>
          <p:cNvPr id="5" name="正方形/長方形 4"/>
          <p:cNvSpPr/>
          <p:nvPr/>
        </p:nvSpPr>
        <p:spPr>
          <a:xfrm>
            <a:off x="960202" y="1960245"/>
            <a:ext cx="10100004" cy="4239387"/>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a:t>func main() {</a:t>
            </a:r>
          </a:p>
          <a:p>
            <a:r>
              <a:rPr lang="en-US" altLang="ja-JP"/>
              <a:t>    fs := http.FileServer(http.Dir("./public"))</a:t>
            </a:r>
          </a:p>
          <a:p>
            <a:r>
              <a:rPr lang="en-US" altLang="ja-JP"/>
              <a:t/>
            </a:r>
            <a:br>
              <a:rPr lang="en-US" altLang="ja-JP"/>
            </a:br>
            <a:r>
              <a:rPr lang="en-US" altLang="ja-JP"/>
              <a:t>   </a:t>
            </a:r>
            <a:r>
              <a:rPr lang="en-US" altLang="ja-JP"/>
              <a:t> </a:t>
            </a:r>
            <a:r>
              <a:rPr lang="en-US" altLang="ja-JP"/>
              <a:t>http.Handle("/", </a:t>
            </a:r>
            <a:r>
              <a:rPr lang="en-US" altLang="ja-JP"/>
              <a:t>fs</a:t>
            </a:r>
            <a:r>
              <a:rPr lang="en-US" altLang="ja-JP" smtClean="0"/>
              <a:t>)</a:t>
            </a:r>
            <a:endParaRPr lang="en-US" altLang="ja-JP"/>
          </a:p>
          <a:p>
            <a:r>
              <a:rPr lang="en-US" altLang="ja-JP"/>
              <a:t/>
            </a:r>
            <a:br>
              <a:rPr lang="en-US" altLang="ja-JP"/>
            </a:br>
            <a:r>
              <a:rPr lang="en-US" altLang="ja-JP"/>
              <a:t>    log.Println("Server is running on port 8080")</a:t>
            </a:r>
          </a:p>
          <a:p>
            <a:r>
              <a:rPr lang="en-US" altLang="ja-JP"/>
              <a:t>    http.ListenAndServe(":8080", nil)</a:t>
            </a:r>
          </a:p>
          <a:p>
            <a:r>
              <a:rPr lang="en-US" altLang="ja-JP"/>
              <a:t>}</a:t>
            </a:r>
          </a:p>
        </p:txBody>
      </p:sp>
      <p:sp>
        <p:nvSpPr>
          <p:cNvPr id="6" name="正方形/長方形 5"/>
          <p:cNvSpPr/>
          <p:nvPr/>
        </p:nvSpPr>
        <p:spPr>
          <a:xfrm>
            <a:off x="4997431" y="3151535"/>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a:t>
            </a:r>
            <a:r>
              <a:rPr lang="en-US" altLang="ja-JP">
                <a:solidFill>
                  <a:srgbClr val="FF0000"/>
                </a:solidFill>
                <a:latin typeface="+mn-ea"/>
              </a:rPr>
              <a:t> </a:t>
            </a:r>
            <a:r>
              <a:rPr lang="ja-JP" altLang="en-US" smtClean="0">
                <a:solidFill>
                  <a:srgbClr val="FF0000"/>
                </a:solidFill>
                <a:latin typeface="+mn-ea"/>
              </a:rPr>
              <a:t>ファイルサーバのディレクトリ指定</a:t>
            </a:r>
            <a:endParaRPr lang="ja-JP" altLang="en-US" dirty="0">
              <a:solidFill>
                <a:srgbClr val="FF0000"/>
              </a:solidFill>
              <a:latin typeface="+mn-ea"/>
            </a:endParaRPr>
          </a:p>
        </p:txBody>
      </p:sp>
      <p:sp>
        <p:nvSpPr>
          <p:cNvPr id="8" name="正方形/長方形 7"/>
          <p:cNvSpPr/>
          <p:nvPr/>
        </p:nvSpPr>
        <p:spPr>
          <a:xfrm>
            <a:off x="3081760" y="3735413"/>
            <a:ext cx="5504917" cy="5143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mtClean="0">
                <a:solidFill>
                  <a:srgbClr val="FF0000"/>
                </a:solidFill>
                <a:latin typeface="+mn-ea"/>
              </a:rPr>
              <a:t>← </a:t>
            </a:r>
            <a:r>
              <a:rPr lang="ja-JP" altLang="en-US" smtClean="0">
                <a:solidFill>
                  <a:srgbClr val="FF0000"/>
                </a:solidFill>
                <a:latin typeface="+mn-ea"/>
              </a:rPr>
              <a:t>ファイルサーバのパスを指定</a:t>
            </a:r>
            <a:endParaRPr lang="ja-JP" altLang="en-US" dirty="0">
              <a:solidFill>
                <a:srgbClr val="FF0000"/>
              </a:solidFill>
              <a:latin typeface="+mn-ea"/>
            </a:endParaRPr>
          </a:p>
        </p:txBody>
      </p:sp>
    </p:spTree>
    <p:extLst>
      <p:ext uri="{BB962C8B-B14F-4D97-AF65-F5344CB8AC3E}">
        <p14:creationId xmlns:p14="http://schemas.microsoft.com/office/powerpoint/2010/main" val="2606079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smtClean="0"/>
              <a:t>ファイルサーバ</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ja-JP" altLang="en-US" smtClean="0">
                <a:latin typeface="+mn-ea"/>
              </a:rPr>
              <a:t>「</a:t>
            </a:r>
            <a:r>
              <a:rPr lang="en-US" altLang="ja-JP" smtClean="0">
                <a:latin typeface="+mn-ea"/>
              </a:rPr>
              <a:t>public</a:t>
            </a:r>
            <a:r>
              <a:rPr lang="ja-JP" altLang="en-US" smtClean="0">
                <a:latin typeface="+mn-ea"/>
              </a:rPr>
              <a:t>」ディレクトリの下に</a:t>
            </a:r>
            <a:r>
              <a:rPr lang="ja-JP" altLang="en-US" smtClean="0">
                <a:latin typeface="+mn-ea"/>
              </a:rPr>
              <a:t>「</a:t>
            </a:r>
            <a:r>
              <a:rPr lang="en-US" altLang="ja-JP" smtClean="0">
                <a:latin typeface="+mn-ea"/>
              </a:rPr>
              <a:t>img</a:t>
            </a:r>
            <a:r>
              <a:rPr lang="ja-JP" altLang="en-US" smtClean="0">
                <a:latin typeface="+mn-ea"/>
              </a:rPr>
              <a:t>」ディレクトリを作成し、画像をいれて確認</a:t>
            </a:r>
            <a:endParaRPr lang="en-US" altLang="ja-JP" smtClean="0">
              <a:latin typeface="+mn-ea"/>
            </a:endParaRPr>
          </a:p>
          <a:p>
            <a:pPr>
              <a:lnSpc>
                <a:spcPct val="150000"/>
              </a:lnSpc>
            </a:pPr>
            <a:endParaRPr lang="en-US" altLang="ja-JP">
              <a:latin typeface="+mn-ea"/>
            </a:endParaRPr>
          </a:p>
          <a:p>
            <a:pPr>
              <a:lnSpc>
                <a:spcPct val="150000"/>
              </a:lnSpc>
            </a:pP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26</a:t>
            </a:fld>
            <a:endParaRPr kumimoji="1" lang="ja-JP" altLang="en-US" dirty="0"/>
          </a:p>
        </p:txBody>
      </p:sp>
      <p:pic>
        <p:nvPicPr>
          <p:cNvPr id="6" name="図 5"/>
          <p:cNvPicPr>
            <a:picLocks noChangeAspect="1"/>
          </p:cNvPicPr>
          <p:nvPr/>
        </p:nvPicPr>
        <p:blipFill>
          <a:blip r:embed="rId2"/>
          <a:stretch>
            <a:fillRect/>
          </a:stretch>
        </p:blipFill>
        <p:spPr>
          <a:xfrm>
            <a:off x="4120461" y="2356189"/>
            <a:ext cx="3154982" cy="34952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51098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smtClean="0"/>
              <a:t>ファイルサーバ</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ja-JP" altLang="en-US" smtClean="0">
                <a:latin typeface="+mn-ea"/>
              </a:rPr>
              <a:t>ブラウザの</a:t>
            </a:r>
            <a:r>
              <a:rPr lang="en-US" altLang="ja-JP" smtClean="0">
                <a:latin typeface="+mn-ea"/>
              </a:rPr>
              <a:t>URL</a:t>
            </a:r>
            <a:r>
              <a:rPr lang="ja-JP" altLang="en-US" smtClean="0">
                <a:latin typeface="+mn-ea"/>
              </a:rPr>
              <a:t>に配置した画像のパスを入力することで確認できます。</a:t>
            </a:r>
            <a:endParaRPr lang="en-US" altLang="ja-JP" smtClean="0">
              <a:latin typeface="+mn-ea"/>
            </a:endParaRPr>
          </a:p>
          <a:p>
            <a:pPr marL="0" indent="0">
              <a:lnSpc>
                <a:spcPct val="150000"/>
              </a:lnSpc>
              <a:buNone/>
            </a:pPr>
            <a:r>
              <a:rPr lang="ja-JP" altLang="en-US" smtClean="0">
                <a:latin typeface="+mn-ea"/>
              </a:rPr>
              <a:t>例）</a:t>
            </a:r>
            <a:endParaRPr lang="en-US" altLang="ja-JP">
              <a:latin typeface="+mn-ea"/>
            </a:endParaRPr>
          </a:p>
          <a:p>
            <a:pPr>
              <a:lnSpc>
                <a:spcPct val="150000"/>
              </a:lnSpc>
            </a:pPr>
            <a:endParaRPr lang="en-US" altLang="ja-JP" smtClean="0">
              <a:latin typeface="+mn-ea"/>
            </a:endParaRPr>
          </a:p>
          <a:p>
            <a:pPr>
              <a:lnSpc>
                <a:spcPct val="150000"/>
              </a:lnSpc>
            </a:pPr>
            <a:endParaRPr lang="en-US" altLang="ja-JP" smtClean="0">
              <a:latin typeface="+mn-ea"/>
            </a:endParaRPr>
          </a:p>
          <a:p>
            <a:pPr>
              <a:lnSpc>
                <a:spcPct val="150000"/>
              </a:lnSpc>
            </a:pPr>
            <a:endParaRPr lang="en-US" altLang="ja-JP">
              <a:latin typeface="+mn-ea"/>
            </a:endParaRPr>
          </a:p>
          <a:p>
            <a:pPr>
              <a:lnSpc>
                <a:spcPct val="150000"/>
              </a:lnSpc>
            </a:pP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27</a:t>
            </a:fld>
            <a:endParaRPr kumimoji="1" lang="ja-JP" altLang="en-US" dirty="0"/>
          </a:p>
        </p:txBody>
      </p:sp>
      <p:sp>
        <p:nvSpPr>
          <p:cNvPr id="8" name="コンテンツ プレースホルダー 2"/>
          <p:cNvSpPr txBox="1">
            <a:spLocks/>
          </p:cNvSpPr>
          <p:nvPr/>
        </p:nvSpPr>
        <p:spPr>
          <a:xfrm>
            <a:off x="1101251" y="2775121"/>
            <a:ext cx="7646466" cy="452601"/>
          </a:xfrm>
          <a:prstGeom prst="rect">
            <a:avLst/>
          </a:prstGeom>
          <a:solidFill>
            <a:schemeClr val="tx1">
              <a:lumMod val="75000"/>
              <a:lumOff val="25000"/>
            </a:schemeClr>
          </a:solidFill>
        </p:spPr>
        <p:txBody>
          <a:bodyPr vert="horz" lIns="45720" tIns="45720" rIns="45720" bIns="45720" rtlCol="0" anchor="ctr">
            <a:normAutofit fontScale="925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rgbClr val="FFC000"/>
                </a:solidFill>
              </a:rPr>
              <a:t>http</a:t>
            </a:r>
            <a:r>
              <a:rPr lang="en-US" altLang="ja-JP" sz="2400">
                <a:solidFill>
                  <a:srgbClr val="FFC000"/>
                </a:solidFill>
              </a:rPr>
              <a:t>://</a:t>
            </a:r>
            <a:r>
              <a:rPr lang="en-US" altLang="ja-JP" sz="2400" smtClean="0">
                <a:solidFill>
                  <a:srgbClr val="FFC000"/>
                </a:solidFill>
              </a:rPr>
              <a:t>192.168.56.125:8080/img/Sakura-Miko.png</a:t>
            </a:r>
            <a:endParaRPr lang="en-US" altLang="ja-JP" sz="2400" dirty="0">
              <a:solidFill>
                <a:srgbClr val="FFC000"/>
              </a:solidFill>
            </a:endParaRPr>
          </a:p>
        </p:txBody>
      </p:sp>
      <p:pic>
        <p:nvPicPr>
          <p:cNvPr id="9" name="図 8"/>
          <p:cNvPicPr>
            <a:picLocks noChangeAspect="1"/>
          </p:cNvPicPr>
          <p:nvPr/>
        </p:nvPicPr>
        <p:blipFill>
          <a:blip r:embed="rId2"/>
          <a:stretch>
            <a:fillRect/>
          </a:stretch>
        </p:blipFill>
        <p:spPr>
          <a:xfrm>
            <a:off x="2923125" y="3372572"/>
            <a:ext cx="5178740" cy="31967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76658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latin typeface="+mj-ea"/>
              </a:rPr>
              <a:t>課題</a:t>
            </a:r>
            <a:endParaRPr kumimoji="1" lang="ja-JP" altLang="en-US" dirty="0">
              <a:latin typeface="+mj-ea"/>
            </a:endParaRPr>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28</a:t>
            </a:fld>
            <a:endParaRPr kumimoji="1" lang="ja-JP" altLang="en-US" dirty="0"/>
          </a:p>
        </p:txBody>
      </p:sp>
    </p:spTree>
    <p:extLst>
      <p:ext uri="{BB962C8B-B14F-4D97-AF65-F5344CB8AC3E}">
        <p14:creationId xmlns:p14="http://schemas.microsoft.com/office/powerpoint/2010/main" val="3602318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課題</a:t>
            </a:r>
            <a:r>
              <a:rPr lang="ja-JP" altLang="en-US"/>
              <a:t>準備</a:t>
            </a:r>
            <a:endParaRPr kumimoji="1" lang="ja-JP" altLang="en-US"/>
          </a:p>
        </p:txBody>
      </p:sp>
      <p:sp>
        <p:nvSpPr>
          <p:cNvPr id="3" name="コンテンツ プレースホルダー 2"/>
          <p:cNvSpPr>
            <a:spLocks noGrp="1"/>
          </p:cNvSpPr>
          <p:nvPr>
            <p:ph idx="1"/>
          </p:nvPr>
        </p:nvSpPr>
        <p:spPr/>
        <p:txBody>
          <a:bodyPr>
            <a:normAutofit/>
          </a:bodyPr>
          <a:lstStyle/>
          <a:p>
            <a:r>
              <a:rPr lang="en-US" altLang="ja-JP" sz="2400" smtClean="0">
                <a:solidFill>
                  <a:schemeClr val="accent1">
                    <a:lumMod val="75000"/>
                  </a:schemeClr>
                </a:solidFill>
              </a:rPr>
              <a:t>Web</a:t>
            </a:r>
            <a:r>
              <a:rPr lang="ja-JP" altLang="en-US" sz="2400" smtClean="0">
                <a:solidFill>
                  <a:schemeClr val="accent1">
                    <a:lumMod val="75000"/>
                  </a:schemeClr>
                </a:solidFill>
              </a:rPr>
              <a:t>サイトを作成</a:t>
            </a:r>
            <a:endParaRPr lang="en-US" altLang="ja-JP" sz="2400" smtClean="0">
              <a:solidFill>
                <a:schemeClr val="accent1">
                  <a:lumMod val="75000"/>
                </a:schemeClr>
              </a:solidFill>
              <a:latin typeface="+mn-ea"/>
            </a:endParaRPr>
          </a:p>
          <a:p>
            <a:pPr lvl="1"/>
            <a:r>
              <a:rPr lang="ja-JP" altLang="en-US" sz="2000" smtClean="0">
                <a:latin typeface="+mn-ea"/>
              </a:rPr>
              <a:t>課題用のディレクトリを作成してください。</a:t>
            </a:r>
            <a:endParaRPr lang="en-US" altLang="ja-JP" sz="2000" smtClean="0">
              <a:latin typeface="+mn-ea"/>
            </a:endParaRPr>
          </a:p>
          <a:p>
            <a:pPr lvl="1"/>
            <a:endParaRPr lang="en-US" altLang="ja-JP" sz="2000">
              <a:latin typeface="+mn-ea"/>
            </a:endParaRPr>
          </a:p>
          <a:p>
            <a:pPr lvl="1"/>
            <a:endParaRPr lang="en-US" altLang="ja-JP" sz="2000" smtClean="0">
              <a:latin typeface="+mn-ea"/>
            </a:endParaRPr>
          </a:p>
          <a:p>
            <a:pPr lvl="1"/>
            <a:endParaRPr lang="en-US" altLang="ja-JP" sz="2000">
              <a:latin typeface="+mn-ea"/>
            </a:endParaRPr>
          </a:p>
          <a:p>
            <a:pPr lvl="1"/>
            <a:endParaRPr lang="en-US" altLang="ja-JP" sz="2000" smtClean="0">
              <a:latin typeface="+mn-ea"/>
            </a:endParaRPr>
          </a:p>
          <a:p>
            <a:pPr lvl="1"/>
            <a:endParaRPr lang="en-US" altLang="ja-JP" sz="2000" smtClean="0">
              <a:latin typeface="+mn-ea"/>
            </a:endParaRPr>
          </a:p>
          <a:p>
            <a:pPr lvl="1"/>
            <a:endParaRPr lang="en-US" altLang="ja-JP" sz="2000">
              <a:latin typeface="+mn-ea"/>
            </a:endParaRPr>
          </a:p>
          <a:p>
            <a:pPr lvl="1"/>
            <a:endParaRPr lang="en-US" altLang="ja-JP" sz="2000"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29</a:t>
            </a:fld>
            <a:endParaRPr kumimoji="1" lang="ja-JP" altLang="en-US" dirty="0"/>
          </a:p>
        </p:txBody>
      </p:sp>
      <p:pic>
        <p:nvPicPr>
          <p:cNvPr id="6" name="図 5"/>
          <p:cNvPicPr>
            <a:picLocks noChangeAspect="1"/>
          </p:cNvPicPr>
          <p:nvPr/>
        </p:nvPicPr>
        <p:blipFill>
          <a:blip r:embed="rId2"/>
          <a:stretch>
            <a:fillRect/>
          </a:stretch>
        </p:blipFill>
        <p:spPr>
          <a:xfrm>
            <a:off x="1760536" y="2647873"/>
            <a:ext cx="4610445" cy="2583631"/>
          </a:xfrm>
          <a:prstGeom prst="rect">
            <a:avLst/>
          </a:prstGeom>
        </p:spPr>
      </p:pic>
    </p:spTree>
    <p:extLst>
      <p:ext uri="{BB962C8B-B14F-4D97-AF65-F5344CB8AC3E}">
        <p14:creationId xmlns:p14="http://schemas.microsoft.com/office/powerpoint/2010/main" val="3411858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a:t>Go</a:t>
            </a:r>
            <a:r>
              <a:rPr lang="ja-JP" altLang="en-US" sz="4000"/>
              <a:t>言語について（復習</a:t>
            </a:r>
            <a:r>
              <a:rPr lang="ja-JP" altLang="en-US" sz="4000" smtClean="0"/>
              <a:t>）</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en-US" altLang="ja-JP" smtClean="0">
                <a:latin typeface="+mn-ea"/>
              </a:rPr>
              <a:t>Go</a:t>
            </a:r>
            <a:r>
              <a:rPr lang="ja-JP" altLang="en-US" smtClean="0">
                <a:latin typeface="+mn-ea"/>
              </a:rPr>
              <a:t>言語は</a:t>
            </a:r>
            <a:r>
              <a:rPr lang="en-US" altLang="ja-JP" smtClean="0">
                <a:latin typeface="+mn-ea"/>
              </a:rPr>
              <a:t>Google</a:t>
            </a:r>
            <a:r>
              <a:rPr lang="ja-JP" altLang="en-US" smtClean="0">
                <a:latin typeface="+mn-ea"/>
              </a:rPr>
              <a:t>が中心となって開発を進めている言語であり、ネイティブコードからクラウドや</a:t>
            </a:r>
            <a:r>
              <a:rPr lang="en-US" altLang="ja-JP" smtClean="0">
                <a:latin typeface="+mn-ea"/>
              </a:rPr>
              <a:t>AI</a:t>
            </a:r>
            <a:r>
              <a:rPr lang="ja-JP" altLang="en-US" smtClean="0">
                <a:latin typeface="+mn-ea"/>
              </a:rPr>
              <a:t>等の先進的な機能まで幅広く用意されています。</a:t>
            </a:r>
            <a:endParaRPr lang="en-US" altLang="ja-JP" smtClean="0">
              <a:latin typeface="+mn-ea"/>
            </a:endParaRPr>
          </a:p>
          <a:p>
            <a:pPr>
              <a:lnSpc>
                <a:spcPct val="150000"/>
              </a:lnSpc>
            </a:pPr>
            <a:r>
              <a:rPr lang="en-US" altLang="ja-JP" smtClean="0">
                <a:latin typeface="+mn-ea"/>
              </a:rPr>
              <a:t>Go</a:t>
            </a:r>
            <a:r>
              <a:rPr lang="ja-JP" altLang="en-US" smtClean="0">
                <a:latin typeface="+mn-ea"/>
              </a:rPr>
              <a:t>言語のとくに以下が優れており、</a:t>
            </a:r>
            <a:r>
              <a:rPr lang="en-US" altLang="ja-JP" smtClean="0">
                <a:latin typeface="+mn-ea"/>
              </a:rPr>
              <a:t>Web</a:t>
            </a:r>
            <a:r>
              <a:rPr lang="ja-JP" altLang="en-US" smtClean="0">
                <a:latin typeface="+mn-ea"/>
              </a:rPr>
              <a:t>サーバとしても使われ</a:t>
            </a:r>
            <a:r>
              <a:rPr lang="ja-JP" altLang="en-US">
                <a:latin typeface="+mn-ea"/>
              </a:rPr>
              <a:t>始めて</a:t>
            </a:r>
            <a:r>
              <a:rPr lang="ja-JP" altLang="en-US" smtClean="0">
                <a:latin typeface="+mn-ea"/>
              </a:rPr>
              <a:t>います。</a:t>
            </a:r>
            <a:endParaRPr lang="en-US" altLang="ja-JP" smtClean="0">
              <a:latin typeface="+mn-ea"/>
            </a:endParaRPr>
          </a:p>
          <a:p>
            <a:pPr lvl="1">
              <a:lnSpc>
                <a:spcPct val="150000"/>
              </a:lnSpc>
            </a:pPr>
            <a:r>
              <a:rPr lang="ja-JP" altLang="en-US">
                <a:solidFill>
                  <a:schemeClr val="accent2">
                    <a:lumMod val="75000"/>
                  </a:schemeClr>
                </a:solidFill>
                <a:latin typeface="+mn-ea"/>
              </a:rPr>
              <a:t>高速</a:t>
            </a:r>
            <a:r>
              <a:rPr lang="ja-JP" altLang="en-US" smtClean="0">
                <a:solidFill>
                  <a:schemeClr val="accent2">
                    <a:lumMod val="75000"/>
                  </a:schemeClr>
                </a:solidFill>
                <a:latin typeface="+mn-ea"/>
              </a:rPr>
              <a:t>なコンパイルとガベージコレクションによるメモリ管理の自動化</a:t>
            </a:r>
            <a:endParaRPr lang="en-US" altLang="ja-JP" smtClean="0">
              <a:solidFill>
                <a:schemeClr val="accent2">
                  <a:lumMod val="75000"/>
                </a:schemeClr>
              </a:solidFill>
              <a:latin typeface="+mn-ea"/>
            </a:endParaRPr>
          </a:p>
          <a:p>
            <a:pPr lvl="1">
              <a:lnSpc>
                <a:spcPct val="150000"/>
              </a:lnSpc>
            </a:pPr>
            <a:r>
              <a:rPr lang="ja-JP" altLang="en-US">
                <a:solidFill>
                  <a:schemeClr val="accent2">
                    <a:lumMod val="75000"/>
                  </a:schemeClr>
                </a:solidFill>
                <a:latin typeface="+mn-ea"/>
              </a:rPr>
              <a:t>内蔵</a:t>
            </a:r>
            <a:r>
              <a:rPr lang="ja-JP" altLang="en-US" smtClean="0">
                <a:solidFill>
                  <a:schemeClr val="accent2">
                    <a:lumMod val="75000"/>
                  </a:schemeClr>
                </a:solidFill>
                <a:latin typeface="+mn-ea"/>
              </a:rPr>
              <a:t>のパッケージ（標準ライブラリ）が充実している</a:t>
            </a:r>
            <a:endParaRPr lang="en-US" altLang="ja-JP" smtClean="0">
              <a:solidFill>
                <a:schemeClr val="accent2">
                  <a:lumMod val="75000"/>
                </a:schemeClr>
              </a:solidFill>
              <a:latin typeface="+mn-ea"/>
            </a:endParaRPr>
          </a:p>
          <a:p>
            <a:pPr lvl="1">
              <a:lnSpc>
                <a:spcPct val="150000"/>
              </a:lnSpc>
            </a:pPr>
            <a:r>
              <a:rPr lang="ja-JP" altLang="en-US" smtClean="0">
                <a:solidFill>
                  <a:schemeClr val="accent2">
                    <a:lumMod val="75000"/>
                  </a:schemeClr>
                </a:solidFill>
                <a:latin typeface="+mn-ea"/>
              </a:rPr>
              <a:t>クロスプラットフォーム対応で、異なる</a:t>
            </a:r>
            <a:r>
              <a:rPr lang="en-US" altLang="ja-JP" smtClean="0">
                <a:solidFill>
                  <a:schemeClr val="accent2">
                    <a:lumMod val="75000"/>
                  </a:schemeClr>
                </a:solidFill>
                <a:latin typeface="+mn-ea"/>
              </a:rPr>
              <a:t>OS</a:t>
            </a:r>
            <a:r>
              <a:rPr lang="ja-JP" altLang="en-US" smtClean="0">
                <a:solidFill>
                  <a:schemeClr val="accent2">
                    <a:lumMod val="75000"/>
                  </a:schemeClr>
                </a:solidFill>
                <a:latin typeface="+mn-ea"/>
              </a:rPr>
              <a:t>上で同じプログラムを動作させやすい。</a:t>
            </a:r>
            <a:endParaRPr lang="en-US" altLang="ja-JP">
              <a:solidFill>
                <a:schemeClr val="accent2">
                  <a:lumMod val="75000"/>
                </a:schemeClr>
              </a:solidFill>
              <a:latin typeface="+mn-ea"/>
            </a:endParaRPr>
          </a:p>
          <a:p>
            <a:pPr>
              <a:lnSpc>
                <a:spcPct val="150000"/>
              </a:lnSpc>
            </a:pPr>
            <a:r>
              <a:rPr lang="en-US" altLang="ja-JP">
                <a:latin typeface="+mn-ea"/>
              </a:rPr>
              <a:t>Go</a:t>
            </a:r>
            <a:r>
              <a:rPr lang="ja-JP" altLang="en-US">
                <a:latin typeface="+mn-ea"/>
              </a:rPr>
              <a:t>言語</a:t>
            </a:r>
            <a:r>
              <a:rPr lang="ja-JP" altLang="en-US" smtClean="0">
                <a:latin typeface="+mn-ea"/>
              </a:rPr>
              <a:t>では標準</a:t>
            </a:r>
            <a:r>
              <a:rPr lang="ja-JP" altLang="en-US">
                <a:latin typeface="+mn-ea"/>
              </a:rPr>
              <a:t>ライブラリとして用意されている </a:t>
            </a:r>
            <a:r>
              <a:rPr lang="en-US" altLang="ja-JP" smtClean="0">
                <a:solidFill>
                  <a:srgbClr val="C00000"/>
                </a:solidFill>
                <a:latin typeface="+mn-ea"/>
              </a:rPr>
              <a:t>net/http</a:t>
            </a:r>
            <a:r>
              <a:rPr lang="en-US" altLang="ja-JP" smtClean="0">
                <a:latin typeface="+mn-ea"/>
              </a:rPr>
              <a:t> </a:t>
            </a:r>
            <a:r>
              <a:rPr lang="ja-JP" altLang="en-US" smtClean="0">
                <a:latin typeface="+mn-ea"/>
              </a:rPr>
              <a:t>を使うことによって簡単に</a:t>
            </a:r>
            <a:r>
              <a:rPr lang="en-US" altLang="ja-JP" smtClean="0">
                <a:latin typeface="+mn-ea"/>
              </a:rPr>
              <a:t>Web</a:t>
            </a:r>
            <a:r>
              <a:rPr lang="ja-JP" altLang="en-US" smtClean="0">
                <a:latin typeface="+mn-ea"/>
              </a:rPr>
              <a:t>サーバの構築ができます。</a:t>
            </a: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a:t>
            </a:fld>
            <a:endParaRPr kumimoji="1" lang="ja-JP" altLang="en-US" dirty="0"/>
          </a:p>
        </p:txBody>
      </p:sp>
    </p:spTree>
    <p:extLst>
      <p:ext uri="{BB962C8B-B14F-4D97-AF65-F5344CB8AC3E}">
        <p14:creationId xmlns:p14="http://schemas.microsoft.com/office/powerpoint/2010/main" val="4201220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課題</a:t>
            </a:r>
            <a:r>
              <a:rPr lang="ja-JP" altLang="en-US"/>
              <a:t>①</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smtClean="0">
                <a:solidFill>
                  <a:schemeClr val="accent1">
                    <a:lumMod val="75000"/>
                  </a:schemeClr>
                </a:solidFill>
              </a:rPr>
              <a:t>トップページの作成</a:t>
            </a:r>
            <a:endParaRPr lang="en-US" altLang="ja-JP" sz="2400" smtClean="0">
              <a:solidFill>
                <a:schemeClr val="accent1">
                  <a:lumMod val="75000"/>
                </a:schemeClr>
              </a:solidFill>
              <a:latin typeface="+mn-ea"/>
            </a:endParaRPr>
          </a:p>
          <a:p>
            <a:pPr lvl="1"/>
            <a:r>
              <a:rPr lang="ja-JP" altLang="en-US" sz="2000" smtClean="0">
                <a:latin typeface="+mn-ea"/>
              </a:rPr>
              <a:t>静的ファイルのみを利用し、「</a:t>
            </a:r>
            <a:r>
              <a:rPr lang="en-US" altLang="ja-JP" sz="2000" smtClean="0">
                <a:latin typeface="+mn-ea"/>
              </a:rPr>
              <a:t>/</a:t>
            </a:r>
            <a:r>
              <a:rPr lang="ja-JP" altLang="en-US" sz="2000" smtClean="0">
                <a:latin typeface="+mn-ea"/>
              </a:rPr>
              <a:t>」のエンドポイントで下記のようなページを表示してください。</a:t>
            </a:r>
            <a:endParaRPr lang="en-US" altLang="ja-JP" sz="2000" smtClean="0">
              <a:latin typeface="+mn-ea"/>
            </a:endParaRPr>
          </a:p>
          <a:p>
            <a:pPr lvl="1"/>
            <a:endParaRPr lang="en-US" altLang="ja-JP" sz="2000">
              <a:latin typeface="+mn-ea"/>
            </a:endParaRPr>
          </a:p>
          <a:p>
            <a:pPr lvl="1"/>
            <a:endParaRPr lang="en-US" altLang="ja-JP" sz="2000" smtClean="0">
              <a:latin typeface="+mn-ea"/>
            </a:endParaRPr>
          </a:p>
          <a:p>
            <a:pPr lvl="1"/>
            <a:endParaRPr lang="en-US" altLang="ja-JP" sz="2000">
              <a:latin typeface="+mn-ea"/>
            </a:endParaRPr>
          </a:p>
          <a:p>
            <a:pPr lvl="1"/>
            <a:endParaRPr lang="en-US" altLang="ja-JP" sz="2000" smtClean="0">
              <a:latin typeface="+mn-ea"/>
            </a:endParaRPr>
          </a:p>
          <a:p>
            <a:pPr lvl="1"/>
            <a:endParaRPr lang="en-US" altLang="ja-JP" sz="2000" smtClean="0">
              <a:latin typeface="+mn-ea"/>
            </a:endParaRPr>
          </a:p>
          <a:p>
            <a:pPr lvl="1"/>
            <a:endParaRPr lang="en-US" altLang="ja-JP" sz="2000">
              <a:latin typeface="+mn-ea"/>
            </a:endParaRPr>
          </a:p>
          <a:p>
            <a:pPr lvl="1"/>
            <a:endParaRPr lang="en-US" altLang="ja-JP" sz="2000"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30</a:t>
            </a:fld>
            <a:endParaRPr kumimoji="1" lang="ja-JP" altLang="en-US" dirty="0"/>
          </a:p>
        </p:txBody>
      </p:sp>
      <p:pic>
        <p:nvPicPr>
          <p:cNvPr id="5" name="図 4"/>
          <p:cNvPicPr>
            <a:picLocks noChangeAspect="1"/>
          </p:cNvPicPr>
          <p:nvPr/>
        </p:nvPicPr>
        <p:blipFill>
          <a:blip r:embed="rId2"/>
          <a:stretch>
            <a:fillRect/>
          </a:stretch>
        </p:blipFill>
        <p:spPr>
          <a:xfrm>
            <a:off x="3647659" y="2547559"/>
            <a:ext cx="4449727" cy="406030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91477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課題</a:t>
            </a:r>
            <a:r>
              <a:rPr lang="ja-JP" altLang="en-US" smtClean="0"/>
              <a:t>②</a:t>
            </a:r>
            <a:endParaRPr kumimoji="1" lang="ja-JP" altLang="en-US"/>
          </a:p>
        </p:txBody>
      </p:sp>
      <p:sp>
        <p:nvSpPr>
          <p:cNvPr id="3" name="コンテンツ プレースホルダー 2"/>
          <p:cNvSpPr>
            <a:spLocks noGrp="1"/>
          </p:cNvSpPr>
          <p:nvPr>
            <p:ph idx="1"/>
          </p:nvPr>
        </p:nvSpPr>
        <p:spPr/>
        <p:txBody>
          <a:bodyPr>
            <a:normAutofit/>
          </a:bodyPr>
          <a:lstStyle/>
          <a:p>
            <a:r>
              <a:rPr lang="ja-JP" altLang="en-US" sz="2400" smtClean="0">
                <a:solidFill>
                  <a:schemeClr val="accent1">
                    <a:lumMod val="75000"/>
                  </a:schemeClr>
                </a:solidFill>
              </a:rPr>
              <a:t>アクセスログの記録</a:t>
            </a:r>
            <a:endParaRPr lang="en-US" altLang="ja-JP" sz="2400" smtClean="0">
              <a:solidFill>
                <a:schemeClr val="accent1">
                  <a:lumMod val="75000"/>
                </a:schemeClr>
              </a:solidFill>
              <a:latin typeface="+mn-ea"/>
            </a:endParaRPr>
          </a:p>
          <a:p>
            <a:pPr lvl="1"/>
            <a:r>
              <a:rPr lang="ja-JP" altLang="en-US" sz="2000" smtClean="0">
                <a:latin typeface="+mn-ea"/>
              </a:rPr>
              <a:t>アクセスログを記録するためのミドルウェアを作成してください。</a:t>
            </a:r>
            <a:endParaRPr lang="en-US" altLang="ja-JP" sz="2000" smtClean="0">
              <a:latin typeface="+mn-ea"/>
            </a:endParaRPr>
          </a:p>
          <a:p>
            <a:pPr lvl="1"/>
            <a:r>
              <a:rPr lang="ja-JP" altLang="en-US" sz="2000" smtClean="0">
                <a:latin typeface="+mn-ea"/>
              </a:rPr>
              <a:t>表示内容</a:t>
            </a:r>
            <a:endParaRPr lang="en-US" altLang="ja-JP" sz="2000" smtClean="0">
              <a:latin typeface="+mn-ea"/>
            </a:endParaRPr>
          </a:p>
          <a:p>
            <a:pPr lvl="2"/>
            <a:r>
              <a:rPr lang="ja-JP" altLang="en-US" sz="2000" smtClean="0">
                <a:solidFill>
                  <a:schemeClr val="accent4">
                    <a:lumMod val="75000"/>
                  </a:schemeClr>
                </a:solidFill>
                <a:latin typeface="+mn-ea"/>
              </a:rPr>
              <a:t>メソッド（</a:t>
            </a:r>
            <a:r>
              <a:rPr lang="en-US" altLang="ja-JP" sz="2000" smtClean="0">
                <a:solidFill>
                  <a:schemeClr val="accent4">
                    <a:lumMod val="75000"/>
                  </a:schemeClr>
                </a:solidFill>
                <a:latin typeface="+mn-ea"/>
              </a:rPr>
              <a:t>r.Method </a:t>
            </a:r>
            <a:r>
              <a:rPr lang="ja-JP" altLang="en-US" sz="2000" smtClean="0">
                <a:solidFill>
                  <a:schemeClr val="accent4">
                    <a:lumMod val="75000"/>
                  </a:schemeClr>
                </a:solidFill>
                <a:latin typeface="+mn-ea"/>
              </a:rPr>
              <a:t>で取得）</a:t>
            </a:r>
            <a:endParaRPr lang="en-US" altLang="ja-JP" sz="2000" smtClean="0">
              <a:solidFill>
                <a:schemeClr val="accent4">
                  <a:lumMod val="75000"/>
                </a:schemeClr>
              </a:solidFill>
              <a:latin typeface="+mn-ea"/>
            </a:endParaRPr>
          </a:p>
          <a:p>
            <a:pPr lvl="2"/>
            <a:r>
              <a:rPr lang="en-US" altLang="ja-JP" sz="2000" smtClean="0">
                <a:solidFill>
                  <a:schemeClr val="accent4">
                    <a:lumMod val="75000"/>
                  </a:schemeClr>
                </a:solidFill>
                <a:latin typeface="+mn-ea"/>
              </a:rPr>
              <a:t>URL</a:t>
            </a:r>
            <a:r>
              <a:rPr lang="ja-JP" altLang="en-US" sz="2000" smtClean="0">
                <a:solidFill>
                  <a:schemeClr val="accent4">
                    <a:lumMod val="75000"/>
                  </a:schemeClr>
                </a:solidFill>
                <a:latin typeface="+mn-ea"/>
              </a:rPr>
              <a:t>（</a:t>
            </a:r>
            <a:r>
              <a:rPr lang="en-US" altLang="ja-JP" sz="2000" smtClean="0">
                <a:solidFill>
                  <a:schemeClr val="accent4">
                    <a:lumMod val="75000"/>
                  </a:schemeClr>
                </a:solidFill>
                <a:latin typeface="+mn-ea"/>
              </a:rPr>
              <a:t>r.URL.Path </a:t>
            </a:r>
            <a:r>
              <a:rPr lang="ja-JP" altLang="en-US" sz="2000" smtClean="0">
                <a:solidFill>
                  <a:schemeClr val="accent4">
                    <a:lumMod val="75000"/>
                  </a:schemeClr>
                </a:solidFill>
                <a:latin typeface="+mn-ea"/>
              </a:rPr>
              <a:t>で取得）</a:t>
            </a:r>
            <a:endParaRPr lang="en-US" altLang="ja-JP" sz="2000" smtClean="0">
              <a:solidFill>
                <a:schemeClr val="accent4">
                  <a:lumMod val="75000"/>
                </a:schemeClr>
              </a:solidFill>
              <a:latin typeface="+mn-ea"/>
            </a:endParaRPr>
          </a:p>
          <a:p>
            <a:pPr lvl="2"/>
            <a:r>
              <a:rPr lang="ja-JP" altLang="en-US" sz="2000" smtClean="0">
                <a:solidFill>
                  <a:schemeClr val="accent4">
                    <a:lumMod val="75000"/>
                  </a:schemeClr>
                </a:solidFill>
                <a:latin typeface="+mn-ea"/>
              </a:rPr>
              <a:t>アクセス時間（</a:t>
            </a:r>
            <a:r>
              <a:rPr lang="en-US" altLang="ja-JP" sz="2000" smtClean="0">
                <a:solidFill>
                  <a:schemeClr val="accent4">
                    <a:lumMod val="75000"/>
                  </a:schemeClr>
                </a:solidFill>
                <a:latin typeface="+mn-ea"/>
              </a:rPr>
              <a:t>time.Now() </a:t>
            </a:r>
            <a:r>
              <a:rPr lang="ja-JP" altLang="en-US" sz="2000" smtClean="0">
                <a:solidFill>
                  <a:schemeClr val="accent4">
                    <a:lumMod val="75000"/>
                  </a:schemeClr>
                </a:solidFill>
                <a:latin typeface="+mn-ea"/>
              </a:rPr>
              <a:t>で取得）</a:t>
            </a:r>
            <a:endParaRPr lang="en-US" altLang="ja-JP" sz="2000">
              <a:solidFill>
                <a:schemeClr val="accent4">
                  <a:lumMod val="75000"/>
                </a:schemeClr>
              </a:solidFill>
              <a:latin typeface="+mn-ea"/>
            </a:endParaRPr>
          </a:p>
          <a:p>
            <a:pPr lvl="1"/>
            <a:endParaRPr lang="en-US" altLang="ja-JP" sz="2000" smtClean="0">
              <a:latin typeface="+mn-ea"/>
            </a:endParaRPr>
          </a:p>
          <a:p>
            <a:pPr lvl="1"/>
            <a:endParaRPr lang="en-US" altLang="ja-JP" sz="2000">
              <a:latin typeface="+mn-ea"/>
            </a:endParaRPr>
          </a:p>
          <a:p>
            <a:pPr lvl="1"/>
            <a:endParaRPr lang="en-US" altLang="ja-JP" sz="2000" smtClean="0">
              <a:latin typeface="+mn-ea"/>
            </a:endParaRPr>
          </a:p>
          <a:p>
            <a:pPr lvl="1"/>
            <a:endParaRPr lang="en-US" altLang="ja-JP" sz="2000" smtClean="0">
              <a:latin typeface="+mn-ea"/>
            </a:endParaRPr>
          </a:p>
          <a:p>
            <a:pPr lvl="1"/>
            <a:endParaRPr lang="en-US" altLang="ja-JP" sz="2000">
              <a:latin typeface="+mn-ea"/>
            </a:endParaRPr>
          </a:p>
          <a:p>
            <a:pPr lvl="1"/>
            <a:endParaRPr lang="en-US" altLang="ja-JP" sz="2000"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31</a:t>
            </a:fld>
            <a:endParaRPr kumimoji="1" lang="ja-JP" altLang="en-US" dirty="0"/>
          </a:p>
        </p:txBody>
      </p:sp>
      <p:pic>
        <p:nvPicPr>
          <p:cNvPr id="6" name="図 5"/>
          <p:cNvPicPr>
            <a:picLocks noChangeAspect="1"/>
          </p:cNvPicPr>
          <p:nvPr/>
        </p:nvPicPr>
        <p:blipFill>
          <a:blip r:embed="rId2"/>
          <a:stretch>
            <a:fillRect/>
          </a:stretch>
        </p:blipFill>
        <p:spPr>
          <a:xfrm>
            <a:off x="1630016" y="3739072"/>
            <a:ext cx="8117681" cy="2671128"/>
          </a:xfrm>
          <a:prstGeom prst="rect">
            <a:avLst/>
          </a:prstGeom>
          <a:ln>
            <a:noFill/>
          </a:ln>
          <a:effectLst>
            <a:outerShdw blurRad="190500" algn="tl" rotWithShape="0">
              <a:srgbClr val="000000">
                <a:alpha val="70000"/>
              </a:srgbClr>
            </a:outerShdw>
          </a:effectLst>
        </p:spPr>
      </p:pic>
      <p:sp>
        <p:nvSpPr>
          <p:cNvPr id="7" name="正方形/長方形 6"/>
          <p:cNvSpPr/>
          <p:nvPr/>
        </p:nvSpPr>
        <p:spPr>
          <a:xfrm>
            <a:off x="1470991" y="5953539"/>
            <a:ext cx="8100392" cy="3961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9462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課題提出</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下記二つのファイルをスタログで指定しているフォルダへ提出してください。</a:t>
            </a:r>
            <a:endParaRPr lang="en-US" altLang="ja-JP" dirty="0"/>
          </a:p>
          <a:p>
            <a:endParaRPr lang="en-US" altLang="ja-JP" dirty="0"/>
          </a:p>
          <a:p>
            <a:pPr lvl="1"/>
            <a:r>
              <a:rPr lang="ja-JP" altLang="en-US" sz="2800" dirty="0"/>
              <a:t>本日の内容</a:t>
            </a:r>
            <a:r>
              <a:rPr lang="ja-JP" altLang="en-US" sz="2800"/>
              <a:t>を</a:t>
            </a:r>
            <a:r>
              <a:rPr lang="ja-JP" altLang="en-US" sz="2800" smtClean="0"/>
              <a:t>まとめたレポート</a:t>
            </a:r>
            <a:endParaRPr lang="en-US" altLang="ja-JP" sz="2800" smtClean="0"/>
          </a:p>
          <a:p>
            <a:pPr lvl="1"/>
            <a:r>
              <a:rPr lang="ja-JP" altLang="en-US" sz="2800" smtClean="0">
                <a:latin typeface="+mn-ea"/>
              </a:rPr>
              <a:t>課題の実行結果の</a:t>
            </a:r>
            <a:r>
              <a:rPr lang="ja-JP" altLang="en-US" sz="2800" smtClean="0">
                <a:latin typeface="+mn-ea"/>
              </a:rPr>
              <a:t>スクリーンショット</a:t>
            </a:r>
            <a:endParaRPr lang="en-US" altLang="ja-JP" sz="2800" smtClean="0">
              <a:latin typeface="+mn-ea"/>
            </a:endParaRPr>
          </a:p>
          <a:p>
            <a:pPr marL="128016" lvl="1" indent="0">
              <a:buNone/>
            </a:pPr>
            <a:r>
              <a:rPr lang="ja-JP" altLang="en-US" sz="2800" smtClean="0">
                <a:latin typeface="+mn-ea"/>
              </a:rPr>
              <a:t>　→ 自分の名前をいれてください</a:t>
            </a:r>
            <a:endParaRPr lang="en-US" altLang="ja-JP" sz="2800" smtClean="0">
              <a:latin typeface="+mn-ea"/>
            </a:endParaRPr>
          </a:p>
          <a:p>
            <a:pPr marL="0" indent="0">
              <a:lnSpc>
                <a:spcPct val="170000"/>
              </a:lnSpc>
              <a:buNone/>
            </a:pPr>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32</a:t>
            </a:fld>
            <a:endParaRPr kumimoji="1" lang="ja-JP" altLang="en-US" dirty="0"/>
          </a:p>
        </p:txBody>
      </p:sp>
    </p:spTree>
    <p:extLst>
      <p:ext uri="{BB962C8B-B14F-4D97-AF65-F5344CB8AC3E}">
        <p14:creationId xmlns:p14="http://schemas.microsoft.com/office/powerpoint/2010/main" val="773600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a:t>Web</a:t>
            </a:r>
            <a:r>
              <a:rPr lang="ja-JP" altLang="en-US" sz="4000"/>
              <a:t>開発における</a:t>
            </a:r>
            <a:r>
              <a:rPr lang="en-US" altLang="ja-JP" sz="4000"/>
              <a:t>Go</a:t>
            </a:r>
            <a:r>
              <a:rPr lang="ja-JP" altLang="en-US" sz="4000"/>
              <a:t>の利点</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ja-JP" altLang="en-US" smtClean="0">
                <a:latin typeface="+mn-ea"/>
              </a:rPr>
              <a:t>近年では</a:t>
            </a:r>
            <a:r>
              <a:rPr lang="en-US" altLang="ja-JP" smtClean="0">
                <a:latin typeface="+mn-ea"/>
              </a:rPr>
              <a:t>Go</a:t>
            </a:r>
            <a:r>
              <a:rPr lang="ja-JP" altLang="en-US" smtClean="0">
                <a:latin typeface="+mn-ea"/>
              </a:rPr>
              <a:t>言語が</a:t>
            </a:r>
            <a:r>
              <a:rPr lang="en-US" altLang="ja-JP" smtClean="0">
                <a:latin typeface="+mn-ea"/>
              </a:rPr>
              <a:t>Web</a:t>
            </a:r>
            <a:r>
              <a:rPr lang="ja-JP" altLang="en-US" smtClean="0">
                <a:latin typeface="+mn-ea"/>
              </a:rPr>
              <a:t>サーバとして使われることが多くなりました。</a:t>
            </a:r>
            <a:endParaRPr lang="en-US" altLang="ja-JP" smtClean="0">
              <a:latin typeface="+mn-ea"/>
            </a:endParaRPr>
          </a:p>
          <a:p>
            <a:pPr>
              <a:lnSpc>
                <a:spcPct val="150000"/>
              </a:lnSpc>
            </a:pPr>
            <a:r>
              <a:rPr lang="ja-JP" altLang="en-US" smtClean="0">
                <a:latin typeface="+mn-ea"/>
              </a:rPr>
              <a:t>それは</a:t>
            </a:r>
            <a:r>
              <a:rPr lang="en-US" altLang="ja-JP" smtClean="0">
                <a:latin typeface="+mn-ea"/>
              </a:rPr>
              <a:t>Go</a:t>
            </a:r>
            <a:r>
              <a:rPr lang="ja-JP" altLang="en-US" smtClean="0">
                <a:latin typeface="+mn-ea"/>
              </a:rPr>
              <a:t>言語の以下の利点によるものです</a:t>
            </a:r>
            <a:endParaRPr lang="en-US" altLang="ja-JP" smtClean="0">
              <a:latin typeface="+mn-ea"/>
            </a:endParaRPr>
          </a:p>
          <a:p>
            <a:pPr lvl="1">
              <a:lnSpc>
                <a:spcPct val="150000"/>
              </a:lnSpc>
            </a:pPr>
            <a:r>
              <a:rPr lang="ja-JP" altLang="en-US" smtClean="0">
                <a:solidFill>
                  <a:schemeClr val="accent2">
                    <a:lumMod val="75000"/>
                  </a:schemeClr>
                </a:solidFill>
                <a:latin typeface="+mn-ea"/>
              </a:rPr>
              <a:t>並行処理（</a:t>
            </a:r>
            <a:r>
              <a:rPr lang="en-US" altLang="ja-JP" smtClean="0">
                <a:solidFill>
                  <a:schemeClr val="accent2">
                    <a:lumMod val="75000"/>
                  </a:schemeClr>
                </a:solidFill>
                <a:latin typeface="+mn-ea"/>
              </a:rPr>
              <a:t>Goroutines</a:t>
            </a:r>
            <a:r>
              <a:rPr lang="ja-JP" altLang="en-US" smtClean="0">
                <a:solidFill>
                  <a:schemeClr val="accent2">
                    <a:lumMod val="75000"/>
                  </a:schemeClr>
                </a:solidFill>
                <a:latin typeface="+mn-ea"/>
              </a:rPr>
              <a:t>）による効率的な接続のハンドリングが可能</a:t>
            </a:r>
            <a:endParaRPr lang="en-US" altLang="ja-JP" smtClean="0">
              <a:solidFill>
                <a:schemeClr val="accent2">
                  <a:lumMod val="75000"/>
                </a:schemeClr>
              </a:solidFill>
              <a:latin typeface="+mn-ea"/>
            </a:endParaRPr>
          </a:p>
          <a:p>
            <a:pPr lvl="1">
              <a:lnSpc>
                <a:spcPct val="150000"/>
              </a:lnSpc>
            </a:pPr>
            <a:r>
              <a:rPr lang="ja-JP" altLang="en-US" smtClean="0">
                <a:solidFill>
                  <a:schemeClr val="accent2">
                    <a:lumMod val="75000"/>
                  </a:schemeClr>
                </a:solidFill>
                <a:latin typeface="+mn-ea"/>
              </a:rPr>
              <a:t>最小限のリソースでスケーラブルな</a:t>
            </a:r>
            <a:r>
              <a:rPr lang="en-US" altLang="ja-JP" smtClean="0">
                <a:solidFill>
                  <a:schemeClr val="accent2">
                    <a:lumMod val="75000"/>
                  </a:schemeClr>
                </a:solidFill>
                <a:latin typeface="+mn-ea"/>
              </a:rPr>
              <a:t>Web</a:t>
            </a:r>
            <a:r>
              <a:rPr lang="ja-JP" altLang="en-US" smtClean="0">
                <a:solidFill>
                  <a:schemeClr val="accent2">
                    <a:lumMod val="75000"/>
                  </a:schemeClr>
                </a:solidFill>
                <a:latin typeface="+mn-ea"/>
              </a:rPr>
              <a:t>アプリケーションの開発が可能</a:t>
            </a:r>
            <a:endParaRPr lang="en-US" altLang="ja-JP" smtClean="0">
              <a:solidFill>
                <a:schemeClr val="accent2">
                  <a:lumMod val="75000"/>
                </a:schemeClr>
              </a:solidFill>
              <a:latin typeface="+mn-ea"/>
            </a:endParaRPr>
          </a:p>
          <a:p>
            <a:pPr lvl="1">
              <a:lnSpc>
                <a:spcPct val="150000"/>
              </a:lnSpc>
            </a:pPr>
            <a:r>
              <a:rPr lang="ja-JP" altLang="en-US" smtClean="0">
                <a:solidFill>
                  <a:schemeClr val="accent2">
                    <a:lumMod val="75000"/>
                  </a:schemeClr>
                </a:solidFill>
                <a:latin typeface="+mn-ea"/>
              </a:rPr>
              <a:t>静的言語であるため、開発中に多くのエラーを防ぐことができる</a:t>
            </a:r>
            <a:endParaRPr lang="en-US" altLang="ja-JP">
              <a:latin typeface="+mn-ea"/>
            </a:endParaRPr>
          </a:p>
          <a:p>
            <a:pPr lvl="2">
              <a:lnSpc>
                <a:spcPct val="150000"/>
              </a:lnSpc>
            </a:pPr>
            <a:r>
              <a:rPr lang="ja-JP" altLang="en-US" sz="1800" smtClean="0">
                <a:solidFill>
                  <a:schemeClr val="accent5">
                    <a:lumMod val="75000"/>
                  </a:schemeClr>
                </a:solidFill>
                <a:latin typeface="+mn-ea"/>
              </a:rPr>
              <a:t>静的型言語：コンパイル時に変数のデータ型が決定される</a:t>
            </a:r>
            <a:endParaRPr lang="en-US" altLang="ja-JP" sz="1800" smtClean="0">
              <a:solidFill>
                <a:schemeClr val="accent5">
                  <a:lumMod val="75000"/>
                </a:schemeClr>
              </a:solidFill>
              <a:latin typeface="+mn-ea"/>
            </a:endParaRPr>
          </a:p>
          <a:p>
            <a:pPr lvl="2">
              <a:lnSpc>
                <a:spcPct val="150000"/>
              </a:lnSpc>
            </a:pPr>
            <a:r>
              <a:rPr lang="ja-JP" altLang="en-US" sz="1800" smtClean="0">
                <a:solidFill>
                  <a:schemeClr val="accent5">
                    <a:lumMod val="75000"/>
                  </a:schemeClr>
                </a:solidFill>
                <a:latin typeface="+mn-ea"/>
              </a:rPr>
              <a:t>動的型言語：実行時に変数の型が決まる</a:t>
            </a:r>
            <a:endParaRPr lang="en-US" altLang="ja-JP" sz="1800">
              <a:solidFill>
                <a:schemeClr val="accent5">
                  <a:lumMod val="75000"/>
                </a:schemeClr>
              </a:solidFill>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4</a:t>
            </a:fld>
            <a:endParaRPr kumimoji="1" lang="ja-JP" altLang="en-US" dirty="0"/>
          </a:p>
        </p:txBody>
      </p:sp>
    </p:spTree>
    <p:extLst>
      <p:ext uri="{BB962C8B-B14F-4D97-AF65-F5344CB8AC3E}">
        <p14:creationId xmlns:p14="http://schemas.microsoft.com/office/powerpoint/2010/main" val="289183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a:t>Web</a:t>
            </a:r>
            <a:r>
              <a:rPr lang="ja-JP" altLang="en-US" sz="4000" smtClean="0"/>
              <a:t>開発の特徴</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ja-JP" altLang="en-US" smtClean="0">
                <a:latin typeface="+mn-ea"/>
              </a:rPr>
              <a:t>「</a:t>
            </a:r>
            <a:r>
              <a:rPr lang="en-US" altLang="ja-JP" smtClean="0">
                <a:latin typeface="+mn-ea"/>
              </a:rPr>
              <a:t>Web</a:t>
            </a:r>
            <a:r>
              <a:rPr lang="ja-JP" altLang="en-US" smtClean="0">
                <a:latin typeface="+mn-ea"/>
              </a:rPr>
              <a:t>開発」というと多くは「</a:t>
            </a:r>
            <a:r>
              <a:rPr lang="en-US" altLang="ja-JP" smtClean="0">
                <a:latin typeface="+mn-ea"/>
              </a:rPr>
              <a:t>HTML</a:t>
            </a:r>
            <a:r>
              <a:rPr lang="ja-JP" altLang="en-US" smtClean="0">
                <a:latin typeface="+mn-ea"/>
              </a:rPr>
              <a:t>ファイルを作成して、</a:t>
            </a:r>
            <a:r>
              <a:rPr lang="en-US" altLang="ja-JP" smtClean="0">
                <a:latin typeface="+mn-ea"/>
              </a:rPr>
              <a:t>Web</a:t>
            </a:r>
            <a:r>
              <a:rPr lang="ja-JP" altLang="en-US" smtClean="0">
                <a:latin typeface="+mn-ea"/>
              </a:rPr>
              <a:t>サーバにアップロードする」といったイメージを持っていると思います。</a:t>
            </a:r>
            <a:endParaRPr lang="en-US" altLang="ja-JP" smtClean="0">
              <a:latin typeface="+mn-ea"/>
            </a:endParaRPr>
          </a:p>
          <a:p>
            <a:pPr>
              <a:lnSpc>
                <a:spcPct val="150000"/>
              </a:lnSpc>
            </a:pPr>
            <a:r>
              <a:rPr lang="ja-JP" altLang="en-US" smtClean="0">
                <a:latin typeface="+mn-ea"/>
              </a:rPr>
              <a:t>バックエンド側のプログラム開発も、</a:t>
            </a:r>
            <a:r>
              <a:rPr lang="en-US" altLang="ja-JP" smtClean="0">
                <a:latin typeface="+mn-ea"/>
              </a:rPr>
              <a:t>PHP</a:t>
            </a:r>
            <a:r>
              <a:rPr lang="ja-JP" altLang="en-US" smtClean="0">
                <a:latin typeface="+mn-ea"/>
              </a:rPr>
              <a:t>等で作成したファイルを対応</a:t>
            </a:r>
            <a:r>
              <a:rPr lang="en-US" altLang="ja-JP" smtClean="0">
                <a:latin typeface="+mn-ea"/>
              </a:rPr>
              <a:t>Web</a:t>
            </a:r>
            <a:r>
              <a:rPr lang="ja-JP" altLang="en-US" smtClean="0">
                <a:latin typeface="+mn-ea"/>
              </a:rPr>
              <a:t>サーバに設置するというスタイルが一般的かと思います。</a:t>
            </a:r>
            <a:endParaRPr lang="en-US" altLang="ja-JP">
              <a:solidFill>
                <a:schemeClr val="accent5">
                  <a:lumMod val="75000"/>
                </a:schemeClr>
              </a:solidFill>
              <a:latin typeface="+mn-ea"/>
            </a:endParaRPr>
          </a:p>
          <a:p>
            <a:pPr>
              <a:lnSpc>
                <a:spcPct val="150000"/>
              </a:lnSpc>
            </a:pPr>
            <a:r>
              <a:rPr lang="ja-JP" altLang="en-US" smtClean="0">
                <a:latin typeface="+mn-ea"/>
              </a:rPr>
              <a:t>が、</a:t>
            </a:r>
            <a:r>
              <a:rPr lang="en-US" altLang="ja-JP" smtClean="0">
                <a:latin typeface="+mn-ea"/>
              </a:rPr>
              <a:t>Go</a:t>
            </a:r>
            <a:r>
              <a:rPr lang="ja-JP" altLang="en-US" smtClean="0">
                <a:latin typeface="+mn-ea"/>
              </a:rPr>
              <a:t>言語の</a:t>
            </a:r>
            <a:r>
              <a:rPr lang="en-US" altLang="ja-JP" smtClean="0">
                <a:latin typeface="+mn-ea"/>
              </a:rPr>
              <a:t>Web</a:t>
            </a:r>
            <a:r>
              <a:rPr lang="ja-JP" altLang="en-US" smtClean="0">
                <a:latin typeface="+mn-ea"/>
              </a:rPr>
              <a:t>サーバはアプローチが違い、</a:t>
            </a:r>
            <a:r>
              <a:rPr lang="en-US" altLang="ja-JP" smtClean="0">
                <a:solidFill>
                  <a:srgbClr val="C00000"/>
                </a:solidFill>
                <a:latin typeface="+mn-ea"/>
              </a:rPr>
              <a:t>Web</a:t>
            </a:r>
            <a:r>
              <a:rPr lang="ja-JP" altLang="en-US" smtClean="0">
                <a:solidFill>
                  <a:srgbClr val="C00000"/>
                </a:solidFill>
                <a:latin typeface="+mn-ea"/>
              </a:rPr>
              <a:t>サーバそのものを</a:t>
            </a:r>
            <a:r>
              <a:rPr lang="en-US" altLang="ja-JP" smtClean="0">
                <a:solidFill>
                  <a:srgbClr val="C00000"/>
                </a:solidFill>
                <a:latin typeface="+mn-ea"/>
              </a:rPr>
              <a:t>Go</a:t>
            </a:r>
            <a:r>
              <a:rPr lang="ja-JP" altLang="en-US" smtClean="0">
                <a:solidFill>
                  <a:srgbClr val="C00000"/>
                </a:solidFill>
                <a:latin typeface="+mn-ea"/>
              </a:rPr>
              <a:t>で作る</a:t>
            </a:r>
            <a:r>
              <a:rPr lang="ja-JP" altLang="en-US" smtClean="0">
                <a:latin typeface="+mn-ea"/>
              </a:rPr>
              <a:t>というものです。</a:t>
            </a:r>
            <a:endParaRPr lang="en-US" altLang="ja-JP" smtClean="0">
              <a:latin typeface="+mn-ea"/>
            </a:endParaRPr>
          </a:p>
          <a:p>
            <a:pPr>
              <a:lnSpc>
                <a:spcPct val="150000"/>
              </a:lnSpc>
            </a:pPr>
            <a:r>
              <a:rPr lang="ja-JP" altLang="en-US" smtClean="0">
                <a:latin typeface="+mn-ea"/>
              </a:rPr>
              <a:t>レンタルサーバやクラウドへの移行が進んでいるため、「</a:t>
            </a:r>
            <a:r>
              <a:rPr lang="en-US" altLang="ja-JP" smtClean="0">
                <a:latin typeface="+mn-ea"/>
              </a:rPr>
              <a:t>Web</a:t>
            </a:r>
            <a:r>
              <a:rPr lang="ja-JP" altLang="en-US" smtClean="0">
                <a:latin typeface="+mn-ea"/>
              </a:rPr>
              <a:t>サーバプログラムそのものを作ってデプロイする」というクラウドベースの考え方で開発されています。</a:t>
            </a: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5</a:t>
            </a:fld>
            <a:endParaRPr kumimoji="1" lang="ja-JP" altLang="en-US" dirty="0"/>
          </a:p>
        </p:txBody>
      </p:sp>
    </p:spTree>
    <p:extLst>
      <p:ext uri="{BB962C8B-B14F-4D97-AF65-F5344CB8AC3E}">
        <p14:creationId xmlns:p14="http://schemas.microsoft.com/office/powerpoint/2010/main" val="1256395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latin typeface="+mj-ea"/>
              </a:rPr>
              <a:t>Web</a:t>
            </a:r>
            <a:r>
              <a:rPr lang="ja-JP" altLang="en-US" smtClean="0">
                <a:latin typeface="+mj-ea"/>
              </a:rPr>
              <a:t>サーバの環境構築</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6</a:t>
            </a:fld>
            <a:endParaRPr kumimoji="1" lang="ja-JP" altLang="en-US" dirty="0"/>
          </a:p>
        </p:txBody>
      </p:sp>
    </p:spTree>
    <p:extLst>
      <p:ext uri="{BB962C8B-B14F-4D97-AF65-F5344CB8AC3E}">
        <p14:creationId xmlns:p14="http://schemas.microsoft.com/office/powerpoint/2010/main" val="2252613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85730" y="1425378"/>
            <a:ext cx="10721877" cy="4875007"/>
          </a:xfrm>
        </p:spPr>
        <p:txBody>
          <a:bodyPr>
            <a:normAutofit lnSpcReduction="10000"/>
          </a:bodyPr>
          <a:lstStyle/>
          <a:p>
            <a:r>
              <a:rPr lang="ja-JP" altLang="en-US" sz="2000" smtClean="0">
                <a:latin typeface="+mn-ea"/>
              </a:rPr>
              <a:t>管理者ログイン</a:t>
            </a:r>
            <a:endParaRPr lang="en-US" altLang="ja-JP" sz="2000" smtClean="0">
              <a:latin typeface="+mn-ea"/>
            </a:endParaRPr>
          </a:p>
          <a:p>
            <a:endParaRPr lang="en-US" altLang="ja-JP" sz="2000">
              <a:latin typeface="+mn-ea"/>
            </a:endParaRPr>
          </a:p>
          <a:p>
            <a:endParaRPr lang="en-US" altLang="ja-JP" sz="2000" smtClean="0">
              <a:latin typeface="+mn-ea"/>
            </a:endParaRPr>
          </a:p>
          <a:p>
            <a:r>
              <a:rPr lang="ja-JP" altLang="en-US" sz="2000" smtClean="0">
                <a:latin typeface="+mn-ea"/>
              </a:rPr>
              <a:t>ポート</a:t>
            </a:r>
            <a:r>
              <a:rPr lang="en-US" altLang="ja-JP" sz="2000" smtClean="0">
                <a:latin typeface="+mn-ea"/>
              </a:rPr>
              <a:t>8080</a:t>
            </a:r>
            <a:r>
              <a:rPr lang="ja-JP" altLang="en-US" sz="2000" smtClean="0">
                <a:latin typeface="+mn-ea"/>
              </a:rPr>
              <a:t>の開放</a:t>
            </a:r>
            <a:endParaRPr lang="en-US" altLang="ja-JP" sz="2000" smtClean="0">
              <a:latin typeface="+mn-ea"/>
            </a:endParaRPr>
          </a:p>
          <a:p>
            <a:pPr marL="0" indent="0">
              <a:buNone/>
            </a:pPr>
            <a:r>
              <a:rPr lang="ja-JP" altLang="en-US" sz="2000">
                <a:latin typeface="+mn-ea"/>
              </a:rPr>
              <a:t>　</a:t>
            </a:r>
            <a:r>
              <a:rPr lang="en-US" altLang="ja-JP" sz="2000" smtClean="0">
                <a:latin typeface="+mn-ea"/>
              </a:rPr>
              <a:t>※</a:t>
            </a:r>
            <a:r>
              <a:rPr lang="ja-JP" altLang="en-US" sz="2000" smtClean="0">
                <a:latin typeface="+mn-ea"/>
              </a:rPr>
              <a:t>この授業では</a:t>
            </a:r>
            <a:r>
              <a:rPr lang="en-US" altLang="ja-JP" sz="2000" smtClean="0">
                <a:latin typeface="+mn-ea"/>
              </a:rPr>
              <a:t>8080</a:t>
            </a:r>
            <a:r>
              <a:rPr lang="ja-JP" altLang="en-US" sz="2000" smtClean="0">
                <a:latin typeface="+mn-ea"/>
              </a:rPr>
              <a:t>ポートを利用します</a:t>
            </a:r>
            <a:endParaRPr lang="en-US" altLang="ja-JP" sz="2000">
              <a:latin typeface="+mn-ea"/>
            </a:endParaRPr>
          </a:p>
          <a:p>
            <a:pPr marL="0" indent="0">
              <a:buNone/>
            </a:pPr>
            <a:endParaRPr lang="en-US" altLang="ja-JP" sz="2000">
              <a:latin typeface="+mn-ea"/>
            </a:endParaRPr>
          </a:p>
          <a:p>
            <a:pPr marL="0" indent="0">
              <a:buNone/>
            </a:pPr>
            <a:endParaRPr kumimoji="1" lang="en-US" altLang="ja-JP" sz="2000">
              <a:latin typeface="+mn-ea"/>
            </a:endParaRPr>
          </a:p>
          <a:p>
            <a:r>
              <a:rPr lang="ja-JP" altLang="en-US" sz="2000" smtClean="0">
                <a:latin typeface="+mn-ea"/>
              </a:rPr>
              <a:t>設定の反映</a:t>
            </a:r>
            <a:endParaRPr lang="en-US" altLang="ja-JP" sz="2000" smtClean="0">
              <a:latin typeface="+mn-ea"/>
            </a:endParaRPr>
          </a:p>
          <a:p>
            <a:endParaRPr kumimoji="1" lang="en-US" altLang="ja-JP" sz="2000">
              <a:latin typeface="+mn-ea"/>
            </a:endParaRPr>
          </a:p>
          <a:p>
            <a:endParaRPr lang="en-US" altLang="ja-JP" sz="2000" smtClean="0">
              <a:latin typeface="+mn-ea"/>
            </a:endParaRPr>
          </a:p>
          <a:p>
            <a:r>
              <a:rPr kumimoji="1" lang="ja-JP" altLang="en-US" sz="2000" smtClean="0">
                <a:latin typeface="+mn-ea"/>
              </a:rPr>
              <a:t>一般ユーザに戻る</a:t>
            </a:r>
            <a:endParaRPr kumimoji="1" lang="en-US" altLang="ja-JP" sz="2000" smtClean="0">
              <a:latin typeface="+mn-ea"/>
            </a:endParaRPr>
          </a:p>
        </p:txBody>
      </p:sp>
      <p:sp>
        <p:nvSpPr>
          <p:cNvPr id="2" name="タイトル 1"/>
          <p:cNvSpPr>
            <a:spLocks noGrp="1"/>
          </p:cNvSpPr>
          <p:nvPr>
            <p:ph type="title"/>
          </p:nvPr>
        </p:nvSpPr>
        <p:spPr/>
        <p:txBody>
          <a:bodyPr>
            <a:normAutofit/>
          </a:bodyPr>
          <a:lstStyle/>
          <a:p>
            <a:r>
              <a:rPr kumimoji="1" lang="ja-JP" altLang="en-US" sz="4000" smtClean="0"/>
              <a:t>ファイアウォール設定</a:t>
            </a:r>
            <a:endParaRPr kumimoji="1" lang="ja-JP" altLang="en-US" sz="400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7</a:t>
            </a:fld>
            <a:endParaRPr kumimoji="1" lang="ja-JP" altLang="en-US" dirty="0"/>
          </a:p>
        </p:txBody>
      </p:sp>
      <p:sp>
        <p:nvSpPr>
          <p:cNvPr id="11" name="コンテンツ プレースホルダー 2"/>
          <p:cNvSpPr txBox="1">
            <a:spLocks/>
          </p:cNvSpPr>
          <p:nvPr/>
        </p:nvSpPr>
        <p:spPr>
          <a:xfrm>
            <a:off x="1190703" y="1854796"/>
            <a:ext cx="8568152"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su</a:t>
            </a:r>
            <a:endParaRPr lang="en-US" altLang="ja-JP" sz="2400" dirty="0">
              <a:solidFill>
                <a:schemeClr val="bg1"/>
              </a:solidFill>
            </a:endParaRPr>
          </a:p>
        </p:txBody>
      </p:sp>
      <p:sp>
        <p:nvSpPr>
          <p:cNvPr id="8" name="コンテンツ プレースホルダー 2"/>
          <p:cNvSpPr txBox="1">
            <a:spLocks/>
          </p:cNvSpPr>
          <p:nvPr/>
        </p:nvSpPr>
        <p:spPr>
          <a:xfrm>
            <a:off x="1190703" y="3523776"/>
            <a:ext cx="8568152" cy="452601"/>
          </a:xfrm>
          <a:prstGeom prst="rect">
            <a:avLst/>
          </a:prstGeom>
          <a:solidFill>
            <a:schemeClr val="tx1">
              <a:lumMod val="75000"/>
              <a:lumOff val="25000"/>
            </a:schemeClr>
          </a:solidFill>
        </p:spPr>
        <p:txBody>
          <a:bodyPr vert="horz" lIns="45720" tIns="45720" rIns="45720" bIns="45720" rtlCol="0" anchor="ctr">
            <a:normAutofit fontScale="85000" lnSpcReduction="10000"/>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a:t>
            </a:r>
            <a:r>
              <a:rPr lang="en-US" altLang="ja-JP" sz="2400">
                <a:solidFill>
                  <a:srgbClr val="FFC000"/>
                </a:solidFill>
              </a:rPr>
              <a:t>firewall-cmd --zone=public --add-port=</a:t>
            </a:r>
            <a:r>
              <a:rPr lang="en-US" altLang="ja-JP" sz="2400">
                <a:solidFill>
                  <a:schemeClr val="bg1"/>
                </a:solidFill>
              </a:rPr>
              <a:t>8080</a:t>
            </a:r>
            <a:r>
              <a:rPr lang="en-US" altLang="ja-JP" sz="2400">
                <a:solidFill>
                  <a:srgbClr val="FFC000"/>
                </a:solidFill>
              </a:rPr>
              <a:t>/tcp --</a:t>
            </a:r>
            <a:r>
              <a:rPr lang="en-US" altLang="ja-JP" sz="2400" smtClean="0">
                <a:solidFill>
                  <a:srgbClr val="FFC000"/>
                </a:solidFill>
              </a:rPr>
              <a:t>permanent</a:t>
            </a:r>
            <a:endParaRPr lang="en-US" altLang="ja-JP" sz="2400" dirty="0">
              <a:solidFill>
                <a:schemeClr val="bg1"/>
              </a:solidFill>
            </a:endParaRPr>
          </a:p>
        </p:txBody>
      </p:sp>
      <p:sp>
        <p:nvSpPr>
          <p:cNvPr id="9" name="コンテンツ プレースホルダー 2"/>
          <p:cNvSpPr txBox="1">
            <a:spLocks/>
          </p:cNvSpPr>
          <p:nvPr/>
        </p:nvSpPr>
        <p:spPr>
          <a:xfrm>
            <a:off x="1190703" y="6003372"/>
            <a:ext cx="8568152"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exit</a:t>
            </a:r>
            <a:endParaRPr lang="en-US" altLang="ja-JP" sz="2400" dirty="0">
              <a:solidFill>
                <a:schemeClr val="bg1"/>
              </a:solidFill>
            </a:endParaRPr>
          </a:p>
        </p:txBody>
      </p:sp>
      <p:sp>
        <p:nvSpPr>
          <p:cNvPr id="12" name="コンテンツ プレースホルダー 2"/>
          <p:cNvSpPr txBox="1">
            <a:spLocks/>
          </p:cNvSpPr>
          <p:nvPr/>
        </p:nvSpPr>
        <p:spPr>
          <a:xfrm>
            <a:off x="1190703" y="4740155"/>
            <a:ext cx="8568152"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a:solidFill>
                  <a:srgbClr val="FFC000"/>
                </a:solidFill>
              </a:rPr>
              <a:t> firewall-cmd --reload</a:t>
            </a:r>
            <a:endParaRPr lang="en-US" altLang="ja-JP" sz="2400" dirty="0">
              <a:solidFill>
                <a:schemeClr val="bg1"/>
              </a:solidFill>
            </a:endParaRPr>
          </a:p>
        </p:txBody>
      </p:sp>
    </p:spTree>
    <p:extLst>
      <p:ext uri="{BB962C8B-B14F-4D97-AF65-F5344CB8AC3E}">
        <p14:creationId xmlns:p14="http://schemas.microsoft.com/office/powerpoint/2010/main" val="2415483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85730" y="1425378"/>
            <a:ext cx="10721877" cy="4875007"/>
          </a:xfrm>
        </p:spPr>
        <p:txBody>
          <a:bodyPr>
            <a:normAutofit/>
          </a:bodyPr>
          <a:lstStyle/>
          <a:p>
            <a:r>
              <a:rPr lang="ja-JP" altLang="en-US" sz="2000" smtClean="0">
                <a:latin typeface="+mn-ea"/>
              </a:rPr>
              <a:t>プロジェクトディレクトリ作成</a:t>
            </a:r>
            <a:endParaRPr lang="en-US" altLang="ja-JP" sz="2000" smtClean="0">
              <a:latin typeface="+mn-ea"/>
            </a:endParaRPr>
          </a:p>
          <a:p>
            <a:endParaRPr lang="en-US" altLang="ja-JP" sz="2000">
              <a:latin typeface="+mn-ea"/>
            </a:endParaRPr>
          </a:p>
          <a:p>
            <a:endParaRPr lang="en-US" altLang="ja-JP" sz="2000" smtClean="0">
              <a:latin typeface="+mn-ea"/>
            </a:endParaRPr>
          </a:p>
          <a:p>
            <a:r>
              <a:rPr lang="ja-JP" altLang="en-US" sz="2000" smtClean="0">
                <a:latin typeface="+mn-ea"/>
              </a:rPr>
              <a:t>ディレクトリ移動</a:t>
            </a:r>
            <a:endParaRPr lang="en-US" altLang="ja-JP" sz="2000" smtClean="0">
              <a:latin typeface="+mn-ea"/>
            </a:endParaRPr>
          </a:p>
          <a:p>
            <a:pPr marL="0" indent="0">
              <a:buNone/>
            </a:pPr>
            <a:endParaRPr lang="en-US" altLang="ja-JP" sz="2000">
              <a:latin typeface="+mn-ea"/>
            </a:endParaRPr>
          </a:p>
          <a:p>
            <a:pPr marL="0" indent="0">
              <a:buNone/>
            </a:pPr>
            <a:endParaRPr kumimoji="1" lang="en-US" altLang="ja-JP" sz="2000">
              <a:latin typeface="+mn-ea"/>
            </a:endParaRPr>
          </a:p>
          <a:p>
            <a:r>
              <a:rPr lang="ja-JP" altLang="en-US" sz="2000" smtClean="0">
                <a:latin typeface="+mn-ea"/>
              </a:rPr>
              <a:t>プロジェクト</a:t>
            </a:r>
            <a:r>
              <a:rPr lang="en-US" altLang="ja-JP" sz="2000" smtClean="0">
                <a:latin typeface="+mn-ea"/>
              </a:rPr>
              <a:t>(</a:t>
            </a:r>
            <a:r>
              <a:rPr lang="ja-JP" altLang="en-US" sz="2000" smtClean="0">
                <a:latin typeface="+mn-ea"/>
              </a:rPr>
              <a:t>パッケージ</a:t>
            </a:r>
            <a:r>
              <a:rPr lang="en-US" altLang="ja-JP" sz="2000" smtClean="0">
                <a:latin typeface="+mn-ea"/>
              </a:rPr>
              <a:t>)</a:t>
            </a:r>
            <a:r>
              <a:rPr lang="ja-JP" altLang="en-US" sz="2000" smtClean="0">
                <a:latin typeface="+mn-ea"/>
              </a:rPr>
              <a:t>初期化</a:t>
            </a:r>
            <a:endParaRPr lang="en-US" altLang="ja-JP" sz="2000" smtClean="0">
              <a:latin typeface="+mn-ea"/>
            </a:endParaRPr>
          </a:p>
          <a:p>
            <a:endParaRPr kumimoji="1" lang="en-US" altLang="ja-JP" sz="2000">
              <a:latin typeface="+mn-ea"/>
            </a:endParaRPr>
          </a:p>
          <a:p>
            <a:endParaRPr lang="en-US" altLang="ja-JP" sz="2000" smtClean="0">
              <a:latin typeface="+mn-ea"/>
            </a:endParaRPr>
          </a:p>
          <a:p>
            <a:r>
              <a:rPr kumimoji="1" lang="ja-JP" altLang="en-US" sz="2000" smtClean="0">
                <a:latin typeface="+mn-ea"/>
              </a:rPr>
              <a:t>メインファイル作成</a:t>
            </a:r>
            <a:endParaRPr kumimoji="1" lang="en-US" altLang="ja-JP" sz="2000" smtClean="0">
              <a:latin typeface="+mn-ea"/>
            </a:endParaRPr>
          </a:p>
        </p:txBody>
      </p:sp>
      <p:sp>
        <p:nvSpPr>
          <p:cNvPr id="2" name="タイトル 1"/>
          <p:cNvSpPr>
            <a:spLocks noGrp="1"/>
          </p:cNvSpPr>
          <p:nvPr>
            <p:ph type="title"/>
          </p:nvPr>
        </p:nvSpPr>
        <p:spPr/>
        <p:txBody>
          <a:bodyPr>
            <a:normAutofit/>
          </a:bodyPr>
          <a:lstStyle/>
          <a:p>
            <a:r>
              <a:rPr kumimoji="1" lang="ja-JP" altLang="en-US" sz="4000" smtClean="0"/>
              <a:t>プロジェクト作成</a:t>
            </a:r>
            <a:endParaRPr kumimoji="1" lang="ja-JP" altLang="en-US" sz="4000"/>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8</a:t>
            </a:fld>
            <a:endParaRPr kumimoji="1" lang="ja-JP" altLang="en-US" dirty="0"/>
          </a:p>
        </p:txBody>
      </p:sp>
      <p:sp>
        <p:nvSpPr>
          <p:cNvPr id="10" name="コンテンツ プレースホルダー 2"/>
          <p:cNvSpPr txBox="1">
            <a:spLocks/>
          </p:cNvSpPr>
          <p:nvPr/>
        </p:nvSpPr>
        <p:spPr>
          <a:xfrm>
            <a:off x="1190703" y="3120690"/>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a:solidFill>
                  <a:schemeClr val="bg1"/>
                </a:solidFill>
              </a:rPr>
              <a:t>&gt; </a:t>
            </a:r>
            <a:r>
              <a:rPr lang="en-US" altLang="ja-JP" sz="2400" smtClean="0">
                <a:solidFill>
                  <a:srgbClr val="FFC000"/>
                </a:solidFill>
              </a:rPr>
              <a:t>cd </a:t>
            </a:r>
            <a:r>
              <a:rPr lang="en-US" altLang="ja-JP" sz="2400">
                <a:solidFill>
                  <a:srgbClr val="FFC000"/>
                </a:solidFill>
              </a:rPr>
              <a:t>$</a:t>
            </a:r>
            <a:r>
              <a:rPr lang="en-US" altLang="ja-JP" sz="2400" smtClean="0">
                <a:solidFill>
                  <a:srgbClr val="FFC000"/>
                </a:solidFill>
              </a:rPr>
              <a:t>GOPATH/src/k04/www</a:t>
            </a:r>
            <a:endParaRPr lang="en-US" altLang="ja-JP" sz="2400" dirty="0">
              <a:solidFill>
                <a:schemeClr val="bg1"/>
              </a:solidFill>
            </a:endParaRPr>
          </a:p>
        </p:txBody>
      </p:sp>
      <p:sp>
        <p:nvSpPr>
          <p:cNvPr id="11" name="コンテンツ プレースホルダー 2"/>
          <p:cNvSpPr txBox="1">
            <a:spLocks/>
          </p:cNvSpPr>
          <p:nvPr/>
        </p:nvSpPr>
        <p:spPr>
          <a:xfrm>
            <a:off x="1190703" y="177955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a:t>
            </a:r>
            <a:r>
              <a:rPr lang="en-US" altLang="ja-JP" sz="2400">
                <a:solidFill>
                  <a:srgbClr val="FFC000"/>
                </a:solidFill>
              </a:rPr>
              <a:t>mkdir -p $</a:t>
            </a:r>
            <a:r>
              <a:rPr lang="en-US" altLang="ja-JP" sz="2400" smtClean="0">
                <a:solidFill>
                  <a:srgbClr val="FFC000"/>
                </a:solidFill>
              </a:rPr>
              <a:t>GOPATH/src/k04/www</a:t>
            </a:r>
            <a:endParaRPr lang="en-US" altLang="ja-JP" sz="2400" dirty="0">
              <a:solidFill>
                <a:schemeClr val="bg1"/>
              </a:solidFill>
            </a:endParaRPr>
          </a:p>
        </p:txBody>
      </p:sp>
      <p:sp>
        <p:nvSpPr>
          <p:cNvPr id="8" name="コンテンツ プレースホルダー 2"/>
          <p:cNvSpPr txBox="1">
            <a:spLocks/>
          </p:cNvSpPr>
          <p:nvPr/>
        </p:nvSpPr>
        <p:spPr>
          <a:xfrm>
            <a:off x="1190703" y="4461825"/>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go mod init www</a:t>
            </a:r>
            <a:endParaRPr lang="en-US" altLang="ja-JP" sz="2400" dirty="0">
              <a:solidFill>
                <a:schemeClr val="bg1"/>
              </a:solidFill>
            </a:endParaRPr>
          </a:p>
        </p:txBody>
      </p:sp>
      <p:sp>
        <p:nvSpPr>
          <p:cNvPr id="9" name="コンテンツ プレースホルダー 2"/>
          <p:cNvSpPr txBox="1">
            <a:spLocks/>
          </p:cNvSpPr>
          <p:nvPr/>
        </p:nvSpPr>
        <p:spPr>
          <a:xfrm>
            <a:off x="1190703" y="5847784"/>
            <a:ext cx="7646466" cy="452601"/>
          </a:xfrm>
          <a:prstGeom prst="rect">
            <a:avLst/>
          </a:prstGeom>
          <a:solidFill>
            <a:schemeClr val="tx1">
              <a:lumMod val="75000"/>
              <a:lumOff val="25000"/>
            </a:schemeClr>
          </a:solidFill>
        </p:spPr>
        <p:txBody>
          <a:bodyPr vert="horz" lIns="45720" tIns="45720" rIns="45720" bIns="45720" rtlCol="0">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&gt;</a:t>
            </a:r>
            <a:r>
              <a:rPr lang="en-US" altLang="ja-JP" sz="2400" smtClean="0">
                <a:solidFill>
                  <a:srgbClr val="FFC000"/>
                </a:solidFill>
              </a:rPr>
              <a:t> touch main.go</a:t>
            </a:r>
            <a:endParaRPr lang="en-US" altLang="ja-JP" sz="2400" dirty="0">
              <a:solidFill>
                <a:schemeClr val="bg1"/>
              </a:solidFill>
            </a:endParaRPr>
          </a:p>
        </p:txBody>
      </p:sp>
    </p:spTree>
    <p:extLst>
      <p:ext uri="{BB962C8B-B14F-4D97-AF65-F5344CB8AC3E}">
        <p14:creationId xmlns:p14="http://schemas.microsoft.com/office/powerpoint/2010/main" val="169514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smtClean="0"/>
              <a:t>Web</a:t>
            </a:r>
            <a:r>
              <a:rPr lang="ja-JP" altLang="en-US" sz="4000" smtClean="0"/>
              <a:t>サーバの基本</a:t>
            </a:r>
            <a:endParaRPr kumimoji="1" lang="ja-JP" altLang="en-US" sz="4000"/>
          </a:p>
        </p:txBody>
      </p:sp>
      <p:sp>
        <p:nvSpPr>
          <p:cNvPr id="3" name="コンテンツ プレースホルダー 2"/>
          <p:cNvSpPr>
            <a:spLocks noGrp="1"/>
          </p:cNvSpPr>
          <p:nvPr>
            <p:ph idx="1"/>
          </p:nvPr>
        </p:nvSpPr>
        <p:spPr/>
        <p:txBody>
          <a:bodyPr>
            <a:normAutofit/>
          </a:bodyPr>
          <a:lstStyle/>
          <a:p>
            <a:pPr>
              <a:lnSpc>
                <a:spcPct val="150000"/>
              </a:lnSpc>
            </a:pPr>
            <a:r>
              <a:rPr lang="en-US" altLang="ja-JP" smtClean="0">
                <a:latin typeface="+mn-ea"/>
              </a:rPr>
              <a:t>Web</a:t>
            </a:r>
            <a:r>
              <a:rPr lang="ja-JP" altLang="en-US" smtClean="0">
                <a:latin typeface="+mn-ea"/>
              </a:rPr>
              <a:t>サーバを「作る」といってもその仕組みから全てプログラムする必要がなく、</a:t>
            </a:r>
            <a:r>
              <a:rPr lang="ja-JP" altLang="en-US">
                <a:latin typeface="+mn-ea"/>
              </a:rPr>
              <a:t>既に用意されているサーバ機能を実行するだけでよいです</a:t>
            </a:r>
            <a:r>
              <a:rPr lang="ja-JP" altLang="en-US" smtClean="0">
                <a:latin typeface="+mn-ea"/>
              </a:rPr>
              <a:t>。</a:t>
            </a:r>
            <a:endParaRPr lang="en-US" altLang="ja-JP" smtClean="0">
              <a:latin typeface="+mn-ea"/>
            </a:endParaRPr>
          </a:p>
          <a:p>
            <a:pPr>
              <a:lnSpc>
                <a:spcPct val="150000"/>
              </a:lnSpc>
            </a:pPr>
            <a:r>
              <a:rPr lang="en-US" altLang="ja-JP" smtClean="0">
                <a:latin typeface="+mn-ea"/>
              </a:rPr>
              <a:t>net/http</a:t>
            </a:r>
            <a:r>
              <a:rPr lang="ja-JP" altLang="en-US" smtClean="0">
                <a:latin typeface="+mn-ea"/>
              </a:rPr>
              <a:t>の</a:t>
            </a:r>
            <a:r>
              <a:rPr lang="en-US" altLang="ja-JP" b="1" smtClean="0">
                <a:solidFill>
                  <a:srgbClr val="C00000"/>
                </a:solidFill>
                <a:latin typeface="+mn-ea"/>
              </a:rPr>
              <a:t>ListenAndServe</a:t>
            </a:r>
            <a:r>
              <a:rPr lang="ja-JP" altLang="en-US" smtClean="0">
                <a:latin typeface="+mn-ea"/>
              </a:rPr>
              <a:t>という関数を使います。</a:t>
            </a:r>
            <a:endParaRPr lang="en-US" altLang="ja-JP" smtClean="0">
              <a:latin typeface="+mn-ea"/>
            </a:endParaRPr>
          </a:p>
          <a:p>
            <a:pPr>
              <a:lnSpc>
                <a:spcPct val="150000"/>
              </a:lnSpc>
            </a:pPr>
            <a:endParaRPr lang="en-US" altLang="ja-JP">
              <a:latin typeface="+mn-ea"/>
            </a:endParaRPr>
          </a:p>
          <a:p>
            <a:pPr>
              <a:lnSpc>
                <a:spcPct val="150000"/>
              </a:lnSpc>
            </a:pPr>
            <a:r>
              <a:rPr lang="ja-JP" altLang="en-US" smtClean="0">
                <a:latin typeface="+mn-ea"/>
              </a:rPr>
              <a:t>第</a:t>
            </a:r>
            <a:r>
              <a:rPr lang="en-US" altLang="ja-JP" smtClean="0">
                <a:latin typeface="+mn-ea"/>
              </a:rPr>
              <a:t>2</a:t>
            </a:r>
            <a:r>
              <a:rPr lang="ja-JP" altLang="en-US" smtClean="0">
                <a:latin typeface="+mn-ea"/>
              </a:rPr>
              <a:t>引数にはハンドラと呼ばれるものを指定します。</a:t>
            </a:r>
            <a:endParaRPr lang="en-US" altLang="ja-JP" smtClean="0">
              <a:latin typeface="+mn-ea"/>
            </a:endParaRPr>
          </a:p>
          <a:p>
            <a:pPr>
              <a:lnSpc>
                <a:spcPct val="150000"/>
              </a:lnSpc>
            </a:pPr>
            <a:r>
              <a:rPr lang="ja-JP" altLang="en-US" smtClean="0">
                <a:latin typeface="+mn-ea"/>
              </a:rPr>
              <a:t>ハンドラは第</a:t>
            </a:r>
            <a:r>
              <a:rPr lang="en-US" altLang="ja-JP" smtClean="0">
                <a:latin typeface="+mn-ea"/>
              </a:rPr>
              <a:t>1</a:t>
            </a:r>
            <a:r>
              <a:rPr lang="ja-JP" altLang="en-US" smtClean="0">
                <a:latin typeface="+mn-ea"/>
              </a:rPr>
              <a:t>引数で設定されたアドレスを呼び出された時に要求されるに対応する機能を提供します。</a:t>
            </a:r>
            <a:endParaRPr lang="en-US" altLang="ja-JP" smtClean="0">
              <a:latin typeface="+mn-ea"/>
            </a:endParaRPr>
          </a:p>
        </p:txBody>
      </p:sp>
      <p:sp>
        <p:nvSpPr>
          <p:cNvPr id="4" name="スライド番号プレースホルダー 3"/>
          <p:cNvSpPr>
            <a:spLocks noGrp="1"/>
          </p:cNvSpPr>
          <p:nvPr>
            <p:ph type="sldNum" sz="quarter" idx="12"/>
          </p:nvPr>
        </p:nvSpPr>
        <p:spPr/>
        <p:txBody>
          <a:bodyPr/>
          <a:lstStyle/>
          <a:p>
            <a:fld id="{3A7A9A28-9EBD-49C2-AFDF-2444FA364FF7}" type="slidenum">
              <a:rPr kumimoji="1" lang="ja-JP" altLang="en-US" smtClean="0"/>
              <a:t>9</a:t>
            </a:fld>
            <a:endParaRPr kumimoji="1" lang="ja-JP" altLang="en-US" dirty="0"/>
          </a:p>
        </p:txBody>
      </p:sp>
      <p:sp>
        <p:nvSpPr>
          <p:cNvPr id="5" name="コンテンツ プレースホルダー 2"/>
          <p:cNvSpPr txBox="1">
            <a:spLocks/>
          </p:cNvSpPr>
          <p:nvPr/>
        </p:nvSpPr>
        <p:spPr>
          <a:xfrm>
            <a:off x="1190703" y="3285889"/>
            <a:ext cx="7646466" cy="452601"/>
          </a:xfrm>
          <a:prstGeom prst="rect">
            <a:avLst/>
          </a:prstGeom>
          <a:solidFill>
            <a:schemeClr val="tx1">
              <a:lumMod val="75000"/>
              <a:lumOff val="25000"/>
            </a:schemeClr>
          </a:solidFill>
        </p:spPr>
        <p:txBody>
          <a:bodyPr vert="horz" lIns="45720" tIns="45720" rIns="45720" bIns="45720" rtlCol="0" anchor="ctr">
            <a:normAutofit/>
          </a:bodyPr>
          <a:lstStyle>
            <a:lvl1pPr marL="216000" indent="-216000" algn="l" defTabSz="914400" rtl="0" eaLnBrk="1" latinLnBrk="0" hangingPunct="1">
              <a:lnSpc>
                <a:spcPct val="90000"/>
              </a:lnSpc>
              <a:spcBef>
                <a:spcPts val="600"/>
              </a:spcBef>
              <a:spcAft>
                <a:spcPts val="0"/>
              </a:spcAft>
              <a:buClr>
                <a:schemeClr val="accent1"/>
              </a:buClr>
              <a:buSzPct val="60000"/>
              <a:buFont typeface="Wingdings" panose="05000000000000000000" pitchFamily="2" charset="2"/>
              <a:buChar char="n"/>
              <a:defRPr kumimoji="1" sz="2800" kern="1200" baseline="0">
                <a:solidFill>
                  <a:schemeClr val="tx1"/>
                </a:solidFill>
                <a:latin typeface="メイリオ" panose="020B0604030504040204" pitchFamily="50" charset="-128"/>
                <a:ea typeface="+mn-ea"/>
                <a:cs typeface="Verdana" panose="020B0604030504040204" pitchFamily="34" charset="0"/>
              </a:defRPr>
            </a:lvl1pPr>
            <a:lvl2pPr marL="288000" indent="-180000" algn="l" defTabSz="914400" rtl="0" eaLnBrk="1" latinLnBrk="0" hangingPunct="1">
              <a:lnSpc>
                <a:spcPct val="90000"/>
              </a:lnSpc>
              <a:spcBef>
                <a:spcPts val="400"/>
              </a:spcBef>
              <a:spcAft>
                <a:spcPts val="0"/>
              </a:spcAft>
              <a:buClr>
                <a:schemeClr val="accent1"/>
              </a:buClr>
              <a:buFont typeface="メイリオ" panose="020B0604030504040204" pitchFamily="50" charset="-128"/>
              <a:buChar char="-"/>
              <a:defRPr kumimoji="1" sz="2000" kern="1200" baseline="0">
                <a:solidFill>
                  <a:schemeClr val="tx1"/>
                </a:solidFill>
                <a:latin typeface="メイリオ" panose="020B0604030504040204" pitchFamily="50" charset="-128"/>
                <a:ea typeface="+mn-ea"/>
                <a:cs typeface="Verdana" panose="020B0604030504040204" pitchFamily="34" charset="0"/>
              </a:defRPr>
            </a:lvl2pPr>
            <a:lvl3pPr marL="468000" indent="-180000" algn="l" defTabSz="914400" rtl="0" eaLnBrk="1" latinLnBrk="0" hangingPunct="1">
              <a:lnSpc>
                <a:spcPct val="90000"/>
              </a:lnSpc>
              <a:spcBef>
                <a:spcPts val="400"/>
              </a:spcBef>
              <a:spcAft>
                <a:spcPts val="0"/>
              </a:spcAft>
              <a:buClr>
                <a:schemeClr val="accent1"/>
              </a:buClr>
              <a:buFont typeface="Wingdings" panose="05000000000000000000" pitchFamily="2" charset="2"/>
              <a:buChar char="Ø"/>
              <a:defRPr kumimoji="1" sz="1600" kern="1200" baseline="0">
                <a:solidFill>
                  <a:schemeClr val="tx1"/>
                </a:solidFill>
                <a:latin typeface="メイリオ" panose="020B0604030504040204" pitchFamily="50" charset="-128"/>
                <a:ea typeface="+mn-ea"/>
                <a:cs typeface="Verdana" panose="020B0604030504040204" pitchFamily="34" charset="0"/>
              </a:defRPr>
            </a:lvl3pPr>
            <a:lvl4pPr marL="612000" indent="-18000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4pPr>
            <a:lvl5pPr marL="792000" indent="-137160" algn="l" defTabSz="914400" rtl="0" eaLnBrk="1" latinLnBrk="0" hangingPunct="1">
              <a:lnSpc>
                <a:spcPct val="90000"/>
              </a:lnSpc>
              <a:spcBef>
                <a:spcPts val="400"/>
              </a:spcBef>
              <a:spcAft>
                <a:spcPts val="0"/>
              </a:spcAft>
              <a:buClr>
                <a:schemeClr val="accent1"/>
              </a:buClr>
              <a:buFont typeface="Wingdings 3" pitchFamily="18" charset="2"/>
              <a:buChar char=""/>
              <a:defRPr kumimoji="1" sz="1600" kern="1200" baseline="0">
                <a:solidFill>
                  <a:schemeClr val="tx1"/>
                </a:solidFill>
                <a:latin typeface="メイリオ" panose="020B0604030504040204" pitchFamily="50" charset="-128"/>
                <a:ea typeface="+mn-ea"/>
                <a:cs typeface="Verdana" panose="020B0604030504040204"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200" kern="1200">
                <a:solidFill>
                  <a:schemeClr val="tx1"/>
                </a:solidFill>
                <a:latin typeface="+mn-lt"/>
                <a:ea typeface="+mn-ea"/>
                <a:cs typeface="+mn-cs"/>
              </a:defRPr>
            </a:lvl9pPr>
          </a:lstStyle>
          <a:p>
            <a:pPr marL="0" indent="0">
              <a:buNone/>
            </a:pPr>
            <a:r>
              <a:rPr lang="en-US" altLang="ja-JP" sz="2400" smtClean="0">
                <a:solidFill>
                  <a:schemeClr val="bg1"/>
                </a:solidFill>
              </a:rPr>
              <a:t>http.ListenAndServe( </a:t>
            </a:r>
            <a:r>
              <a:rPr lang="ja-JP" altLang="en-US" sz="2400" smtClean="0">
                <a:solidFill>
                  <a:schemeClr val="bg1"/>
                </a:solidFill>
              </a:rPr>
              <a:t>アドレス</a:t>
            </a:r>
            <a:r>
              <a:rPr lang="en-US" altLang="ja-JP" sz="2400" smtClean="0">
                <a:solidFill>
                  <a:schemeClr val="bg1"/>
                </a:solidFill>
              </a:rPr>
              <a:t>, </a:t>
            </a:r>
            <a:r>
              <a:rPr lang="ja-JP" altLang="en-US" sz="2400" smtClean="0">
                <a:solidFill>
                  <a:schemeClr val="bg1"/>
                </a:solidFill>
              </a:rPr>
              <a:t>ハンドラー</a:t>
            </a:r>
            <a:r>
              <a:rPr lang="en-US" altLang="ja-JP" sz="2400" smtClean="0">
                <a:solidFill>
                  <a:schemeClr val="bg1"/>
                </a:solidFill>
              </a:rPr>
              <a:t> )</a:t>
            </a:r>
            <a:endParaRPr lang="en-US" altLang="ja-JP" sz="2400" dirty="0">
              <a:solidFill>
                <a:schemeClr val="bg1"/>
              </a:solidFill>
            </a:endParaRPr>
          </a:p>
        </p:txBody>
      </p:sp>
    </p:spTree>
    <p:extLst>
      <p:ext uri="{BB962C8B-B14F-4D97-AF65-F5344CB8AC3E}">
        <p14:creationId xmlns:p14="http://schemas.microsoft.com/office/powerpoint/2010/main" val="20275424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59546</TotalTime>
  <Words>1832</Words>
  <Application>Microsoft Office PowerPoint</Application>
  <PresentationFormat>ワイド画面</PresentationFormat>
  <Paragraphs>263</Paragraphs>
  <Slides>32</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32</vt:i4>
      </vt:variant>
    </vt:vector>
  </HeadingPairs>
  <TitlesOfParts>
    <vt:vector size="41" baseType="lpstr">
      <vt:lpstr>ＭＳ Ｐゴシック</vt:lpstr>
      <vt:lpstr>メイリオ</vt:lpstr>
      <vt:lpstr>Calibri</vt:lpstr>
      <vt:lpstr>Tw Cen MT</vt:lpstr>
      <vt:lpstr>Tw Cen MT Condensed</vt:lpstr>
      <vt:lpstr>Verdana</vt:lpstr>
      <vt:lpstr>Wingdings</vt:lpstr>
      <vt:lpstr>Wingdings 3</vt:lpstr>
      <vt:lpstr>インテグラル</vt:lpstr>
      <vt:lpstr>サーバープログラミング</vt:lpstr>
      <vt:lpstr>Go言語のWebサーバ</vt:lpstr>
      <vt:lpstr>Go言語について（復習）</vt:lpstr>
      <vt:lpstr>Web開発におけるGoの利点</vt:lpstr>
      <vt:lpstr>Web開発の特徴</vt:lpstr>
      <vt:lpstr>Webサーバの環境構築</vt:lpstr>
      <vt:lpstr>ファイアウォール設定</vt:lpstr>
      <vt:lpstr>プロジェクト作成</vt:lpstr>
      <vt:lpstr>Webサーバの基本</vt:lpstr>
      <vt:lpstr>メインプログラムの記述</vt:lpstr>
      <vt:lpstr>動作確認</vt:lpstr>
      <vt:lpstr>ルート設定</vt:lpstr>
      <vt:lpstr>メインプログラムの記述</vt:lpstr>
      <vt:lpstr>ハンドラー関数について</vt:lpstr>
      <vt:lpstr>自動ビルド</vt:lpstr>
      <vt:lpstr>自動ビルド</vt:lpstr>
      <vt:lpstr>ミドルウェア</vt:lpstr>
      <vt:lpstr>Webサーバのミドルウェアとは</vt:lpstr>
      <vt:lpstr>メインプログラムの記述</vt:lpstr>
      <vt:lpstr>Webサーバのミドルウェアとは</vt:lpstr>
      <vt:lpstr>メインプログラムの記述</vt:lpstr>
      <vt:lpstr>静的ファイル</vt:lpstr>
      <vt:lpstr>静的ファイルとは</vt:lpstr>
      <vt:lpstr>ファイルサーバ</vt:lpstr>
      <vt:lpstr>メインプログラムの記述</vt:lpstr>
      <vt:lpstr>ファイルサーバ</vt:lpstr>
      <vt:lpstr>ファイルサーバ</vt:lpstr>
      <vt:lpstr>課題</vt:lpstr>
      <vt:lpstr>課題準備</vt:lpstr>
      <vt:lpstr>課題①</vt:lpstr>
      <vt:lpstr>課題②</vt:lpstr>
      <vt:lpstr>課題提出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データベース演習</dc:title>
  <dc:creator>藤田　昇</dc:creator>
  <cp:lastModifiedBy>寒河江 勇矢</cp:lastModifiedBy>
  <cp:revision>1202</cp:revision>
  <cp:lastPrinted>2014-10-14T07:01:07Z</cp:lastPrinted>
  <dcterms:created xsi:type="dcterms:W3CDTF">2014-04-14T04:47:39Z</dcterms:created>
  <dcterms:modified xsi:type="dcterms:W3CDTF">2024-10-22T18:35:27Z</dcterms:modified>
</cp:coreProperties>
</file>