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7" r:id="rId1"/>
  </p:sldMasterIdLst>
  <p:notesMasterIdLst>
    <p:notesMasterId r:id="rId28"/>
  </p:notesMasterIdLst>
  <p:handoutMasterIdLst>
    <p:handoutMasterId r:id="rId29"/>
  </p:handoutMasterIdLst>
  <p:sldIdLst>
    <p:sldId id="256" r:id="rId2"/>
    <p:sldId id="961" r:id="rId3"/>
    <p:sldId id="962" r:id="rId4"/>
    <p:sldId id="1033" r:id="rId5"/>
    <p:sldId id="1034" r:id="rId6"/>
    <p:sldId id="963" r:id="rId7"/>
    <p:sldId id="1035" r:id="rId8"/>
    <p:sldId id="1037" r:id="rId9"/>
    <p:sldId id="1036" r:id="rId10"/>
    <p:sldId id="1038" r:id="rId11"/>
    <p:sldId id="1001" r:id="rId12"/>
    <p:sldId id="1002" r:id="rId13"/>
    <p:sldId id="1039" r:id="rId14"/>
    <p:sldId id="1040" r:id="rId15"/>
    <p:sldId id="978" r:id="rId16"/>
    <p:sldId id="1041" r:id="rId17"/>
    <p:sldId id="1042" r:id="rId18"/>
    <p:sldId id="1043" r:id="rId19"/>
    <p:sldId id="1044" r:id="rId20"/>
    <p:sldId id="1045" r:id="rId21"/>
    <p:sldId id="1046" r:id="rId22"/>
    <p:sldId id="1047" r:id="rId23"/>
    <p:sldId id="1048" r:id="rId24"/>
    <p:sldId id="999" r:id="rId25"/>
    <p:sldId id="1027" r:id="rId26"/>
    <p:sldId id="1000" r:id="rId27"/>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C6B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5223" autoAdjust="0"/>
  </p:normalViewPr>
  <p:slideViewPr>
    <p:cSldViewPr snapToGrid="0">
      <p:cViewPr varScale="1">
        <p:scale>
          <a:sx n="56" d="100"/>
          <a:sy n="56"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21294" y="1"/>
            <a:ext cx="3076364" cy="513508"/>
          </a:xfrm>
          <a:prstGeom prst="rect">
            <a:avLst/>
          </a:prstGeom>
        </p:spPr>
        <p:txBody>
          <a:bodyPr vert="horz" lIns="94640" tIns="47320" rIns="94640" bIns="47320" rtlCol="0"/>
          <a:lstStyle>
            <a:lvl1pPr algn="r">
              <a:defRPr sz="1200"/>
            </a:lvl1pPr>
          </a:lstStyle>
          <a:p>
            <a:fld id="{C77FDD85-E6B7-45D6-B72C-05CFB97907A8}" type="datetimeFigureOut">
              <a:rPr kumimoji="1" lang="ja-JP" altLang="en-US" smtClean="0"/>
              <a:t>2024/10/23</a:t>
            </a:fld>
            <a:endParaRPr kumimoji="1" lang="ja-JP" altLang="en-US" dirty="0"/>
          </a:p>
        </p:txBody>
      </p:sp>
      <p:sp>
        <p:nvSpPr>
          <p:cNvPr id="4" name="フッター プレースホルダー 3"/>
          <p:cNvSpPr>
            <a:spLocks noGrp="1"/>
          </p:cNvSpPr>
          <p:nvPr>
            <p:ph type="ftr" sz="quarter" idx="2"/>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21294" y="9721107"/>
            <a:ext cx="3076364" cy="513507"/>
          </a:xfrm>
          <a:prstGeom prst="rect">
            <a:avLst/>
          </a:prstGeom>
        </p:spPr>
        <p:txBody>
          <a:bodyPr vert="horz" lIns="94640" tIns="47320" rIns="94640" bIns="47320" rtlCol="0" anchor="b"/>
          <a:lstStyle>
            <a:lvl1pPr algn="r">
              <a:defRPr sz="1200"/>
            </a:lvl1pPr>
          </a:lstStyle>
          <a:p>
            <a:fld id="{58DAE9EB-B1BC-43BD-987C-2C8F736AAFBD}" type="slidenum">
              <a:rPr kumimoji="1" lang="ja-JP" altLang="en-US" smtClean="0"/>
              <a:t>‹#›</a:t>
            </a:fld>
            <a:endParaRPr kumimoji="1" lang="ja-JP" altLang="en-US" dirty="0"/>
          </a:p>
        </p:txBody>
      </p:sp>
    </p:spTree>
    <p:extLst>
      <p:ext uri="{BB962C8B-B14F-4D97-AF65-F5344CB8AC3E}">
        <p14:creationId xmlns:p14="http://schemas.microsoft.com/office/powerpoint/2010/main" val="2860809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21294" y="1"/>
            <a:ext cx="3076364" cy="513508"/>
          </a:xfrm>
          <a:prstGeom prst="rect">
            <a:avLst/>
          </a:prstGeom>
        </p:spPr>
        <p:txBody>
          <a:bodyPr vert="horz" lIns="94640" tIns="47320" rIns="94640" bIns="47320" rtlCol="0"/>
          <a:lstStyle>
            <a:lvl1pPr algn="r">
              <a:defRPr sz="1200"/>
            </a:lvl1pPr>
          </a:lstStyle>
          <a:p>
            <a:fld id="{B99715FE-D0FD-4D8A-A7D3-7328F87F41E8}" type="datetimeFigureOut">
              <a:rPr kumimoji="1" lang="ja-JP" altLang="en-US" smtClean="0"/>
              <a:t>2024/10/23</a:t>
            </a:fld>
            <a:endParaRPr kumimoji="1" lang="ja-JP" altLang="en-US" dirty="0"/>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40" tIns="47320" rIns="94640" bIns="47320"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4640" tIns="47320" rIns="94640" bIns="473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21294" y="9721107"/>
            <a:ext cx="3076364" cy="513507"/>
          </a:xfrm>
          <a:prstGeom prst="rect">
            <a:avLst/>
          </a:prstGeom>
        </p:spPr>
        <p:txBody>
          <a:bodyPr vert="horz" lIns="94640" tIns="47320" rIns="94640" bIns="47320" rtlCol="0" anchor="b"/>
          <a:lstStyle>
            <a:lvl1pPr algn="r">
              <a:defRPr sz="1200"/>
            </a:lvl1pPr>
          </a:lstStyle>
          <a:p>
            <a:fld id="{E7B6A7E5-20E7-4769-A52F-B79E8D25D0B9}" type="slidenum">
              <a:rPr kumimoji="1" lang="ja-JP" altLang="en-US" smtClean="0"/>
              <a:t>‹#›</a:t>
            </a:fld>
            <a:endParaRPr kumimoji="1" lang="ja-JP" altLang="en-US" dirty="0"/>
          </a:p>
        </p:txBody>
      </p:sp>
    </p:spTree>
    <p:extLst>
      <p:ext uri="{BB962C8B-B14F-4D97-AF65-F5344CB8AC3E}">
        <p14:creationId xmlns:p14="http://schemas.microsoft.com/office/powerpoint/2010/main" val="1899234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79425" y="1279525"/>
            <a:ext cx="6140450" cy="34544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B6A7E5-20E7-4769-A52F-B79E8D25D0B9}" type="slidenum">
              <a:rPr kumimoji="1" lang="ja-JP" altLang="en-US" smtClean="0"/>
              <a:t>1</a:t>
            </a:fld>
            <a:endParaRPr kumimoji="1" lang="ja-JP" altLang="en-US" dirty="0"/>
          </a:p>
        </p:txBody>
      </p:sp>
    </p:spTree>
    <p:extLst>
      <p:ext uri="{BB962C8B-B14F-4D97-AF65-F5344CB8AC3E}">
        <p14:creationId xmlns:p14="http://schemas.microsoft.com/office/powerpoint/2010/main" val="25733924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B1EA3301-F094-415A-980E-D516D23FFAD8}"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b="27708"/>
          <a:stretch/>
        </p:blipFill>
        <p:spPr>
          <a:xfrm>
            <a:off x="0" y="-1"/>
            <a:ext cx="12192000" cy="4760259"/>
          </a:xfrm>
          <a:prstGeom prst="rect">
            <a:avLst/>
          </a:prstGeom>
        </p:spPr>
      </p:pic>
    </p:spTree>
    <p:extLst>
      <p:ext uri="{BB962C8B-B14F-4D97-AF65-F5344CB8AC3E}">
        <p14:creationId xmlns:p14="http://schemas.microsoft.com/office/powerpoint/2010/main" val="30379576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96383-0E68-4099-AAC1-E34C763314E2}"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18255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75F758-FF47-4C36-B7FA-4E47B3ED2DBA}"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5869" y="271462"/>
            <a:ext cx="10721877" cy="983597"/>
          </a:xfrm>
        </p:spPr>
        <p:txBody>
          <a:bodyPr/>
          <a:lstStyle>
            <a:lvl1pPr>
              <a:defRPr>
                <a:latin typeface="+mj-ea"/>
                <a:ea typeface="+mj-ea"/>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5869" y="1474689"/>
            <a:ext cx="10721877" cy="4875007"/>
          </a:xfrm>
        </p:spPr>
        <p:txBody>
          <a:bodyPr/>
          <a:lstStyle>
            <a:lvl1pPr marL="91440" indent="-91440">
              <a:buFont typeface="Wingdings" panose="05000000000000000000" pitchFamily="2" charset="2"/>
              <a:buChar char="n"/>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A56F70-C8E2-4F05-8C7D-33C1BF5D28EF}"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a:xfrm>
            <a:off x="4842932" y="6470704"/>
            <a:ext cx="6123144" cy="274320"/>
          </a:xfrm>
        </p:spPr>
        <p:txBody>
          <a:bodyPr/>
          <a:lstStyle/>
          <a:p>
            <a:endParaRPr kumimoji="1" lang="ja-JP" altLang="en-US" dirty="0"/>
          </a:p>
        </p:txBody>
      </p:sp>
      <p:sp>
        <p:nvSpPr>
          <p:cNvPr id="6" name="Slide Number Placeholder 5"/>
          <p:cNvSpPr>
            <a:spLocks noGrp="1"/>
          </p:cNvSpPr>
          <p:nvPr>
            <p:ph type="sldNum" sz="quarter" idx="12"/>
          </p:nvPr>
        </p:nvSpPr>
        <p:spPr>
          <a:xfrm>
            <a:off x="11060206" y="6470704"/>
            <a:ext cx="497540" cy="274320"/>
          </a:xfrm>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4953556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85837" y="3788075"/>
            <a:ext cx="11186209" cy="696543"/>
          </a:xfrm>
        </p:spPr>
        <p:txBody>
          <a:bodyPr anchor="ctr">
            <a:normAutofit/>
          </a:bodyPr>
          <a:lstStyle>
            <a:lvl1pPr algn="l">
              <a:defRPr sz="5000" b="0" cap="none"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00999" y="4610513"/>
            <a:ext cx="11171047"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F1BECF-5D36-40CC-8D6E-533150281EC8}"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10" name="直線コネクタ 9"/>
          <p:cNvCxnSpPr/>
          <p:nvPr userDrawn="1"/>
        </p:nvCxnSpPr>
        <p:spPr>
          <a:xfrm>
            <a:off x="519953" y="4401671"/>
            <a:ext cx="11152094"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7698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D41E0-8C1F-4B9F-8706-BDB6482618CC}"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101822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21FEF6C-15B5-45CE-B5FE-A998E5B3E5EF}" type="datetime1">
              <a:rPr kumimoji="1" lang="ja-JP" altLang="en-US" smtClean="0"/>
              <a:t>2024/10/23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9599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7A841DB-454F-4FD4-998F-4CBA671ACD4A}" type="datetime1">
              <a:rPr kumimoji="1" lang="ja-JP" altLang="en-US" smtClean="0"/>
              <a:t>2024/10/23</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56760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93E8B-DD8A-4DB6-AFD8-FFDA697D72C4}" type="datetime1">
              <a:rPr kumimoji="1" lang="ja-JP" altLang="en-US" smtClean="0"/>
              <a:t>2024/10/23</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81638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2C88E24-97A5-4F69-B656-38C9179E89A5}"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307192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718ABE-3417-48C5-8F51-9E87CEC2961B}"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939" y="316908"/>
            <a:ext cx="10746531" cy="9144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7940" y="1413502"/>
            <a:ext cx="10746530" cy="4875007"/>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61595-A871-47EF-8470-15F364FE66B4}" type="datetime1">
              <a:rPr kumimoji="1" lang="ja-JP" altLang="en-US" smtClean="0"/>
              <a:t>2024/10/23</a:t>
            </a:fld>
            <a:endParaRPr kumimoji="1" lang="ja-JP" alt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dirty="0"/>
          </a:p>
        </p:txBody>
      </p:sp>
      <p:sp>
        <p:nvSpPr>
          <p:cNvPr id="6" name="Slide Number Placeholder 5"/>
          <p:cNvSpPr>
            <a:spLocks noGrp="1"/>
          </p:cNvSpPr>
          <p:nvPr>
            <p:ph type="sldNum" sz="quarter" idx="4"/>
          </p:nvPr>
        </p:nvSpPr>
        <p:spPr>
          <a:xfrm>
            <a:off x="10837333" y="6470704"/>
            <a:ext cx="72713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7A9A28-9EBD-49C2-AFDF-2444FA364FF7}" type="slidenum">
              <a:rPr lang="ja-JP" altLang="en-US" smtClean="0"/>
              <a:pPr/>
              <a:t>‹#›</a:t>
            </a:fld>
            <a:endParaRPr lang="ja-JP" altLang="en-US" dirty="0"/>
          </a:p>
        </p:txBody>
      </p:sp>
      <p:cxnSp>
        <p:nvCxnSpPr>
          <p:cNvPr id="7" name="Straight Connector 6"/>
          <p:cNvCxnSpPr/>
          <p:nvPr/>
        </p:nvCxnSpPr>
        <p:spPr>
          <a:xfrm flipV="1">
            <a:off x="717176" y="28844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29385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kumimoji="1"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n"/>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2800" dirty="0"/>
              <a:t>サーバープログラミング</a:t>
            </a:r>
          </a:p>
        </p:txBody>
      </p:sp>
      <p:sp>
        <p:nvSpPr>
          <p:cNvPr id="3" name="サブタイトル 2"/>
          <p:cNvSpPr>
            <a:spLocks noGrp="1"/>
          </p:cNvSpPr>
          <p:nvPr>
            <p:ph type="subTitle" idx="1"/>
          </p:nvPr>
        </p:nvSpPr>
        <p:spPr/>
        <p:txBody>
          <a:bodyPr>
            <a:normAutofit/>
          </a:bodyPr>
          <a:lstStyle/>
          <a:p>
            <a:r>
              <a:rPr lang="en-US" altLang="ja-JP" smtClean="0"/>
              <a:t>k03</a:t>
            </a:r>
            <a:r>
              <a:rPr lang="ja-JP" altLang="en-US" dirty="0" smtClean="0"/>
              <a:t>　</a:t>
            </a:r>
            <a:endParaRPr lang="en-US" altLang="ja-JP" dirty="0" smtClean="0"/>
          </a:p>
          <a:p>
            <a:r>
              <a:rPr lang="ja-JP" altLang="en-US" dirty="0" smtClean="0"/>
              <a:t>　</a:t>
            </a:r>
            <a:r>
              <a:rPr lang="ja-JP" altLang="en-US" smtClean="0"/>
              <a:t>　</a:t>
            </a:r>
            <a:r>
              <a:rPr lang="en-US" altLang="ja-JP"/>
              <a:t>Go</a:t>
            </a:r>
            <a:r>
              <a:rPr lang="ja-JP" altLang="en-US" smtClean="0"/>
              <a:t>言語の関数と構造体</a:t>
            </a:r>
            <a:endParaRPr lang="en-US" altLang="ja-JP" smtClean="0"/>
          </a:p>
        </p:txBody>
      </p:sp>
    </p:spTree>
    <p:extLst>
      <p:ext uri="{BB962C8B-B14F-4D97-AF65-F5344CB8AC3E}">
        <p14:creationId xmlns:p14="http://schemas.microsoft.com/office/powerpoint/2010/main" val="1499003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latin typeface="+mj-ea"/>
              </a:rPr>
              <a:t>エラーハンドリング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10</a:t>
            </a:fld>
            <a:endParaRPr kumimoji="1" lang="ja-JP" altLang="en-US" dirty="0"/>
          </a:p>
        </p:txBody>
      </p:sp>
    </p:spTree>
    <p:extLst>
      <p:ext uri="{BB962C8B-B14F-4D97-AF65-F5344CB8AC3E}">
        <p14:creationId xmlns:p14="http://schemas.microsoft.com/office/powerpoint/2010/main" val="2541659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error</a:t>
            </a:r>
            <a:r>
              <a:rPr lang="ja-JP" altLang="en-US" smtClean="0"/>
              <a:t>型によるエラーハンドリング</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信頼性の高いプログラムを構築する上でエラーハンドリングは重要な要素です。</a:t>
            </a:r>
            <a:endParaRPr lang="en-US" altLang="ja-JP" smtClean="0">
              <a:latin typeface="+mn-ea"/>
            </a:endParaRPr>
          </a:p>
          <a:p>
            <a:r>
              <a:rPr kumimoji="1" lang="en-US" altLang="ja-JP" smtClean="0">
                <a:latin typeface="+mn-ea"/>
              </a:rPr>
              <a:t>Go</a:t>
            </a:r>
            <a:r>
              <a:rPr kumimoji="1" lang="ja-JP" altLang="en-US" smtClean="0">
                <a:latin typeface="+mn-ea"/>
              </a:rPr>
              <a:t>言語ではシンプルで一貫性のあるエラーハンドリングが提供されています。</a:t>
            </a:r>
            <a:endParaRPr kumimoji="1" lang="en-US" altLang="ja-JP" smtClean="0">
              <a:latin typeface="+mn-ea"/>
            </a:endParaRPr>
          </a:p>
          <a:p>
            <a:r>
              <a:rPr lang="en-US" altLang="ja-JP">
                <a:latin typeface="+mn-ea"/>
              </a:rPr>
              <a:t>Go</a:t>
            </a:r>
            <a:r>
              <a:rPr lang="ja-JP" altLang="en-US">
                <a:latin typeface="+mn-ea"/>
              </a:rPr>
              <a:t>言語では</a:t>
            </a:r>
            <a:r>
              <a:rPr lang="ja-JP" altLang="en-US" smtClean="0">
                <a:latin typeface="+mn-ea"/>
              </a:rPr>
              <a:t>エラーハンドリングに</a:t>
            </a:r>
            <a:r>
              <a:rPr lang="en-US" altLang="ja-JP" smtClean="0">
                <a:solidFill>
                  <a:srgbClr val="C00000"/>
                </a:solidFill>
                <a:latin typeface="+mn-ea"/>
              </a:rPr>
              <a:t>error</a:t>
            </a:r>
            <a:r>
              <a:rPr lang="ja-JP" altLang="en-US" smtClean="0">
                <a:solidFill>
                  <a:srgbClr val="C00000"/>
                </a:solidFill>
                <a:latin typeface="+mn-ea"/>
              </a:rPr>
              <a:t>型</a:t>
            </a:r>
            <a:r>
              <a:rPr lang="ja-JP" altLang="en-US" smtClean="0">
                <a:latin typeface="+mn-ea"/>
              </a:rPr>
              <a:t>を用いて行います。</a:t>
            </a:r>
            <a:endParaRPr lang="en-US" altLang="ja-JP" smtClean="0">
              <a:latin typeface="+mn-ea"/>
            </a:endParaRPr>
          </a:p>
          <a:p>
            <a:pPr marL="0" indent="0">
              <a:buNone/>
            </a:pPr>
            <a:r>
              <a:rPr kumimoji="1" lang="ja-JP" altLang="en-US" smtClean="0">
                <a:latin typeface="+mn-ea"/>
              </a:rPr>
              <a:t>　例）</a:t>
            </a:r>
            <a:endParaRPr kumimoji="1" lang="en-US" altLang="ja-JP" smtClean="0">
              <a:latin typeface="+mn-ea"/>
            </a:endParaRPr>
          </a:p>
          <a:p>
            <a:endParaRPr kumimoji="1" lang="en-US" altLang="ja-JP" smtClean="0">
              <a:latin typeface="+mn-ea"/>
            </a:endParaRPr>
          </a:p>
          <a:p>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関数は通常、結果と一緒にエラーを返します。</a:t>
            </a:r>
            <a:endParaRPr lang="en-US" altLang="ja-JP" smtClean="0">
              <a:latin typeface="+mn-ea"/>
            </a:endParaRPr>
          </a:p>
          <a:p>
            <a:r>
              <a:rPr kumimoji="1" lang="ja-JP" altLang="en-US">
                <a:latin typeface="+mn-ea"/>
              </a:rPr>
              <a:t>エラー</a:t>
            </a:r>
            <a:r>
              <a:rPr kumimoji="1" lang="ja-JP" altLang="en-US" smtClean="0">
                <a:latin typeface="+mn-ea"/>
              </a:rPr>
              <a:t>が</a:t>
            </a:r>
            <a:r>
              <a:rPr kumimoji="1" lang="en-US" altLang="ja-JP" smtClean="0">
                <a:solidFill>
                  <a:srgbClr val="C00000"/>
                </a:solidFill>
                <a:latin typeface="+mn-ea"/>
              </a:rPr>
              <a:t>nil</a:t>
            </a:r>
            <a:r>
              <a:rPr kumimoji="1" lang="ja-JP" altLang="en-US" smtClean="0">
                <a:latin typeface="+mn-ea"/>
              </a:rPr>
              <a:t>でないかをチェックして処理を進めることで予期しない操作を防ぎます。</a:t>
            </a:r>
            <a:endParaRPr kumimoji="1" lang="en-US" altLang="ja-JP" smtClean="0">
              <a:latin typeface="+mn-ea"/>
            </a:endParaRPr>
          </a:p>
          <a:p>
            <a:pPr marL="0" indent="0">
              <a:buNone/>
            </a:pPr>
            <a:endParaRPr lang="en-US" altLang="ja-JP"/>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11</a:t>
            </a:fld>
            <a:endParaRPr kumimoji="1" lang="ja-JP" altLang="en-US" dirty="0"/>
          </a:p>
        </p:txBody>
      </p:sp>
      <p:sp>
        <p:nvSpPr>
          <p:cNvPr id="7" name="正方形/長方形 6"/>
          <p:cNvSpPr/>
          <p:nvPr/>
        </p:nvSpPr>
        <p:spPr>
          <a:xfrm>
            <a:off x="1297480" y="3288949"/>
            <a:ext cx="10100004" cy="177772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a:latin typeface="+mn-ea"/>
              </a:rPr>
              <a:t>package main</a:t>
            </a:r>
          </a:p>
          <a:p>
            <a:r>
              <a:rPr lang="en-US" altLang="ja-JP" sz="1600">
                <a:latin typeface="+mn-ea"/>
              </a:rPr>
              <a:t/>
            </a:r>
            <a:br>
              <a:rPr lang="en-US" altLang="ja-JP" sz="1600">
                <a:latin typeface="+mn-ea"/>
              </a:rPr>
            </a:br>
            <a:r>
              <a:rPr lang="en-US" altLang="ja-JP" sz="1600">
                <a:latin typeface="+mn-ea"/>
              </a:rPr>
              <a:t>result, </a:t>
            </a:r>
            <a:r>
              <a:rPr lang="en-US" altLang="ja-JP" sz="1600">
                <a:solidFill>
                  <a:srgbClr val="FFC000"/>
                </a:solidFill>
                <a:latin typeface="+mn-ea"/>
              </a:rPr>
              <a:t>err</a:t>
            </a:r>
            <a:r>
              <a:rPr lang="en-US" altLang="ja-JP" sz="1600">
                <a:latin typeface="+mn-ea"/>
              </a:rPr>
              <a:t> := </a:t>
            </a:r>
            <a:r>
              <a:rPr lang="ja-JP" altLang="en-US" sz="1600">
                <a:latin typeface="+mn-ea"/>
              </a:rPr>
              <a:t>関数</a:t>
            </a:r>
            <a:r>
              <a:rPr lang="en-US" altLang="ja-JP" sz="1600">
                <a:latin typeface="+mn-ea"/>
              </a:rPr>
              <a:t>()</a:t>
            </a:r>
          </a:p>
          <a:p>
            <a:r>
              <a:rPr lang="en-US" altLang="ja-JP" sz="1600">
                <a:solidFill>
                  <a:srgbClr val="FFC000"/>
                </a:solidFill>
                <a:latin typeface="+mn-ea"/>
              </a:rPr>
              <a:t>if err != nil </a:t>
            </a:r>
            <a:r>
              <a:rPr lang="en-US" altLang="ja-JP" sz="1600">
                <a:latin typeface="+mn-ea"/>
              </a:rPr>
              <a:t>{</a:t>
            </a:r>
          </a:p>
          <a:p>
            <a:r>
              <a:rPr lang="en-US" altLang="ja-JP" sz="1600">
                <a:latin typeface="+mn-ea"/>
              </a:rPr>
              <a:t>    fmt.Println("Error:", err)</a:t>
            </a:r>
          </a:p>
          <a:p>
            <a:r>
              <a:rPr lang="en-US" altLang="ja-JP" sz="1600">
                <a:latin typeface="+mn-ea"/>
              </a:rPr>
              <a:t>    return</a:t>
            </a:r>
          </a:p>
          <a:p>
            <a:r>
              <a:rPr lang="en-US" altLang="ja-JP" sz="1600">
                <a:latin typeface="+mn-ea"/>
              </a:rPr>
              <a:t>}</a:t>
            </a:r>
          </a:p>
        </p:txBody>
      </p:sp>
    </p:spTree>
    <p:extLst>
      <p:ext uri="{BB962C8B-B14F-4D97-AF65-F5344CB8AC3E}">
        <p14:creationId xmlns:p14="http://schemas.microsoft.com/office/powerpoint/2010/main" val="285666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nil</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latin typeface="+mn-ea"/>
              </a:rPr>
              <a:t>Go</a:t>
            </a:r>
            <a:r>
              <a:rPr kumimoji="1" lang="ja-JP" altLang="en-US" smtClean="0">
                <a:latin typeface="+mn-ea"/>
              </a:rPr>
              <a:t>言語では </a:t>
            </a:r>
            <a:r>
              <a:rPr kumimoji="1" lang="en-US" altLang="ja-JP" smtClean="0">
                <a:solidFill>
                  <a:srgbClr val="C00000"/>
                </a:solidFill>
                <a:latin typeface="+mn-ea"/>
              </a:rPr>
              <a:t>nil</a:t>
            </a:r>
            <a:r>
              <a:rPr kumimoji="1" lang="en-US" altLang="ja-JP" smtClean="0">
                <a:latin typeface="+mn-ea"/>
              </a:rPr>
              <a:t> </a:t>
            </a:r>
            <a:r>
              <a:rPr kumimoji="1" lang="ja-JP" altLang="en-US" smtClean="0">
                <a:latin typeface="+mn-ea"/>
              </a:rPr>
              <a:t>という特別な値があり、一般的なプログラミング言語の </a:t>
            </a:r>
            <a:r>
              <a:rPr kumimoji="1" lang="en-US" altLang="ja-JP" smtClean="0">
                <a:solidFill>
                  <a:srgbClr val="C00000"/>
                </a:solidFill>
                <a:latin typeface="+mn-ea"/>
              </a:rPr>
              <a:t>null</a:t>
            </a:r>
            <a:r>
              <a:rPr kumimoji="1" lang="en-US" altLang="ja-JP" smtClean="0">
                <a:latin typeface="+mn-ea"/>
              </a:rPr>
              <a:t> </a:t>
            </a:r>
            <a:r>
              <a:rPr lang="ja-JP" altLang="en-US" smtClean="0">
                <a:latin typeface="+mn-ea"/>
              </a:rPr>
              <a:t>に相当します。</a:t>
            </a:r>
            <a:endParaRPr lang="en-US" altLang="ja-JP" smtClean="0">
              <a:latin typeface="+mn-ea"/>
            </a:endParaRPr>
          </a:p>
          <a:p>
            <a:r>
              <a:rPr lang="ja-JP" altLang="en-US" smtClean="0">
                <a:latin typeface="+mn-ea"/>
              </a:rPr>
              <a:t>多くの型はゼロ値（初期値）が </a:t>
            </a:r>
            <a:r>
              <a:rPr lang="en-US" altLang="ja-JP" smtClean="0">
                <a:latin typeface="+mn-ea"/>
              </a:rPr>
              <a:t>nil </a:t>
            </a:r>
            <a:r>
              <a:rPr lang="ja-JP" altLang="en-US" smtClean="0">
                <a:latin typeface="+mn-ea"/>
              </a:rPr>
              <a:t>と設定されており、明示的に初期化しない限りは</a:t>
            </a:r>
            <a:r>
              <a:rPr lang="en-US" altLang="ja-JP" smtClean="0">
                <a:latin typeface="+mn-ea"/>
              </a:rPr>
              <a:t>nil</a:t>
            </a:r>
            <a:r>
              <a:rPr lang="ja-JP" altLang="en-US" smtClean="0">
                <a:latin typeface="+mn-ea"/>
              </a:rPr>
              <a:t>チェックを行うことで値が入っているかどうかを確認することができます。</a:t>
            </a:r>
            <a:endParaRPr lang="en-US" altLang="ja-JP" smtClean="0">
              <a:latin typeface="+mn-ea"/>
            </a:endParaRPr>
          </a:p>
          <a:p>
            <a:r>
              <a:rPr lang="en-US" altLang="ja-JP" smtClean="0">
                <a:latin typeface="+mn-ea"/>
              </a:rPr>
              <a:t>Go</a:t>
            </a:r>
            <a:r>
              <a:rPr lang="ja-JP" altLang="en-US" smtClean="0">
                <a:latin typeface="+mn-ea"/>
              </a:rPr>
              <a:t>言語で</a:t>
            </a:r>
            <a:r>
              <a:rPr lang="en-US" altLang="ja-JP" smtClean="0">
                <a:latin typeface="+mn-ea"/>
              </a:rPr>
              <a:t>nil</a:t>
            </a:r>
            <a:r>
              <a:rPr lang="ja-JP" altLang="en-US" smtClean="0">
                <a:latin typeface="+mn-ea"/>
              </a:rPr>
              <a:t>が使われる場面は以下の</a:t>
            </a:r>
            <a:r>
              <a:rPr lang="en-US" altLang="ja-JP" smtClean="0">
                <a:latin typeface="+mn-ea"/>
              </a:rPr>
              <a:t>3</a:t>
            </a:r>
            <a:r>
              <a:rPr lang="ja-JP" altLang="en-US" smtClean="0">
                <a:latin typeface="+mn-ea"/>
              </a:rPr>
              <a:t>つだけです。</a:t>
            </a:r>
            <a:endParaRPr lang="en-US" altLang="ja-JP" smtClean="0">
              <a:latin typeface="+mn-ea"/>
            </a:endParaRPr>
          </a:p>
          <a:p>
            <a:pPr lvl="1"/>
            <a:r>
              <a:rPr lang="ja-JP" altLang="en-US" smtClean="0">
                <a:solidFill>
                  <a:schemeClr val="accent2">
                    <a:lumMod val="75000"/>
                  </a:schemeClr>
                </a:solidFill>
                <a:latin typeface="+mn-ea"/>
              </a:rPr>
              <a:t>値が代入されていない変数のポインタ表現</a:t>
            </a:r>
            <a:endParaRPr lang="en-US" altLang="ja-JP" smtClean="0">
              <a:solidFill>
                <a:schemeClr val="accent2">
                  <a:lumMod val="75000"/>
                </a:schemeClr>
              </a:solidFill>
              <a:latin typeface="+mn-ea"/>
            </a:endParaRPr>
          </a:p>
          <a:p>
            <a:pPr lvl="1"/>
            <a:r>
              <a:rPr lang="ja-JP" altLang="en-US">
                <a:solidFill>
                  <a:schemeClr val="accent2">
                    <a:lumMod val="75000"/>
                  </a:schemeClr>
                </a:solidFill>
                <a:latin typeface="+mn-ea"/>
              </a:rPr>
              <a:t>空</a:t>
            </a:r>
            <a:r>
              <a:rPr lang="ja-JP" altLang="en-US" smtClean="0">
                <a:solidFill>
                  <a:schemeClr val="accent2">
                    <a:lumMod val="75000"/>
                  </a:schemeClr>
                </a:solidFill>
                <a:latin typeface="+mn-ea"/>
              </a:rPr>
              <a:t>のスライス</a:t>
            </a:r>
            <a:endParaRPr lang="en-US" altLang="ja-JP" smtClean="0">
              <a:solidFill>
                <a:schemeClr val="accent2">
                  <a:lumMod val="75000"/>
                </a:schemeClr>
              </a:solidFill>
              <a:latin typeface="+mn-ea"/>
            </a:endParaRPr>
          </a:p>
          <a:p>
            <a:pPr lvl="1"/>
            <a:r>
              <a:rPr lang="en-US" altLang="ja-JP" smtClean="0">
                <a:solidFill>
                  <a:schemeClr val="accent2">
                    <a:lumMod val="75000"/>
                  </a:schemeClr>
                </a:solidFill>
                <a:latin typeface="+mn-ea"/>
              </a:rPr>
              <a:t>error</a:t>
            </a:r>
            <a:r>
              <a:rPr lang="ja-JP" altLang="en-US" smtClean="0">
                <a:solidFill>
                  <a:schemeClr val="accent2">
                    <a:lumMod val="75000"/>
                  </a:schemeClr>
                </a:solidFill>
                <a:latin typeface="+mn-ea"/>
              </a:rPr>
              <a:t>型</a:t>
            </a:r>
            <a:endParaRPr lang="en-US" altLang="ja-JP">
              <a:solidFill>
                <a:schemeClr val="accent2">
                  <a:lumMod val="75000"/>
                </a:schemeClr>
              </a:solidFill>
              <a:latin typeface="+mn-ea"/>
            </a:endParaRPr>
          </a:p>
          <a:p>
            <a:r>
              <a:rPr lang="en-US" altLang="ja-JP" smtClean="0">
                <a:latin typeface="+mn-ea"/>
              </a:rPr>
              <a:t>null </a:t>
            </a:r>
            <a:r>
              <a:rPr lang="ja-JP" altLang="en-US" smtClean="0">
                <a:latin typeface="+mn-ea"/>
              </a:rPr>
              <a:t>は多くの他の言語で用いられる概念では「変数が値を持たない」という意味で使われているため、</a:t>
            </a:r>
            <a:r>
              <a:rPr lang="en-US" altLang="ja-JP" smtClean="0">
                <a:latin typeface="+mn-ea"/>
              </a:rPr>
              <a:t>nil</a:t>
            </a:r>
            <a:r>
              <a:rPr lang="ja-JP" altLang="en-US" smtClean="0">
                <a:latin typeface="+mn-ea"/>
              </a:rPr>
              <a:t>は</a:t>
            </a:r>
            <a:r>
              <a:rPr lang="ja-JP" altLang="en-US" b="1" smtClean="0">
                <a:latin typeface="+mn-ea"/>
              </a:rPr>
              <a:t>より統一された概念</a:t>
            </a:r>
            <a:r>
              <a:rPr lang="ja-JP" altLang="en-US" smtClean="0">
                <a:latin typeface="+mn-ea"/>
              </a:rPr>
              <a:t>で提供されています。</a:t>
            </a:r>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12</a:t>
            </a:fld>
            <a:endParaRPr kumimoji="1" lang="ja-JP" altLang="en-US" dirty="0"/>
          </a:p>
        </p:txBody>
      </p:sp>
    </p:spTree>
    <p:extLst>
      <p:ext uri="{BB962C8B-B14F-4D97-AF65-F5344CB8AC3E}">
        <p14:creationId xmlns:p14="http://schemas.microsoft.com/office/powerpoint/2010/main" val="1653844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panic</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通常のエラーハンドリングフローが使えない極端な状況（プログラムの異常状態等）の時には </a:t>
            </a:r>
            <a:r>
              <a:rPr lang="en-US" altLang="ja-JP" smtClean="0">
                <a:solidFill>
                  <a:srgbClr val="C00000"/>
                </a:solidFill>
                <a:latin typeface="+mn-ea"/>
              </a:rPr>
              <a:t>panic</a:t>
            </a:r>
            <a:r>
              <a:rPr lang="en-US" altLang="ja-JP" smtClean="0">
                <a:latin typeface="+mn-ea"/>
              </a:rPr>
              <a:t> </a:t>
            </a:r>
            <a:r>
              <a:rPr lang="ja-JP" altLang="en-US" smtClean="0">
                <a:latin typeface="+mn-ea"/>
              </a:rPr>
              <a:t>という機能を使うことができます。</a:t>
            </a:r>
            <a:endParaRPr lang="en-US" altLang="ja-JP" smtClean="0">
              <a:latin typeface="+mn-ea"/>
            </a:endParaRPr>
          </a:p>
          <a:p>
            <a:endParaRPr lang="en-US" altLang="ja-JP">
              <a:latin typeface="+mn-ea"/>
            </a:endParaRPr>
          </a:p>
          <a:p>
            <a:r>
              <a:rPr lang="en-US" altLang="ja-JP" smtClean="0">
                <a:latin typeface="+mn-ea"/>
              </a:rPr>
              <a:t>panic </a:t>
            </a:r>
            <a:r>
              <a:rPr lang="ja-JP" altLang="en-US" smtClean="0">
                <a:latin typeface="+mn-ea"/>
              </a:rPr>
              <a:t>を使うことでプログラムの実行を即座に停止してくれます。通常、致命的なエラーが発生したときに使用されます。</a:t>
            </a:r>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13</a:t>
            </a:fld>
            <a:endParaRPr kumimoji="1" lang="ja-JP" altLang="en-US" dirty="0"/>
          </a:p>
        </p:txBody>
      </p:sp>
      <p:sp>
        <p:nvSpPr>
          <p:cNvPr id="5" name="正方形/長方形 4"/>
          <p:cNvSpPr/>
          <p:nvPr/>
        </p:nvSpPr>
        <p:spPr>
          <a:xfrm>
            <a:off x="1297480" y="3506306"/>
            <a:ext cx="10100004" cy="306301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a:latin typeface="+mn-ea"/>
              </a:rPr>
              <a:t>func PanicRun() {</a:t>
            </a:r>
          </a:p>
          <a:p>
            <a:r>
              <a:rPr lang="en-US" altLang="ja-JP" sz="1600">
                <a:latin typeface="+mn-ea"/>
              </a:rPr>
              <a:t>	</a:t>
            </a:r>
            <a:r>
              <a:rPr lang="en-US" altLang="ja-JP" sz="1600">
                <a:solidFill>
                  <a:srgbClr val="FFC000"/>
                </a:solidFill>
                <a:latin typeface="+mn-ea"/>
              </a:rPr>
              <a:t>panic("Error!!!!!")</a:t>
            </a:r>
          </a:p>
          <a:p>
            <a:r>
              <a:rPr lang="en-US" altLang="ja-JP" sz="1600">
                <a:latin typeface="+mn-ea"/>
              </a:rPr>
              <a:t>}</a:t>
            </a:r>
          </a:p>
          <a:p>
            <a:endParaRPr lang="en-US" altLang="ja-JP" sz="1600">
              <a:latin typeface="+mn-ea"/>
            </a:endParaRPr>
          </a:p>
          <a:p>
            <a:r>
              <a:rPr lang="en-US" altLang="ja-JP" sz="1600">
                <a:latin typeface="+mn-ea"/>
              </a:rPr>
              <a:t>func main() {</a:t>
            </a:r>
          </a:p>
          <a:p>
            <a:r>
              <a:rPr lang="en-US" altLang="ja-JP" sz="1600">
                <a:latin typeface="+mn-ea"/>
              </a:rPr>
              <a:t>	fmt.Println("Start")</a:t>
            </a:r>
          </a:p>
          <a:p>
            <a:r>
              <a:rPr lang="en-US" altLang="ja-JP" sz="1600">
                <a:latin typeface="+mn-ea"/>
              </a:rPr>
              <a:t>	PanicRun()</a:t>
            </a:r>
          </a:p>
          <a:p>
            <a:r>
              <a:rPr lang="en-US" altLang="ja-JP" sz="1600">
                <a:latin typeface="+mn-ea"/>
              </a:rPr>
              <a:t>	fmt.Println("end") </a:t>
            </a:r>
            <a:r>
              <a:rPr lang="en-US" altLang="ja-JP" sz="1600">
                <a:solidFill>
                  <a:schemeClr val="accent1">
                    <a:lumMod val="40000"/>
                    <a:lumOff val="60000"/>
                  </a:schemeClr>
                </a:solidFill>
                <a:latin typeface="+mn-ea"/>
              </a:rPr>
              <a:t>// </a:t>
            </a:r>
            <a:r>
              <a:rPr lang="ja-JP" altLang="en-US" sz="1600">
                <a:solidFill>
                  <a:schemeClr val="accent1">
                    <a:lumMod val="40000"/>
                    <a:lumOff val="60000"/>
                  </a:schemeClr>
                </a:solidFill>
                <a:latin typeface="+mn-ea"/>
              </a:rPr>
              <a:t>この行は実行されない</a:t>
            </a:r>
          </a:p>
          <a:p>
            <a:r>
              <a:rPr lang="en-US" altLang="ja-JP" sz="1600">
                <a:latin typeface="+mn-ea"/>
              </a:rPr>
              <a:t>}</a:t>
            </a:r>
          </a:p>
        </p:txBody>
      </p:sp>
    </p:spTree>
    <p:extLst>
      <p:ext uri="{BB962C8B-B14F-4D97-AF65-F5344CB8AC3E}">
        <p14:creationId xmlns:p14="http://schemas.microsoft.com/office/powerpoint/2010/main" val="55758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recover</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異常事態が発生したときに</a:t>
            </a:r>
            <a:r>
              <a:rPr lang="en-US" altLang="ja-JP" smtClean="0">
                <a:latin typeface="+mn-ea"/>
              </a:rPr>
              <a:t>panic</a:t>
            </a:r>
            <a:r>
              <a:rPr lang="ja-JP" altLang="en-US" smtClean="0">
                <a:latin typeface="+mn-ea"/>
              </a:rPr>
              <a:t>を使いますが、もし大切なデータを取り扱っていた場合は強制終了させる前にデータの退避が必要です。</a:t>
            </a:r>
            <a:endParaRPr lang="en-US" altLang="ja-JP" smtClean="0">
              <a:latin typeface="+mn-ea"/>
            </a:endParaRPr>
          </a:p>
          <a:p>
            <a:r>
              <a:rPr lang="ja-JP" altLang="en-US" smtClean="0">
                <a:latin typeface="+mn-ea"/>
              </a:rPr>
              <a:t>そこで利用するのが </a:t>
            </a:r>
            <a:r>
              <a:rPr lang="en-US" altLang="ja-JP" smtClean="0">
                <a:solidFill>
                  <a:srgbClr val="C00000"/>
                </a:solidFill>
                <a:latin typeface="+mn-ea"/>
              </a:rPr>
              <a:t>recover</a:t>
            </a:r>
            <a:r>
              <a:rPr lang="en-US" altLang="ja-JP" smtClean="0">
                <a:latin typeface="+mn-ea"/>
              </a:rPr>
              <a:t> </a:t>
            </a:r>
            <a:r>
              <a:rPr lang="ja-JP" altLang="en-US" smtClean="0">
                <a:latin typeface="+mn-ea"/>
              </a:rPr>
              <a:t>という機能です。異常終了を検知することができます。</a:t>
            </a:r>
            <a:endParaRPr lang="en-US" altLang="ja-JP" smtClean="0">
              <a:latin typeface="+mn-ea"/>
            </a:endParaRPr>
          </a:p>
          <a:p>
            <a:r>
              <a:rPr lang="ja-JP" altLang="en-US" smtClean="0">
                <a:latin typeface="+mn-ea"/>
              </a:rPr>
              <a:t>通常 </a:t>
            </a:r>
            <a:r>
              <a:rPr lang="en-US" altLang="ja-JP" smtClean="0">
                <a:solidFill>
                  <a:srgbClr val="C00000"/>
                </a:solidFill>
                <a:latin typeface="+mn-ea"/>
              </a:rPr>
              <a:t>defer</a:t>
            </a:r>
            <a:r>
              <a:rPr lang="ja-JP" altLang="en-US">
                <a:latin typeface="+mn-ea"/>
              </a:rPr>
              <a:t> </a:t>
            </a:r>
            <a:r>
              <a:rPr lang="ja-JP" altLang="en-US" smtClean="0">
                <a:latin typeface="+mn-ea"/>
              </a:rPr>
              <a:t>と組み合わせて使います。関数の最後に処理を追加することができます。</a:t>
            </a:r>
            <a:endParaRPr lang="en-US" altLang="ja-JP">
              <a:latin typeface="+mn-ea"/>
            </a:endParaRPr>
          </a:p>
          <a:p>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14</a:t>
            </a:fld>
            <a:endParaRPr kumimoji="1" lang="ja-JP" altLang="en-US" dirty="0"/>
          </a:p>
        </p:txBody>
      </p:sp>
      <p:sp>
        <p:nvSpPr>
          <p:cNvPr id="5" name="正方形/長方形 4"/>
          <p:cNvSpPr/>
          <p:nvPr/>
        </p:nvSpPr>
        <p:spPr>
          <a:xfrm>
            <a:off x="1297480" y="3506306"/>
            <a:ext cx="10100004" cy="306301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latin typeface="+mn-ea"/>
              </a:rPr>
              <a:t>func SafeRecover() {</a:t>
            </a:r>
          </a:p>
          <a:p>
            <a:r>
              <a:rPr lang="en-US" altLang="ja-JP" sz="1200">
                <a:latin typeface="+mn-ea"/>
              </a:rPr>
              <a:t>    defer func() {</a:t>
            </a:r>
          </a:p>
          <a:p>
            <a:r>
              <a:rPr lang="en-US" altLang="ja-JP" sz="1200">
                <a:latin typeface="+mn-ea"/>
              </a:rPr>
              <a:t>        if r := </a:t>
            </a:r>
            <a:r>
              <a:rPr lang="en-US" altLang="ja-JP" sz="1200">
                <a:solidFill>
                  <a:srgbClr val="FFC000"/>
                </a:solidFill>
                <a:latin typeface="+mn-ea"/>
              </a:rPr>
              <a:t>recover()</a:t>
            </a:r>
            <a:r>
              <a:rPr lang="en-US" altLang="ja-JP" sz="1200">
                <a:latin typeface="+mn-ea"/>
              </a:rPr>
              <a:t>; r != nil {</a:t>
            </a:r>
          </a:p>
          <a:p>
            <a:r>
              <a:rPr lang="en-US" altLang="ja-JP" sz="1200">
                <a:latin typeface="+mn-ea"/>
              </a:rPr>
              <a:t>            fmt.Println("Recovered from panic : ", r)</a:t>
            </a:r>
          </a:p>
          <a:p>
            <a:r>
              <a:rPr lang="en-US" altLang="ja-JP" sz="1200">
                <a:latin typeface="+mn-ea"/>
              </a:rPr>
              <a:t>        }</a:t>
            </a:r>
          </a:p>
          <a:p>
            <a:r>
              <a:rPr lang="en-US" altLang="ja-JP" sz="1200">
                <a:latin typeface="+mn-ea"/>
              </a:rPr>
              <a:t>    }()</a:t>
            </a:r>
          </a:p>
          <a:p>
            <a:r>
              <a:rPr lang="en-US" altLang="ja-JP" sz="1200">
                <a:latin typeface="+mn-ea"/>
              </a:rPr>
              <a:t>    panic("Error!!")</a:t>
            </a:r>
          </a:p>
          <a:p>
            <a:r>
              <a:rPr lang="en-US" altLang="ja-JP" sz="1200">
                <a:latin typeface="+mn-ea"/>
              </a:rPr>
              <a:t>}</a:t>
            </a:r>
          </a:p>
          <a:p>
            <a:r>
              <a:rPr lang="en-US" altLang="ja-JP" sz="1200">
                <a:latin typeface="+mn-ea"/>
              </a:rPr>
              <a:t/>
            </a:r>
            <a:br>
              <a:rPr lang="en-US" altLang="ja-JP" sz="1200">
                <a:latin typeface="+mn-ea"/>
              </a:rPr>
            </a:br>
            <a:r>
              <a:rPr lang="en-US" altLang="ja-JP" sz="1200">
                <a:latin typeface="+mn-ea"/>
              </a:rPr>
              <a:t>func main() {</a:t>
            </a:r>
          </a:p>
          <a:p>
            <a:r>
              <a:rPr lang="en-US" altLang="ja-JP" sz="1200">
                <a:latin typeface="+mn-ea"/>
              </a:rPr>
              <a:t>    fmt.Println("Start")</a:t>
            </a:r>
          </a:p>
          <a:p>
            <a:r>
              <a:rPr lang="en-US" altLang="ja-JP" sz="1200">
                <a:latin typeface="+mn-ea"/>
              </a:rPr>
              <a:t>    SafeRecover()</a:t>
            </a:r>
          </a:p>
          <a:p>
            <a:r>
              <a:rPr lang="en-US" altLang="ja-JP" sz="1200">
                <a:latin typeface="+mn-ea"/>
              </a:rPr>
              <a:t>    fmt.Println("End")  // </a:t>
            </a:r>
            <a:r>
              <a:rPr lang="ja-JP" altLang="en-US" sz="1200">
                <a:latin typeface="+mn-ea"/>
              </a:rPr>
              <a:t>この行は実行される</a:t>
            </a:r>
          </a:p>
          <a:p>
            <a:r>
              <a:rPr lang="en-US" altLang="ja-JP" sz="1200">
                <a:latin typeface="+mn-ea"/>
              </a:rPr>
              <a:t>}</a:t>
            </a:r>
          </a:p>
        </p:txBody>
      </p:sp>
    </p:spTree>
    <p:extLst>
      <p:ext uri="{BB962C8B-B14F-4D97-AF65-F5344CB8AC3E}">
        <p14:creationId xmlns:p14="http://schemas.microsoft.com/office/powerpoint/2010/main" val="2985685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構造体</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15</a:t>
            </a:fld>
            <a:endParaRPr kumimoji="1" lang="ja-JP" altLang="en-US" dirty="0"/>
          </a:p>
        </p:txBody>
      </p:sp>
    </p:spTree>
    <p:extLst>
      <p:ext uri="{BB962C8B-B14F-4D97-AF65-F5344CB8AC3E}">
        <p14:creationId xmlns:p14="http://schemas.microsoft.com/office/powerpoint/2010/main" val="199803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構造体</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言語ではクラスという概念がないため、フィールドと呼ばれる</a:t>
            </a:r>
            <a:r>
              <a:rPr lang="en-US" altLang="ja-JP" smtClean="0">
                <a:latin typeface="+mn-ea"/>
              </a:rPr>
              <a:t>1</a:t>
            </a:r>
            <a:r>
              <a:rPr lang="ja-JP" altLang="en-US" smtClean="0">
                <a:latin typeface="+mn-ea"/>
              </a:rPr>
              <a:t>つ以上の型を持つデータ構造を定義するときには構造体を用います。</a:t>
            </a:r>
            <a:endParaRPr lang="en-US" altLang="ja-JP">
              <a:latin typeface="+mn-ea"/>
            </a:endParaRPr>
          </a:p>
          <a:p>
            <a:r>
              <a:rPr lang="ja-JP" altLang="en-US" smtClean="0">
                <a:latin typeface="+mn-ea"/>
              </a:rPr>
              <a:t>構造体を定義するには </a:t>
            </a:r>
            <a:r>
              <a:rPr lang="en-US" altLang="ja-JP" smtClean="0">
                <a:solidFill>
                  <a:srgbClr val="C00000"/>
                </a:solidFill>
                <a:latin typeface="+mn-ea"/>
              </a:rPr>
              <a:t>type</a:t>
            </a:r>
            <a:r>
              <a:rPr lang="en-US" altLang="ja-JP" smtClean="0">
                <a:latin typeface="+mn-ea"/>
              </a:rPr>
              <a:t> </a:t>
            </a:r>
            <a:r>
              <a:rPr lang="ja-JP" altLang="en-US" smtClean="0">
                <a:latin typeface="+mn-ea"/>
              </a:rPr>
              <a:t>キーワードと</a:t>
            </a:r>
            <a:r>
              <a:rPr lang="en-US" altLang="ja-JP" smtClean="0">
                <a:latin typeface="+mn-ea"/>
              </a:rPr>
              <a:t> </a:t>
            </a:r>
            <a:r>
              <a:rPr lang="en-US" altLang="ja-JP" smtClean="0">
                <a:solidFill>
                  <a:srgbClr val="C00000"/>
                </a:solidFill>
                <a:latin typeface="+mn-ea"/>
              </a:rPr>
              <a:t>struct</a:t>
            </a:r>
            <a:r>
              <a:rPr lang="en-US" altLang="ja-JP" smtClean="0">
                <a:latin typeface="+mn-ea"/>
              </a:rPr>
              <a:t> </a:t>
            </a:r>
            <a:r>
              <a:rPr lang="ja-JP" altLang="en-US" smtClean="0">
                <a:latin typeface="+mn-ea"/>
              </a:rPr>
              <a:t>キーワードを使用します。</a:t>
            </a:r>
            <a:endParaRPr lang="en-US" altLang="ja-JP" smtClean="0">
              <a:latin typeface="+mn-ea"/>
            </a:endParaRPr>
          </a:p>
          <a:p>
            <a:pPr marL="0" indent="0">
              <a:buNone/>
            </a:pPr>
            <a:r>
              <a:rPr lang="ja-JP" altLang="en-US">
                <a:latin typeface="+mn-ea"/>
              </a:rPr>
              <a:t>　</a:t>
            </a:r>
            <a:r>
              <a:rPr lang="ja-JP" altLang="en-US" smtClean="0">
                <a:latin typeface="+mn-ea"/>
              </a:rPr>
              <a:t>例）</a:t>
            </a:r>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16</a:t>
            </a:fld>
            <a:endParaRPr kumimoji="1" lang="ja-JP" altLang="en-US" dirty="0"/>
          </a:p>
        </p:txBody>
      </p:sp>
      <p:sp>
        <p:nvSpPr>
          <p:cNvPr id="5" name="正方形/長方形 4"/>
          <p:cNvSpPr/>
          <p:nvPr/>
        </p:nvSpPr>
        <p:spPr>
          <a:xfrm>
            <a:off x="1330892" y="3181803"/>
            <a:ext cx="10100004" cy="211162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rgbClr val="FFC000"/>
                </a:solidFill>
                <a:latin typeface="+mn-ea"/>
              </a:rPr>
              <a:t>type</a:t>
            </a:r>
            <a:r>
              <a:rPr lang="en-US" altLang="ja-JP" sz="2000">
                <a:latin typeface="+mn-ea"/>
              </a:rPr>
              <a:t> Person </a:t>
            </a:r>
            <a:r>
              <a:rPr lang="en-US" altLang="ja-JP" sz="2000">
                <a:solidFill>
                  <a:srgbClr val="FFC000"/>
                </a:solidFill>
                <a:latin typeface="+mn-ea"/>
              </a:rPr>
              <a:t>struct</a:t>
            </a:r>
            <a:r>
              <a:rPr lang="en-US" altLang="ja-JP" sz="2000">
                <a:latin typeface="+mn-ea"/>
              </a:rPr>
              <a:t> {</a:t>
            </a:r>
          </a:p>
          <a:p>
            <a:r>
              <a:rPr lang="en-US" altLang="ja-JP" sz="2000">
                <a:latin typeface="+mn-ea"/>
              </a:rPr>
              <a:t>    Name   string</a:t>
            </a:r>
          </a:p>
          <a:p>
            <a:r>
              <a:rPr lang="en-US" altLang="ja-JP" sz="2000">
                <a:latin typeface="+mn-ea"/>
              </a:rPr>
              <a:t>    Age    int</a:t>
            </a:r>
          </a:p>
          <a:p>
            <a:r>
              <a:rPr lang="en-US" altLang="ja-JP" sz="2000">
                <a:latin typeface="+mn-ea"/>
              </a:rPr>
              <a:t>    Email  string</a:t>
            </a:r>
          </a:p>
          <a:p>
            <a:r>
              <a:rPr lang="en-US" altLang="ja-JP" sz="2000">
                <a:latin typeface="+mn-ea"/>
              </a:rPr>
              <a:t>}</a:t>
            </a:r>
          </a:p>
        </p:txBody>
      </p:sp>
    </p:spTree>
    <p:extLst>
      <p:ext uri="{BB962C8B-B14F-4D97-AF65-F5344CB8AC3E}">
        <p14:creationId xmlns:p14="http://schemas.microsoft.com/office/powerpoint/2010/main" val="361012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構造体の初期化</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初期化の仕方は複数用意されています。</a:t>
            </a:r>
            <a:endParaRPr lang="en-US" altLang="ja-JP" smtClean="0">
              <a:latin typeface="+mn-ea"/>
            </a:endParaRPr>
          </a:p>
          <a:p>
            <a:endParaRPr lang="en-US" altLang="ja-JP" smtClean="0">
              <a:latin typeface="+mn-ea"/>
            </a:endParaRPr>
          </a:p>
          <a:p>
            <a:pPr marL="470916" lvl="1" indent="-342900">
              <a:buFont typeface="+mj-lt"/>
              <a:buAutoNum type="arabicPeriod"/>
            </a:pPr>
            <a:r>
              <a:rPr lang="ja-JP" altLang="en-US" smtClean="0">
                <a:solidFill>
                  <a:schemeClr val="accent2">
                    <a:lumMod val="75000"/>
                  </a:schemeClr>
                </a:solidFill>
                <a:latin typeface="+mn-ea"/>
              </a:rPr>
              <a:t>フィールドごとに初期化する方法</a:t>
            </a:r>
            <a:endParaRPr lang="en-US" altLang="ja-JP" smtClean="0">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r>
              <a:rPr lang="en-US" altLang="ja-JP" smtClean="0">
                <a:solidFill>
                  <a:schemeClr val="accent2">
                    <a:lumMod val="75000"/>
                  </a:schemeClr>
                </a:solidFill>
                <a:latin typeface="+mn-ea"/>
              </a:rPr>
              <a:t>new </a:t>
            </a:r>
            <a:r>
              <a:rPr lang="ja-JP" altLang="en-US" smtClean="0">
                <a:solidFill>
                  <a:schemeClr val="accent2">
                    <a:lumMod val="75000"/>
                  </a:schemeClr>
                </a:solidFill>
                <a:latin typeface="+mn-ea"/>
              </a:rPr>
              <a:t>キーワードを使ってポインタを取得する方法</a:t>
            </a: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r>
              <a:rPr lang="ja-JP" altLang="en-US">
                <a:solidFill>
                  <a:schemeClr val="accent2">
                    <a:lumMod val="75000"/>
                  </a:schemeClr>
                </a:solidFill>
                <a:latin typeface="+mn-ea"/>
              </a:rPr>
              <a:t>フィールドの順序に基づいた方法</a:t>
            </a:r>
            <a:endParaRPr lang="en-US" altLang="ja-JP">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17</a:t>
            </a:fld>
            <a:endParaRPr kumimoji="1" lang="ja-JP" altLang="en-US" dirty="0"/>
          </a:p>
        </p:txBody>
      </p:sp>
      <p:sp>
        <p:nvSpPr>
          <p:cNvPr id="5" name="正方形/長方形 4"/>
          <p:cNvSpPr/>
          <p:nvPr/>
        </p:nvSpPr>
        <p:spPr>
          <a:xfrm>
            <a:off x="1330892" y="2643370"/>
            <a:ext cx="10100004" cy="44644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p1 := Person{Name: </a:t>
            </a:r>
            <a:r>
              <a:rPr lang="en-US" altLang="ja-JP" sz="2000" smtClean="0">
                <a:solidFill>
                  <a:schemeClr val="bg1"/>
                </a:solidFill>
                <a:latin typeface="+mn-ea"/>
              </a:rPr>
              <a:t>"sagae", </a:t>
            </a:r>
            <a:r>
              <a:rPr lang="en-US" altLang="ja-JP" sz="2000">
                <a:solidFill>
                  <a:schemeClr val="bg1"/>
                </a:solidFill>
                <a:latin typeface="+mn-ea"/>
              </a:rPr>
              <a:t>Age: </a:t>
            </a:r>
            <a:r>
              <a:rPr lang="en-US" altLang="ja-JP" sz="2000" smtClean="0">
                <a:solidFill>
                  <a:schemeClr val="bg1"/>
                </a:solidFill>
                <a:latin typeface="+mn-ea"/>
              </a:rPr>
              <a:t>18, </a:t>
            </a:r>
            <a:r>
              <a:rPr lang="en-US" altLang="ja-JP" sz="2000">
                <a:solidFill>
                  <a:schemeClr val="bg1"/>
                </a:solidFill>
                <a:latin typeface="+mn-ea"/>
              </a:rPr>
              <a:t>Email: "ysagae@da.iwasaki.ac.jp"}</a:t>
            </a:r>
          </a:p>
        </p:txBody>
      </p:sp>
      <p:sp>
        <p:nvSpPr>
          <p:cNvPr id="7" name="正方形/長方形 6"/>
          <p:cNvSpPr/>
          <p:nvPr/>
        </p:nvSpPr>
        <p:spPr>
          <a:xfrm>
            <a:off x="1330892" y="3565946"/>
            <a:ext cx="10100004" cy="123758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p2 := new(Person)</a:t>
            </a:r>
          </a:p>
          <a:p>
            <a:r>
              <a:rPr lang="en-US" altLang="ja-JP" sz="2000">
                <a:solidFill>
                  <a:schemeClr val="bg1"/>
                </a:solidFill>
                <a:latin typeface="+mn-ea"/>
              </a:rPr>
              <a:t>p2.Name = </a:t>
            </a:r>
            <a:r>
              <a:rPr lang="en-US" altLang="ja-JP" sz="2000" smtClean="0">
                <a:solidFill>
                  <a:schemeClr val="bg1"/>
                </a:solidFill>
                <a:latin typeface="+mn-ea"/>
              </a:rPr>
              <a:t>"</a:t>
            </a:r>
            <a:r>
              <a:rPr lang="en-US" altLang="ja-JP" sz="2000">
                <a:solidFill>
                  <a:schemeClr val="bg1"/>
                </a:solidFill>
                <a:latin typeface="+mn-ea"/>
              </a:rPr>
              <a:t>sagae</a:t>
            </a:r>
            <a:r>
              <a:rPr lang="en-US" altLang="ja-JP" sz="2000" smtClean="0">
                <a:solidFill>
                  <a:schemeClr val="bg1"/>
                </a:solidFill>
                <a:latin typeface="+mn-ea"/>
              </a:rPr>
              <a:t>"</a:t>
            </a:r>
            <a:endParaRPr lang="en-US" altLang="ja-JP" sz="2000">
              <a:solidFill>
                <a:schemeClr val="bg1"/>
              </a:solidFill>
              <a:latin typeface="+mn-ea"/>
            </a:endParaRPr>
          </a:p>
          <a:p>
            <a:r>
              <a:rPr lang="en-US" altLang="ja-JP" sz="2000">
                <a:solidFill>
                  <a:schemeClr val="bg1"/>
                </a:solidFill>
                <a:latin typeface="+mn-ea"/>
              </a:rPr>
              <a:t>p2.Age = </a:t>
            </a:r>
            <a:r>
              <a:rPr lang="en-US" altLang="ja-JP" sz="2000" smtClean="0">
                <a:solidFill>
                  <a:schemeClr val="bg1"/>
                </a:solidFill>
                <a:latin typeface="+mn-ea"/>
              </a:rPr>
              <a:t>18</a:t>
            </a:r>
            <a:endParaRPr lang="en-US" altLang="ja-JP" sz="2000">
              <a:solidFill>
                <a:schemeClr val="bg1"/>
              </a:solidFill>
              <a:latin typeface="+mn-ea"/>
            </a:endParaRPr>
          </a:p>
          <a:p>
            <a:r>
              <a:rPr lang="en-US" altLang="ja-JP" sz="2000">
                <a:solidFill>
                  <a:schemeClr val="bg1"/>
                </a:solidFill>
                <a:latin typeface="+mn-ea"/>
              </a:rPr>
              <a:t>p2.Email = </a:t>
            </a:r>
            <a:r>
              <a:rPr lang="en-US" altLang="ja-JP" sz="2000" smtClean="0">
                <a:solidFill>
                  <a:schemeClr val="bg1"/>
                </a:solidFill>
                <a:latin typeface="+mn-ea"/>
              </a:rPr>
              <a:t>"ysagae@da.iwasaki.ac.jp"</a:t>
            </a:r>
            <a:endParaRPr lang="en-US" altLang="ja-JP" sz="2000">
              <a:solidFill>
                <a:schemeClr val="bg1"/>
              </a:solidFill>
              <a:latin typeface="+mn-ea"/>
            </a:endParaRPr>
          </a:p>
        </p:txBody>
      </p:sp>
      <p:sp>
        <p:nvSpPr>
          <p:cNvPr id="8" name="正方形/長方形 7"/>
          <p:cNvSpPr/>
          <p:nvPr/>
        </p:nvSpPr>
        <p:spPr>
          <a:xfrm>
            <a:off x="1330892" y="5585909"/>
            <a:ext cx="10100004" cy="44644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p3 := Person</a:t>
            </a:r>
            <a:r>
              <a:rPr lang="en-US" altLang="ja-JP" sz="2000" smtClean="0">
                <a:solidFill>
                  <a:schemeClr val="bg1"/>
                </a:solidFill>
                <a:latin typeface="+mn-ea"/>
              </a:rPr>
              <a:t>{"sagae", 18, </a:t>
            </a:r>
            <a:r>
              <a:rPr lang="en-US" altLang="ja-JP" sz="2000">
                <a:solidFill>
                  <a:schemeClr val="bg1"/>
                </a:solidFill>
                <a:latin typeface="+mn-ea"/>
              </a:rPr>
              <a:t>"ysagae@da.iwasaki.ac.jp"}</a:t>
            </a:r>
          </a:p>
        </p:txBody>
      </p:sp>
    </p:spTree>
    <p:extLst>
      <p:ext uri="{BB962C8B-B14F-4D97-AF65-F5344CB8AC3E}">
        <p14:creationId xmlns:p14="http://schemas.microsoft.com/office/powerpoint/2010/main" val="3561363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メソッド</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言語では</a:t>
            </a:r>
            <a:r>
              <a:rPr lang="ja-JP" altLang="en-US" smtClean="0">
                <a:solidFill>
                  <a:srgbClr val="C00000"/>
                </a:solidFill>
                <a:latin typeface="+mn-ea"/>
              </a:rPr>
              <a:t>メソッド</a:t>
            </a:r>
            <a:r>
              <a:rPr lang="ja-JP" altLang="en-US" smtClean="0">
                <a:latin typeface="+mn-ea"/>
              </a:rPr>
              <a:t>を定義して特定の型に機能を追加することができます。</a:t>
            </a:r>
            <a:endParaRPr lang="en-US" altLang="ja-JP">
              <a:latin typeface="+mn-ea"/>
            </a:endParaRPr>
          </a:p>
          <a:p>
            <a:r>
              <a:rPr lang="en-US" altLang="ja-JP" smtClean="0">
                <a:latin typeface="+mn-ea"/>
              </a:rPr>
              <a:t>Go</a:t>
            </a:r>
            <a:r>
              <a:rPr lang="ja-JP" altLang="en-US" smtClean="0">
                <a:latin typeface="+mn-ea"/>
              </a:rPr>
              <a:t>言語にはクラスがないため、</a:t>
            </a:r>
            <a:r>
              <a:rPr lang="ja-JP" altLang="en-US" smtClean="0">
                <a:solidFill>
                  <a:srgbClr val="C00000"/>
                </a:solidFill>
                <a:latin typeface="+mn-ea"/>
              </a:rPr>
              <a:t>レシーバ</a:t>
            </a:r>
            <a:r>
              <a:rPr lang="ja-JP" altLang="en-US" smtClean="0">
                <a:latin typeface="+mn-ea"/>
              </a:rPr>
              <a:t>という特別な引数を利用し、オブジェクト指向プログラミングのようなスタイルをサポートします。</a:t>
            </a:r>
            <a:endParaRPr lang="en-US" altLang="ja-JP">
              <a:latin typeface="+mn-ea"/>
            </a:endParaRPr>
          </a:p>
          <a:p>
            <a:r>
              <a:rPr lang="ja-JP" altLang="en-US" smtClean="0">
                <a:latin typeface="+mn-ea"/>
              </a:rPr>
              <a:t>定義方法</a:t>
            </a:r>
            <a:endParaRPr lang="en-US" altLang="ja-JP" smtClean="0">
              <a:latin typeface="+mn-ea"/>
            </a:endParaRPr>
          </a:p>
          <a:p>
            <a:endParaRPr lang="en-US" altLang="ja-JP">
              <a:latin typeface="+mn-ea"/>
            </a:endParaRPr>
          </a:p>
          <a:p>
            <a:endParaRPr lang="en-US" altLang="ja-JP" smtClean="0">
              <a:latin typeface="+mn-ea"/>
            </a:endParaRPr>
          </a:p>
          <a:p>
            <a:pPr marL="0" indent="0">
              <a:buNone/>
            </a:pPr>
            <a:r>
              <a:rPr lang="ja-JP" altLang="en-US" smtClean="0">
                <a:latin typeface="+mn-ea"/>
              </a:rPr>
              <a:t>　例）</a:t>
            </a:r>
            <a:endParaRPr lang="en-US" altLang="ja-JP" smtClean="0">
              <a:latin typeface="+mn-ea"/>
            </a:endParaRPr>
          </a:p>
          <a:p>
            <a:pPr marL="0" indent="0">
              <a:buNone/>
            </a:pPr>
            <a:endParaRPr lang="en-US" altLang="ja-JP" smtClean="0">
              <a:latin typeface="+mn-ea"/>
            </a:endParaRPr>
          </a:p>
          <a:p>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18</a:t>
            </a:fld>
            <a:endParaRPr kumimoji="1" lang="ja-JP" altLang="en-US" dirty="0"/>
          </a:p>
        </p:txBody>
      </p:sp>
      <p:sp>
        <p:nvSpPr>
          <p:cNvPr id="5" name="正方形/長方形 4"/>
          <p:cNvSpPr/>
          <p:nvPr/>
        </p:nvSpPr>
        <p:spPr>
          <a:xfrm>
            <a:off x="1330892" y="3181803"/>
            <a:ext cx="10100004" cy="74249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smtClean="0">
                <a:solidFill>
                  <a:srgbClr val="FFC000"/>
                </a:solidFill>
                <a:latin typeface="+mn-ea"/>
              </a:rPr>
              <a:t>(</a:t>
            </a:r>
            <a:r>
              <a:rPr lang="ja-JP" altLang="en-US" sz="2000" smtClean="0">
                <a:solidFill>
                  <a:srgbClr val="FFC000"/>
                </a:solidFill>
                <a:latin typeface="+mn-ea"/>
              </a:rPr>
              <a:t>レシーバタイプ</a:t>
            </a:r>
            <a:r>
              <a:rPr lang="en-US" altLang="ja-JP" sz="2000" smtClean="0">
                <a:solidFill>
                  <a:srgbClr val="FFC000"/>
                </a:solidFill>
                <a:latin typeface="+mn-ea"/>
              </a:rPr>
              <a:t>) </a:t>
            </a:r>
            <a:r>
              <a:rPr lang="ja-JP" altLang="en-US" sz="2000" smtClean="0">
                <a:latin typeface="+mn-ea"/>
              </a:rPr>
              <a:t>メソッド名</a:t>
            </a:r>
            <a:r>
              <a:rPr lang="en-US" altLang="ja-JP" sz="2000" smtClean="0">
                <a:latin typeface="+mn-ea"/>
              </a:rPr>
              <a:t>(</a:t>
            </a:r>
            <a:r>
              <a:rPr lang="ja-JP" altLang="en-US" sz="2000" smtClean="0">
                <a:latin typeface="+mn-ea"/>
              </a:rPr>
              <a:t>引数</a:t>
            </a:r>
            <a:r>
              <a:rPr lang="en-US" altLang="ja-JP" sz="2000" smtClean="0">
                <a:latin typeface="+mn-ea"/>
              </a:rPr>
              <a:t>)</a:t>
            </a:r>
            <a:r>
              <a:rPr lang="ja-JP" altLang="en-US" sz="2000">
                <a:latin typeface="+mn-ea"/>
              </a:rPr>
              <a:t> </a:t>
            </a:r>
            <a:r>
              <a:rPr lang="ja-JP" altLang="en-US" sz="2000" smtClean="0">
                <a:latin typeface="+mn-ea"/>
              </a:rPr>
              <a:t>戻り値 </a:t>
            </a:r>
            <a:r>
              <a:rPr lang="en-US" altLang="ja-JP" sz="2000" smtClean="0">
                <a:latin typeface="+mn-ea"/>
              </a:rPr>
              <a:t>{}</a:t>
            </a:r>
            <a:endParaRPr lang="en-US" altLang="ja-JP" sz="2000">
              <a:latin typeface="+mn-ea"/>
            </a:endParaRPr>
          </a:p>
        </p:txBody>
      </p:sp>
      <p:sp>
        <p:nvSpPr>
          <p:cNvPr id="6" name="正方形/長方形 5"/>
          <p:cNvSpPr/>
          <p:nvPr/>
        </p:nvSpPr>
        <p:spPr>
          <a:xfrm>
            <a:off x="1330892" y="4600871"/>
            <a:ext cx="10100004" cy="2069751"/>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smtClean="0">
                <a:solidFill>
                  <a:srgbClr val="FFC000"/>
                </a:solidFill>
                <a:latin typeface="+mn-ea"/>
              </a:rPr>
              <a:t>(p Person)</a:t>
            </a:r>
            <a:r>
              <a:rPr lang="en-US" altLang="ja-JP" sz="2000" smtClean="0">
                <a:latin typeface="+mn-ea"/>
              </a:rPr>
              <a:t> Hello()</a:t>
            </a:r>
            <a:r>
              <a:rPr lang="ja-JP" altLang="en-US" sz="2000" smtClean="0">
                <a:latin typeface="+mn-ea"/>
              </a:rPr>
              <a:t> </a:t>
            </a:r>
            <a:r>
              <a:rPr lang="en-US" altLang="ja-JP" sz="2000" smtClean="0">
                <a:latin typeface="+mn-ea"/>
              </a:rPr>
              <a:t>string</a:t>
            </a:r>
            <a:r>
              <a:rPr lang="ja-JP" altLang="en-US" sz="2000" smtClean="0">
                <a:latin typeface="+mn-ea"/>
              </a:rPr>
              <a:t> </a:t>
            </a:r>
            <a:r>
              <a:rPr lang="en-US" altLang="ja-JP" sz="2000" smtClean="0">
                <a:latin typeface="+mn-ea"/>
              </a:rPr>
              <a:t>{</a:t>
            </a:r>
          </a:p>
          <a:p>
            <a:r>
              <a:rPr lang="en-US" altLang="ja-JP" sz="2000" smtClean="0">
                <a:latin typeface="+mn-ea"/>
              </a:rPr>
              <a:t>    return "Hello, My Name is " + p.Name</a:t>
            </a:r>
            <a:endParaRPr lang="en-US" altLang="ja-JP" sz="2000">
              <a:latin typeface="+mn-ea"/>
            </a:endParaRPr>
          </a:p>
          <a:p>
            <a:r>
              <a:rPr lang="en-US" altLang="ja-JP" sz="2000" smtClean="0">
                <a:latin typeface="+mn-ea"/>
              </a:rPr>
              <a:t>}</a:t>
            </a:r>
            <a:endParaRPr lang="en-US" altLang="ja-JP" sz="2000">
              <a:latin typeface="+mn-ea"/>
            </a:endParaRPr>
          </a:p>
        </p:txBody>
      </p:sp>
      <p:sp>
        <p:nvSpPr>
          <p:cNvPr id="7" name="正方形/長方形 6"/>
          <p:cNvSpPr/>
          <p:nvPr/>
        </p:nvSpPr>
        <p:spPr>
          <a:xfrm>
            <a:off x="2635992" y="4780055"/>
            <a:ext cx="447684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構造体の型を指定</a:t>
            </a:r>
            <a:endParaRPr lang="ja-JP" altLang="en-US" dirty="0">
              <a:solidFill>
                <a:srgbClr val="FF0000"/>
              </a:solidFill>
              <a:latin typeface="+mn-ea"/>
            </a:endParaRPr>
          </a:p>
        </p:txBody>
      </p:sp>
    </p:spTree>
    <p:extLst>
      <p:ext uri="{BB962C8B-B14F-4D97-AF65-F5344CB8AC3E}">
        <p14:creationId xmlns:p14="http://schemas.microsoft.com/office/powerpoint/2010/main" val="824852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値レシーバとポインタレシーバ</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レシーバには</a:t>
            </a:r>
            <a:r>
              <a:rPr lang="ja-JP" altLang="en-US" smtClean="0">
                <a:solidFill>
                  <a:srgbClr val="C00000"/>
                </a:solidFill>
                <a:latin typeface="+mn-ea"/>
              </a:rPr>
              <a:t>値レシーバ</a:t>
            </a:r>
            <a:r>
              <a:rPr lang="ja-JP" altLang="en-US" smtClean="0">
                <a:latin typeface="+mn-ea"/>
              </a:rPr>
              <a:t>と</a:t>
            </a:r>
            <a:r>
              <a:rPr lang="ja-JP" altLang="en-US" smtClean="0">
                <a:solidFill>
                  <a:srgbClr val="C00000"/>
                </a:solidFill>
                <a:latin typeface="+mn-ea"/>
              </a:rPr>
              <a:t>ポインタレシーバ</a:t>
            </a:r>
            <a:r>
              <a:rPr lang="ja-JP" altLang="en-US" smtClean="0">
                <a:latin typeface="+mn-ea"/>
              </a:rPr>
              <a:t>の</a:t>
            </a:r>
            <a:r>
              <a:rPr lang="en-US" altLang="ja-JP" smtClean="0">
                <a:latin typeface="+mn-ea"/>
              </a:rPr>
              <a:t>2</a:t>
            </a:r>
            <a:r>
              <a:rPr lang="ja-JP" altLang="en-US" smtClean="0">
                <a:latin typeface="+mn-ea"/>
              </a:rPr>
              <a:t>種類があります。</a:t>
            </a:r>
            <a:endParaRPr lang="en-US" altLang="ja-JP">
              <a:latin typeface="+mn-ea"/>
            </a:endParaRPr>
          </a:p>
          <a:p>
            <a:r>
              <a:rPr lang="ja-JP" altLang="en-US" smtClean="0">
                <a:latin typeface="+mn-ea"/>
              </a:rPr>
              <a:t>値レシーバはそのインスタンスのコピーをレシーバとして扱うため、元のオブジェクトに影響を与えないので、値を呼び出す時などに利用します。</a:t>
            </a:r>
            <a:endParaRPr lang="en-US" altLang="ja-JP" smtClean="0">
              <a:latin typeface="+mn-ea"/>
            </a:endParaRPr>
          </a:p>
          <a:p>
            <a:r>
              <a:rPr lang="ja-JP" altLang="en-US" smtClean="0">
                <a:latin typeface="+mn-ea"/>
              </a:rPr>
              <a:t>ポインタレシーバはそのインスタンスのポインタをレシーバとして扱うため、オブジェクトのフィールドを更新する必要がある場合に利用します。また、コピーではなくポインタを扱うのでオーバーヘッドが減ります。</a:t>
            </a:r>
            <a:endParaRPr lang="en-US" altLang="ja-JP" smtClean="0">
              <a:latin typeface="+mn-ea"/>
            </a:endParaRPr>
          </a:p>
          <a:p>
            <a:r>
              <a:rPr lang="ja-JP" altLang="en-US" smtClean="0">
                <a:latin typeface="+mn-ea"/>
              </a:rPr>
              <a:t>値レシーバの宣言方法</a:t>
            </a:r>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ポインタレシーバの宣言方法</a:t>
            </a: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19</a:t>
            </a:fld>
            <a:endParaRPr kumimoji="1" lang="ja-JP" altLang="en-US" dirty="0"/>
          </a:p>
        </p:txBody>
      </p:sp>
      <p:sp>
        <p:nvSpPr>
          <p:cNvPr id="6" name="正方形/長方形 5"/>
          <p:cNvSpPr/>
          <p:nvPr/>
        </p:nvSpPr>
        <p:spPr>
          <a:xfrm>
            <a:off x="1208972" y="4330284"/>
            <a:ext cx="10100004" cy="69891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latin typeface="+mn-ea"/>
              </a:rPr>
              <a:t>func </a:t>
            </a:r>
            <a:r>
              <a:rPr lang="en-US" altLang="ja-JP" sz="2000">
                <a:solidFill>
                  <a:srgbClr val="FFC000"/>
                </a:solidFill>
                <a:latin typeface="+mn-ea"/>
              </a:rPr>
              <a:t>(v Type)</a:t>
            </a:r>
            <a:r>
              <a:rPr lang="en-US" altLang="ja-JP" sz="2000">
                <a:latin typeface="+mn-ea"/>
              </a:rPr>
              <a:t> </a:t>
            </a:r>
            <a:r>
              <a:rPr lang="ja-JP" altLang="en-US" sz="2000">
                <a:latin typeface="+mn-ea"/>
              </a:rPr>
              <a:t>メソッド名</a:t>
            </a:r>
            <a:r>
              <a:rPr lang="en-US" altLang="ja-JP" sz="2000">
                <a:latin typeface="+mn-ea"/>
              </a:rPr>
              <a:t>() {}</a:t>
            </a:r>
          </a:p>
        </p:txBody>
      </p:sp>
      <p:sp>
        <p:nvSpPr>
          <p:cNvPr id="9" name="正方形/長方形 8"/>
          <p:cNvSpPr/>
          <p:nvPr/>
        </p:nvSpPr>
        <p:spPr>
          <a:xfrm>
            <a:off x="1208972" y="5650779"/>
            <a:ext cx="10100004" cy="69891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a:solidFill>
                  <a:srgbClr val="FFC000"/>
                </a:solidFill>
                <a:latin typeface="+mn-ea"/>
              </a:rPr>
              <a:t>(v *Type)</a:t>
            </a:r>
            <a:r>
              <a:rPr lang="en-US" altLang="ja-JP" sz="2000">
                <a:latin typeface="+mn-ea"/>
              </a:rPr>
              <a:t> </a:t>
            </a:r>
            <a:r>
              <a:rPr lang="ja-JP" altLang="en-US" sz="2000">
                <a:latin typeface="+mn-ea"/>
              </a:rPr>
              <a:t>メソッド名</a:t>
            </a:r>
            <a:r>
              <a:rPr lang="en-US" altLang="ja-JP" sz="2000">
                <a:latin typeface="+mn-ea"/>
              </a:rPr>
              <a:t>() {</a:t>
            </a:r>
          </a:p>
        </p:txBody>
      </p:sp>
    </p:spTree>
    <p:extLst>
      <p:ext uri="{BB962C8B-B14F-4D97-AF65-F5344CB8AC3E}">
        <p14:creationId xmlns:p14="http://schemas.microsoft.com/office/powerpoint/2010/main" val="307284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latin typeface="+mj-ea"/>
              </a:rPr>
              <a:t>Go</a:t>
            </a:r>
            <a:r>
              <a:rPr lang="ja-JP" altLang="en-US" smtClean="0">
                <a:latin typeface="+mj-ea"/>
              </a:rPr>
              <a:t>言語における関数仕様</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a:t>
            </a:fld>
            <a:endParaRPr kumimoji="1" lang="ja-JP" altLang="en-US" dirty="0"/>
          </a:p>
        </p:txBody>
      </p:sp>
    </p:spTree>
    <p:extLst>
      <p:ext uri="{BB962C8B-B14F-4D97-AF65-F5344CB8AC3E}">
        <p14:creationId xmlns:p14="http://schemas.microsoft.com/office/powerpoint/2010/main" val="150174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latin typeface="+mn-ea"/>
                <a:ea typeface="+mn-ea"/>
              </a:rPr>
              <a:t>JSON</a:t>
            </a:r>
            <a:endParaRPr kumimoji="1" lang="ja-JP" altLang="en-US" dirty="0">
              <a:latin typeface="+mn-ea"/>
              <a:ea typeface="+mn-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20</a:t>
            </a:fld>
            <a:endParaRPr kumimoji="1" lang="ja-JP" altLang="en-US" dirty="0"/>
          </a:p>
        </p:txBody>
      </p:sp>
    </p:spTree>
    <p:extLst>
      <p:ext uri="{BB962C8B-B14F-4D97-AF65-F5344CB8AC3E}">
        <p14:creationId xmlns:p14="http://schemas.microsoft.com/office/powerpoint/2010/main" val="255758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JSON</a:t>
            </a:r>
            <a:r>
              <a:rPr kumimoji="1" lang="ja-JP" altLang="en-US" smtClean="0"/>
              <a:t>パッケージ</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a:t>
            </a:r>
            <a:r>
              <a:rPr lang="en-US" altLang="ja-JP" smtClean="0">
                <a:latin typeface="+mn-ea"/>
              </a:rPr>
              <a:t>JSON</a:t>
            </a:r>
            <a:r>
              <a:rPr lang="ja-JP" altLang="en-US" smtClean="0">
                <a:latin typeface="+mn-ea"/>
              </a:rPr>
              <a:t>データのエンコード（オブジェクト→</a:t>
            </a:r>
            <a:r>
              <a:rPr lang="en-US" altLang="ja-JP" smtClean="0">
                <a:latin typeface="+mn-ea"/>
              </a:rPr>
              <a:t>JSON</a:t>
            </a:r>
            <a:r>
              <a:rPr lang="ja-JP" altLang="en-US" smtClean="0">
                <a:latin typeface="+mn-ea"/>
              </a:rPr>
              <a:t>）やデコード（</a:t>
            </a:r>
            <a:r>
              <a:rPr lang="en-US" altLang="ja-JP" smtClean="0">
                <a:latin typeface="+mn-ea"/>
              </a:rPr>
              <a:t>JSON</a:t>
            </a:r>
            <a:r>
              <a:rPr lang="ja-JP" altLang="en-US" smtClean="0">
                <a:latin typeface="+mn-ea"/>
              </a:rPr>
              <a:t>→オブジェクト）に変換する時には </a:t>
            </a:r>
            <a:r>
              <a:rPr lang="en-US" altLang="ja-JP" smtClean="0">
                <a:solidFill>
                  <a:srgbClr val="C00000"/>
                </a:solidFill>
                <a:latin typeface="+mn-ea"/>
              </a:rPr>
              <a:t>encoding/json</a:t>
            </a:r>
            <a:r>
              <a:rPr lang="en-US" altLang="ja-JP" smtClean="0">
                <a:latin typeface="+mn-ea"/>
              </a:rPr>
              <a:t> </a:t>
            </a:r>
            <a:r>
              <a:rPr lang="ja-JP" altLang="en-US" smtClean="0">
                <a:latin typeface="+mn-ea"/>
              </a:rPr>
              <a:t>というパッケージを利用します。</a:t>
            </a:r>
            <a:endParaRPr lang="en-US" altLang="ja-JP" smtClean="0">
              <a:latin typeface="+mn-ea"/>
            </a:endParaRPr>
          </a:p>
          <a:p>
            <a:r>
              <a:rPr lang="en-US" altLang="ja-JP" smtClean="0">
                <a:latin typeface="+mn-ea"/>
              </a:rPr>
              <a:t>JSON</a:t>
            </a:r>
            <a:r>
              <a:rPr lang="ja-JP" altLang="en-US" smtClean="0">
                <a:latin typeface="+mn-ea"/>
              </a:rPr>
              <a:t>の変換を行うときにはデータ構造に合わせた構造体を用意します。</a:t>
            </a:r>
            <a:endParaRPr lang="en-US" altLang="ja-JP" smtClean="0">
              <a:latin typeface="+mn-ea"/>
            </a:endParaRPr>
          </a:p>
          <a:p>
            <a:pPr marL="0" indent="0">
              <a:buNone/>
            </a:pPr>
            <a:r>
              <a:rPr lang="ja-JP" altLang="en-US" smtClean="0">
                <a:latin typeface="+mn-ea"/>
              </a:rPr>
              <a:t>　例）</a:t>
            </a:r>
            <a:endParaRPr lang="en-US" altLang="ja-JP" smtClean="0">
              <a:latin typeface="+mn-ea"/>
            </a:endParaRPr>
          </a:p>
          <a:p>
            <a:pPr marL="0" indent="0">
              <a:buNone/>
            </a:pPr>
            <a:endParaRPr lang="en-US" altLang="ja-JP">
              <a:latin typeface="+mn-ea"/>
            </a:endParaRPr>
          </a:p>
          <a:p>
            <a:pPr marL="0" indent="0">
              <a:buNone/>
            </a:pPr>
            <a:endParaRPr lang="en-US" altLang="ja-JP">
              <a:latin typeface="+mn-ea"/>
            </a:endParaRPr>
          </a:p>
          <a:p>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フィールドタグの </a:t>
            </a:r>
            <a:r>
              <a:rPr lang="en-US" altLang="ja-JP" smtClean="0">
                <a:latin typeface="+mn-ea"/>
              </a:rPr>
              <a:t>json</a:t>
            </a:r>
            <a:r>
              <a:rPr lang="ja-JP" altLang="en-US" smtClean="0">
                <a:latin typeface="+mn-ea"/>
              </a:rPr>
              <a:t>タグを定義することで構造体のフィールド名と</a:t>
            </a:r>
            <a:r>
              <a:rPr lang="en-US" altLang="ja-JP" smtClean="0">
                <a:latin typeface="+mn-ea"/>
              </a:rPr>
              <a:t>JSON</a:t>
            </a:r>
            <a:r>
              <a:rPr lang="ja-JP" altLang="en-US" smtClean="0">
                <a:latin typeface="+mn-ea"/>
              </a:rPr>
              <a:t>のキーを紐づけます。</a:t>
            </a:r>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21</a:t>
            </a:fld>
            <a:endParaRPr kumimoji="1" lang="ja-JP" altLang="en-US" dirty="0"/>
          </a:p>
        </p:txBody>
      </p:sp>
      <p:sp>
        <p:nvSpPr>
          <p:cNvPr id="5" name="正方形/長方形 4"/>
          <p:cNvSpPr/>
          <p:nvPr/>
        </p:nvSpPr>
        <p:spPr>
          <a:xfrm>
            <a:off x="1330892" y="3181803"/>
            <a:ext cx="10100004" cy="211162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type Person struct {</a:t>
            </a:r>
          </a:p>
          <a:p>
            <a:r>
              <a:rPr lang="en-US" altLang="ja-JP" sz="2000">
                <a:solidFill>
                  <a:schemeClr val="bg1"/>
                </a:solidFill>
                <a:latin typeface="+mn-ea"/>
              </a:rPr>
              <a:t>    Name  string `json:"name"`</a:t>
            </a:r>
          </a:p>
          <a:p>
            <a:r>
              <a:rPr lang="en-US" altLang="ja-JP" sz="2000">
                <a:solidFill>
                  <a:schemeClr val="bg1"/>
                </a:solidFill>
                <a:latin typeface="+mn-ea"/>
              </a:rPr>
              <a:t>    Age   int  </a:t>
            </a:r>
            <a:r>
              <a:rPr lang="ja-JP" altLang="en-US" sz="2000">
                <a:solidFill>
                  <a:schemeClr val="bg1"/>
                </a:solidFill>
                <a:latin typeface="+mn-ea"/>
              </a:rPr>
              <a:t> </a:t>
            </a:r>
            <a:r>
              <a:rPr lang="ja-JP" altLang="en-US" sz="2000" smtClean="0">
                <a:solidFill>
                  <a:schemeClr val="bg1"/>
                </a:solidFill>
                <a:latin typeface="+mn-ea"/>
              </a:rPr>
              <a:t>  </a:t>
            </a:r>
            <a:r>
              <a:rPr lang="en-US" altLang="ja-JP" sz="2000" smtClean="0">
                <a:solidFill>
                  <a:schemeClr val="bg1"/>
                </a:solidFill>
                <a:latin typeface="+mn-ea"/>
              </a:rPr>
              <a:t>  </a:t>
            </a:r>
            <a:r>
              <a:rPr lang="en-US" altLang="ja-JP" sz="2000">
                <a:solidFill>
                  <a:schemeClr val="bg1"/>
                </a:solidFill>
                <a:latin typeface="+mn-ea"/>
              </a:rPr>
              <a:t>`json:"age"`</a:t>
            </a:r>
          </a:p>
          <a:p>
            <a:r>
              <a:rPr lang="en-US" altLang="ja-JP" sz="2000">
                <a:solidFill>
                  <a:schemeClr val="bg1"/>
                </a:solidFill>
                <a:latin typeface="+mn-ea"/>
              </a:rPr>
              <a:t>    Email </a:t>
            </a:r>
            <a:r>
              <a:rPr lang="en-US" altLang="ja-JP" sz="2000" smtClean="0">
                <a:solidFill>
                  <a:schemeClr val="bg1"/>
                </a:solidFill>
                <a:latin typeface="+mn-ea"/>
              </a:rPr>
              <a:t>string  </a:t>
            </a:r>
            <a:r>
              <a:rPr lang="en-US" altLang="ja-JP" sz="2000">
                <a:solidFill>
                  <a:schemeClr val="bg1"/>
                </a:solidFill>
                <a:latin typeface="+mn-ea"/>
              </a:rPr>
              <a:t>`json:"email"`</a:t>
            </a:r>
          </a:p>
          <a:p>
            <a:r>
              <a:rPr lang="en-US" altLang="ja-JP" sz="2000">
                <a:solidFill>
                  <a:schemeClr val="bg1"/>
                </a:solidFill>
                <a:latin typeface="+mn-ea"/>
              </a:rPr>
              <a:t>}</a:t>
            </a:r>
          </a:p>
        </p:txBody>
      </p:sp>
    </p:spTree>
    <p:extLst>
      <p:ext uri="{BB962C8B-B14F-4D97-AF65-F5344CB8AC3E}">
        <p14:creationId xmlns:p14="http://schemas.microsoft.com/office/powerpoint/2010/main" val="309047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JSON</a:t>
            </a:r>
            <a:r>
              <a:rPr lang="ja-JP" altLang="en-US" smtClean="0"/>
              <a:t>エンコード</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a:latin typeface="+mn-ea"/>
              </a:rPr>
              <a:t>エンコード</a:t>
            </a:r>
            <a:r>
              <a:rPr lang="ja-JP" altLang="en-US" smtClean="0">
                <a:latin typeface="+mn-ea"/>
              </a:rPr>
              <a:t>（構造体→</a:t>
            </a:r>
            <a:r>
              <a:rPr lang="en-US" altLang="ja-JP" smtClean="0">
                <a:latin typeface="+mn-ea"/>
              </a:rPr>
              <a:t>JSON</a:t>
            </a:r>
            <a:r>
              <a:rPr lang="ja-JP" altLang="en-US" smtClean="0">
                <a:latin typeface="+mn-ea"/>
              </a:rPr>
              <a:t>）に変換するサンプル</a:t>
            </a:r>
            <a:endParaRPr lang="en-US" altLang="ja-JP">
              <a:latin typeface="+mn-ea"/>
            </a:endParaRPr>
          </a:p>
          <a:p>
            <a:pPr marL="0" indent="0">
              <a:buNone/>
            </a:pP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22</a:t>
            </a:fld>
            <a:endParaRPr kumimoji="1" lang="ja-JP" altLang="en-US" dirty="0"/>
          </a:p>
        </p:txBody>
      </p:sp>
      <p:sp>
        <p:nvSpPr>
          <p:cNvPr id="5" name="正方形/長方形 4"/>
          <p:cNvSpPr/>
          <p:nvPr/>
        </p:nvSpPr>
        <p:spPr>
          <a:xfrm>
            <a:off x="1050973" y="1875454"/>
            <a:ext cx="10100004" cy="459525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a:latin typeface="+mn-ea"/>
              </a:rPr>
              <a:t>package main</a:t>
            </a:r>
          </a:p>
          <a:p>
            <a:endParaRPr lang="en-US" altLang="ja-JP" sz="1000">
              <a:latin typeface="+mn-ea"/>
            </a:endParaRPr>
          </a:p>
          <a:p>
            <a:r>
              <a:rPr lang="en-US" altLang="ja-JP" sz="1000">
                <a:latin typeface="+mn-ea"/>
              </a:rPr>
              <a:t>import (</a:t>
            </a:r>
          </a:p>
          <a:p>
            <a:r>
              <a:rPr lang="en-US" altLang="ja-JP" sz="1000">
                <a:solidFill>
                  <a:srgbClr val="FFC000"/>
                </a:solidFill>
                <a:latin typeface="+mn-ea"/>
              </a:rPr>
              <a:t>	"encoding/json"</a:t>
            </a:r>
          </a:p>
          <a:p>
            <a:r>
              <a:rPr lang="en-US" altLang="ja-JP" sz="1000">
                <a:latin typeface="+mn-ea"/>
              </a:rPr>
              <a:t>	"fmt"</a:t>
            </a:r>
          </a:p>
          <a:p>
            <a:r>
              <a:rPr lang="en-US" altLang="ja-JP" sz="1000">
                <a:latin typeface="+mn-ea"/>
              </a:rPr>
              <a:t>	"log"</a:t>
            </a:r>
          </a:p>
          <a:p>
            <a:r>
              <a:rPr lang="en-US" altLang="ja-JP" sz="1000">
                <a:latin typeface="+mn-ea"/>
              </a:rPr>
              <a:t>)</a:t>
            </a:r>
          </a:p>
          <a:p>
            <a:endParaRPr lang="en-US" altLang="ja-JP" sz="1000">
              <a:latin typeface="+mn-ea"/>
            </a:endParaRPr>
          </a:p>
          <a:p>
            <a:r>
              <a:rPr lang="en-US" altLang="ja-JP" sz="1000">
                <a:latin typeface="+mn-ea"/>
              </a:rPr>
              <a:t>type Person struct {</a:t>
            </a:r>
          </a:p>
          <a:p>
            <a:r>
              <a:rPr lang="en-US" altLang="ja-JP" sz="1000">
                <a:solidFill>
                  <a:srgbClr val="FFC000"/>
                </a:solidFill>
                <a:latin typeface="+mn-ea"/>
              </a:rPr>
              <a:t>	Name  string `json:"name"`</a:t>
            </a:r>
          </a:p>
          <a:p>
            <a:r>
              <a:rPr lang="en-US" altLang="ja-JP" sz="1000">
                <a:solidFill>
                  <a:srgbClr val="FFC000"/>
                </a:solidFill>
                <a:latin typeface="+mn-ea"/>
              </a:rPr>
              <a:t>	Age   int    `json:"age"`</a:t>
            </a:r>
          </a:p>
          <a:p>
            <a:r>
              <a:rPr lang="en-US" altLang="ja-JP" sz="1000">
                <a:solidFill>
                  <a:srgbClr val="FFC000"/>
                </a:solidFill>
                <a:latin typeface="+mn-ea"/>
              </a:rPr>
              <a:t>	Email string `json:"email"`</a:t>
            </a:r>
          </a:p>
          <a:p>
            <a:r>
              <a:rPr lang="en-US" altLang="ja-JP" sz="1000">
                <a:solidFill>
                  <a:srgbClr val="FFC000"/>
                </a:solidFill>
                <a:latin typeface="+mn-ea"/>
              </a:rPr>
              <a:t>}</a:t>
            </a:r>
          </a:p>
          <a:p>
            <a:endParaRPr lang="en-US" altLang="ja-JP" sz="1000">
              <a:latin typeface="+mn-ea"/>
            </a:endParaRPr>
          </a:p>
          <a:p>
            <a:r>
              <a:rPr lang="en-US" altLang="ja-JP" sz="1000">
                <a:latin typeface="+mn-ea"/>
              </a:rPr>
              <a:t>func main() {</a:t>
            </a:r>
          </a:p>
          <a:p>
            <a:r>
              <a:rPr lang="en-US" altLang="ja-JP" sz="1000">
                <a:solidFill>
                  <a:srgbClr val="FFC000"/>
                </a:solidFill>
                <a:latin typeface="+mn-ea"/>
              </a:rPr>
              <a:t>	person := Person{Name: "sagae", Age: 18, Email: "ysagae@da.iwasaki.ac.jp"}</a:t>
            </a:r>
          </a:p>
          <a:p>
            <a:endParaRPr lang="en-US" altLang="ja-JP" sz="1000">
              <a:latin typeface="+mn-ea"/>
            </a:endParaRPr>
          </a:p>
          <a:p>
            <a:r>
              <a:rPr lang="en-US" altLang="ja-JP" sz="1000">
                <a:latin typeface="+mn-ea"/>
              </a:rPr>
              <a:t>	// </a:t>
            </a:r>
            <a:r>
              <a:rPr lang="ja-JP" altLang="en-US" sz="1000">
                <a:latin typeface="+mn-ea"/>
              </a:rPr>
              <a:t>エンコード</a:t>
            </a:r>
          </a:p>
          <a:p>
            <a:r>
              <a:rPr lang="ja-JP" altLang="en-US" sz="1000">
                <a:latin typeface="+mn-ea"/>
              </a:rPr>
              <a:t>	</a:t>
            </a:r>
            <a:r>
              <a:rPr lang="en-US" altLang="ja-JP" sz="1000">
                <a:latin typeface="+mn-ea"/>
              </a:rPr>
              <a:t>jsonData, err := </a:t>
            </a:r>
            <a:r>
              <a:rPr lang="en-US" altLang="ja-JP" sz="1000">
                <a:solidFill>
                  <a:srgbClr val="FFC000"/>
                </a:solidFill>
                <a:latin typeface="+mn-ea"/>
              </a:rPr>
              <a:t>json.Marshal(person)</a:t>
            </a:r>
          </a:p>
          <a:p>
            <a:r>
              <a:rPr lang="en-US" altLang="ja-JP" sz="1000">
                <a:latin typeface="+mn-ea"/>
              </a:rPr>
              <a:t>	if err != nil {</a:t>
            </a:r>
          </a:p>
          <a:p>
            <a:r>
              <a:rPr lang="en-US" altLang="ja-JP" sz="1000">
                <a:latin typeface="+mn-ea"/>
              </a:rPr>
              <a:t>		log.Fatal(err)</a:t>
            </a:r>
          </a:p>
          <a:p>
            <a:r>
              <a:rPr lang="en-US" altLang="ja-JP" sz="1000">
                <a:latin typeface="+mn-ea"/>
              </a:rPr>
              <a:t>	}</a:t>
            </a:r>
          </a:p>
          <a:p>
            <a:endParaRPr lang="en-US" altLang="ja-JP" sz="1000">
              <a:latin typeface="+mn-ea"/>
            </a:endParaRPr>
          </a:p>
          <a:p>
            <a:r>
              <a:rPr lang="en-US" altLang="ja-JP" sz="1000">
                <a:latin typeface="+mn-ea"/>
              </a:rPr>
              <a:t>	// </a:t>
            </a:r>
            <a:r>
              <a:rPr lang="ja-JP" altLang="en-US" sz="1000">
                <a:latin typeface="+mn-ea"/>
              </a:rPr>
              <a:t>出力（バイトスライスを文字列に変換）</a:t>
            </a:r>
          </a:p>
          <a:p>
            <a:r>
              <a:rPr lang="ja-JP" altLang="en-US" sz="1000">
                <a:latin typeface="+mn-ea"/>
              </a:rPr>
              <a:t>	</a:t>
            </a:r>
            <a:r>
              <a:rPr lang="en-US" altLang="ja-JP" sz="1000">
                <a:latin typeface="+mn-ea"/>
              </a:rPr>
              <a:t>fmt.Println(string(jsonData))</a:t>
            </a:r>
          </a:p>
          <a:p>
            <a:r>
              <a:rPr lang="en-US" altLang="ja-JP" sz="1000">
                <a:latin typeface="+mn-ea"/>
              </a:rPr>
              <a:t>}</a:t>
            </a:r>
          </a:p>
        </p:txBody>
      </p:sp>
      <p:sp>
        <p:nvSpPr>
          <p:cNvPr id="6" name="正方形/長方形 5"/>
          <p:cNvSpPr/>
          <p:nvPr/>
        </p:nvSpPr>
        <p:spPr>
          <a:xfrm>
            <a:off x="4539437" y="4985329"/>
            <a:ext cx="4959126"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a:t>
            </a:r>
            <a:r>
              <a:rPr lang="en-US" altLang="ja-JP" smtClean="0">
                <a:solidFill>
                  <a:srgbClr val="FF0000"/>
                </a:solidFill>
                <a:latin typeface="+mn-ea"/>
              </a:rPr>
              <a:t>json.Marshal </a:t>
            </a:r>
            <a:r>
              <a:rPr lang="ja-JP" altLang="en-US" smtClean="0">
                <a:solidFill>
                  <a:srgbClr val="FF0000"/>
                </a:solidFill>
                <a:latin typeface="+mn-ea"/>
              </a:rPr>
              <a:t>はオブジェクトを</a:t>
            </a:r>
            <a:endParaRPr lang="en-US" altLang="ja-JP" smtClean="0">
              <a:solidFill>
                <a:srgbClr val="FF0000"/>
              </a:solidFill>
              <a:latin typeface="+mn-ea"/>
            </a:endParaRPr>
          </a:p>
          <a:p>
            <a:r>
              <a:rPr lang="ja-JP" altLang="en-US">
                <a:solidFill>
                  <a:srgbClr val="FF0000"/>
                </a:solidFill>
                <a:latin typeface="+mn-ea"/>
              </a:rPr>
              <a:t>　</a:t>
            </a:r>
            <a:r>
              <a:rPr lang="ja-JP" altLang="en-US" smtClean="0">
                <a:solidFill>
                  <a:srgbClr val="FF0000"/>
                </a:solidFill>
                <a:latin typeface="+mn-ea"/>
              </a:rPr>
              <a:t>の</a:t>
            </a:r>
            <a:r>
              <a:rPr lang="en-US" altLang="ja-JP" smtClean="0">
                <a:solidFill>
                  <a:srgbClr val="FF0000"/>
                </a:solidFill>
                <a:latin typeface="+mn-ea"/>
              </a:rPr>
              <a:t>JSON</a:t>
            </a:r>
            <a:r>
              <a:rPr lang="ja-JP" altLang="en-US" smtClean="0">
                <a:solidFill>
                  <a:srgbClr val="FF0000"/>
                </a:solidFill>
                <a:latin typeface="+mn-ea"/>
              </a:rPr>
              <a:t>形式のデータに変換する関数</a:t>
            </a:r>
            <a:endParaRPr lang="ja-JP" altLang="en-US" dirty="0">
              <a:solidFill>
                <a:srgbClr val="FF0000"/>
              </a:solidFill>
              <a:latin typeface="+mn-ea"/>
            </a:endParaRPr>
          </a:p>
        </p:txBody>
      </p:sp>
    </p:spTree>
    <p:extLst>
      <p:ext uri="{BB962C8B-B14F-4D97-AF65-F5344CB8AC3E}">
        <p14:creationId xmlns:p14="http://schemas.microsoft.com/office/powerpoint/2010/main" val="391416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JSON</a:t>
            </a:r>
            <a:r>
              <a:rPr lang="ja-JP" altLang="en-US"/>
              <a:t>デコード</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デコード（</a:t>
            </a:r>
            <a:r>
              <a:rPr lang="en-US" altLang="ja-JP" smtClean="0">
                <a:latin typeface="+mn-ea"/>
              </a:rPr>
              <a:t>JSON</a:t>
            </a:r>
            <a:r>
              <a:rPr lang="ja-JP" altLang="en-US" smtClean="0">
                <a:latin typeface="+mn-ea"/>
              </a:rPr>
              <a:t>形式→構造体）に変換するサンプル</a:t>
            </a:r>
            <a:endParaRPr lang="en-US" altLang="ja-JP">
              <a:latin typeface="+mn-ea"/>
            </a:endParaRPr>
          </a:p>
          <a:p>
            <a:pPr marL="0" indent="0">
              <a:buNone/>
            </a:pP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23</a:t>
            </a:fld>
            <a:endParaRPr kumimoji="1" lang="ja-JP" altLang="en-US" dirty="0"/>
          </a:p>
        </p:txBody>
      </p:sp>
      <p:sp>
        <p:nvSpPr>
          <p:cNvPr id="5" name="正方形/長方形 4"/>
          <p:cNvSpPr/>
          <p:nvPr/>
        </p:nvSpPr>
        <p:spPr>
          <a:xfrm>
            <a:off x="1050973" y="1875454"/>
            <a:ext cx="10100004" cy="459525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a:latin typeface="+mn-ea"/>
              </a:rPr>
              <a:t>package main</a:t>
            </a:r>
          </a:p>
          <a:p>
            <a:r>
              <a:rPr lang="en-US" altLang="ja-JP" sz="1000">
                <a:latin typeface="+mn-ea"/>
              </a:rPr>
              <a:t/>
            </a:r>
            <a:br>
              <a:rPr lang="en-US" altLang="ja-JP" sz="1000">
                <a:latin typeface="+mn-ea"/>
              </a:rPr>
            </a:br>
            <a:r>
              <a:rPr lang="en-US" altLang="ja-JP" sz="1000">
                <a:latin typeface="+mn-ea"/>
              </a:rPr>
              <a:t>import (</a:t>
            </a:r>
          </a:p>
          <a:p>
            <a:r>
              <a:rPr lang="en-US" altLang="ja-JP" sz="1000">
                <a:solidFill>
                  <a:srgbClr val="FFC000"/>
                </a:solidFill>
                <a:latin typeface="+mn-ea"/>
              </a:rPr>
              <a:t>    "encoding/json"</a:t>
            </a:r>
          </a:p>
          <a:p>
            <a:r>
              <a:rPr lang="en-US" altLang="ja-JP" sz="1000">
                <a:latin typeface="+mn-ea"/>
              </a:rPr>
              <a:t>    "fmt"</a:t>
            </a:r>
          </a:p>
          <a:p>
            <a:r>
              <a:rPr lang="en-US" altLang="ja-JP" sz="1000">
                <a:latin typeface="+mn-ea"/>
              </a:rPr>
              <a:t>    "log"</a:t>
            </a:r>
          </a:p>
          <a:p>
            <a:r>
              <a:rPr lang="en-US" altLang="ja-JP" sz="1000">
                <a:latin typeface="+mn-ea"/>
              </a:rPr>
              <a:t>)</a:t>
            </a:r>
          </a:p>
          <a:p>
            <a:r>
              <a:rPr lang="en-US" altLang="ja-JP" sz="1000">
                <a:latin typeface="+mn-ea"/>
              </a:rPr>
              <a:t/>
            </a:r>
            <a:br>
              <a:rPr lang="en-US" altLang="ja-JP" sz="1000">
                <a:latin typeface="+mn-ea"/>
              </a:rPr>
            </a:br>
            <a:r>
              <a:rPr lang="en-US" altLang="ja-JP" sz="1000">
                <a:solidFill>
                  <a:srgbClr val="FFC000"/>
                </a:solidFill>
                <a:latin typeface="+mn-ea"/>
              </a:rPr>
              <a:t>type Person struct {</a:t>
            </a:r>
          </a:p>
          <a:p>
            <a:r>
              <a:rPr lang="en-US" altLang="ja-JP" sz="1000">
                <a:solidFill>
                  <a:srgbClr val="FFC000"/>
                </a:solidFill>
                <a:latin typeface="+mn-ea"/>
              </a:rPr>
              <a:t>    Name  string `json:"name"`</a:t>
            </a:r>
          </a:p>
          <a:p>
            <a:r>
              <a:rPr lang="en-US" altLang="ja-JP" sz="1000">
                <a:solidFill>
                  <a:srgbClr val="FFC000"/>
                </a:solidFill>
                <a:latin typeface="+mn-ea"/>
              </a:rPr>
              <a:t>    Age   int    `json:"age"`</a:t>
            </a:r>
          </a:p>
          <a:p>
            <a:r>
              <a:rPr lang="en-US" altLang="ja-JP" sz="1000">
                <a:solidFill>
                  <a:srgbClr val="FFC000"/>
                </a:solidFill>
                <a:latin typeface="+mn-ea"/>
              </a:rPr>
              <a:t>    Email string `json:"email"`</a:t>
            </a:r>
          </a:p>
          <a:p>
            <a:r>
              <a:rPr lang="en-US" altLang="ja-JP" sz="1000">
                <a:solidFill>
                  <a:srgbClr val="FFC000"/>
                </a:solidFill>
                <a:latin typeface="+mn-ea"/>
              </a:rPr>
              <a:t>}</a:t>
            </a:r>
          </a:p>
          <a:p>
            <a:r>
              <a:rPr lang="en-US" altLang="ja-JP" sz="1000">
                <a:latin typeface="+mn-ea"/>
              </a:rPr>
              <a:t/>
            </a:r>
            <a:br>
              <a:rPr lang="en-US" altLang="ja-JP" sz="1000">
                <a:latin typeface="+mn-ea"/>
              </a:rPr>
            </a:br>
            <a:r>
              <a:rPr lang="en-US" altLang="ja-JP" sz="1000">
                <a:latin typeface="+mn-ea"/>
              </a:rPr>
              <a:t>func main() {</a:t>
            </a:r>
          </a:p>
          <a:p>
            <a:r>
              <a:rPr lang="en-US" altLang="ja-JP" sz="1000">
                <a:latin typeface="+mn-ea"/>
              </a:rPr>
              <a:t>   </a:t>
            </a:r>
            <a:r>
              <a:rPr lang="en-US" altLang="ja-JP" sz="1000">
                <a:solidFill>
                  <a:srgbClr val="FFC000"/>
                </a:solidFill>
                <a:latin typeface="+mn-ea"/>
              </a:rPr>
              <a:t> jsonData := `{"name":"sagae","age":18,"email":"ysagae@da.iwasaki.ac.jp"}`</a:t>
            </a:r>
          </a:p>
          <a:p>
            <a:r>
              <a:rPr lang="en-US" altLang="ja-JP" sz="1000">
                <a:latin typeface="+mn-ea"/>
              </a:rPr>
              <a:t/>
            </a:r>
            <a:br>
              <a:rPr lang="en-US" altLang="ja-JP" sz="1000">
                <a:latin typeface="+mn-ea"/>
              </a:rPr>
            </a:br>
            <a:r>
              <a:rPr lang="en-US" altLang="ja-JP" sz="1000">
                <a:latin typeface="+mn-ea"/>
              </a:rPr>
              <a:t>    // </a:t>
            </a:r>
            <a:r>
              <a:rPr lang="ja-JP" altLang="en-US" sz="1000">
                <a:latin typeface="+mn-ea"/>
              </a:rPr>
              <a:t>デコード</a:t>
            </a:r>
          </a:p>
          <a:p>
            <a:r>
              <a:rPr lang="ja-JP" altLang="en-US" sz="1000">
                <a:latin typeface="+mn-ea"/>
              </a:rPr>
              <a:t>    </a:t>
            </a:r>
            <a:r>
              <a:rPr lang="en-US" altLang="ja-JP" sz="1000">
                <a:latin typeface="+mn-ea"/>
              </a:rPr>
              <a:t>var person Person</a:t>
            </a:r>
          </a:p>
          <a:p>
            <a:r>
              <a:rPr lang="en-US" altLang="ja-JP" sz="1000">
                <a:latin typeface="+mn-ea"/>
              </a:rPr>
              <a:t>    err := </a:t>
            </a:r>
            <a:r>
              <a:rPr lang="en-US" altLang="ja-JP" sz="1000">
                <a:solidFill>
                  <a:srgbClr val="FFC000"/>
                </a:solidFill>
                <a:latin typeface="+mn-ea"/>
              </a:rPr>
              <a:t>json.Unmarshal([]byte(jsonData), &amp;person)</a:t>
            </a:r>
          </a:p>
          <a:p>
            <a:r>
              <a:rPr lang="en-US" altLang="ja-JP" sz="1000">
                <a:latin typeface="+mn-ea"/>
              </a:rPr>
              <a:t>    if err != nil {</a:t>
            </a:r>
          </a:p>
          <a:p>
            <a:r>
              <a:rPr lang="en-US" altLang="ja-JP" sz="1000">
                <a:latin typeface="+mn-ea"/>
              </a:rPr>
              <a:t>        log.Fatal(err)</a:t>
            </a:r>
          </a:p>
          <a:p>
            <a:r>
              <a:rPr lang="en-US" altLang="ja-JP" sz="1000">
                <a:latin typeface="+mn-ea"/>
              </a:rPr>
              <a:t>    }</a:t>
            </a:r>
          </a:p>
          <a:p>
            <a:r>
              <a:rPr lang="en-US" altLang="ja-JP" sz="1000">
                <a:latin typeface="+mn-ea"/>
              </a:rPr>
              <a:t/>
            </a:r>
            <a:br>
              <a:rPr lang="en-US" altLang="ja-JP" sz="1000">
                <a:latin typeface="+mn-ea"/>
              </a:rPr>
            </a:br>
            <a:r>
              <a:rPr lang="en-US" altLang="ja-JP" sz="1000">
                <a:latin typeface="+mn-ea"/>
              </a:rPr>
              <a:t>    // </a:t>
            </a:r>
            <a:r>
              <a:rPr lang="ja-JP" altLang="en-US" sz="1000">
                <a:latin typeface="+mn-ea"/>
              </a:rPr>
              <a:t>構造体の内容を出力</a:t>
            </a:r>
          </a:p>
          <a:p>
            <a:r>
              <a:rPr lang="ja-JP" altLang="en-US" sz="1000">
                <a:latin typeface="+mn-ea"/>
              </a:rPr>
              <a:t>    </a:t>
            </a:r>
            <a:r>
              <a:rPr lang="en-US" altLang="ja-JP" sz="1000">
                <a:latin typeface="+mn-ea"/>
              </a:rPr>
              <a:t>fmt.Println(person)</a:t>
            </a:r>
          </a:p>
          <a:p>
            <a:r>
              <a:rPr lang="en-US" altLang="ja-JP" sz="1000" smtClean="0">
                <a:latin typeface="+mn-ea"/>
              </a:rPr>
              <a:t>}</a:t>
            </a:r>
            <a:endParaRPr lang="en-US" altLang="ja-JP" sz="1000">
              <a:latin typeface="+mn-ea"/>
            </a:endParaRPr>
          </a:p>
        </p:txBody>
      </p:sp>
      <p:sp>
        <p:nvSpPr>
          <p:cNvPr id="6" name="正方形/長方形 5"/>
          <p:cNvSpPr/>
          <p:nvPr/>
        </p:nvSpPr>
        <p:spPr>
          <a:xfrm>
            <a:off x="4539437" y="4985329"/>
            <a:ext cx="4959126"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a:t>
            </a:r>
            <a:r>
              <a:rPr lang="en-US" altLang="ja-JP" smtClean="0">
                <a:solidFill>
                  <a:srgbClr val="FF0000"/>
                </a:solidFill>
                <a:latin typeface="+mn-ea"/>
              </a:rPr>
              <a:t>json.Unmarshal </a:t>
            </a:r>
            <a:r>
              <a:rPr lang="ja-JP" altLang="en-US" smtClean="0">
                <a:solidFill>
                  <a:srgbClr val="FF0000"/>
                </a:solidFill>
                <a:latin typeface="+mn-ea"/>
              </a:rPr>
              <a:t>は</a:t>
            </a:r>
            <a:r>
              <a:rPr lang="en-US" altLang="ja-JP" smtClean="0">
                <a:solidFill>
                  <a:srgbClr val="FF0000"/>
                </a:solidFill>
                <a:latin typeface="+mn-ea"/>
              </a:rPr>
              <a:t>JSON</a:t>
            </a:r>
            <a:r>
              <a:rPr lang="ja-JP" altLang="en-US" smtClean="0">
                <a:solidFill>
                  <a:srgbClr val="FF0000"/>
                </a:solidFill>
                <a:latin typeface="+mn-ea"/>
              </a:rPr>
              <a:t>形式のデータを</a:t>
            </a:r>
            <a:endParaRPr lang="en-US" altLang="ja-JP" smtClean="0">
              <a:solidFill>
                <a:srgbClr val="FF0000"/>
              </a:solidFill>
              <a:latin typeface="+mn-ea"/>
            </a:endParaRPr>
          </a:p>
          <a:p>
            <a:r>
              <a:rPr lang="ja-JP" altLang="en-US">
                <a:solidFill>
                  <a:srgbClr val="FF0000"/>
                </a:solidFill>
                <a:latin typeface="+mn-ea"/>
              </a:rPr>
              <a:t>　</a:t>
            </a:r>
            <a:r>
              <a:rPr lang="ja-JP" altLang="en-US" smtClean="0">
                <a:solidFill>
                  <a:srgbClr val="FF0000"/>
                </a:solidFill>
                <a:latin typeface="+mn-ea"/>
              </a:rPr>
              <a:t>オブジェクトに変換する関数</a:t>
            </a:r>
            <a:endParaRPr lang="ja-JP" altLang="en-US" dirty="0">
              <a:solidFill>
                <a:srgbClr val="FF0000"/>
              </a:solidFill>
              <a:latin typeface="+mn-ea"/>
            </a:endParaRPr>
          </a:p>
        </p:txBody>
      </p:sp>
    </p:spTree>
    <p:extLst>
      <p:ext uri="{BB962C8B-B14F-4D97-AF65-F5344CB8AC3E}">
        <p14:creationId xmlns:p14="http://schemas.microsoft.com/office/powerpoint/2010/main" val="2835566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latin typeface="+mj-ea"/>
              </a:rPr>
              <a:t>課題</a:t>
            </a:r>
            <a:endParaRPr kumimoji="1" lang="ja-JP" altLang="en-US" dirty="0">
              <a:latin typeface="+mj-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24</a:t>
            </a:fld>
            <a:endParaRPr kumimoji="1" lang="ja-JP" altLang="en-US" dirty="0"/>
          </a:p>
        </p:txBody>
      </p:sp>
    </p:spTree>
    <p:extLst>
      <p:ext uri="{BB962C8B-B14F-4D97-AF65-F5344CB8AC3E}">
        <p14:creationId xmlns:p14="http://schemas.microsoft.com/office/powerpoint/2010/main" val="3602318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en-US" sz="2400" smtClean="0">
                <a:solidFill>
                  <a:schemeClr val="accent1">
                    <a:lumMod val="75000"/>
                  </a:schemeClr>
                </a:solidFill>
              </a:rPr>
              <a:t>電話帳システムの構築</a:t>
            </a:r>
            <a:endParaRPr lang="en-US" altLang="ja-JP" sz="2400" smtClean="0">
              <a:solidFill>
                <a:schemeClr val="accent1">
                  <a:lumMod val="75000"/>
                </a:schemeClr>
              </a:solidFill>
              <a:latin typeface="+mn-ea"/>
            </a:endParaRPr>
          </a:p>
          <a:p>
            <a:pPr lvl="1"/>
            <a:r>
              <a:rPr lang="ja-JP" altLang="en-US" sz="2000" smtClean="0">
                <a:latin typeface="+mn-ea"/>
              </a:rPr>
              <a:t>「</a:t>
            </a:r>
            <a:r>
              <a:rPr lang="en-US" altLang="ja-JP" sz="2000" smtClean="0">
                <a:latin typeface="+mn-ea"/>
              </a:rPr>
              <a:t>Contact</a:t>
            </a:r>
            <a:r>
              <a:rPr lang="ja-JP" altLang="en-US" sz="2000" smtClean="0">
                <a:latin typeface="+mn-ea"/>
              </a:rPr>
              <a:t>」という構造体を用意し以下のフィールドを用意</a:t>
            </a:r>
            <a:endParaRPr lang="en-US" altLang="ja-JP" sz="2000" smtClean="0">
              <a:latin typeface="+mn-ea"/>
            </a:endParaRPr>
          </a:p>
          <a:p>
            <a:pPr lvl="2"/>
            <a:r>
              <a:rPr lang="en-US" altLang="ja-JP" sz="1600" smtClean="0">
                <a:latin typeface="+mn-ea"/>
              </a:rPr>
              <a:t>Id</a:t>
            </a:r>
            <a:r>
              <a:rPr lang="ja-JP" altLang="en-US" sz="1600" smtClean="0">
                <a:latin typeface="+mn-ea"/>
              </a:rPr>
              <a:t>          </a:t>
            </a:r>
            <a:r>
              <a:rPr lang="en-US" altLang="ja-JP" sz="1600" smtClean="0">
                <a:latin typeface="+mn-ea"/>
              </a:rPr>
              <a:t>:</a:t>
            </a:r>
            <a:r>
              <a:rPr lang="ja-JP" altLang="en-US" sz="1600">
                <a:latin typeface="+mn-ea"/>
              </a:rPr>
              <a:t> </a:t>
            </a:r>
            <a:r>
              <a:rPr lang="ja-JP" altLang="en-US" sz="1600" smtClean="0">
                <a:latin typeface="+mn-ea"/>
              </a:rPr>
              <a:t>一意の</a:t>
            </a:r>
            <a:r>
              <a:rPr lang="en-US" altLang="ja-JP" sz="1600" smtClean="0">
                <a:latin typeface="+mn-ea"/>
              </a:rPr>
              <a:t>ID</a:t>
            </a:r>
          </a:p>
          <a:p>
            <a:pPr lvl="2"/>
            <a:r>
              <a:rPr lang="en-US" altLang="ja-JP" sz="1600" smtClean="0">
                <a:latin typeface="+mn-ea"/>
              </a:rPr>
              <a:t>Name    </a:t>
            </a:r>
            <a:r>
              <a:rPr lang="ja-JP" altLang="en-US" sz="1600" smtClean="0">
                <a:latin typeface="+mn-ea"/>
              </a:rPr>
              <a:t>：名前</a:t>
            </a:r>
            <a:endParaRPr lang="en-US" altLang="ja-JP" sz="1600" smtClean="0">
              <a:latin typeface="+mn-ea"/>
            </a:endParaRPr>
          </a:p>
          <a:p>
            <a:pPr lvl="2"/>
            <a:r>
              <a:rPr lang="en-US" altLang="ja-JP" sz="1600" smtClean="0">
                <a:latin typeface="+mn-ea"/>
              </a:rPr>
              <a:t>Number </a:t>
            </a:r>
            <a:r>
              <a:rPr lang="ja-JP" altLang="en-US" sz="1600" smtClean="0">
                <a:latin typeface="+mn-ea"/>
              </a:rPr>
              <a:t>：電話番号</a:t>
            </a:r>
            <a:endParaRPr lang="en-US" altLang="ja-JP" sz="1600" smtClean="0">
              <a:latin typeface="+mn-ea"/>
            </a:endParaRPr>
          </a:p>
          <a:p>
            <a:pPr lvl="2"/>
            <a:r>
              <a:rPr lang="en-US" altLang="ja-JP" sz="1600" smtClean="0">
                <a:latin typeface="+mn-ea"/>
              </a:rPr>
              <a:t>Email</a:t>
            </a:r>
            <a:r>
              <a:rPr lang="ja-JP" altLang="en-US" sz="1600">
                <a:latin typeface="+mn-ea"/>
              </a:rPr>
              <a:t> </a:t>
            </a:r>
            <a:r>
              <a:rPr lang="ja-JP" altLang="en-US" sz="1600" smtClean="0">
                <a:latin typeface="+mn-ea"/>
              </a:rPr>
              <a:t>    ：メールアドレス</a:t>
            </a:r>
            <a:endParaRPr lang="en-US" altLang="ja-JP" sz="1600" smtClean="0">
              <a:latin typeface="+mn-ea"/>
            </a:endParaRPr>
          </a:p>
          <a:p>
            <a:pPr lvl="1"/>
            <a:r>
              <a:rPr lang="ja-JP" altLang="en-US" sz="2000" smtClean="0">
                <a:latin typeface="+mn-ea"/>
              </a:rPr>
              <a:t>下記の機能を用意してください。</a:t>
            </a:r>
            <a:endParaRPr lang="en-US" altLang="ja-JP" sz="2000" smtClean="0">
              <a:latin typeface="+mn-ea"/>
            </a:endParaRPr>
          </a:p>
          <a:p>
            <a:pPr lvl="2"/>
            <a:r>
              <a:rPr lang="en-US" altLang="ja-JP" sz="1600">
                <a:latin typeface="+mn-ea"/>
              </a:rPr>
              <a:t>AddContact() : Contact</a:t>
            </a:r>
            <a:r>
              <a:rPr lang="ja-JP" altLang="en-US" sz="1600">
                <a:latin typeface="+mn-ea"/>
              </a:rPr>
              <a:t>型のオブジェクトを引数に入れると新規連絡先を</a:t>
            </a:r>
            <a:r>
              <a:rPr lang="ja-JP" altLang="en-US" sz="1600" smtClean="0">
                <a:latin typeface="+mn-ea"/>
              </a:rPr>
              <a:t>登録</a:t>
            </a:r>
            <a:endParaRPr lang="en-US" altLang="ja-JP" sz="1600" smtClean="0">
              <a:latin typeface="+mn-ea"/>
            </a:endParaRPr>
          </a:p>
          <a:p>
            <a:pPr lvl="2"/>
            <a:r>
              <a:rPr lang="en-US" altLang="ja-JP" sz="1600" smtClean="0">
                <a:latin typeface="+mn-ea"/>
              </a:rPr>
              <a:t>GetList()</a:t>
            </a:r>
            <a:r>
              <a:rPr lang="ja-JP" altLang="en-US" sz="1600" smtClean="0">
                <a:latin typeface="+mn-ea"/>
              </a:rPr>
              <a:t>：電話帳に登録されているデータを全て表示</a:t>
            </a:r>
            <a:endParaRPr lang="en-US" altLang="ja-JP" sz="1600" smtClean="0">
              <a:latin typeface="+mn-ea"/>
            </a:endParaRPr>
          </a:p>
          <a:p>
            <a:pPr lvl="2"/>
            <a:r>
              <a:rPr lang="en-US" altLang="ja-JP" sz="1600" smtClean="0">
                <a:latin typeface="+mn-ea"/>
              </a:rPr>
              <a:t>GetContact()</a:t>
            </a:r>
            <a:r>
              <a:rPr lang="ja-JP" altLang="en-US" sz="1600" smtClean="0">
                <a:latin typeface="+mn-ea"/>
              </a:rPr>
              <a:t>：指定された</a:t>
            </a:r>
            <a:r>
              <a:rPr lang="en-US" altLang="ja-JP" sz="1600" smtClean="0">
                <a:latin typeface="+mn-ea"/>
              </a:rPr>
              <a:t>ID</a:t>
            </a:r>
            <a:r>
              <a:rPr lang="ja-JP" altLang="en-US" sz="1600" smtClean="0">
                <a:latin typeface="+mn-ea"/>
              </a:rPr>
              <a:t>のデータを表示</a:t>
            </a:r>
            <a:endParaRPr lang="en-US" altLang="ja-JP" sz="1600" smtClean="0">
              <a:latin typeface="+mn-ea"/>
            </a:endParaRPr>
          </a:p>
          <a:p>
            <a:pPr lvl="2"/>
            <a:endParaRPr lang="en-US" altLang="ja-JP" sz="1600" smtClean="0">
              <a:latin typeface="+mn-ea"/>
            </a:endParaRPr>
          </a:p>
          <a:p>
            <a:pPr lvl="1"/>
            <a:r>
              <a:rPr lang="en-US" altLang="ja-JP" sz="2000" smtClean="0">
                <a:latin typeface="+mn-ea"/>
              </a:rPr>
              <a:t>main</a:t>
            </a:r>
            <a:r>
              <a:rPr lang="ja-JP" altLang="en-US" sz="2000" smtClean="0">
                <a:latin typeface="+mn-ea"/>
              </a:rPr>
              <a:t>関数の</a:t>
            </a:r>
            <a:r>
              <a:rPr lang="ja-JP" altLang="en-US" sz="2000">
                <a:latin typeface="+mn-ea"/>
              </a:rPr>
              <a:t>中</a:t>
            </a:r>
            <a:r>
              <a:rPr lang="ja-JP" altLang="en-US" sz="2000" smtClean="0">
                <a:latin typeface="+mn-ea"/>
              </a:rPr>
              <a:t>で上記機能の利用をしてください。</a:t>
            </a:r>
            <a:endParaRPr lang="en-US" altLang="ja-JP" sz="2000" smtClean="0">
              <a:latin typeface="+mn-ea"/>
            </a:endParaRPr>
          </a:p>
          <a:p>
            <a:pPr lvl="2"/>
            <a:endParaRPr lang="en-US" altLang="ja-JP" sz="1600">
              <a:latin typeface="+mn-ea"/>
            </a:endParaRPr>
          </a:p>
          <a:p>
            <a:pPr lvl="1"/>
            <a:r>
              <a:rPr lang="ja-JP" altLang="en-US" sz="2000" smtClean="0">
                <a:solidFill>
                  <a:schemeClr val="accent6"/>
                </a:solidFill>
                <a:latin typeface="+mn-ea"/>
              </a:rPr>
              <a:t>オプション課題（時間があればチャレンジ）</a:t>
            </a:r>
            <a:endParaRPr lang="en-US" altLang="ja-JP" sz="2000" smtClean="0">
              <a:solidFill>
                <a:schemeClr val="accent6"/>
              </a:solidFill>
              <a:latin typeface="+mn-ea"/>
            </a:endParaRPr>
          </a:p>
          <a:p>
            <a:pPr lvl="2"/>
            <a:r>
              <a:rPr lang="en-US" altLang="ja-JP" sz="1600" smtClean="0">
                <a:latin typeface="+mn-ea"/>
              </a:rPr>
              <a:t>DelContact() : </a:t>
            </a:r>
            <a:r>
              <a:rPr lang="ja-JP" altLang="en-US" sz="1600" smtClean="0">
                <a:latin typeface="+mn-ea"/>
              </a:rPr>
              <a:t>指定した</a:t>
            </a:r>
            <a:r>
              <a:rPr lang="en-US" altLang="ja-JP" sz="1600" smtClean="0">
                <a:latin typeface="+mn-ea"/>
              </a:rPr>
              <a:t>ID</a:t>
            </a:r>
            <a:r>
              <a:rPr lang="ja-JP" altLang="en-US" sz="1600" smtClean="0">
                <a:latin typeface="+mn-ea"/>
              </a:rPr>
              <a:t>の連絡先を削除</a:t>
            </a:r>
            <a:endParaRPr lang="en-US" altLang="ja-JP" sz="1600" smtClean="0">
              <a:latin typeface="+mn-ea"/>
            </a:endParaRPr>
          </a:p>
          <a:p>
            <a:pPr lvl="2"/>
            <a:r>
              <a:rPr lang="en-US" altLang="ja-JP" sz="1600">
                <a:latin typeface="+mn-ea"/>
              </a:rPr>
              <a:t>ChangeCantact</a:t>
            </a:r>
            <a:r>
              <a:rPr lang="en-US" altLang="ja-JP" sz="1600" smtClean="0">
                <a:latin typeface="+mn-ea"/>
              </a:rPr>
              <a:t>()</a:t>
            </a:r>
            <a:r>
              <a:rPr lang="ja-JP" altLang="en-US" sz="1600" smtClean="0">
                <a:latin typeface="+mn-ea"/>
              </a:rPr>
              <a:t>：指定した</a:t>
            </a:r>
            <a:r>
              <a:rPr lang="en-US" altLang="ja-JP" sz="1600" smtClean="0">
                <a:latin typeface="+mn-ea"/>
              </a:rPr>
              <a:t>ID</a:t>
            </a:r>
            <a:r>
              <a:rPr lang="ja-JP" altLang="en-US" sz="1600" smtClean="0">
                <a:latin typeface="+mn-ea"/>
              </a:rPr>
              <a:t>の連絡先を更新</a:t>
            </a:r>
            <a:endParaRPr lang="en-US" altLang="ja-JP" sz="16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25</a:t>
            </a:fld>
            <a:endParaRPr kumimoji="1" lang="ja-JP" altLang="en-US" dirty="0"/>
          </a:p>
        </p:txBody>
      </p:sp>
    </p:spTree>
    <p:extLst>
      <p:ext uri="{BB962C8B-B14F-4D97-AF65-F5344CB8AC3E}">
        <p14:creationId xmlns:p14="http://schemas.microsoft.com/office/powerpoint/2010/main" val="3411858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課題提出</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下記二つのファイルをスタログで指定しているフォルダへ提出してください。</a:t>
            </a:r>
            <a:endParaRPr lang="en-US" altLang="ja-JP" dirty="0"/>
          </a:p>
          <a:p>
            <a:endParaRPr lang="en-US" altLang="ja-JP" dirty="0"/>
          </a:p>
          <a:p>
            <a:pPr lvl="1"/>
            <a:r>
              <a:rPr lang="ja-JP" altLang="en-US" sz="2800" dirty="0"/>
              <a:t>本日の内容</a:t>
            </a:r>
            <a:r>
              <a:rPr lang="ja-JP" altLang="en-US" sz="2800"/>
              <a:t>を</a:t>
            </a:r>
            <a:r>
              <a:rPr lang="ja-JP" altLang="en-US" sz="2800" smtClean="0"/>
              <a:t>まとめたレポート</a:t>
            </a:r>
            <a:endParaRPr lang="en-US" altLang="ja-JP" sz="2800" smtClean="0"/>
          </a:p>
          <a:p>
            <a:pPr lvl="1"/>
            <a:r>
              <a:rPr lang="ja-JP" altLang="en-US" sz="2800" smtClean="0">
                <a:latin typeface="+mn-ea"/>
              </a:rPr>
              <a:t>課題の実行結果のスクリーンショット</a:t>
            </a:r>
            <a:endParaRPr lang="en-US" altLang="ja-JP" sz="2800" smtClean="0">
              <a:latin typeface="+mn-ea"/>
            </a:endParaRPr>
          </a:p>
          <a:p>
            <a:pPr lvl="1"/>
            <a:r>
              <a:rPr lang="ja-JP" altLang="en-US" sz="2800" smtClean="0">
                <a:latin typeface="+mn-ea"/>
              </a:rPr>
              <a:t>オプション課題の実行結果のスクリーンショット</a:t>
            </a:r>
            <a:endParaRPr lang="en-US" altLang="ja-JP" sz="2800" smtClean="0">
              <a:latin typeface="+mn-ea"/>
            </a:endParaRPr>
          </a:p>
          <a:p>
            <a:pPr marL="310896" lvl="2" indent="0">
              <a:buNone/>
            </a:pPr>
            <a:r>
              <a:rPr lang="ja-JP" altLang="en-US" sz="2400" smtClean="0">
                <a:latin typeface="+mn-ea"/>
              </a:rPr>
              <a:t>　</a:t>
            </a:r>
            <a:r>
              <a:rPr lang="en-US" altLang="ja-JP" sz="2400" smtClean="0">
                <a:latin typeface="+mn-ea"/>
              </a:rPr>
              <a:t>※</a:t>
            </a:r>
            <a:r>
              <a:rPr lang="ja-JP" altLang="en-US" sz="2400" smtClean="0">
                <a:latin typeface="+mn-ea"/>
              </a:rPr>
              <a:t>オプション課題は必ずファイルを分けてください。</a:t>
            </a:r>
            <a:endParaRPr lang="en-US" altLang="ja-JP" sz="2400" smtClean="0">
              <a:latin typeface="+mn-ea"/>
            </a:endParaRPr>
          </a:p>
          <a:p>
            <a:pPr marL="0" indent="0">
              <a:lnSpc>
                <a:spcPct val="170000"/>
              </a:lnSpc>
              <a:buNone/>
            </a:pP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26</a:t>
            </a:fld>
            <a:endParaRPr kumimoji="1" lang="ja-JP" altLang="en-US" dirty="0"/>
          </a:p>
        </p:txBody>
      </p:sp>
    </p:spTree>
    <p:extLst>
      <p:ext uri="{BB962C8B-B14F-4D97-AF65-F5344CB8AC3E}">
        <p14:creationId xmlns:p14="http://schemas.microsoft.com/office/powerpoint/2010/main" val="773600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第一級オブジェクト</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言語は読みやすくコードを保てるように作られているため、他の言語で見られるようなオーバーロードやデフォルト引数を許可しておらず、学習コストが少なくなるように設計されています。</a:t>
            </a:r>
            <a:endParaRPr lang="en-US" altLang="ja-JP" smtClean="0">
              <a:latin typeface="+mn-ea"/>
            </a:endParaRPr>
          </a:p>
          <a:p>
            <a:endParaRPr lang="en-US" altLang="ja-JP">
              <a:latin typeface="+mn-ea"/>
            </a:endParaRPr>
          </a:p>
          <a:p>
            <a:r>
              <a:rPr lang="ja-JP" altLang="en-US" smtClean="0">
                <a:latin typeface="+mn-ea"/>
              </a:rPr>
              <a:t>また、</a:t>
            </a:r>
            <a:r>
              <a:rPr lang="en-US" altLang="ja-JP" smtClean="0">
                <a:latin typeface="+mn-ea"/>
              </a:rPr>
              <a:t>Go</a:t>
            </a:r>
            <a:r>
              <a:rPr lang="ja-JP" altLang="en-US" smtClean="0">
                <a:latin typeface="+mn-ea"/>
              </a:rPr>
              <a:t>言語では</a:t>
            </a:r>
            <a:r>
              <a:rPr lang="ja-JP" altLang="en-US" smtClean="0">
                <a:solidFill>
                  <a:srgbClr val="C00000"/>
                </a:solidFill>
                <a:latin typeface="+mn-ea"/>
              </a:rPr>
              <a:t>関数指向</a:t>
            </a:r>
            <a:r>
              <a:rPr lang="ja-JP" altLang="en-US" smtClean="0">
                <a:latin typeface="+mn-ea"/>
              </a:rPr>
              <a:t>を採用しており、戻り値を複数設定できたり等、古い言語では見られないような使い方ができます。</a:t>
            </a:r>
            <a:endParaRPr lang="en-US" altLang="ja-JP" smtClean="0">
              <a:latin typeface="+mn-ea"/>
            </a:endParaRPr>
          </a:p>
          <a:p>
            <a:endParaRPr lang="en-US" altLang="ja-JP" smtClean="0">
              <a:latin typeface="+mn-ea"/>
            </a:endParaRPr>
          </a:p>
          <a:p>
            <a:r>
              <a:rPr lang="ja-JP" altLang="en-US" smtClean="0">
                <a:latin typeface="+mn-ea"/>
              </a:rPr>
              <a:t>関数を</a:t>
            </a:r>
            <a:r>
              <a:rPr lang="ja-JP" altLang="en-US" smtClean="0">
                <a:solidFill>
                  <a:srgbClr val="C00000"/>
                </a:solidFill>
                <a:latin typeface="+mn-ea"/>
              </a:rPr>
              <a:t>第一級オブジェクト</a:t>
            </a:r>
            <a:r>
              <a:rPr lang="ja-JP" altLang="en-US" smtClean="0">
                <a:latin typeface="+mn-ea"/>
              </a:rPr>
              <a:t>として扱うことができるように設計されています。</a:t>
            </a:r>
            <a:endParaRPr lang="en-US" altLang="ja-JP" smtClean="0">
              <a:latin typeface="+mn-ea"/>
            </a:endParaRPr>
          </a:p>
          <a:p>
            <a:pPr marL="0" indent="0">
              <a:buNone/>
            </a:pPr>
            <a:r>
              <a:rPr lang="ja-JP" altLang="en-US" smtClean="0">
                <a:latin typeface="+mn-ea"/>
              </a:rPr>
              <a:t>　</a:t>
            </a:r>
            <a:r>
              <a:rPr lang="en-US" altLang="ja-JP" smtClean="0">
                <a:latin typeface="+mn-ea"/>
              </a:rPr>
              <a:t>※</a:t>
            </a:r>
            <a:r>
              <a:rPr lang="ja-JP" altLang="en-US" smtClean="0">
                <a:latin typeface="+mn-ea"/>
              </a:rPr>
              <a:t>第一級オブジェクト：変数と同様に扱うことができる</a:t>
            </a:r>
            <a:endParaRPr lang="en-US" altLang="ja-JP" smtClean="0">
              <a:latin typeface="+mn-ea"/>
            </a:endParaRPr>
          </a:p>
          <a:p>
            <a:pPr marL="0" indent="0">
              <a:buNone/>
            </a:pPr>
            <a:endParaRPr lang="en-US" altLang="ja-JP" smtClean="0">
              <a:latin typeface="+mn-ea"/>
            </a:endParaRPr>
          </a:p>
          <a:p>
            <a:r>
              <a:rPr lang="ja-JP" altLang="en-US" smtClean="0">
                <a:latin typeface="+mn-ea"/>
              </a:rPr>
              <a:t>この言語仕様により、関数を変数に代入したり引数として扱うことができます。</a:t>
            </a:r>
            <a:endParaRPr lang="en-US" altLang="ja-JP"/>
          </a:p>
          <a:p>
            <a:endParaRPr kumimoji="1" lang="en-US" altLang="ja-JP"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a:t>
            </a:fld>
            <a:endParaRPr kumimoji="1" lang="ja-JP" altLang="en-US" dirty="0"/>
          </a:p>
        </p:txBody>
      </p:sp>
    </p:spTree>
    <p:extLst>
      <p:ext uri="{BB962C8B-B14F-4D97-AF65-F5344CB8AC3E}">
        <p14:creationId xmlns:p14="http://schemas.microsoft.com/office/powerpoint/2010/main" val="327153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en-US" altLang="ja-JP" smtClean="0"/>
              <a:t>Go</a:t>
            </a:r>
            <a:r>
              <a:rPr kumimoji="1" lang="ja-JP" altLang="en-US" smtClean="0"/>
              <a:t>言語で複数の戻り値を受け取る場合は以下のような書き方になります。</a:t>
            </a:r>
            <a:endParaRPr kumimoji="1" lang="en-US" altLang="ja-JP" smtClean="0"/>
          </a:p>
          <a:p>
            <a:pPr marL="0" indent="0">
              <a:buNone/>
            </a:pPr>
            <a:r>
              <a:rPr lang="ja-JP" altLang="en-US" smtClean="0"/>
              <a:t>サンプルコード）</a:t>
            </a:r>
            <a:r>
              <a:rPr lang="en-US" altLang="ja-JP" smtClean="0">
                <a:latin typeface="+mn-ea"/>
              </a:rPr>
              <a:t>kakunin1</a:t>
            </a:r>
            <a:endParaRPr lang="en-US" altLang="ja-JP">
              <a:latin typeface="+mn-ea"/>
            </a:endParaRPr>
          </a:p>
        </p:txBody>
      </p:sp>
      <p:sp>
        <p:nvSpPr>
          <p:cNvPr id="9" name="正方形/長方形 8"/>
          <p:cNvSpPr/>
          <p:nvPr/>
        </p:nvSpPr>
        <p:spPr>
          <a:xfrm>
            <a:off x="960202" y="2368477"/>
            <a:ext cx="10100004" cy="4294651"/>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bg1"/>
                </a:solidFill>
                <a:latin typeface="+mn-ea"/>
              </a:rPr>
              <a:t>func MaxMin(scores []int) </a:t>
            </a:r>
            <a:r>
              <a:rPr lang="en-US" altLang="ja-JP" sz="1400">
                <a:solidFill>
                  <a:srgbClr val="FFC000"/>
                </a:solidFill>
                <a:latin typeface="+mn-ea"/>
              </a:rPr>
              <a:t>(max int, min int)</a:t>
            </a:r>
            <a:r>
              <a:rPr lang="en-US" altLang="ja-JP" sz="1400">
                <a:solidFill>
                  <a:schemeClr val="bg1"/>
                </a:solidFill>
                <a:latin typeface="+mn-ea"/>
              </a:rPr>
              <a:t> {</a:t>
            </a:r>
          </a:p>
          <a:p>
            <a:r>
              <a:rPr lang="en-US" altLang="ja-JP" sz="1400">
                <a:solidFill>
                  <a:schemeClr val="bg1"/>
                </a:solidFill>
                <a:latin typeface="+mn-ea"/>
              </a:rPr>
              <a:t>	max = 0</a:t>
            </a:r>
          </a:p>
          <a:p>
            <a:r>
              <a:rPr lang="en-US" altLang="ja-JP" sz="1400">
                <a:solidFill>
                  <a:schemeClr val="bg1"/>
                </a:solidFill>
                <a:latin typeface="+mn-ea"/>
              </a:rPr>
              <a:t>	min = 100</a:t>
            </a:r>
          </a:p>
          <a:p>
            <a:r>
              <a:rPr lang="en-US" altLang="ja-JP" sz="1400">
                <a:solidFill>
                  <a:schemeClr val="bg1"/>
                </a:solidFill>
                <a:latin typeface="+mn-ea"/>
              </a:rPr>
              <a:t>	for _, v := range scores {</a:t>
            </a:r>
          </a:p>
          <a:p>
            <a:r>
              <a:rPr lang="en-US" altLang="ja-JP" sz="1400">
                <a:solidFill>
                  <a:schemeClr val="bg1"/>
                </a:solidFill>
                <a:latin typeface="+mn-ea"/>
              </a:rPr>
              <a:t>		if v &gt; max {</a:t>
            </a:r>
          </a:p>
          <a:p>
            <a:r>
              <a:rPr lang="en-US" altLang="ja-JP" sz="1400">
                <a:solidFill>
                  <a:schemeClr val="bg1"/>
                </a:solidFill>
                <a:latin typeface="+mn-ea"/>
              </a:rPr>
              <a:t>			max = v</a:t>
            </a:r>
          </a:p>
          <a:p>
            <a:r>
              <a:rPr lang="en-US" altLang="ja-JP" sz="1400">
                <a:solidFill>
                  <a:schemeClr val="bg1"/>
                </a:solidFill>
                <a:latin typeface="+mn-ea"/>
              </a:rPr>
              <a:t>		}</a:t>
            </a:r>
          </a:p>
          <a:p>
            <a:r>
              <a:rPr lang="en-US" altLang="ja-JP" sz="1400">
                <a:solidFill>
                  <a:schemeClr val="bg1"/>
                </a:solidFill>
                <a:latin typeface="+mn-ea"/>
              </a:rPr>
              <a:t>		if v &lt; min {</a:t>
            </a:r>
          </a:p>
          <a:p>
            <a:r>
              <a:rPr lang="en-US" altLang="ja-JP" sz="1400">
                <a:solidFill>
                  <a:schemeClr val="bg1"/>
                </a:solidFill>
                <a:latin typeface="+mn-ea"/>
              </a:rPr>
              <a:t>			min = v</a:t>
            </a:r>
          </a:p>
          <a:p>
            <a:r>
              <a:rPr lang="en-US" altLang="ja-JP" sz="1400">
                <a:solidFill>
                  <a:schemeClr val="bg1"/>
                </a:solidFill>
                <a:latin typeface="+mn-ea"/>
              </a:rPr>
              <a:t>		}</a:t>
            </a:r>
          </a:p>
          <a:p>
            <a:r>
              <a:rPr lang="en-US" altLang="ja-JP" sz="1400">
                <a:solidFill>
                  <a:schemeClr val="bg1"/>
                </a:solidFill>
                <a:latin typeface="+mn-ea"/>
              </a:rPr>
              <a:t>	}</a:t>
            </a:r>
          </a:p>
          <a:p>
            <a:r>
              <a:rPr lang="en-US" altLang="ja-JP" sz="1400">
                <a:solidFill>
                  <a:schemeClr val="bg1"/>
                </a:solidFill>
                <a:latin typeface="+mn-ea"/>
              </a:rPr>
              <a:t>	</a:t>
            </a:r>
            <a:r>
              <a:rPr lang="en-US" altLang="ja-JP" sz="1400">
                <a:solidFill>
                  <a:srgbClr val="FFC000"/>
                </a:solidFill>
                <a:latin typeface="+mn-ea"/>
              </a:rPr>
              <a:t>return</a:t>
            </a:r>
          </a:p>
          <a:p>
            <a:r>
              <a:rPr lang="en-US" altLang="ja-JP" sz="1400">
                <a:solidFill>
                  <a:schemeClr val="bg1"/>
                </a:solidFill>
                <a:latin typeface="+mn-ea"/>
              </a:rPr>
              <a:t>}</a:t>
            </a:r>
          </a:p>
          <a:p>
            <a:endParaRPr lang="en-US" altLang="ja-JP" sz="1400">
              <a:solidFill>
                <a:schemeClr val="bg1"/>
              </a:solidFill>
              <a:latin typeface="+mn-ea"/>
            </a:endParaRPr>
          </a:p>
          <a:p>
            <a:r>
              <a:rPr lang="en-US" altLang="ja-JP" sz="1400">
                <a:solidFill>
                  <a:schemeClr val="bg1"/>
                </a:solidFill>
                <a:latin typeface="+mn-ea"/>
              </a:rPr>
              <a:t>func main() {</a:t>
            </a:r>
          </a:p>
          <a:p>
            <a:r>
              <a:rPr lang="en-US" altLang="ja-JP" sz="1400">
                <a:solidFill>
                  <a:schemeClr val="bg1"/>
                </a:solidFill>
                <a:latin typeface="+mn-ea"/>
              </a:rPr>
              <a:t>	scores := []int{50, 80, 90, 65}</a:t>
            </a:r>
          </a:p>
          <a:p>
            <a:r>
              <a:rPr lang="en-US" altLang="ja-JP" sz="1400">
                <a:solidFill>
                  <a:schemeClr val="bg1"/>
                </a:solidFill>
                <a:latin typeface="+mn-ea"/>
              </a:rPr>
              <a:t>	</a:t>
            </a:r>
            <a:r>
              <a:rPr lang="en-US" altLang="ja-JP" sz="1400">
                <a:solidFill>
                  <a:srgbClr val="FFC000"/>
                </a:solidFill>
                <a:latin typeface="+mn-ea"/>
              </a:rPr>
              <a:t>max_val, min_val </a:t>
            </a:r>
            <a:r>
              <a:rPr lang="en-US" altLang="ja-JP" sz="1400">
                <a:solidFill>
                  <a:schemeClr val="bg1"/>
                </a:solidFill>
                <a:latin typeface="+mn-ea"/>
              </a:rPr>
              <a:t>:= MaxMin(scores)</a:t>
            </a:r>
          </a:p>
          <a:p>
            <a:r>
              <a:rPr lang="en-US" altLang="ja-JP" sz="1400">
                <a:solidFill>
                  <a:schemeClr val="bg1"/>
                </a:solidFill>
                <a:latin typeface="+mn-ea"/>
              </a:rPr>
              <a:t>	fmt.Println("Max : ", max_val)</a:t>
            </a:r>
          </a:p>
          <a:p>
            <a:r>
              <a:rPr lang="en-US" altLang="ja-JP" sz="1400">
                <a:solidFill>
                  <a:schemeClr val="bg1"/>
                </a:solidFill>
                <a:latin typeface="+mn-ea"/>
              </a:rPr>
              <a:t>	fmt.Println("Min : ", min_val)</a:t>
            </a:r>
          </a:p>
          <a:p>
            <a:r>
              <a:rPr lang="en-US" altLang="ja-JP" sz="1400">
                <a:solidFill>
                  <a:schemeClr val="bg1"/>
                </a:solidFill>
                <a:latin typeface="+mn-ea"/>
              </a:rPr>
              <a:t>}</a:t>
            </a:r>
          </a:p>
        </p:txBody>
      </p:sp>
      <p:sp>
        <p:nvSpPr>
          <p:cNvPr id="2" name="タイトル 1"/>
          <p:cNvSpPr>
            <a:spLocks noGrp="1"/>
          </p:cNvSpPr>
          <p:nvPr>
            <p:ph type="title"/>
          </p:nvPr>
        </p:nvSpPr>
        <p:spPr/>
        <p:txBody>
          <a:bodyPr>
            <a:normAutofit/>
          </a:bodyPr>
          <a:lstStyle/>
          <a:p>
            <a:r>
              <a:rPr lang="ja-JP" altLang="en-US"/>
              <a:t>複数</a:t>
            </a:r>
            <a:r>
              <a:rPr lang="ja-JP" altLang="en-US" smtClean="0"/>
              <a:t>の戻り値</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4</a:t>
            </a:fld>
            <a:endParaRPr kumimoji="1" lang="ja-JP" altLang="en-US" dirty="0"/>
          </a:p>
        </p:txBody>
      </p:sp>
      <p:sp>
        <p:nvSpPr>
          <p:cNvPr id="8" name="正方形/長方形 7"/>
          <p:cNvSpPr/>
          <p:nvPr/>
        </p:nvSpPr>
        <p:spPr>
          <a:xfrm>
            <a:off x="5066896" y="2286581"/>
            <a:ext cx="5504917"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←括弧で囲み、間にカンマ入力で複数指定可</a:t>
            </a:r>
            <a:endParaRPr lang="ja-JP" altLang="en-US" dirty="0">
              <a:solidFill>
                <a:srgbClr val="FF0000"/>
              </a:solidFill>
              <a:latin typeface="+mn-ea"/>
            </a:endParaRPr>
          </a:p>
        </p:txBody>
      </p:sp>
      <p:sp>
        <p:nvSpPr>
          <p:cNvPr id="10" name="正方形/長方形 9"/>
          <p:cNvSpPr/>
          <p:nvPr/>
        </p:nvSpPr>
        <p:spPr>
          <a:xfrm>
            <a:off x="4732116" y="5679077"/>
            <a:ext cx="5504917"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←受け取るときは変数をカンマ区切りで複数指定</a:t>
            </a:r>
            <a:endParaRPr lang="ja-JP" altLang="en-US" dirty="0">
              <a:solidFill>
                <a:srgbClr val="FF0000"/>
              </a:solidFill>
              <a:latin typeface="+mn-ea"/>
            </a:endParaRPr>
          </a:p>
        </p:txBody>
      </p:sp>
      <p:sp>
        <p:nvSpPr>
          <p:cNvPr id="11" name="正方形/長方形 10"/>
          <p:cNvSpPr/>
          <p:nvPr/>
        </p:nvSpPr>
        <p:spPr>
          <a:xfrm>
            <a:off x="2051376" y="4624768"/>
            <a:ext cx="667290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←名前付き戻り値を設定しているため、</a:t>
            </a:r>
            <a:r>
              <a:rPr lang="en-US" altLang="ja-JP" smtClean="0">
                <a:solidFill>
                  <a:srgbClr val="FF0000"/>
                </a:solidFill>
                <a:latin typeface="+mn-ea"/>
              </a:rPr>
              <a:t>return</a:t>
            </a:r>
            <a:r>
              <a:rPr lang="ja-JP" altLang="en-US" smtClean="0">
                <a:solidFill>
                  <a:srgbClr val="FF0000"/>
                </a:solidFill>
                <a:latin typeface="+mn-ea"/>
              </a:rPr>
              <a:t>文の省略が可能</a:t>
            </a:r>
            <a:endParaRPr lang="ja-JP" altLang="en-US" dirty="0">
              <a:solidFill>
                <a:srgbClr val="FF0000"/>
              </a:solidFill>
              <a:latin typeface="+mn-ea"/>
            </a:endParaRPr>
          </a:p>
        </p:txBody>
      </p:sp>
    </p:spTree>
    <p:extLst>
      <p:ext uri="{BB962C8B-B14F-4D97-AF65-F5344CB8AC3E}">
        <p14:creationId xmlns:p14="http://schemas.microsoft.com/office/powerpoint/2010/main" val="126089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値としての関数</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latin typeface="+mn-ea"/>
              </a:rPr>
              <a:t>Go</a:t>
            </a:r>
            <a:r>
              <a:rPr kumimoji="1" lang="ja-JP" altLang="en-US" smtClean="0">
                <a:latin typeface="+mn-ea"/>
              </a:rPr>
              <a:t>では関数を変数に代入することができます。</a:t>
            </a:r>
            <a:endParaRPr kumimoji="1" lang="en-US" altLang="ja-JP" smtClean="0">
              <a:latin typeface="+mn-ea"/>
            </a:endParaRPr>
          </a:p>
          <a:p>
            <a:pPr marL="0" indent="0">
              <a:buNone/>
            </a:pPr>
            <a:r>
              <a:rPr kumimoji="1" lang="ja-JP" altLang="en-US" smtClean="0"/>
              <a:t>サンプルコード）</a:t>
            </a:r>
            <a:r>
              <a:rPr kumimoji="1" lang="en-US" altLang="ja-JP" smtClean="0">
                <a:latin typeface="+mn-ea"/>
              </a:rPr>
              <a:t>kakunin2</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5</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a:solidFill>
                  <a:schemeClr val="bg1"/>
                </a:solidFill>
                <a:latin typeface="+mn-ea"/>
              </a:rPr>
              <a:t>package main</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import "fmt"</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func main() {</a:t>
            </a:r>
          </a:p>
          <a:p>
            <a:r>
              <a:rPr lang="en-US" altLang="ja-JP">
                <a:solidFill>
                  <a:schemeClr val="bg1"/>
                </a:solidFill>
                <a:latin typeface="+mn-ea"/>
              </a:rPr>
              <a:t>   </a:t>
            </a:r>
            <a:r>
              <a:rPr lang="en-US" altLang="ja-JP">
                <a:solidFill>
                  <a:srgbClr val="FFC000"/>
                </a:solidFill>
                <a:latin typeface="+mn-ea"/>
              </a:rPr>
              <a:t> var operation func(int, int) int</a:t>
            </a:r>
          </a:p>
          <a:p>
            <a:r>
              <a:rPr lang="en-US" altLang="ja-JP">
                <a:solidFill>
                  <a:schemeClr val="bg1"/>
                </a:solidFill>
                <a:latin typeface="+mn-ea"/>
              </a:rPr>
              <a:t>   </a:t>
            </a:r>
            <a:r>
              <a:rPr lang="en-US" altLang="ja-JP">
                <a:solidFill>
                  <a:srgbClr val="FFC000"/>
                </a:solidFill>
                <a:latin typeface="+mn-ea"/>
              </a:rPr>
              <a:t> operation = Add</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    result := </a:t>
            </a:r>
            <a:r>
              <a:rPr lang="en-US" altLang="ja-JP">
                <a:solidFill>
                  <a:srgbClr val="FFC000"/>
                </a:solidFill>
                <a:latin typeface="+mn-ea"/>
              </a:rPr>
              <a:t>operation(3, 4)</a:t>
            </a:r>
          </a:p>
          <a:p>
            <a:r>
              <a:rPr lang="en-US" altLang="ja-JP">
                <a:solidFill>
                  <a:schemeClr val="bg1"/>
                </a:solidFill>
                <a:latin typeface="+mn-ea"/>
              </a:rPr>
              <a:t>    fmt.Println("Result : ", result)</a:t>
            </a:r>
          </a:p>
          <a:p>
            <a:r>
              <a:rPr lang="en-US" altLang="ja-JP">
                <a:solidFill>
                  <a:schemeClr val="bg1"/>
                </a:solidFill>
                <a:latin typeface="+mn-ea"/>
              </a:rPr>
              <a:t>}</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func </a:t>
            </a:r>
            <a:r>
              <a:rPr lang="en-US" altLang="ja-JP">
                <a:solidFill>
                  <a:srgbClr val="FFC000"/>
                </a:solidFill>
                <a:latin typeface="+mn-ea"/>
              </a:rPr>
              <a:t>Add(a, b int) </a:t>
            </a:r>
            <a:r>
              <a:rPr lang="en-US" altLang="ja-JP">
                <a:solidFill>
                  <a:schemeClr val="bg1"/>
                </a:solidFill>
                <a:latin typeface="+mn-ea"/>
              </a:rPr>
              <a:t>int {</a:t>
            </a:r>
          </a:p>
          <a:p>
            <a:r>
              <a:rPr lang="en-US" altLang="ja-JP">
                <a:solidFill>
                  <a:schemeClr val="bg1"/>
                </a:solidFill>
                <a:latin typeface="+mn-ea"/>
              </a:rPr>
              <a:t>    return a + b</a:t>
            </a:r>
          </a:p>
          <a:p>
            <a:r>
              <a:rPr lang="en-US" altLang="ja-JP" smtClean="0">
                <a:solidFill>
                  <a:schemeClr val="bg1"/>
                </a:solidFill>
                <a:latin typeface="+mn-ea"/>
              </a:rPr>
              <a:t>}</a:t>
            </a:r>
            <a:endParaRPr lang="en-US" altLang="ja-JP">
              <a:solidFill>
                <a:schemeClr val="bg1"/>
              </a:solidFill>
              <a:latin typeface="+mn-ea"/>
            </a:endParaRPr>
          </a:p>
        </p:txBody>
      </p:sp>
    </p:spTree>
    <p:extLst>
      <p:ext uri="{BB962C8B-B14F-4D97-AF65-F5344CB8AC3E}">
        <p14:creationId xmlns:p14="http://schemas.microsoft.com/office/powerpoint/2010/main" val="158466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値としての関数</a:t>
            </a:r>
            <a:r>
              <a:rPr lang="en-US" altLang="ja-JP" smtClean="0"/>
              <a:t>2</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mtClean="0"/>
              <a:t>変数にいれることでこのように使うことができます</a:t>
            </a:r>
            <a:endParaRPr kumimoji="1" lang="en-US" altLang="ja-JP" smtClean="0"/>
          </a:p>
          <a:p>
            <a:pPr marL="0" indent="0">
              <a:buNone/>
            </a:pPr>
            <a:r>
              <a:rPr kumimoji="1" lang="ja-JP" altLang="en-US" smtClean="0"/>
              <a:t>サンプルコード）</a:t>
            </a:r>
            <a:r>
              <a:rPr kumimoji="1" lang="en-US" altLang="ja-JP" smtClean="0">
                <a:latin typeface="+mn-ea"/>
              </a:rPr>
              <a:t>kakunin3</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6</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t>func Add(a, b int) (result int, state string) {</a:t>
            </a:r>
          </a:p>
          <a:p>
            <a:r>
              <a:rPr lang="en-US" altLang="ja-JP" sz="1200"/>
              <a:t>    result = a + b</a:t>
            </a:r>
          </a:p>
          <a:p>
            <a:r>
              <a:rPr lang="en-US" altLang="ja-JP" sz="1200"/>
              <a:t>    state = "+"</a:t>
            </a:r>
          </a:p>
          <a:p>
            <a:r>
              <a:rPr lang="en-US" altLang="ja-JP" sz="1200"/>
              <a:t>    return</a:t>
            </a:r>
          </a:p>
          <a:p>
            <a:r>
              <a:rPr lang="en-US" altLang="ja-JP" sz="1200"/>
              <a:t>}</a:t>
            </a:r>
          </a:p>
          <a:p>
            <a:r>
              <a:rPr lang="en-US" altLang="ja-JP" sz="1200"/>
              <a:t/>
            </a:r>
            <a:br>
              <a:rPr lang="en-US" altLang="ja-JP" sz="1200"/>
            </a:br>
            <a:r>
              <a:rPr lang="en-US" altLang="ja-JP" sz="1200"/>
              <a:t>func Sub(a, b int) (result int, state string) {</a:t>
            </a:r>
          </a:p>
          <a:p>
            <a:r>
              <a:rPr lang="en-US" altLang="ja-JP" sz="1200"/>
              <a:t>    result = a - b</a:t>
            </a:r>
          </a:p>
          <a:p>
            <a:r>
              <a:rPr lang="en-US" altLang="ja-JP" sz="1200"/>
              <a:t>    state = "-"</a:t>
            </a:r>
          </a:p>
          <a:p>
            <a:r>
              <a:rPr lang="en-US" altLang="ja-JP" sz="1200"/>
              <a:t>    return</a:t>
            </a:r>
          </a:p>
          <a:p>
            <a:r>
              <a:rPr lang="en-US" altLang="ja-JP" sz="1200"/>
              <a:t>}</a:t>
            </a:r>
          </a:p>
          <a:p>
            <a:r>
              <a:rPr lang="en-US" altLang="ja-JP" sz="1200"/>
              <a:t/>
            </a:r>
            <a:br>
              <a:rPr lang="en-US" altLang="ja-JP" sz="1200"/>
            </a:br>
            <a:r>
              <a:rPr lang="en-US" altLang="ja-JP" sz="1200"/>
              <a:t>func main() {</a:t>
            </a:r>
          </a:p>
          <a:p>
            <a:r>
              <a:rPr lang="en-US" altLang="ja-JP" sz="1200"/>
              <a:t>    </a:t>
            </a:r>
            <a:r>
              <a:rPr lang="en-US" altLang="ja-JP" sz="1200">
                <a:solidFill>
                  <a:srgbClr val="FFC000"/>
                </a:solidFill>
              </a:rPr>
              <a:t>oprs := []func(int, int) (int, string){</a:t>
            </a:r>
          </a:p>
          <a:p>
            <a:r>
              <a:rPr lang="en-US" altLang="ja-JP" sz="1200">
                <a:solidFill>
                  <a:srgbClr val="FFC000"/>
                </a:solidFill>
              </a:rPr>
              <a:t>        Add, Sub,</a:t>
            </a:r>
          </a:p>
          <a:p>
            <a:r>
              <a:rPr lang="en-US" altLang="ja-JP" sz="1200">
                <a:solidFill>
                  <a:srgbClr val="FFC000"/>
                </a:solidFill>
              </a:rPr>
              <a:t>    }</a:t>
            </a:r>
          </a:p>
          <a:p>
            <a:r>
              <a:rPr lang="en-US" altLang="ja-JP" sz="1200"/>
              <a:t>    for _, opr := range oprs {</a:t>
            </a:r>
          </a:p>
          <a:p>
            <a:r>
              <a:rPr lang="en-US" altLang="ja-JP" sz="1200"/>
              <a:t>        result, state := opr(18, 6)</a:t>
            </a:r>
          </a:p>
          <a:p>
            <a:r>
              <a:rPr lang="en-US" altLang="ja-JP" sz="1200"/>
              <a:t>        fmt.Printf("a %s b = %d\n", state, result)</a:t>
            </a:r>
          </a:p>
          <a:p>
            <a:r>
              <a:rPr lang="en-US" altLang="ja-JP" sz="1200"/>
              <a:t>    }</a:t>
            </a:r>
          </a:p>
          <a:p>
            <a:r>
              <a:rPr lang="en-US" altLang="ja-JP" sz="1200"/>
              <a:t>}</a:t>
            </a:r>
          </a:p>
          <a:p>
            <a:r>
              <a:rPr lang="en-US" altLang="ja-JP" sz="1200"/>
              <a:t/>
            </a:r>
            <a:br>
              <a:rPr lang="en-US" altLang="ja-JP" sz="1200"/>
            </a:br>
            <a:endParaRPr lang="en-US" altLang="ja-JP" sz="1200"/>
          </a:p>
        </p:txBody>
      </p:sp>
    </p:spTree>
    <p:extLst>
      <p:ext uri="{BB962C8B-B14F-4D97-AF65-F5344CB8AC3E}">
        <p14:creationId xmlns:p14="http://schemas.microsoft.com/office/powerpoint/2010/main" val="357788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クロージャ</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t>関数の中に変数の値を閉じ込める</a:t>
            </a:r>
            <a:r>
              <a:rPr lang="ja-JP" altLang="en-US" smtClean="0">
                <a:solidFill>
                  <a:srgbClr val="C00000"/>
                </a:solidFill>
              </a:rPr>
              <a:t>クロージャ</a:t>
            </a:r>
            <a:r>
              <a:rPr lang="ja-JP" altLang="en-US" smtClean="0"/>
              <a:t>という</a:t>
            </a:r>
            <a:r>
              <a:rPr kumimoji="1" lang="ja-JP" altLang="en-US" smtClean="0"/>
              <a:t>技法を使うことができます。</a:t>
            </a:r>
            <a:endParaRPr kumimoji="1" lang="en-US" altLang="ja-JP" smtClean="0"/>
          </a:p>
          <a:p>
            <a:r>
              <a:rPr lang="ja-JP" altLang="en-US"/>
              <a:t>まず</a:t>
            </a:r>
            <a:r>
              <a:rPr lang="ja-JP" altLang="en-US" smtClean="0"/>
              <a:t>は下記コードを実行してみてください。</a:t>
            </a:r>
            <a:endParaRPr kumimoji="1" lang="en-US" altLang="ja-JP" smtClean="0"/>
          </a:p>
          <a:p>
            <a:r>
              <a:rPr kumimoji="1" lang="ja-JP" altLang="en-US" smtClean="0"/>
              <a:t>サンプルコード）</a:t>
            </a:r>
            <a:r>
              <a:rPr kumimoji="1" lang="en-US" altLang="ja-JP" smtClean="0">
                <a:latin typeface="+mn-ea"/>
              </a:rPr>
              <a:t>kakunin4</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7</a:t>
            </a:fld>
            <a:endParaRPr kumimoji="1" lang="ja-JP" altLang="en-US" dirty="0"/>
          </a:p>
        </p:txBody>
      </p:sp>
      <p:sp>
        <p:nvSpPr>
          <p:cNvPr id="7" name="正方形/長方形 6"/>
          <p:cNvSpPr/>
          <p:nvPr/>
        </p:nvSpPr>
        <p:spPr>
          <a:xfrm>
            <a:off x="960202" y="2780675"/>
            <a:ext cx="10100004" cy="382718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t>package main</a:t>
            </a:r>
          </a:p>
          <a:p>
            <a:r>
              <a:rPr lang="en-US" altLang="ja-JP" sz="1400" smtClean="0"/>
              <a:t>import </a:t>
            </a:r>
            <a:r>
              <a:rPr lang="en-US" altLang="ja-JP" sz="1400"/>
              <a:t>"fmt</a:t>
            </a:r>
            <a:r>
              <a:rPr lang="en-US" altLang="ja-JP" sz="1400" smtClean="0"/>
              <a:t>"</a:t>
            </a:r>
            <a:r>
              <a:rPr lang="en-US" altLang="ja-JP" sz="1400"/>
              <a:t/>
            </a:r>
            <a:br>
              <a:rPr lang="en-US" altLang="ja-JP" sz="1400"/>
            </a:br>
            <a:r>
              <a:rPr lang="en-US" altLang="ja-JP" sz="1400"/>
              <a:t>func Counter() func() {</a:t>
            </a:r>
          </a:p>
          <a:p>
            <a:r>
              <a:rPr lang="en-US" altLang="ja-JP" sz="1400"/>
              <a:t>    ctr := 0</a:t>
            </a:r>
          </a:p>
          <a:p>
            <a:r>
              <a:rPr lang="en-US" altLang="ja-JP" sz="1400"/>
              <a:t>    return func() {</a:t>
            </a:r>
          </a:p>
          <a:p>
            <a:r>
              <a:rPr lang="en-US" altLang="ja-JP" sz="1400"/>
              <a:t>        ctr++</a:t>
            </a:r>
          </a:p>
          <a:p>
            <a:r>
              <a:rPr lang="en-US" altLang="ja-JP" sz="1400"/>
              <a:t>        fmt.Println(ctr)</a:t>
            </a:r>
          </a:p>
          <a:p>
            <a:r>
              <a:rPr lang="en-US" altLang="ja-JP" sz="1400"/>
              <a:t>    }</a:t>
            </a:r>
          </a:p>
          <a:p>
            <a:r>
              <a:rPr lang="en-US" altLang="ja-JP" sz="1400"/>
              <a:t>}</a:t>
            </a:r>
          </a:p>
          <a:p>
            <a:r>
              <a:rPr lang="en-US" altLang="ja-JP" sz="1400"/>
              <a:t/>
            </a:r>
            <a:br>
              <a:rPr lang="en-US" altLang="ja-JP" sz="1400"/>
            </a:br>
            <a:r>
              <a:rPr lang="en-US" altLang="ja-JP" sz="1400"/>
              <a:t>func main() {</a:t>
            </a:r>
          </a:p>
          <a:p>
            <a:r>
              <a:rPr lang="en-US" altLang="ja-JP" sz="1400"/>
              <a:t>    cnt := Counter</a:t>
            </a:r>
          </a:p>
          <a:p>
            <a:r>
              <a:rPr lang="en-US" altLang="ja-JP" sz="1400"/>
              <a:t>    cnt()</a:t>
            </a:r>
          </a:p>
          <a:p>
            <a:r>
              <a:rPr lang="en-US" altLang="ja-JP" sz="1400"/>
              <a:t>    cnt()</a:t>
            </a:r>
          </a:p>
          <a:p>
            <a:r>
              <a:rPr lang="en-US" altLang="ja-JP" sz="1400"/>
              <a:t>    cnt()</a:t>
            </a:r>
          </a:p>
          <a:p>
            <a:r>
              <a:rPr lang="en-US" altLang="ja-JP" sz="1400" smtClean="0"/>
              <a:t>}</a:t>
            </a:r>
            <a:endParaRPr lang="en-US" altLang="ja-JP" sz="1400"/>
          </a:p>
        </p:txBody>
      </p:sp>
    </p:spTree>
    <p:extLst>
      <p:ext uri="{BB962C8B-B14F-4D97-AF65-F5344CB8AC3E}">
        <p14:creationId xmlns:p14="http://schemas.microsoft.com/office/powerpoint/2010/main" val="68857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クロージャ</a:t>
            </a:r>
            <a:endParaRPr kumimoji="1" lang="ja-JP" altLang="en-US"/>
          </a:p>
        </p:txBody>
      </p:sp>
      <p:sp>
        <p:nvSpPr>
          <p:cNvPr id="3" name="コンテンツ プレースホルダー 2"/>
          <p:cNvSpPr>
            <a:spLocks noGrp="1"/>
          </p:cNvSpPr>
          <p:nvPr>
            <p:ph idx="1"/>
          </p:nvPr>
        </p:nvSpPr>
        <p:spPr>
          <a:xfrm>
            <a:off x="843694" y="1369758"/>
            <a:ext cx="10721877" cy="4875007"/>
          </a:xfrm>
        </p:spPr>
        <p:txBody>
          <a:bodyPr>
            <a:normAutofit/>
          </a:bodyPr>
          <a:lstStyle/>
          <a:p>
            <a:r>
              <a:rPr lang="ja-JP" altLang="en-US" smtClean="0"/>
              <a:t>出力結果</a:t>
            </a:r>
            <a:endParaRPr lang="en-US" altLang="ja-JP" smtClean="0"/>
          </a:p>
          <a:p>
            <a:endParaRPr lang="en-US" altLang="ja-JP"/>
          </a:p>
          <a:p>
            <a:endParaRPr lang="en-US" altLang="ja-JP" smtClean="0"/>
          </a:p>
          <a:p>
            <a:endParaRPr lang="en-US" altLang="ja-JP"/>
          </a:p>
          <a:p>
            <a:r>
              <a:rPr lang="en-US" altLang="ja-JP" smtClean="0">
                <a:latin typeface="+mn-ea"/>
              </a:rPr>
              <a:t>Counter</a:t>
            </a:r>
            <a:r>
              <a:rPr lang="ja-JP" altLang="en-US" smtClean="0">
                <a:latin typeface="+mn-ea"/>
              </a:rPr>
              <a:t>関数が呼ばれた最初だけ変数</a:t>
            </a:r>
            <a:r>
              <a:rPr lang="en-US" altLang="ja-JP" smtClean="0">
                <a:latin typeface="+mn-ea"/>
              </a:rPr>
              <a:t>ctr</a:t>
            </a:r>
            <a:r>
              <a:rPr lang="ja-JP" altLang="en-US" smtClean="0">
                <a:latin typeface="+mn-ea"/>
              </a:rPr>
              <a:t>の初</a:t>
            </a:r>
            <a:r>
              <a:rPr lang="ja-JP" altLang="en-US" smtClean="0"/>
              <a:t>期化が宣言され、その後は関数を呼んでも初期化はされない</a:t>
            </a:r>
            <a:endParaRPr lang="en-US" altLang="ja-JP"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8</a:t>
            </a:fld>
            <a:endParaRPr kumimoji="1" lang="ja-JP" altLang="en-US" dirty="0"/>
          </a:p>
        </p:txBody>
      </p:sp>
      <p:pic>
        <p:nvPicPr>
          <p:cNvPr id="8" name="図 7"/>
          <p:cNvPicPr>
            <a:picLocks noChangeAspect="1"/>
          </p:cNvPicPr>
          <p:nvPr/>
        </p:nvPicPr>
        <p:blipFill>
          <a:blip r:embed="rId2"/>
          <a:stretch>
            <a:fillRect/>
          </a:stretch>
        </p:blipFill>
        <p:spPr>
          <a:xfrm>
            <a:off x="960202" y="1838726"/>
            <a:ext cx="6109286" cy="1242278"/>
          </a:xfrm>
          <a:prstGeom prst="rect">
            <a:avLst/>
          </a:prstGeom>
        </p:spPr>
      </p:pic>
      <p:pic>
        <p:nvPicPr>
          <p:cNvPr id="9" name="図 8"/>
          <p:cNvPicPr>
            <a:picLocks noChangeAspect="1"/>
          </p:cNvPicPr>
          <p:nvPr/>
        </p:nvPicPr>
        <p:blipFill>
          <a:blip r:embed="rId3"/>
          <a:stretch>
            <a:fillRect/>
          </a:stretch>
        </p:blipFill>
        <p:spPr>
          <a:xfrm>
            <a:off x="8005671" y="4157583"/>
            <a:ext cx="2914755" cy="2069898"/>
          </a:xfrm>
          <a:prstGeom prst="rect">
            <a:avLst/>
          </a:prstGeom>
        </p:spPr>
      </p:pic>
      <p:sp>
        <p:nvSpPr>
          <p:cNvPr id="10" name="正方形/長方形 9"/>
          <p:cNvSpPr/>
          <p:nvPr/>
        </p:nvSpPr>
        <p:spPr>
          <a:xfrm>
            <a:off x="1092006" y="2366638"/>
            <a:ext cx="447684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←関数の中の変数の値が保持されている</a:t>
            </a:r>
            <a:endParaRPr lang="ja-JP" altLang="en-US" dirty="0">
              <a:solidFill>
                <a:srgbClr val="FF0000"/>
              </a:solidFill>
              <a:latin typeface="+mn-ea"/>
            </a:endParaRPr>
          </a:p>
        </p:txBody>
      </p:sp>
      <p:pic>
        <p:nvPicPr>
          <p:cNvPr id="11" name="図 10"/>
          <p:cNvPicPr>
            <a:picLocks noChangeAspect="1"/>
          </p:cNvPicPr>
          <p:nvPr/>
        </p:nvPicPr>
        <p:blipFill>
          <a:blip r:embed="rId4"/>
          <a:stretch>
            <a:fillRect/>
          </a:stretch>
        </p:blipFill>
        <p:spPr>
          <a:xfrm>
            <a:off x="1287322" y="4157583"/>
            <a:ext cx="3067322" cy="2115396"/>
          </a:xfrm>
          <a:prstGeom prst="rect">
            <a:avLst/>
          </a:prstGeom>
        </p:spPr>
      </p:pic>
      <p:sp>
        <p:nvSpPr>
          <p:cNvPr id="12" name="正方形/長方形 11"/>
          <p:cNvSpPr/>
          <p:nvPr/>
        </p:nvSpPr>
        <p:spPr>
          <a:xfrm>
            <a:off x="8526906" y="4468988"/>
            <a:ext cx="1034322" cy="3222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936228" y="4952997"/>
            <a:ext cx="1076795" cy="968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3013023" y="4635178"/>
            <a:ext cx="5471410" cy="8018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endCxn id="13" idx="1"/>
          </p:cNvCxnSpPr>
          <p:nvPr/>
        </p:nvCxnSpPr>
        <p:spPr>
          <a:xfrm rot="10800000" flipV="1">
            <a:off x="1936228" y="4791277"/>
            <a:ext cx="84194" cy="645778"/>
          </a:xfrm>
          <a:prstGeom prst="bentConnector3">
            <a:avLst>
              <a:gd name="adj1" fmla="val 63858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rot="21146595">
            <a:off x="4100441" y="4770684"/>
            <a:ext cx="3959807" cy="9950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tx1"/>
                </a:solidFill>
              </a:rPr>
              <a:t>メモリ上に作られた変数にアクセス</a:t>
            </a:r>
            <a:endParaRPr kumimoji="1" lang="ja-JP" altLang="en-US" sz="1400">
              <a:solidFill>
                <a:schemeClr val="tx1"/>
              </a:solidFill>
            </a:endParaRPr>
          </a:p>
        </p:txBody>
      </p:sp>
    </p:spTree>
    <p:extLst>
      <p:ext uri="{BB962C8B-B14F-4D97-AF65-F5344CB8AC3E}">
        <p14:creationId xmlns:p14="http://schemas.microsoft.com/office/powerpoint/2010/main" val="4233417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高階関数</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mtClean="0"/>
              <a:t>引数に関数をいれて動的な動作のカスタマイズができます。</a:t>
            </a:r>
            <a:endParaRPr kumimoji="1" lang="en-US" altLang="ja-JP" smtClean="0"/>
          </a:p>
          <a:p>
            <a:pPr marL="0" indent="0">
              <a:buNone/>
            </a:pPr>
            <a:r>
              <a:rPr kumimoji="1" lang="ja-JP" altLang="en-US" smtClean="0"/>
              <a:t>サンプルコード）</a:t>
            </a:r>
            <a:r>
              <a:rPr kumimoji="1" lang="en-US" altLang="ja-JP" smtClean="0">
                <a:latin typeface="+mn-ea"/>
              </a:rPr>
              <a:t>kakunin5</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9</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t>package main</a:t>
            </a:r>
          </a:p>
          <a:p>
            <a:r>
              <a:rPr lang="en-US" altLang="ja-JP" sz="1400"/>
              <a:t/>
            </a:r>
            <a:br>
              <a:rPr lang="en-US" altLang="ja-JP" sz="1400"/>
            </a:br>
            <a:r>
              <a:rPr lang="en-US" altLang="ja-JP" sz="1400"/>
              <a:t>import "fmt"</a:t>
            </a:r>
          </a:p>
          <a:p>
            <a:r>
              <a:rPr lang="en-US" altLang="ja-JP" sz="1400"/>
              <a:t/>
            </a:r>
            <a:br>
              <a:rPr lang="en-US" altLang="ja-JP" sz="1400"/>
            </a:br>
            <a:r>
              <a:rPr lang="en-US" altLang="ja-JP" sz="1400"/>
              <a:t>func Add(a, b int) int { return a + b }</a:t>
            </a:r>
          </a:p>
          <a:p>
            <a:r>
              <a:rPr lang="en-US" altLang="ja-JP" sz="1400"/>
              <a:t>func Mul(a, b int) int { return a * b }</a:t>
            </a:r>
          </a:p>
          <a:p>
            <a:r>
              <a:rPr lang="en-US" altLang="ja-JP" sz="1400"/>
              <a:t>func Reuse(scores []int, </a:t>
            </a:r>
            <a:r>
              <a:rPr lang="en-US" altLang="ja-JP" sz="1400">
                <a:solidFill>
                  <a:srgbClr val="FFC000"/>
                </a:solidFill>
              </a:rPr>
              <a:t>operation func(int, int) int</a:t>
            </a:r>
            <a:r>
              <a:rPr lang="en-US" altLang="ja-JP" sz="1400"/>
              <a:t>, def_val int) int {</a:t>
            </a:r>
          </a:p>
          <a:p>
            <a:r>
              <a:rPr lang="en-US" altLang="ja-JP" sz="1400"/>
              <a:t>    result := def_val</a:t>
            </a:r>
          </a:p>
          <a:p>
            <a:r>
              <a:rPr lang="en-US" altLang="ja-JP" sz="1400"/>
              <a:t>    for _, val := range scores {</a:t>
            </a:r>
          </a:p>
          <a:p>
            <a:r>
              <a:rPr lang="en-US" altLang="ja-JP" sz="1400"/>
              <a:t>        result = </a:t>
            </a:r>
            <a:r>
              <a:rPr lang="en-US" altLang="ja-JP" sz="1400">
                <a:solidFill>
                  <a:srgbClr val="FFC000"/>
                </a:solidFill>
              </a:rPr>
              <a:t>operation(result, val)</a:t>
            </a:r>
          </a:p>
          <a:p>
            <a:r>
              <a:rPr lang="en-US" altLang="ja-JP" sz="1400"/>
              <a:t>    }</a:t>
            </a:r>
          </a:p>
          <a:p>
            <a:r>
              <a:rPr lang="en-US" altLang="ja-JP" sz="1400"/>
              <a:t>    return result</a:t>
            </a:r>
          </a:p>
          <a:p>
            <a:r>
              <a:rPr lang="en-US" altLang="ja-JP" sz="1400"/>
              <a:t>}</a:t>
            </a:r>
          </a:p>
          <a:p>
            <a:r>
              <a:rPr lang="en-US" altLang="ja-JP" sz="1400"/>
              <a:t>func main() {</a:t>
            </a:r>
          </a:p>
          <a:p>
            <a:r>
              <a:rPr lang="en-US" altLang="ja-JP" sz="1400"/>
              <a:t>    numbers := []int{1, 2, 3, 4, 5}</a:t>
            </a:r>
          </a:p>
          <a:p>
            <a:r>
              <a:rPr lang="en-US" altLang="ja-JP" sz="1400"/>
              <a:t>    sum := Reuse(numbers, </a:t>
            </a:r>
            <a:r>
              <a:rPr lang="en-US" altLang="ja-JP" sz="1400">
                <a:solidFill>
                  <a:srgbClr val="FFC000"/>
                </a:solidFill>
              </a:rPr>
              <a:t>Add</a:t>
            </a:r>
            <a:r>
              <a:rPr lang="en-US" altLang="ja-JP" sz="1400"/>
              <a:t>, 0)</a:t>
            </a:r>
          </a:p>
          <a:p>
            <a:r>
              <a:rPr lang="en-US" altLang="ja-JP" sz="1400"/>
              <a:t>    fmt.Println("Sum : ", sum)</a:t>
            </a:r>
          </a:p>
          <a:p>
            <a:r>
              <a:rPr lang="en-US" altLang="ja-JP" sz="1400"/>
              <a:t>    mul := Reuse(numbers, </a:t>
            </a:r>
            <a:r>
              <a:rPr lang="en-US" altLang="ja-JP" sz="1400">
                <a:solidFill>
                  <a:srgbClr val="FFC000"/>
                </a:solidFill>
              </a:rPr>
              <a:t>Mul</a:t>
            </a:r>
            <a:r>
              <a:rPr lang="en-US" altLang="ja-JP" sz="1400"/>
              <a:t>, 1)</a:t>
            </a:r>
          </a:p>
          <a:p>
            <a:r>
              <a:rPr lang="en-US" altLang="ja-JP" sz="1400"/>
              <a:t>    fmt.Println("Mul : ", mul)</a:t>
            </a:r>
          </a:p>
          <a:p>
            <a:r>
              <a:rPr lang="en-US" altLang="ja-JP" sz="1400"/>
              <a:t>}</a:t>
            </a:r>
          </a:p>
          <a:p>
            <a:r>
              <a:rPr lang="en-US" altLang="ja-JP" sz="1400"/>
              <a:t/>
            </a:r>
            <a:br>
              <a:rPr lang="en-US" altLang="ja-JP" sz="1400"/>
            </a:br>
            <a:endParaRPr lang="en-US" altLang="ja-JP" sz="1400"/>
          </a:p>
        </p:txBody>
      </p:sp>
    </p:spTree>
    <p:extLst>
      <p:ext uri="{BB962C8B-B14F-4D97-AF65-F5344CB8AC3E}">
        <p14:creationId xmlns:p14="http://schemas.microsoft.com/office/powerpoint/2010/main" val="2936800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59179</TotalTime>
  <Words>1317</Words>
  <Application>Microsoft Office PowerPoint</Application>
  <PresentationFormat>ワイド画面</PresentationFormat>
  <Paragraphs>355</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メイリオ</vt:lpstr>
      <vt:lpstr>Calibri</vt:lpstr>
      <vt:lpstr>Tw Cen MT</vt:lpstr>
      <vt:lpstr>Tw Cen MT Condensed</vt:lpstr>
      <vt:lpstr>Wingdings</vt:lpstr>
      <vt:lpstr>Wingdings 3</vt:lpstr>
      <vt:lpstr>インテグラル</vt:lpstr>
      <vt:lpstr>サーバープログラミング</vt:lpstr>
      <vt:lpstr>Go言語における関数仕様</vt:lpstr>
      <vt:lpstr>第一級オブジェクト</vt:lpstr>
      <vt:lpstr>複数の戻り値</vt:lpstr>
      <vt:lpstr>値としての関数</vt:lpstr>
      <vt:lpstr>値としての関数2</vt:lpstr>
      <vt:lpstr>クロージャ</vt:lpstr>
      <vt:lpstr>クロージャ</vt:lpstr>
      <vt:lpstr>高階関数</vt:lpstr>
      <vt:lpstr>エラーハンドリング</vt:lpstr>
      <vt:lpstr>error型によるエラーハンドリング</vt:lpstr>
      <vt:lpstr>nilについて</vt:lpstr>
      <vt:lpstr>panicについて</vt:lpstr>
      <vt:lpstr>recoverについて</vt:lpstr>
      <vt:lpstr>構造体</vt:lpstr>
      <vt:lpstr>構造体</vt:lpstr>
      <vt:lpstr>構造体の初期化</vt:lpstr>
      <vt:lpstr>メソッド</vt:lpstr>
      <vt:lpstr>値レシーバとポインタレシーバ</vt:lpstr>
      <vt:lpstr>JSON</vt:lpstr>
      <vt:lpstr>JSONパッケージ</vt:lpstr>
      <vt:lpstr>JSONエンコード</vt:lpstr>
      <vt:lpstr>JSONデコード</vt:lpstr>
      <vt:lpstr>課題</vt:lpstr>
      <vt:lpstr>課題</vt:lpstr>
      <vt:lpstr>課題提出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データベース演習</dc:title>
  <dc:creator>藤田　昇</dc:creator>
  <cp:lastModifiedBy>nwuser</cp:lastModifiedBy>
  <cp:revision>1168</cp:revision>
  <cp:lastPrinted>2014-10-14T07:01:07Z</cp:lastPrinted>
  <dcterms:created xsi:type="dcterms:W3CDTF">2014-04-14T04:47:39Z</dcterms:created>
  <dcterms:modified xsi:type="dcterms:W3CDTF">2024-10-23T00:11:51Z</dcterms:modified>
</cp:coreProperties>
</file>