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7" r:id="rId1"/>
  </p:sldMasterIdLst>
  <p:notesMasterIdLst>
    <p:notesMasterId r:id="rId42"/>
  </p:notesMasterIdLst>
  <p:handoutMasterIdLst>
    <p:handoutMasterId r:id="rId43"/>
  </p:handoutMasterIdLst>
  <p:sldIdLst>
    <p:sldId id="256" r:id="rId2"/>
    <p:sldId id="961" r:id="rId3"/>
    <p:sldId id="962" r:id="rId4"/>
    <p:sldId id="963" r:id="rId5"/>
    <p:sldId id="1001" r:id="rId6"/>
    <p:sldId id="1002" r:id="rId7"/>
    <p:sldId id="978" r:id="rId8"/>
    <p:sldId id="979" r:id="rId9"/>
    <p:sldId id="1003" r:id="rId10"/>
    <p:sldId id="1004" r:id="rId11"/>
    <p:sldId id="1005" r:id="rId12"/>
    <p:sldId id="1006" r:id="rId13"/>
    <p:sldId id="1007" r:id="rId14"/>
    <p:sldId id="1008" r:id="rId15"/>
    <p:sldId id="985" r:id="rId16"/>
    <p:sldId id="1009" r:id="rId17"/>
    <p:sldId id="1010" r:id="rId18"/>
    <p:sldId id="1015" r:id="rId19"/>
    <p:sldId id="1018" r:id="rId20"/>
    <p:sldId id="1029" r:id="rId21"/>
    <p:sldId id="1016" r:id="rId22"/>
    <p:sldId id="1017" r:id="rId23"/>
    <p:sldId id="1019" r:id="rId24"/>
    <p:sldId id="1020" r:id="rId25"/>
    <p:sldId id="1021" r:id="rId26"/>
    <p:sldId id="1022" r:id="rId27"/>
    <p:sldId id="1024" r:id="rId28"/>
    <p:sldId id="1023" r:id="rId29"/>
    <p:sldId id="1025" r:id="rId30"/>
    <p:sldId id="1011" r:id="rId31"/>
    <p:sldId id="1012" r:id="rId32"/>
    <p:sldId id="1013" r:id="rId33"/>
    <p:sldId id="1014" r:id="rId34"/>
    <p:sldId id="1026" r:id="rId35"/>
    <p:sldId id="999" r:id="rId36"/>
    <p:sldId id="1027" r:id="rId37"/>
    <p:sldId id="1028" r:id="rId38"/>
    <p:sldId id="1030" r:id="rId39"/>
    <p:sldId id="1031" r:id="rId40"/>
    <p:sldId id="1000" r:id="rId41"/>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C6B4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5223" autoAdjust="0"/>
  </p:normalViewPr>
  <p:slideViewPr>
    <p:cSldViewPr snapToGrid="0">
      <p:cViewPr varScale="1">
        <p:scale>
          <a:sx n="102" d="100"/>
          <a:sy n="102" d="100"/>
        </p:scale>
        <p:origin x="68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6364" cy="513508"/>
          </a:xfrm>
          <a:prstGeom prst="rect">
            <a:avLst/>
          </a:prstGeom>
        </p:spPr>
        <p:txBody>
          <a:bodyPr vert="horz" lIns="94640" tIns="47320" rIns="94640" bIns="473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4021294" y="1"/>
            <a:ext cx="3076364" cy="513508"/>
          </a:xfrm>
          <a:prstGeom prst="rect">
            <a:avLst/>
          </a:prstGeom>
        </p:spPr>
        <p:txBody>
          <a:bodyPr vert="horz" lIns="94640" tIns="47320" rIns="94640" bIns="47320" rtlCol="0"/>
          <a:lstStyle>
            <a:lvl1pPr algn="r">
              <a:defRPr sz="1200"/>
            </a:lvl1pPr>
          </a:lstStyle>
          <a:p>
            <a:fld id="{C77FDD85-E6B7-45D6-B72C-05CFB97907A8}" type="datetimeFigureOut">
              <a:rPr kumimoji="1" lang="ja-JP" altLang="en-US" smtClean="0"/>
              <a:t>2024/10/8</a:t>
            </a:fld>
            <a:endParaRPr kumimoji="1" lang="ja-JP" altLang="en-US" dirty="0"/>
          </a:p>
        </p:txBody>
      </p:sp>
      <p:sp>
        <p:nvSpPr>
          <p:cNvPr id="4" name="フッター プレースホルダー 3"/>
          <p:cNvSpPr>
            <a:spLocks noGrp="1"/>
          </p:cNvSpPr>
          <p:nvPr>
            <p:ph type="ftr" sz="quarter" idx="2"/>
          </p:nvPr>
        </p:nvSpPr>
        <p:spPr>
          <a:xfrm>
            <a:off x="0" y="9721107"/>
            <a:ext cx="3076364" cy="513507"/>
          </a:xfrm>
          <a:prstGeom prst="rect">
            <a:avLst/>
          </a:prstGeom>
        </p:spPr>
        <p:txBody>
          <a:bodyPr vert="horz" lIns="94640" tIns="47320" rIns="94640" bIns="473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4021294" y="9721107"/>
            <a:ext cx="3076364" cy="513507"/>
          </a:xfrm>
          <a:prstGeom prst="rect">
            <a:avLst/>
          </a:prstGeom>
        </p:spPr>
        <p:txBody>
          <a:bodyPr vert="horz" lIns="94640" tIns="47320" rIns="94640" bIns="47320" rtlCol="0" anchor="b"/>
          <a:lstStyle>
            <a:lvl1pPr algn="r">
              <a:defRPr sz="1200"/>
            </a:lvl1pPr>
          </a:lstStyle>
          <a:p>
            <a:fld id="{58DAE9EB-B1BC-43BD-987C-2C8F736AAFBD}" type="slidenum">
              <a:rPr kumimoji="1" lang="ja-JP" altLang="en-US" smtClean="0"/>
              <a:t>‹#›</a:t>
            </a:fld>
            <a:endParaRPr kumimoji="1" lang="ja-JP" altLang="en-US" dirty="0"/>
          </a:p>
        </p:txBody>
      </p:sp>
    </p:spTree>
    <p:extLst>
      <p:ext uri="{BB962C8B-B14F-4D97-AF65-F5344CB8AC3E}">
        <p14:creationId xmlns:p14="http://schemas.microsoft.com/office/powerpoint/2010/main" val="2860809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6364" cy="513508"/>
          </a:xfrm>
          <a:prstGeom prst="rect">
            <a:avLst/>
          </a:prstGeom>
        </p:spPr>
        <p:txBody>
          <a:bodyPr vert="horz" lIns="94640" tIns="47320" rIns="94640" bIns="473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4021294" y="1"/>
            <a:ext cx="3076364" cy="513508"/>
          </a:xfrm>
          <a:prstGeom prst="rect">
            <a:avLst/>
          </a:prstGeom>
        </p:spPr>
        <p:txBody>
          <a:bodyPr vert="horz" lIns="94640" tIns="47320" rIns="94640" bIns="47320" rtlCol="0"/>
          <a:lstStyle>
            <a:lvl1pPr algn="r">
              <a:defRPr sz="1200"/>
            </a:lvl1pPr>
          </a:lstStyle>
          <a:p>
            <a:fld id="{B99715FE-D0FD-4D8A-A7D3-7328F87F41E8}" type="datetimeFigureOut">
              <a:rPr kumimoji="1" lang="ja-JP" altLang="en-US" smtClean="0"/>
              <a:t>2024/10/8</a:t>
            </a:fld>
            <a:endParaRPr kumimoji="1" lang="ja-JP" altLang="en-US" dirty="0"/>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4640" tIns="47320" rIns="94640" bIns="47320" rtlCol="0" anchor="ctr"/>
          <a:lstStyle/>
          <a:p>
            <a:endParaRPr lang="ja-JP" altLang="en-US" dirty="0"/>
          </a:p>
        </p:txBody>
      </p:sp>
      <p:sp>
        <p:nvSpPr>
          <p:cNvPr id="5" name="ノート プレースホルダー 4"/>
          <p:cNvSpPr>
            <a:spLocks noGrp="1"/>
          </p:cNvSpPr>
          <p:nvPr>
            <p:ph type="body" sz="quarter" idx="3"/>
          </p:nvPr>
        </p:nvSpPr>
        <p:spPr>
          <a:xfrm>
            <a:off x="709930" y="4925408"/>
            <a:ext cx="5679440" cy="4029879"/>
          </a:xfrm>
          <a:prstGeom prst="rect">
            <a:avLst/>
          </a:prstGeom>
        </p:spPr>
        <p:txBody>
          <a:bodyPr vert="horz" lIns="94640" tIns="47320" rIns="94640" bIns="473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4" cy="513507"/>
          </a:xfrm>
          <a:prstGeom prst="rect">
            <a:avLst/>
          </a:prstGeom>
        </p:spPr>
        <p:txBody>
          <a:bodyPr vert="horz" lIns="94640" tIns="47320" rIns="94640" bIns="473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4021294" y="9721107"/>
            <a:ext cx="3076364" cy="513507"/>
          </a:xfrm>
          <a:prstGeom prst="rect">
            <a:avLst/>
          </a:prstGeom>
        </p:spPr>
        <p:txBody>
          <a:bodyPr vert="horz" lIns="94640" tIns="47320" rIns="94640" bIns="47320" rtlCol="0" anchor="b"/>
          <a:lstStyle>
            <a:lvl1pPr algn="r">
              <a:defRPr sz="1200"/>
            </a:lvl1pPr>
          </a:lstStyle>
          <a:p>
            <a:fld id="{E7B6A7E5-20E7-4769-A52F-B79E8D25D0B9}" type="slidenum">
              <a:rPr kumimoji="1" lang="ja-JP" altLang="en-US" smtClean="0"/>
              <a:t>‹#›</a:t>
            </a:fld>
            <a:endParaRPr kumimoji="1" lang="ja-JP" altLang="en-US" dirty="0"/>
          </a:p>
        </p:txBody>
      </p:sp>
    </p:spTree>
    <p:extLst>
      <p:ext uri="{BB962C8B-B14F-4D97-AF65-F5344CB8AC3E}">
        <p14:creationId xmlns:p14="http://schemas.microsoft.com/office/powerpoint/2010/main" val="18992347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79425" y="1279525"/>
            <a:ext cx="6140450" cy="34544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7B6A7E5-20E7-4769-A52F-B79E8D25D0B9}" type="slidenum">
              <a:rPr kumimoji="1" lang="ja-JP" altLang="en-US" smtClean="0"/>
              <a:t>1</a:t>
            </a:fld>
            <a:endParaRPr kumimoji="1" lang="ja-JP" altLang="en-US" dirty="0"/>
          </a:p>
        </p:txBody>
      </p:sp>
    </p:spTree>
    <p:extLst>
      <p:ext uri="{BB962C8B-B14F-4D97-AF65-F5344CB8AC3E}">
        <p14:creationId xmlns:p14="http://schemas.microsoft.com/office/powerpoint/2010/main" val="257339248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lgn="l">
              <a:defRPr/>
            </a:lvl1pPr>
          </a:lstStyle>
          <a:p>
            <a:fld id="{B1EA3301-F094-415A-980E-D516D23FFAD8}" type="datetime1">
              <a:rPr kumimoji="1" lang="ja-JP" altLang="en-US" smtClean="0"/>
              <a:t>2024/10/8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rotWithShape="1">
          <a:blip r:embed="rId2">
            <a:lum bright="70000" contrast="-70000"/>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rcRect b="27708"/>
          <a:stretch/>
        </p:blipFill>
        <p:spPr>
          <a:xfrm>
            <a:off x="0" y="-1"/>
            <a:ext cx="12192000" cy="4760259"/>
          </a:xfrm>
          <a:prstGeom prst="rect">
            <a:avLst/>
          </a:prstGeom>
        </p:spPr>
      </p:pic>
    </p:spTree>
    <p:extLst>
      <p:ext uri="{BB962C8B-B14F-4D97-AF65-F5344CB8AC3E}">
        <p14:creationId xmlns:p14="http://schemas.microsoft.com/office/powerpoint/2010/main" val="30379576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196383-0E68-4099-AAC1-E34C763314E2}" type="datetime1">
              <a:rPr kumimoji="1" lang="ja-JP" altLang="en-US" smtClean="0"/>
              <a:t>2024/10/8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2182556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975F758-FF47-4C36-B7FA-4E47B3ED2DBA}" type="datetime1">
              <a:rPr kumimoji="1" lang="ja-JP" altLang="en-US" smtClean="0"/>
              <a:t>2024/10/8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42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5869" y="271462"/>
            <a:ext cx="10721877" cy="983597"/>
          </a:xfrm>
        </p:spPr>
        <p:txBody>
          <a:bodyPr/>
          <a:lstStyle>
            <a:lvl1pPr>
              <a:defRPr>
                <a:latin typeface="+mj-ea"/>
                <a:ea typeface="+mj-ea"/>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835869" y="1474689"/>
            <a:ext cx="10721877" cy="4875007"/>
          </a:xfrm>
        </p:spPr>
        <p:txBody>
          <a:bodyPr/>
          <a:lstStyle>
            <a:lvl1pPr marL="91440" indent="-91440">
              <a:buFont typeface="Wingdings" panose="05000000000000000000" pitchFamily="2" charset="2"/>
              <a:buChar char="n"/>
              <a:defRPr/>
            </a:lvl1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FA56F70-C8E2-4F05-8C7D-33C1BF5D28EF}" type="datetime1">
              <a:rPr kumimoji="1" lang="ja-JP" altLang="en-US" smtClean="0"/>
              <a:t>2024/10/8</a:t>
            </a:fld>
            <a:endParaRPr kumimoji="1" lang="ja-JP" altLang="en-US" dirty="0"/>
          </a:p>
        </p:txBody>
      </p:sp>
      <p:sp>
        <p:nvSpPr>
          <p:cNvPr id="5" name="Footer Placeholder 4"/>
          <p:cNvSpPr>
            <a:spLocks noGrp="1"/>
          </p:cNvSpPr>
          <p:nvPr>
            <p:ph type="ftr" sz="quarter" idx="11"/>
          </p:nvPr>
        </p:nvSpPr>
        <p:spPr>
          <a:xfrm>
            <a:off x="4842932" y="6470704"/>
            <a:ext cx="6123144" cy="274320"/>
          </a:xfrm>
        </p:spPr>
        <p:txBody>
          <a:bodyPr/>
          <a:lstStyle/>
          <a:p>
            <a:endParaRPr kumimoji="1" lang="ja-JP" altLang="en-US" dirty="0"/>
          </a:p>
        </p:txBody>
      </p:sp>
      <p:sp>
        <p:nvSpPr>
          <p:cNvPr id="6" name="Slide Number Placeholder 5"/>
          <p:cNvSpPr>
            <a:spLocks noGrp="1"/>
          </p:cNvSpPr>
          <p:nvPr>
            <p:ph type="sldNum" sz="quarter" idx="12"/>
          </p:nvPr>
        </p:nvSpPr>
        <p:spPr>
          <a:xfrm>
            <a:off x="11060206" y="6470704"/>
            <a:ext cx="497540" cy="274320"/>
          </a:xfrm>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24953556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85837" y="3788075"/>
            <a:ext cx="11186209" cy="696543"/>
          </a:xfrm>
        </p:spPr>
        <p:txBody>
          <a:bodyPr anchor="ctr">
            <a:normAutofit/>
          </a:bodyPr>
          <a:lstStyle>
            <a:lvl1pPr algn="l">
              <a:defRPr sz="5000" b="0" cap="none" spc="200"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00999" y="4610513"/>
            <a:ext cx="11171047" cy="1463040"/>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1F1BECF-5D36-40CC-8D6E-533150281EC8}" type="datetime1">
              <a:rPr kumimoji="1" lang="ja-JP" altLang="en-US" smtClean="0"/>
              <a:t>2024/10/8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cxnSp>
        <p:nvCxnSpPr>
          <p:cNvPr id="10" name="直線コネクタ 9"/>
          <p:cNvCxnSpPr/>
          <p:nvPr userDrawn="1"/>
        </p:nvCxnSpPr>
        <p:spPr>
          <a:xfrm>
            <a:off x="519953" y="4401671"/>
            <a:ext cx="11152094"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76982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0ED41E0-8C1F-4B9F-8706-BDB6482618CC}" type="datetime1">
              <a:rPr kumimoji="1" lang="ja-JP" altLang="en-US" smtClean="0"/>
              <a:t>2024/10/8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11101822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24128" y="2967788"/>
            <a:ext cx="4754880" cy="33415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ja-JP" altLang="en-US" smtClean="0"/>
              <a:t>マスター テキストの書式設定</a:t>
            </a:r>
          </a:p>
        </p:txBody>
      </p:sp>
      <p:sp>
        <p:nvSpPr>
          <p:cNvPr id="6" name="Content Placeholder 5"/>
          <p:cNvSpPr>
            <a:spLocks noGrp="1"/>
          </p:cNvSpPr>
          <p:nvPr>
            <p:ph sz="quarter" idx="4"/>
          </p:nvPr>
        </p:nvSpPr>
        <p:spPr>
          <a:xfrm>
            <a:off x="5990888" y="2967788"/>
            <a:ext cx="4754880" cy="33415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21FEF6C-15B5-45CE-B5FE-A998E5B3E5EF}" type="datetime1">
              <a:rPr kumimoji="1" lang="ja-JP" altLang="en-US" smtClean="0"/>
              <a:t>2024/10/8</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119599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7A841DB-454F-4FD4-998F-4CBA671ACD4A}" type="datetime1">
              <a:rPr kumimoji="1" lang="ja-JP" altLang="en-US" smtClean="0"/>
              <a:t>2024/10/8</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567608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93E8B-DD8A-4DB6-AFD8-FFDA697D72C4}" type="datetime1">
              <a:rPr kumimoji="1" lang="ja-JP" altLang="en-US" smtClean="0"/>
              <a:t>2024/10/8</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816381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2C88E24-97A5-4F69-B656-38C9179E89A5}" type="datetime1">
              <a:rPr kumimoji="1" lang="ja-JP" altLang="en-US" smtClean="0"/>
              <a:t>2024/10/8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307192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718ABE-3417-48C5-8F51-9E87CEC2961B}" type="datetime1">
              <a:rPr kumimoji="1" lang="ja-JP" altLang="en-US" smtClean="0"/>
              <a:t>2024/10/8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27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939" y="316908"/>
            <a:ext cx="10746531" cy="9144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17940" y="1413502"/>
            <a:ext cx="10746530" cy="4875007"/>
          </a:xfrm>
          <a:prstGeom prst="rect">
            <a:avLst/>
          </a:prstGeom>
        </p:spPr>
        <p:txBody>
          <a:bodyPr vert="horz" lIns="45720" tIns="45720" rIns="4572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A861595-A871-47EF-8470-15F364FE66B4}" type="datetime1">
              <a:rPr kumimoji="1" lang="ja-JP" altLang="en-US" smtClean="0"/>
              <a:t>2024/10/8</a:t>
            </a:fld>
            <a:endParaRPr kumimoji="1" lang="ja-JP" alt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kumimoji="1" lang="ja-JP" altLang="en-US" dirty="0"/>
          </a:p>
        </p:txBody>
      </p:sp>
      <p:sp>
        <p:nvSpPr>
          <p:cNvPr id="6" name="Slide Number Placeholder 5"/>
          <p:cNvSpPr>
            <a:spLocks noGrp="1"/>
          </p:cNvSpPr>
          <p:nvPr>
            <p:ph type="sldNum" sz="quarter" idx="4"/>
          </p:nvPr>
        </p:nvSpPr>
        <p:spPr>
          <a:xfrm>
            <a:off x="10837333" y="6470704"/>
            <a:ext cx="72713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7A9A28-9EBD-49C2-AFDF-2444FA364FF7}" type="slidenum">
              <a:rPr lang="ja-JP" altLang="en-US" smtClean="0"/>
              <a:pPr/>
              <a:t>‹#›</a:t>
            </a:fld>
            <a:endParaRPr lang="ja-JP" altLang="en-US" dirty="0"/>
          </a:p>
        </p:txBody>
      </p:sp>
      <p:cxnSp>
        <p:nvCxnSpPr>
          <p:cNvPr id="7" name="Straight Connector 6"/>
          <p:cNvCxnSpPr/>
          <p:nvPr/>
        </p:nvCxnSpPr>
        <p:spPr>
          <a:xfrm flipV="1">
            <a:off x="717176" y="288442"/>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293853"/>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iming>
    <p:tnLst>
      <p:par>
        <p:cTn id="1" dur="indefinite" restart="never" nodeType="tmRoot"/>
      </p:par>
    </p:tnLst>
  </p:timing>
  <p:hf hdr="0" ftr="0" dt="0"/>
  <p:txStyles>
    <p:titleStyle>
      <a:lvl1pPr algn="l" defTabSz="914400" rtl="0" eaLnBrk="1" latinLnBrk="0" hangingPunct="1">
        <a:lnSpc>
          <a:spcPct val="80000"/>
        </a:lnSpc>
        <a:spcBef>
          <a:spcPct val="0"/>
        </a:spcBef>
        <a:buNone/>
        <a:defRPr kumimoji="1" sz="5000" kern="1200" cap="none"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n"/>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2800" dirty="0"/>
              <a:t>サーバープログラミング</a:t>
            </a:r>
          </a:p>
        </p:txBody>
      </p:sp>
      <p:sp>
        <p:nvSpPr>
          <p:cNvPr id="3" name="サブタイトル 2"/>
          <p:cNvSpPr>
            <a:spLocks noGrp="1"/>
          </p:cNvSpPr>
          <p:nvPr>
            <p:ph type="subTitle" idx="1"/>
          </p:nvPr>
        </p:nvSpPr>
        <p:spPr/>
        <p:txBody>
          <a:bodyPr>
            <a:normAutofit/>
          </a:bodyPr>
          <a:lstStyle/>
          <a:p>
            <a:r>
              <a:rPr lang="en-US" altLang="ja-JP" smtClean="0"/>
              <a:t>k02</a:t>
            </a:r>
            <a:r>
              <a:rPr lang="ja-JP" altLang="en-US" dirty="0" smtClean="0"/>
              <a:t>　</a:t>
            </a:r>
            <a:endParaRPr lang="en-US" altLang="ja-JP" dirty="0" smtClean="0"/>
          </a:p>
          <a:p>
            <a:r>
              <a:rPr lang="ja-JP" altLang="en-US" dirty="0" smtClean="0"/>
              <a:t>　</a:t>
            </a:r>
            <a:r>
              <a:rPr lang="ja-JP" altLang="en-US" smtClean="0"/>
              <a:t>　</a:t>
            </a:r>
            <a:r>
              <a:rPr lang="en-US" altLang="ja-JP" smtClean="0"/>
              <a:t>Go</a:t>
            </a:r>
            <a:r>
              <a:rPr lang="ja-JP" altLang="en-US" smtClean="0"/>
              <a:t>言語の基本構文</a:t>
            </a:r>
            <a:endParaRPr lang="en-US" altLang="ja-JP" dirty="0"/>
          </a:p>
        </p:txBody>
      </p:sp>
    </p:spTree>
    <p:extLst>
      <p:ext uri="{BB962C8B-B14F-4D97-AF65-F5344CB8AC3E}">
        <p14:creationId xmlns:p14="http://schemas.microsoft.com/office/powerpoint/2010/main" val="1499003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85730" y="1425378"/>
            <a:ext cx="10721877" cy="4875007"/>
          </a:xfrm>
        </p:spPr>
        <p:txBody>
          <a:bodyPr>
            <a:normAutofit/>
          </a:bodyPr>
          <a:lstStyle/>
          <a:p>
            <a:r>
              <a:rPr lang="ja-JP" altLang="en-US" sz="2000">
                <a:latin typeface="+mn-ea"/>
              </a:rPr>
              <a:t>下記の</a:t>
            </a:r>
            <a:r>
              <a:rPr lang="ja-JP" altLang="en-US" sz="2000">
                <a:latin typeface="+mn-ea"/>
              </a:rPr>
              <a:t>よう</a:t>
            </a:r>
            <a:r>
              <a:rPr lang="ja-JP" altLang="en-US" sz="2000" smtClean="0">
                <a:latin typeface="+mn-ea"/>
              </a:rPr>
              <a:t>なディレクトリ構成になっていれば</a:t>
            </a:r>
            <a:r>
              <a:rPr lang="en-US" altLang="ja-JP" sz="2000" smtClean="0">
                <a:latin typeface="+mn-ea"/>
              </a:rPr>
              <a:t>OK</a:t>
            </a:r>
            <a:r>
              <a:rPr lang="ja-JP" altLang="en-US" sz="2000" smtClean="0">
                <a:latin typeface="+mn-ea"/>
              </a:rPr>
              <a:t>です。</a:t>
            </a:r>
            <a:endParaRPr lang="en-US" altLang="ja-JP" sz="2000" smtClean="0">
              <a:latin typeface="+mn-ea"/>
            </a:endParaRPr>
          </a:p>
          <a:p>
            <a:endParaRPr lang="en-US" altLang="ja-JP" sz="2000">
              <a:latin typeface="+mn-ea"/>
            </a:endParaRPr>
          </a:p>
          <a:p>
            <a:endParaRPr lang="en-US" altLang="ja-JP" sz="2000" smtClean="0">
              <a:latin typeface="+mn-ea"/>
            </a:endParaRPr>
          </a:p>
          <a:p>
            <a:pPr marL="0" indent="0">
              <a:buNone/>
            </a:pPr>
            <a:endParaRPr kumimoji="1" lang="en-US" altLang="ja-JP" sz="2000">
              <a:latin typeface="+mn-ea"/>
            </a:endParaRPr>
          </a:p>
          <a:p>
            <a:pPr marL="0" indent="0">
              <a:buNone/>
            </a:pPr>
            <a:endParaRPr lang="en-US" altLang="ja-JP" sz="2000" smtClean="0">
              <a:latin typeface="+mn-ea"/>
            </a:endParaRPr>
          </a:p>
        </p:txBody>
      </p:sp>
      <p:sp>
        <p:nvSpPr>
          <p:cNvPr id="2" name="タイトル 1"/>
          <p:cNvSpPr>
            <a:spLocks noGrp="1"/>
          </p:cNvSpPr>
          <p:nvPr>
            <p:ph type="title"/>
          </p:nvPr>
        </p:nvSpPr>
        <p:spPr/>
        <p:txBody>
          <a:bodyPr/>
          <a:lstStyle/>
          <a:p>
            <a:r>
              <a:rPr lang="ja-JP" altLang="en-US" smtClean="0"/>
              <a:t>サブ</a:t>
            </a:r>
            <a:r>
              <a:rPr kumimoji="1" lang="ja-JP" altLang="en-US" smtClean="0"/>
              <a:t>パッケージ作成</a:t>
            </a:r>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10</a:t>
            </a:fld>
            <a:endParaRPr kumimoji="1" lang="ja-JP" altLang="en-US" dirty="0"/>
          </a:p>
        </p:txBody>
      </p:sp>
      <p:pic>
        <p:nvPicPr>
          <p:cNvPr id="5" name="図 4"/>
          <p:cNvPicPr>
            <a:picLocks noChangeAspect="1"/>
          </p:cNvPicPr>
          <p:nvPr/>
        </p:nvPicPr>
        <p:blipFill>
          <a:blip r:embed="rId2"/>
          <a:stretch>
            <a:fillRect/>
          </a:stretch>
        </p:blipFill>
        <p:spPr>
          <a:xfrm>
            <a:off x="3387777" y="2075993"/>
            <a:ext cx="5118653" cy="41494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95678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サブパッケージの記述</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400" smtClean="0">
                <a:latin typeface="+mn-ea"/>
              </a:rPr>
              <a:t>sub.go</a:t>
            </a:r>
            <a:endParaRPr lang="en-US" altLang="ja-JP" sz="2400" smtClean="0">
              <a:latin typeface="+mn-ea"/>
            </a:endParaRPr>
          </a:p>
          <a:p>
            <a:pPr marL="108000" lvl="1" indent="0">
              <a:buNone/>
            </a:pPr>
            <a:endParaRPr lang="en-US" altLang="ja-JP" sz="2400" dirty="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11</a:t>
            </a:fld>
            <a:endParaRPr kumimoji="1" lang="ja-JP" altLang="en-US" dirty="0"/>
          </a:p>
        </p:txBody>
      </p:sp>
      <p:sp>
        <p:nvSpPr>
          <p:cNvPr id="5" name="正方形/長方形 4"/>
          <p:cNvSpPr/>
          <p:nvPr/>
        </p:nvSpPr>
        <p:spPr>
          <a:xfrm>
            <a:off x="960202" y="1960245"/>
            <a:ext cx="10100004" cy="423938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2400">
                <a:solidFill>
                  <a:srgbClr val="FFC000"/>
                </a:solidFill>
                <a:latin typeface="+mn-ea"/>
              </a:rPr>
              <a:t>package subpkg</a:t>
            </a:r>
          </a:p>
          <a:p>
            <a:r>
              <a:rPr lang="en-US" altLang="ja-JP" sz="2400">
                <a:solidFill>
                  <a:srgbClr val="FFC000"/>
                </a:solidFill>
                <a:latin typeface="+mn-ea"/>
              </a:rPr>
              <a:t/>
            </a:r>
            <a:br>
              <a:rPr lang="en-US" altLang="ja-JP" sz="2400">
                <a:solidFill>
                  <a:srgbClr val="FFC000"/>
                </a:solidFill>
                <a:latin typeface="+mn-ea"/>
              </a:rPr>
            </a:br>
            <a:r>
              <a:rPr lang="en-US" altLang="ja-JP" sz="2400">
                <a:solidFill>
                  <a:srgbClr val="FFC000"/>
                </a:solidFill>
                <a:latin typeface="+mn-ea"/>
              </a:rPr>
              <a:t>func Hello() string {</a:t>
            </a:r>
          </a:p>
          <a:p>
            <a:r>
              <a:rPr lang="en-US" altLang="ja-JP" sz="2400">
                <a:solidFill>
                  <a:srgbClr val="FFC000"/>
                </a:solidFill>
                <a:latin typeface="+mn-ea"/>
              </a:rPr>
              <a:t>    return "SubPkg</a:t>
            </a:r>
            <a:r>
              <a:rPr lang="ja-JP" altLang="en-US" sz="2400">
                <a:solidFill>
                  <a:srgbClr val="FFC000"/>
                </a:solidFill>
                <a:latin typeface="+mn-ea"/>
              </a:rPr>
              <a:t>呼び出し</a:t>
            </a:r>
            <a:r>
              <a:rPr lang="en-US" altLang="ja-JP" sz="2400">
                <a:solidFill>
                  <a:srgbClr val="FFC000"/>
                </a:solidFill>
                <a:latin typeface="+mn-ea"/>
              </a:rPr>
              <a:t>"</a:t>
            </a:r>
            <a:endParaRPr lang="ja-JP" altLang="en-US" sz="2400">
              <a:solidFill>
                <a:srgbClr val="FFC000"/>
              </a:solidFill>
              <a:latin typeface="+mn-ea"/>
            </a:endParaRPr>
          </a:p>
          <a:p>
            <a:r>
              <a:rPr lang="en-US" altLang="ja-JP" sz="2400">
                <a:solidFill>
                  <a:srgbClr val="FFC000"/>
                </a:solidFill>
                <a:latin typeface="+mn-ea"/>
              </a:rPr>
              <a:t>}</a:t>
            </a:r>
          </a:p>
          <a:p>
            <a:r>
              <a:rPr lang="en-US" altLang="ja-JP"/>
              <a:t/>
            </a:r>
            <a:br>
              <a:rPr lang="en-US" altLang="ja-JP"/>
            </a:br>
            <a:endParaRPr lang="en-US" altLang="ja-JP"/>
          </a:p>
        </p:txBody>
      </p:sp>
      <p:sp>
        <p:nvSpPr>
          <p:cNvPr id="6" name="正方形/長方形 5"/>
          <p:cNvSpPr/>
          <p:nvPr/>
        </p:nvSpPr>
        <p:spPr>
          <a:xfrm>
            <a:off x="3650326" y="2857600"/>
            <a:ext cx="5504917" cy="5143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←パッケージ</a:t>
            </a:r>
            <a:r>
              <a:rPr lang="ja-JP" altLang="en-US" smtClean="0">
                <a:solidFill>
                  <a:srgbClr val="FF0000"/>
                </a:solidFill>
                <a:latin typeface="+mn-ea"/>
              </a:rPr>
              <a:t>名は基本ディレクトリ名</a:t>
            </a:r>
            <a:endParaRPr lang="ja-JP" altLang="en-US" dirty="0">
              <a:solidFill>
                <a:srgbClr val="FF0000"/>
              </a:solidFill>
              <a:latin typeface="+mn-ea"/>
            </a:endParaRPr>
          </a:p>
        </p:txBody>
      </p:sp>
      <p:sp>
        <p:nvSpPr>
          <p:cNvPr id="8" name="正方形/長方形 7"/>
          <p:cNvSpPr/>
          <p:nvPr/>
        </p:nvSpPr>
        <p:spPr>
          <a:xfrm>
            <a:off x="5187967" y="3912192"/>
            <a:ext cx="5504917" cy="5143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←メッセージを返す関数</a:t>
            </a:r>
            <a:endParaRPr lang="ja-JP" altLang="en-US" dirty="0">
              <a:solidFill>
                <a:srgbClr val="FF0000"/>
              </a:solidFill>
              <a:latin typeface="+mn-ea"/>
            </a:endParaRPr>
          </a:p>
        </p:txBody>
      </p:sp>
    </p:spTree>
    <p:extLst>
      <p:ext uri="{BB962C8B-B14F-4D97-AF65-F5344CB8AC3E}">
        <p14:creationId xmlns:p14="http://schemas.microsoft.com/office/powerpoint/2010/main" val="2425320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メインプログラムの記述</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400" smtClean="0">
                <a:latin typeface="+mn-ea"/>
              </a:rPr>
              <a:t>main</a:t>
            </a:r>
            <a:r>
              <a:rPr lang="en-US" altLang="ja-JP" sz="2400" smtClean="0">
                <a:latin typeface="+mn-ea"/>
              </a:rPr>
              <a:t>.go</a:t>
            </a:r>
            <a:endParaRPr lang="en-US" altLang="ja-JP" sz="2400" smtClean="0">
              <a:latin typeface="+mn-ea"/>
            </a:endParaRPr>
          </a:p>
          <a:p>
            <a:pPr marL="108000" lvl="1" indent="0">
              <a:buNone/>
            </a:pPr>
            <a:endParaRPr lang="en-US" altLang="ja-JP" sz="2400" dirty="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12</a:t>
            </a:fld>
            <a:endParaRPr kumimoji="1" lang="ja-JP" altLang="en-US" dirty="0"/>
          </a:p>
        </p:txBody>
      </p:sp>
      <p:sp>
        <p:nvSpPr>
          <p:cNvPr id="5" name="正方形/長方形 4"/>
          <p:cNvSpPr/>
          <p:nvPr/>
        </p:nvSpPr>
        <p:spPr>
          <a:xfrm>
            <a:off x="960202" y="1960245"/>
            <a:ext cx="10100004" cy="423938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a:solidFill>
                  <a:srgbClr val="FFC000"/>
                </a:solidFill>
                <a:latin typeface="+mn-ea"/>
              </a:rPr>
              <a:t>package main</a:t>
            </a:r>
          </a:p>
          <a:p>
            <a:r>
              <a:rPr lang="en-US" altLang="ja-JP">
                <a:solidFill>
                  <a:srgbClr val="FFC000"/>
                </a:solidFill>
                <a:latin typeface="+mn-ea"/>
              </a:rPr>
              <a:t/>
            </a:r>
            <a:br>
              <a:rPr lang="en-US" altLang="ja-JP">
                <a:solidFill>
                  <a:srgbClr val="FFC000"/>
                </a:solidFill>
                <a:latin typeface="+mn-ea"/>
              </a:rPr>
            </a:br>
            <a:r>
              <a:rPr lang="en-US" altLang="ja-JP">
                <a:solidFill>
                  <a:srgbClr val="FFC000"/>
                </a:solidFill>
                <a:latin typeface="+mn-ea"/>
              </a:rPr>
              <a:t>import (</a:t>
            </a:r>
          </a:p>
          <a:p>
            <a:r>
              <a:rPr lang="en-US" altLang="ja-JP">
                <a:solidFill>
                  <a:srgbClr val="FFC000"/>
                </a:solidFill>
                <a:latin typeface="+mn-ea"/>
              </a:rPr>
              <a:t>    "fmt"</a:t>
            </a:r>
          </a:p>
          <a:p>
            <a:r>
              <a:rPr lang="en-US" altLang="ja-JP">
                <a:solidFill>
                  <a:srgbClr val="FFC000"/>
                </a:solidFill>
                <a:latin typeface="+mn-ea"/>
              </a:rPr>
              <a:t>    "proj/subpkg"</a:t>
            </a:r>
          </a:p>
          <a:p>
            <a:r>
              <a:rPr lang="en-US" altLang="ja-JP">
                <a:solidFill>
                  <a:srgbClr val="FFC000"/>
                </a:solidFill>
                <a:latin typeface="+mn-ea"/>
              </a:rPr>
              <a:t>)</a:t>
            </a:r>
          </a:p>
          <a:p>
            <a:r>
              <a:rPr lang="en-US" altLang="ja-JP">
                <a:solidFill>
                  <a:srgbClr val="FFC000"/>
                </a:solidFill>
                <a:latin typeface="+mn-ea"/>
              </a:rPr>
              <a:t/>
            </a:r>
            <a:br>
              <a:rPr lang="en-US" altLang="ja-JP">
                <a:solidFill>
                  <a:srgbClr val="FFC000"/>
                </a:solidFill>
                <a:latin typeface="+mn-ea"/>
              </a:rPr>
            </a:br>
            <a:r>
              <a:rPr lang="en-US" altLang="ja-JP">
                <a:solidFill>
                  <a:srgbClr val="FFC000"/>
                </a:solidFill>
                <a:latin typeface="+mn-ea"/>
              </a:rPr>
              <a:t>func main() {</a:t>
            </a:r>
          </a:p>
          <a:p>
            <a:r>
              <a:rPr lang="en-US" altLang="ja-JP">
                <a:solidFill>
                  <a:srgbClr val="FFC000"/>
                </a:solidFill>
                <a:latin typeface="+mn-ea"/>
              </a:rPr>
              <a:t>    fmt.Println("</a:t>
            </a:r>
            <a:r>
              <a:rPr lang="ja-JP" altLang="en-US">
                <a:solidFill>
                  <a:srgbClr val="FFC000"/>
                </a:solidFill>
                <a:latin typeface="+mn-ea"/>
              </a:rPr>
              <a:t>メインパッケージ</a:t>
            </a:r>
            <a:r>
              <a:rPr lang="en-US" altLang="ja-JP">
                <a:solidFill>
                  <a:srgbClr val="FFC000"/>
                </a:solidFill>
                <a:latin typeface="+mn-ea"/>
              </a:rPr>
              <a:t>")</a:t>
            </a:r>
          </a:p>
          <a:p>
            <a:r>
              <a:rPr lang="en-US" altLang="ja-JP">
                <a:solidFill>
                  <a:srgbClr val="FFC000"/>
                </a:solidFill>
                <a:latin typeface="+mn-ea"/>
              </a:rPr>
              <a:t>    fmt.Println(subpkg.Hello())</a:t>
            </a:r>
          </a:p>
          <a:p>
            <a:r>
              <a:rPr lang="en-US" altLang="ja-JP">
                <a:solidFill>
                  <a:srgbClr val="FFC000"/>
                </a:solidFill>
                <a:latin typeface="+mn-ea"/>
              </a:rPr>
              <a:t>}</a:t>
            </a:r>
          </a:p>
          <a:p>
            <a:r>
              <a:rPr lang="en-US" altLang="ja-JP"/>
              <a:t/>
            </a:r>
            <a:br>
              <a:rPr lang="en-US" altLang="ja-JP"/>
            </a:br>
            <a:endParaRPr lang="en-US" altLang="ja-JP"/>
          </a:p>
        </p:txBody>
      </p:sp>
      <p:sp>
        <p:nvSpPr>
          <p:cNvPr id="6" name="正方形/長方形 5"/>
          <p:cNvSpPr/>
          <p:nvPr/>
        </p:nvSpPr>
        <p:spPr>
          <a:xfrm>
            <a:off x="2668470" y="2164761"/>
            <a:ext cx="5504917" cy="5143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a:t>
            </a:r>
            <a:r>
              <a:rPr lang="en-US" altLang="ja-JP" smtClean="0">
                <a:solidFill>
                  <a:srgbClr val="FF0000"/>
                </a:solidFill>
                <a:latin typeface="+mn-ea"/>
              </a:rPr>
              <a:t>main()</a:t>
            </a:r>
            <a:r>
              <a:rPr lang="ja-JP" altLang="en-US" smtClean="0">
                <a:solidFill>
                  <a:srgbClr val="FF0000"/>
                </a:solidFill>
                <a:latin typeface="+mn-ea"/>
              </a:rPr>
              <a:t>関数があるパッケージ</a:t>
            </a:r>
            <a:r>
              <a:rPr lang="ja-JP" altLang="en-US" smtClean="0">
                <a:solidFill>
                  <a:srgbClr val="FF0000"/>
                </a:solidFill>
                <a:latin typeface="+mn-ea"/>
              </a:rPr>
              <a:t>名は</a:t>
            </a:r>
            <a:r>
              <a:rPr lang="en-US" altLang="ja-JP" smtClean="0">
                <a:solidFill>
                  <a:srgbClr val="FF0000"/>
                </a:solidFill>
                <a:latin typeface="+mn-ea"/>
              </a:rPr>
              <a:t>main</a:t>
            </a:r>
            <a:endParaRPr lang="ja-JP" altLang="en-US" dirty="0">
              <a:solidFill>
                <a:srgbClr val="FF0000"/>
              </a:solidFill>
              <a:latin typeface="+mn-ea"/>
            </a:endParaRPr>
          </a:p>
        </p:txBody>
      </p:sp>
      <p:sp>
        <p:nvSpPr>
          <p:cNvPr id="8" name="正方形/長方形 7"/>
          <p:cNvSpPr/>
          <p:nvPr/>
        </p:nvSpPr>
        <p:spPr>
          <a:xfrm>
            <a:off x="4498419" y="4646710"/>
            <a:ext cx="5504917" cy="5143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←サブパッケージの関数</a:t>
            </a:r>
            <a:endParaRPr lang="ja-JP" altLang="en-US" dirty="0">
              <a:solidFill>
                <a:srgbClr val="FF0000"/>
              </a:solidFill>
              <a:latin typeface="+mn-ea"/>
            </a:endParaRPr>
          </a:p>
        </p:txBody>
      </p:sp>
    </p:spTree>
    <p:extLst>
      <p:ext uri="{BB962C8B-B14F-4D97-AF65-F5344CB8AC3E}">
        <p14:creationId xmlns:p14="http://schemas.microsoft.com/office/powerpoint/2010/main" val="1927623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85730" y="1425378"/>
            <a:ext cx="10721877" cy="4875007"/>
          </a:xfrm>
        </p:spPr>
        <p:txBody>
          <a:bodyPr>
            <a:normAutofit/>
          </a:bodyPr>
          <a:lstStyle/>
          <a:p>
            <a:r>
              <a:rPr lang="ja-JP" altLang="en-US" sz="2400" smtClean="0">
                <a:latin typeface="+mn-ea"/>
              </a:rPr>
              <a:t>プロジェクトディレクトリ作成</a:t>
            </a:r>
            <a:endParaRPr lang="en-US" altLang="ja-JP" sz="2400" smtClean="0">
              <a:latin typeface="+mn-ea"/>
            </a:endParaRPr>
          </a:p>
          <a:p>
            <a:endParaRPr lang="en-US" altLang="ja-JP" sz="2000">
              <a:latin typeface="+mn-ea"/>
            </a:endParaRPr>
          </a:p>
        </p:txBody>
      </p:sp>
      <p:sp>
        <p:nvSpPr>
          <p:cNvPr id="2" name="タイトル 1"/>
          <p:cNvSpPr>
            <a:spLocks noGrp="1"/>
          </p:cNvSpPr>
          <p:nvPr>
            <p:ph type="title"/>
          </p:nvPr>
        </p:nvSpPr>
        <p:spPr/>
        <p:txBody>
          <a:bodyPr/>
          <a:lstStyle/>
          <a:p>
            <a:r>
              <a:rPr kumimoji="1" lang="ja-JP" altLang="en-US" smtClean="0"/>
              <a:t>プログラム実行</a:t>
            </a:r>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13</a:t>
            </a:fld>
            <a:endParaRPr kumimoji="1" lang="ja-JP" altLang="en-US" dirty="0"/>
          </a:p>
        </p:txBody>
      </p:sp>
      <p:sp>
        <p:nvSpPr>
          <p:cNvPr id="10" name="コンテンツ プレースホルダー 2"/>
          <p:cNvSpPr txBox="1">
            <a:spLocks/>
          </p:cNvSpPr>
          <p:nvPr/>
        </p:nvSpPr>
        <p:spPr>
          <a:xfrm>
            <a:off x="1190703" y="1891497"/>
            <a:ext cx="7646466" cy="452601"/>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chemeClr val="bg1"/>
                </a:solidFill>
              </a:rPr>
              <a:t>&gt; </a:t>
            </a:r>
            <a:r>
              <a:rPr lang="en-US" altLang="ja-JP" sz="2400" smtClean="0">
                <a:solidFill>
                  <a:srgbClr val="FFC000"/>
                </a:solidFill>
              </a:rPr>
              <a:t>cd </a:t>
            </a:r>
            <a:r>
              <a:rPr lang="en-US" altLang="ja-JP" sz="2400">
                <a:solidFill>
                  <a:srgbClr val="FFC000"/>
                </a:solidFill>
              </a:rPr>
              <a:t>$GOPATH/src/k02/proj</a:t>
            </a:r>
            <a:endParaRPr lang="en-US" altLang="ja-JP" sz="2400" dirty="0">
              <a:solidFill>
                <a:schemeClr val="bg1"/>
              </a:solidFill>
            </a:endParaRPr>
          </a:p>
        </p:txBody>
      </p:sp>
      <p:sp>
        <p:nvSpPr>
          <p:cNvPr id="8" name="コンテンツ プレースホルダー 2"/>
          <p:cNvSpPr txBox="1">
            <a:spLocks/>
          </p:cNvSpPr>
          <p:nvPr/>
        </p:nvSpPr>
        <p:spPr>
          <a:xfrm>
            <a:off x="1190703" y="2583916"/>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&gt;</a:t>
            </a:r>
            <a:r>
              <a:rPr lang="en-US" altLang="ja-JP" sz="2400" smtClean="0">
                <a:solidFill>
                  <a:srgbClr val="FFC000"/>
                </a:solidFill>
              </a:rPr>
              <a:t> </a:t>
            </a:r>
            <a:r>
              <a:rPr lang="en-US" altLang="ja-JP" sz="2400" smtClean="0">
                <a:solidFill>
                  <a:srgbClr val="FFC000"/>
                </a:solidFill>
              </a:rPr>
              <a:t>go run main.go</a:t>
            </a:r>
            <a:endParaRPr lang="en-US" altLang="ja-JP" sz="2400" dirty="0">
              <a:solidFill>
                <a:schemeClr val="bg1"/>
              </a:solidFill>
            </a:endParaRPr>
          </a:p>
        </p:txBody>
      </p:sp>
      <p:pic>
        <p:nvPicPr>
          <p:cNvPr id="5" name="図 4"/>
          <p:cNvPicPr>
            <a:picLocks noChangeAspect="1"/>
          </p:cNvPicPr>
          <p:nvPr/>
        </p:nvPicPr>
        <p:blipFill>
          <a:blip r:embed="rId2"/>
          <a:stretch>
            <a:fillRect/>
          </a:stretch>
        </p:blipFill>
        <p:spPr>
          <a:xfrm>
            <a:off x="1283731" y="3962501"/>
            <a:ext cx="9459645" cy="1638529"/>
          </a:xfrm>
          <a:prstGeom prst="rect">
            <a:avLst/>
          </a:prstGeom>
          <a:ln>
            <a:noFill/>
          </a:ln>
          <a:effectLst>
            <a:outerShdw blurRad="190500" algn="tl" rotWithShape="0">
              <a:srgbClr val="000000">
                <a:alpha val="70000"/>
              </a:srgbClr>
            </a:outerShdw>
          </a:effectLst>
        </p:spPr>
      </p:pic>
      <p:sp>
        <p:nvSpPr>
          <p:cNvPr id="12" name="正方形/長方形 11"/>
          <p:cNvSpPr/>
          <p:nvPr/>
        </p:nvSpPr>
        <p:spPr>
          <a:xfrm>
            <a:off x="6927953" y="4077325"/>
            <a:ext cx="3527686" cy="5096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4062039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mtClean="0"/>
              <a:t>基本構文</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14</a:t>
            </a:fld>
            <a:endParaRPr kumimoji="1" lang="ja-JP" altLang="en-US" dirty="0"/>
          </a:p>
        </p:txBody>
      </p:sp>
    </p:spTree>
    <p:extLst>
      <p:ext uri="{BB962C8B-B14F-4D97-AF65-F5344CB8AC3E}">
        <p14:creationId xmlns:p14="http://schemas.microsoft.com/office/powerpoint/2010/main" val="2305844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基本的なデータ型</a:t>
            </a:r>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15</a:t>
            </a:fld>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669311325"/>
              </p:ext>
            </p:extLst>
          </p:nvPr>
        </p:nvGraphicFramePr>
        <p:xfrm>
          <a:off x="835869" y="2005098"/>
          <a:ext cx="10364866" cy="3488796"/>
        </p:xfrm>
        <a:graphic>
          <a:graphicData uri="http://schemas.openxmlformats.org/drawingml/2006/table">
            <a:tbl>
              <a:tblPr firstRow="1" bandRow="1">
                <a:tableStyleId>{5C22544A-7EE6-4342-B048-85BDC9FD1C3A}</a:tableStyleId>
              </a:tblPr>
              <a:tblGrid>
                <a:gridCol w="2149436">
                  <a:extLst>
                    <a:ext uri="{9D8B030D-6E8A-4147-A177-3AD203B41FA5}">
                      <a16:colId xmlns:a16="http://schemas.microsoft.com/office/drawing/2014/main" val="2588034648"/>
                    </a:ext>
                  </a:extLst>
                </a:gridCol>
                <a:gridCol w="8215430">
                  <a:extLst>
                    <a:ext uri="{9D8B030D-6E8A-4147-A177-3AD203B41FA5}">
                      <a16:colId xmlns:a16="http://schemas.microsoft.com/office/drawing/2014/main" val="723909884"/>
                    </a:ext>
                  </a:extLst>
                </a:gridCol>
              </a:tblGrid>
              <a:tr h="426603">
                <a:tc>
                  <a:txBody>
                    <a:bodyPr/>
                    <a:lstStyle/>
                    <a:p>
                      <a:pPr algn="ctr"/>
                      <a:r>
                        <a:rPr kumimoji="1" lang="ja-JP" altLang="en-US" smtClean="0"/>
                        <a:t>データ型</a:t>
                      </a:r>
                      <a:endParaRPr kumimoji="1" lang="ja-JP" altLang="en-US"/>
                    </a:p>
                  </a:txBody>
                  <a:tcPr/>
                </a:tc>
                <a:tc>
                  <a:txBody>
                    <a:bodyPr/>
                    <a:lstStyle/>
                    <a:p>
                      <a:pPr algn="ctr"/>
                      <a:r>
                        <a:rPr kumimoji="1" lang="ja-JP" altLang="en-US" smtClean="0"/>
                        <a:t>内容</a:t>
                      </a:r>
                      <a:endParaRPr kumimoji="1" lang="ja-JP" altLang="en-US"/>
                    </a:p>
                  </a:txBody>
                  <a:tcPr/>
                </a:tc>
                <a:extLst>
                  <a:ext uri="{0D108BD9-81ED-4DB2-BD59-A6C34878D82A}">
                    <a16:rowId xmlns:a16="http://schemas.microsoft.com/office/drawing/2014/main" val="2618843608"/>
                  </a:ext>
                </a:extLst>
              </a:tr>
              <a:tr h="736329">
                <a:tc>
                  <a:txBody>
                    <a:bodyPr/>
                    <a:lstStyle/>
                    <a:p>
                      <a:r>
                        <a:rPr kumimoji="1" lang="en-US" altLang="ja-JP" smtClean="0">
                          <a:latin typeface="+mn-ea"/>
                          <a:ea typeface="+mn-ea"/>
                        </a:rPr>
                        <a:t>int</a:t>
                      </a:r>
                      <a:endParaRPr kumimoji="1" lang="ja-JP" altLang="en-US">
                        <a:latin typeface="+mn-ea"/>
                        <a:ea typeface="+mn-ea"/>
                      </a:endParaRPr>
                    </a:p>
                  </a:txBody>
                  <a:tcPr/>
                </a:tc>
                <a:tc>
                  <a:txBody>
                    <a:bodyPr/>
                    <a:lstStyle/>
                    <a:p>
                      <a:r>
                        <a:rPr kumimoji="1" lang="ja-JP" altLang="en-US" smtClean="0"/>
                        <a:t>整数値を扱うためのデータ型。</a:t>
                      </a:r>
                      <a:endParaRPr kumimoji="1" lang="en-US" altLang="ja-JP" smtClean="0"/>
                    </a:p>
                    <a:p>
                      <a:r>
                        <a:rPr kumimoji="1" lang="en-US" altLang="ja-JP" smtClean="0"/>
                        <a:t>int8</a:t>
                      </a:r>
                      <a:r>
                        <a:rPr kumimoji="1" lang="ja-JP" altLang="en-US" smtClean="0"/>
                        <a:t>、</a:t>
                      </a:r>
                      <a:r>
                        <a:rPr kumimoji="1" lang="en-US" altLang="ja-JP" smtClean="0"/>
                        <a:t>int16</a:t>
                      </a:r>
                      <a:r>
                        <a:rPr kumimoji="1" lang="ja-JP" altLang="en-US" smtClean="0"/>
                        <a:t>、</a:t>
                      </a:r>
                      <a:r>
                        <a:rPr kumimoji="1" lang="en-US" altLang="ja-JP" smtClean="0"/>
                        <a:t>int32</a:t>
                      </a:r>
                      <a:r>
                        <a:rPr kumimoji="1" lang="ja-JP" altLang="en-US" smtClean="0"/>
                        <a:t>、</a:t>
                      </a:r>
                      <a:r>
                        <a:rPr kumimoji="1" lang="en-US" altLang="ja-JP" smtClean="0"/>
                        <a:t>int64</a:t>
                      </a:r>
                      <a:r>
                        <a:rPr kumimoji="1" lang="ja-JP" altLang="en-US" smtClean="0"/>
                        <a:t>のようにサイズ指定の型が用意されている</a:t>
                      </a:r>
                      <a:endParaRPr kumimoji="1" lang="ja-JP" altLang="en-US"/>
                    </a:p>
                  </a:txBody>
                  <a:tcPr/>
                </a:tc>
                <a:extLst>
                  <a:ext uri="{0D108BD9-81ED-4DB2-BD59-A6C34878D82A}">
                    <a16:rowId xmlns:a16="http://schemas.microsoft.com/office/drawing/2014/main" val="3560222835"/>
                  </a:ext>
                </a:extLst>
              </a:tr>
              <a:tr h="736329">
                <a:tc>
                  <a:txBody>
                    <a:bodyPr/>
                    <a:lstStyle/>
                    <a:p>
                      <a:r>
                        <a:rPr kumimoji="1" lang="en-US" altLang="ja-JP" smtClean="0">
                          <a:latin typeface="+mn-ea"/>
                          <a:ea typeface="+mn-ea"/>
                        </a:rPr>
                        <a:t>float32</a:t>
                      </a:r>
                    </a:p>
                    <a:p>
                      <a:r>
                        <a:rPr kumimoji="1" lang="en-US" altLang="ja-JP" smtClean="0">
                          <a:latin typeface="+mn-ea"/>
                          <a:ea typeface="+mn-ea"/>
                        </a:rPr>
                        <a:t>float64</a:t>
                      </a:r>
                      <a:endParaRPr kumimoji="1" lang="ja-JP" altLang="en-US">
                        <a:latin typeface="+mn-ea"/>
                        <a:ea typeface="+mn-ea"/>
                      </a:endParaRPr>
                    </a:p>
                  </a:txBody>
                  <a:tcPr/>
                </a:tc>
                <a:tc>
                  <a:txBody>
                    <a:bodyPr/>
                    <a:lstStyle/>
                    <a:p>
                      <a:r>
                        <a:rPr kumimoji="1" lang="ja-JP" altLang="en-US" smtClean="0"/>
                        <a:t>浮動小数点。</a:t>
                      </a:r>
                      <a:endParaRPr kumimoji="1" lang="en-US" altLang="ja-JP" smtClean="0"/>
                    </a:p>
                    <a:p>
                      <a:r>
                        <a:rPr kumimoji="1" lang="en-US" altLang="ja-JP" smtClean="0"/>
                        <a:t>float64</a:t>
                      </a:r>
                      <a:r>
                        <a:rPr kumimoji="1" lang="ja-JP" altLang="en-US" smtClean="0"/>
                        <a:t>が一般的に使用されます。</a:t>
                      </a:r>
                      <a:endParaRPr kumimoji="1" lang="en-US" altLang="ja-JP" smtClean="0"/>
                    </a:p>
                  </a:txBody>
                  <a:tcPr/>
                </a:tc>
                <a:extLst>
                  <a:ext uri="{0D108BD9-81ED-4DB2-BD59-A6C34878D82A}">
                    <a16:rowId xmlns:a16="http://schemas.microsoft.com/office/drawing/2014/main" val="2089229339"/>
                  </a:ext>
                </a:extLst>
              </a:tr>
              <a:tr h="736329">
                <a:tc>
                  <a:txBody>
                    <a:bodyPr/>
                    <a:lstStyle/>
                    <a:p>
                      <a:r>
                        <a:rPr kumimoji="1" lang="en-US" altLang="ja-JP" smtClean="0">
                          <a:latin typeface="+mn-ea"/>
                          <a:ea typeface="+mn-ea"/>
                        </a:rPr>
                        <a:t>string</a:t>
                      </a:r>
                      <a:endParaRPr kumimoji="1" lang="ja-JP" altLang="en-US">
                        <a:latin typeface="+mn-ea"/>
                        <a:ea typeface="+mn-ea"/>
                      </a:endParaRPr>
                    </a:p>
                  </a:txBody>
                  <a:tcPr/>
                </a:tc>
                <a:tc>
                  <a:txBody>
                    <a:bodyPr/>
                    <a:lstStyle/>
                    <a:p>
                      <a:r>
                        <a:rPr kumimoji="1" lang="ja-JP" altLang="en-US" smtClean="0"/>
                        <a:t>文字列型。</a:t>
                      </a:r>
                      <a:endParaRPr kumimoji="1" lang="en-US" altLang="ja-JP" smtClean="0"/>
                    </a:p>
                    <a:p>
                      <a:r>
                        <a:rPr kumimoji="1" lang="ja-JP" altLang="en-US" smtClean="0"/>
                        <a:t>各文字は</a:t>
                      </a:r>
                      <a:r>
                        <a:rPr kumimoji="1" lang="en-US" altLang="ja-JP" smtClean="0"/>
                        <a:t>UTF-8</a:t>
                      </a:r>
                      <a:r>
                        <a:rPr kumimoji="1" lang="ja-JP" altLang="en-US" smtClean="0"/>
                        <a:t>でエンコードされます。</a:t>
                      </a:r>
                      <a:endParaRPr kumimoji="1" lang="en-US" altLang="ja-JP" smtClean="0"/>
                    </a:p>
                  </a:txBody>
                  <a:tcPr/>
                </a:tc>
                <a:extLst>
                  <a:ext uri="{0D108BD9-81ED-4DB2-BD59-A6C34878D82A}">
                    <a16:rowId xmlns:a16="http://schemas.microsoft.com/office/drawing/2014/main" val="3485674054"/>
                  </a:ext>
                </a:extLst>
              </a:tr>
              <a:tr h="426603">
                <a:tc>
                  <a:txBody>
                    <a:bodyPr/>
                    <a:lstStyle/>
                    <a:p>
                      <a:r>
                        <a:rPr kumimoji="1" lang="en-US" altLang="ja-JP" smtClean="0">
                          <a:latin typeface="+mn-ea"/>
                          <a:ea typeface="+mn-ea"/>
                        </a:rPr>
                        <a:t>bool</a:t>
                      </a:r>
                      <a:endParaRPr kumimoji="1" lang="ja-JP" altLang="en-US">
                        <a:latin typeface="+mn-ea"/>
                        <a:ea typeface="+mn-ea"/>
                      </a:endParaRPr>
                    </a:p>
                  </a:txBody>
                  <a:tcPr/>
                </a:tc>
                <a:tc>
                  <a:txBody>
                    <a:bodyPr/>
                    <a:lstStyle/>
                    <a:p>
                      <a:r>
                        <a:rPr kumimoji="1" lang="ja-JP" altLang="en-US" smtClean="0"/>
                        <a:t>真偽値</a:t>
                      </a:r>
                      <a:endParaRPr kumimoji="1" lang="ja-JP" altLang="en-US"/>
                    </a:p>
                  </a:txBody>
                  <a:tcPr/>
                </a:tc>
                <a:extLst>
                  <a:ext uri="{0D108BD9-81ED-4DB2-BD59-A6C34878D82A}">
                    <a16:rowId xmlns:a16="http://schemas.microsoft.com/office/drawing/2014/main" val="3428612947"/>
                  </a:ext>
                </a:extLst>
              </a:tr>
              <a:tr h="426603">
                <a:tc>
                  <a:txBody>
                    <a:bodyPr/>
                    <a:lstStyle/>
                    <a:p>
                      <a:r>
                        <a:rPr kumimoji="1" lang="en-US" altLang="ja-JP" smtClean="0">
                          <a:latin typeface="+mn-ea"/>
                          <a:ea typeface="+mn-ea"/>
                        </a:rPr>
                        <a:t>byte</a:t>
                      </a:r>
                      <a:endParaRPr kumimoji="1" lang="ja-JP" altLang="en-US">
                        <a:latin typeface="+mn-ea"/>
                        <a:ea typeface="+mn-ea"/>
                      </a:endParaRPr>
                    </a:p>
                  </a:txBody>
                  <a:tcPr/>
                </a:tc>
                <a:tc>
                  <a:txBody>
                    <a:bodyPr/>
                    <a:lstStyle/>
                    <a:p>
                      <a:r>
                        <a:rPr kumimoji="1" lang="ja-JP" altLang="en-US" smtClean="0"/>
                        <a:t>データのバイト値。</a:t>
                      </a:r>
                      <a:endParaRPr kumimoji="1" lang="ja-JP" altLang="en-US"/>
                    </a:p>
                  </a:txBody>
                  <a:tcPr/>
                </a:tc>
                <a:extLst>
                  <a:ext uri="{0D108BD9-81ED-4DB2-BD59-A6C34878D82A}">
                    <a16:rowId xmlns:a16="http://schemas.microsoft.com/office/drawing/2014/main" val="3519499912"/>
                  </a:ext>
                </a:extLst>
              </a:tr>
            </a:tbl>
          </a:graphicData>
        </a:graphic>
      </p:graphicFrame>
    </p:spTree>
    <p:extLst>
      <p:ext uri="{BB962C8B-B14F-4D97-AF65-F5344CB8AC3E}">
        <p14:creationId xmlns:p14="http://schemas.microsoft.com/office/powerpoint/2010/main" val="3359139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latin typeface="+mj-ea"/>
              </a:rPr>
              <a:t>変数</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z="2400" smtClean="0"/>
              <a:t>変数の宣言方法</a:t>
            </a:r>
            <a:endParaRPr kumimoji="1" lang="en-US" altLang="ja-JP" sz="2400" smtClean="0"/>
          </a:p>
          <a:p>
            <a:endParaRPr lang="en-US" altLang="ja-JP" sz="2400"/>
          </a:p>
          <a:p>
            <a:pPr marL="0" indent="0">
              <a:buNone/>
            </a:pPr>
            <a:r>
              <a:rPr kumimoji="1" lang="ja-JP" altLang="en-US" sz="2400" smtClean="0">
                <a:solidFill>
                  <a:schemeClr val="accent2">
                    <a:lumMod val="75000"/>
                  </a:schemeClr>
                </a:solidFill>
              </a:rPr>
              <a:t>　例）</a:t>
            </a:r>
            <a:r>
              <a:rPr kumimoji="1" lang="en-US" altLang="ja-JP" sz="2400" smtClean="0">
                <a:solidFill>
                  <a:schemeClr val="accent2">
                    <a:lumMod val="75000"/>
                  </a:schemeClr>
                </a:solidFill>
                <a:latin typeface="+mn-ea"/>
              </a:rPr>
              <a:t>var sample int = 10</a:t>
            </a:r>
            <a:endParaRPr lang="en-US" altLang="ja-JP" sz="2400">
              <a:solidFill>
                <a:schemeClr val="accent2">
                  <a:lumMod val="75000"/>
                </a:schemeClr>
              </a:solidFill>
              <a:latin typeface="+mn-ea"/>
            </a:endParaRPr>
          </a:p>
          <a:p>
            <a:r>
              <a:rPr lang="ja-JP" altLang="en-US" sz="2400" smtClean="0"/>
              <a:t>型推論も使えます</a:t>
            </a:r>
            <a:endParaRPr lang="en-US" altLang="ja-JP" sz="2400"/>
          </a:p>
          <a:p>
            <a:endParaRPr kumimoji="1" lang="en-US" altLang="ja-JP" sz="2400" smtClean="0"/>
          </a:p>
          <a:p>
            <a:pPr marL="0" indent="0">
              <a:buNone/>
            </a:pPr>
            <a:r>
              <a:rPr lang="ja-JP" altLang="en-US" sz="2400" smtClean="0">
                <a:solidFill>
                  <a:schemeClr val="accent2">
                    <a:lumMod val="75000"/>
                  </a:schemeClr>
                </a:solidFill>
              </a:rPr>
              <a:t>　例</a:t>
            </a:r>
            <a:r>
              <a:rPr lang="ja-JP" altLang="en-US" sz="2400">
                <a:solidFill>
                  <a:schemeClr val="accent2">
                    <a:lumMod val="75000"/>
                  </a:schemeClr>
                </a:solidFill>
              </a:rPr>
              <a:t>）</a:t>
            </a:r>
            <a:r>
              <a:rPr lang="en-US" altLang="ja-JP" sz="2400">
                <a:solidFill>
                  <a:schemeClr val="accent2">
                    <a:lumMod val="75000"/>
                  </a:schemeClr>
                </a:solidFill>
                <a:latin typeface="+mn-ea"/>
              </a:rPr>
              <a:t>var sample </a:t>
            </a:r>
            <a:r>
              <a:rPr lang="en-US" altLang="ja-JP" sz="2400">
                <a:solidFill>
                  <a:schemeClr val="accent2">
                    <a:lumMod val="75000"/>
                  </a:schemeClr>
                </a:solidFill>
                <a:latin typeface="+mn-ea"/>
              </a:rPr>
              <a:t>= </a:t>
            </a:r>
            <a:r>
              <a:rPr lang="en-US" altLang="ja-JP" sz="2400" smtClean="0">
                <a:solidFill>
                  <a:schemeClr val="accent2">
                    <a:lumMod val="75000"/>
                  </a:schemeClr>
                </a:solidFill>
                <a:latin typeface="+mn-ea"/>
              </a:rPr>
              <a:t>10</a:t>
            </a:r>
            <a:endParaRPr lang="en-US" altLang="ja-JP" sz="2400"/>
          </a:p>
          <a:p>
            <a:r>
              <a:rPr lang="ja-JP" altLang="en-US" sz="2400" smtClean="0"/>
              <a:t>型推論を更に省略することもできます。</a:t>
            </a:r>
            <a:r>
              <a:rPr lang="en-US" altLang="ja-JP" sz="2400" smtClean="0">
                <a:solidFill>
                  <a:srgbClr val="C00000"/>
                </a:solidFill>
              </a:rPr>
              <a:t>※Go</a:t>
            </a:r>
            <a:r>
              <a:rPr lang="ja-JP" altLang="en-US" sz="2400" smtClean="0">
                <a:solidFill>
                  <a:srgbClr val="C00000"/>
                </a:solidFill>
              </a:rPr>
              <a:t>では基本的にこれを使う</a:t>
            </a:r>
            <a:endParaRPr kumimoji="1" lang="en-US" altLang="ja-JP" sz="2400" smtClean="0">
              <a:solidFill>
                <a:srgbClr val="C00000"/>
              </a:solidFill>
            </a:endParaRPr>
          </a:p>
          <a:p>
            <a:pPr marL="0" indent="0">
              <a:buNone/>
            </a:pPr>
            <a:r>
              <a:rPr lang="ja-JP" altLang="en-US" sz="2400">
                <a:solidFill>
                  <a:schemeClr val="accent2">
                    <a:lumMod val="75000"/>
                  </a:schemeClr>
                </a:solidFill>
              </a:rPr>
              <a:t>　</a:t>
            </a:r>
            <a:endParaRPr lang="en-US" altLang="ja-JP" sz="2400">
              <a:solidFill>
                <a:schemeClr val="accent2">
                  <a:lumMod val="75000"/>
                </a:schemeClr>
              </a:solidFill>
              <a:latin typeface="+mn-ea"/>
            </a:endParaRPr>
          </a:p>
          <a:p>
            <a:pPr marL="0" indent="0">
              <a:buNone/>
            </a:pPr>
            <a:r>
              <a:rPr lang="ja-JP" altLang="en-US" sz="2400">
                <a:solidFill>
                  <a:schemeClr val="accent2">
                    <a:lumMod val="75000"/>
                  </a:schemeClr>
                </a:solidFill>
              </a:rPr>
              <a:t>　</a:t>
            </a:r>
            <a:r>
              <a:rPr lang="ja-JP" altLang="en-US" sz="2400">
                <a:solidFill>
                  <a:schemeClr val="accent2">
                    <a:lumMod val="75000"/>
                  </a:schemeClr>
                </a:solidFill>
              </a:rPr>
              <a:t>例</a:t>
            </a:r>
            <a:r>
              <a:rPr lang="ja-JP" altLang="en-US" sz="2400" smtClean="0">
                <a:solidFill>
                  <a:schemeClr val="accent2">
                    <a:lumMod val="75000"/>
                  </a:schemeClr>
                </a:solidFill>
              </a:rPr>
              <a:t>）</a:t>
            </a:r>
            <a:r>
              <a:rPr lang="en-US" altLang="ja-JP" sz="2400" smtClean="0">
                <a:solidFill>
                  <a:schemeClr val="accent2">
                    <a:lumMod val="75000"/>
                  </a:schemeClr>
                </a:solidFill>
                <a:latin typeface="+mn-ea"/>
              </a:rPr>
              <a:t>sample := 10</a:t>
            </a:r>
            <a:endParaRPr lang="en-US" altLang="ja-JP" sz="240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16</a:t>
            </a:fld>
            <a:endParaRPr kumimoji="1" lang="ja-JP" altLang="en-US" dirty="0"/>
          </a:p>
        </p:txBody>
      </p:sp>
      <p:sp>
        <p:nvSpPr>
          <p:cNvPr id="5" name="コンテンツ プレースホルダー 2"/>
          <p:cNvSpPr txBox="1">
            <a:spLocks/>
          </p:cNvSpPr>
          <p:nvPr/>
        </p:nvSpPr>
        <p:spPr>
          <a:xfrm>
            <a:off x="1190703" y="1916854"/>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var </a:t>
            </a:r>
            <a:r>
              <a:rPr lang="en-US" altLang="ja-JP" sz="2400">
                <a:solidFill>
                  <a:schemeClr val="bg1"/>
                </a:solidFill>
              </a:rPr>
              <a:t>(</a:t>
            </a:r>
            <a:r>
              <a:rPr lang="ja-JP" altLang="en-US" sz="2400" smtClean="0">
                <a:solidFill>
                  <a:schemeClr val="bg1"/>
                </a:solidFill>
              </a:rPr>
              <a:t>変数名</a:t>
            </a:r>
            <a:r>
              <a:rPr lang="en-US" altLang="ja-JP" sz="2400" smtClean="0">
                <a:solidFill>
                  <a:schemeClr val="bg1"/>
                </a:solidFill>
              </a:rPr>
              <a:t>)</a:t>
            </a:r>
            <a:r>
              <a:rPr lang="ja-JP" altLang="en-US" sz="2400" smtClean="0">
                <a:solidFill>
                  <a:schemeClr val="bg1"/>
                </a:solidFill>
              </a:rPr>
              <a:t> </a:t>
            </a:r>
            <a:r>
              <a:rPr lang="en-US" altLang="ja-JP" sz="2400" smtClean="0">
                <a:solidFill>
                  <a:schemeClr val="bg1"/>
                </a:solidFill>
              </a:rPr>
              <a:t>(</a:t>
            </a:r>
            <a:r>
              <a:rPr lang="ja-JP" altLang="en-US" sz="2400" smtClean="0">
                <a:solidFill>
                  <a:schemeClr val="bg1"/>
                </a:solidFill>
              </a:rPr>
              <a:t>型名</a:t>
            </a:r>
            <a:r>
              <a:rPr lang="en-US" altLang="ja-JP" sz="2400" smtClean="0">
                <a:solidFill>
                  <a:schemeClr val="bg1"/>
                </a:solidFill>
              </a:rPr>
              <a:t>)</a:t>
            </a:r>
            <a:endParaRPr lang="en-US" altLang="ja-JP" sz="2400" dirty="0">
              <a:solidFill>
                <a:schemeClr val="bg1"/>
              </a:solidFill>
            </a:endParaRPr>
          </a:p>
        </p:txBody>
      </p:sp>
      <p:sp>
        <p:nvSpPr>
          <p:cNvPr id="6" name="コンテンツ プレースホルダー 2"/>
          <p:cNvSpPr txBox="1">
            <a:spLocks/>
          </p:cNvSpPr>
          <p:nvPr/>
        </p:nvSpPr>
        <p:spPr>
          <a:xfrm>
            <a:off x="1190703" y="3459591"/>
            <a:ext cx="7646466" cy="452601"/>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var </a:t>
            </a:r>
            <a:r>
              <a:rPr lang="en-US" altLang="ja-JP" sz="2400">
                <a:solidFill>
                  <a:schemeClr val="bg1"/>
                </a:solidFill>
              </a:rPr>
              <a:t>(</a:t>
            </a:r>
            <a:r>
              <a:rPr lang="ja-JP" altLang="en-US" sz="2400" smtClean="0">
                <a:solidFill>
                  <a:schemeClr val="bg1"/>
                </a:solidFill>
              </a:rPr>
              <a:t>変数名</a:t>
            </a:r>
            <a:r>
              <a:rPr lang="en-US" altLang="ja-JP" sz="2400" smtClean="0">
                <a:solidFill>
                  <a:schemeClr val="bg1"/>
                </a:solidFill>
              </a:rPr>
              <a:t>)</a:t>
            </a:r>
            <a:r>
              <a:rPr lang="ja-JP" altLang="en-US" sz="2400" smtClean="0">
                <a:solidFill>
                  <a:schemeClr val="bg1"/>
                </a:solidFill>
              </a:rPr>
              <a:t> </a:t>
            </a:r>
            <a:r>
              <a:rPr lang="en-US" altLang="ja-JP" sz="2400" smtClean="0">
                <a:solidFill>
                  <a:schemeClr val="bg1"/>
                </a:solidFill>
              </a:rPr>
              <a:t> = (</a:t>
            </a:r>
            <a:r>
              <a:rPr lang="ja-JP" altLang="en-US" sz="2400" smtClean="0">
                <a:solidFill>
                  <a:schemeClr val="bg1"/>
                </a:solidFill>
              </a:rPr>
              <a:t>値</a:t>
            </a:r>
            <a:r>
              <a:rPr lang="en-US" altLang="ja-JP" sz="2400" smtClean="0">
                <a:solidFill>
                  <a:schemeClr val="bg1"/>
                </a:solidFill>
              </a:rPr>
              <a:t>) </a:t>
            </a:r>
            <a:endParaRPr lang="en-US" altLang="ja-JP" sz="2400" dirty="0">
              <a:solidFill>
                <a:schemeClr val="bg1"/>
              </a:solidFill>
            </a:endParaRPr>
          </a:p>
        </p:txBody>
      </p:sp>
      <p:sp>
        <p:nvSpPr>
          <p:cNvPr id="7" name="コンテンツ プレースホルダー 2"/>
          <p:cNvSpPr txBox="1">
            <a:spLocks/>
          </p:cNvSpPr>
          <p:nvPr/>
        </p:nvSpPr>
        <p:spPr>
          <a:xfrm>
            <a:off x="1190703" y="5002328"/>
            <a:ext cx="7646466" cy="452601"/>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a:t>
            </a:r>
            <a:r>
              <a:rPr lang="ja-JP" altLang="en-US" sz="2400" smtClean="0">
                <a:solidFill>
                  <a:schemeClr val="bg1"/>
                </a:solidFill>
              </a:rPr>
              <a:t>変数名</a:t>
            </a:r>
            <a:r>
              <a:rPr lang="en-US" altLang="ja-JP" sz="2400" smtClean="0">
                <a:solidFill>
                  <a:schemeClr val="bg1"/>
                </a:solidFill>
              </a:rPr>
              <a:t>) := (</a:t>
            </a:r>
            <a:r>
              <a:rPr lang="ja-JP" altLang="en-US" sz="2400" smtClean="0">
                <a:solidFill>
                  <a:schemeClr val="bg1"/>
                </a:solidFill>
              </a:rPr>
              <a:t>値</a:t>
            </a:r>
            <a:r>
              <a:rPr lang="en-US" altLang="ja-JP" sz="2400" smtClean="0">
                <a:solidFill>
                  <a:schemeClr val="bg1"/>
                </a:solidFill>
              </a:rPr>
              <a:t>) </a:t>
            </a:r>
            <a:endParaRPr lang="en-US" altLang="ja-JP" sz="2400" dirty="0">
              <a:solidFill>
                <a:schemeClr val="bg1"/>
              </a:solidFill>
            </a:endParaRPr>
          </a:p>
        </p:txBody>
      </p:sp>
    </p:spTree>
    <p:extLst>
      <p:ext uri="{BB962C8B-B14F-4D97-AF65-F5344CB8AC3E}">
        <p14:creationId xmlns:p14="http://schemas.microsoft.com/office/powerpoint/2010/main" val="1919496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定数</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z="2400" smtClean="0"/>
              <a:t>Go</a:t>
            </a:r>
            <a:r>
              <a:rPr kumimoji="1" lang="ja-JP" altLang="en-US" sz="2400" smtClean="0"/>
              <a:t>言語で定数を利用する場合は</a:t>
            </a:r>
            <a:r>
              <a:rPr kumimoji="1" lang="en-US" altLang="ja-JP" sz="2400" smtClean="0">
                <a:solidFill>
                  <a:schemeClr val="accent2">
                    <a:lumMod val="75000"/>
                  </a:schemeClr>
                </a:solidFill>
                <a:latin typeface="+mn-ea"/>
              </a:rPr>
              <a:t>const</a:t>
            </a:r>
            <a:r>
              <a:rPr kumimoji="1" lang="ja-JP" altLang="en-US" sz="2400" smtClean="0"/>
              <a:t>キーワードを使います。</a:t>
            </a:r>
            <a:endParaRPr lang="en-US" altLang="ja-JP" sz="2400"/>
          </a:p>
          <a:p>
            <a:pPr marL="0" indent="0">
              <a:buNone/>
            </a:pPr>
            <a:r>
              <a:rPr kumimoji="1" lang="ja-JP" altLang="en-US" sz="2400" smtClean="0">
                <a:solidFill>
                  <a:schemeClr val="accent2">
                    <a:lumMod val="75000"/>
                  </a:schemeClr>
                </a:solidFill>
              </a:rPr>
              <a:t>　例）</a:t>
            </a:r>
            <a:r>
              <a:rPr kumimoji="1" lang="en-US" altLang="ja-JP" sz="2400" smtClean="0">
                <a:solidFill>
                  <a:schemeClr val="accent2">
                    <a:lumMod val="75000"/>
                  </a:schemeClr>
                </a:solidFill>
                <a:latin typeface="+mn-ea"/>
              </a:rPr>
              <a:t>sample := 10</a:t>
            </a:r>
          </a:p>
          <a:p>
            <a:pPr marL="0" indent="0">
              <a:buNone/>
            </a:pPr>
            <a:endParaRPr lang="en-US" altLang="ja-JP" sz="2400">
              <a:solidFill>
                <a:schemeClr val="accent2">
                  <a:lumMod val="75000"/>
                </a:schemeClr>
              </a:solidFill>
              <a:latin typeface="+mn-ea"/>
            </a:endParaRPr>
          </a:p>
          <a:p>
            <a:r>
              <a:rPr lang="en-US" altLang="ja-JP" sz="2400" smtClean="0"/>
              <a:t>Go</a:t>
            </a:r>
            <a:r>
              <a:rPr lang="ja-JP" altLang="en-US" sz="2400" smtClean="0"/>
              <a:t>言語特有の機能で、</a:t>
            </a:r>
            <a:r>
              <a:rPr lang="en-US" altLang="ja-JP" sz="2400" smtClean="0"/>
              <a:t>iota</a:t>
            </a:r>
            <a:r>
              <a:rPr lang="ja-JP" altLang="en-US" sz="2400" smtClean="0"/>
              <a:t>を使うと連続した値が簡単に生成できます。</a:t>
            </a:r>
            <a:endParaRPr lang="en-US" altLang="ja-JP" sz="2400" smtClean="0"/>
          </a:p>
          <a:p>
            <a:pPr marL="0" indent="0">
              <a:buNone/>
            </a:pPr>
            <a:r>
              <a:rPr lang="ja-JP" altLang="en-US" sz="2400" smtClean="0"/>
              <a:t>　</a:t>
            </a:r>
            <a:r>
              <a:rPr lang="en-US" altLang="ja-JP" sz="2400" smtClean="0">
                <a:solidFill>
                  <a:schemeClr val="bg2">
                    <a:lumMod val="75000"/>
                  </a:schemeClr>
                </a:solidFill>
              </a:rPr>
              <a:t>※</a:t>
            </a:r>
            <a:r>
              <a:rPr lang="ja-JP" altLang="en-US" sz="2400" smtClean="0">
                <a:solidFill>
                  <a:schemeClr val="bg2">
                    <a:lumMod val="75000"/>
                  </a:schemeClr>
                </a:solidFill>
              </a:rPr>
              <a:t>列挙型等に使える</a:t>
            </a:r>
            <a:endParaRPr kumimoji="1" lang="en-US" altLang="ja-JP" sz="2400" smtClean="0">
              <a:solidFill>
                <a:schemeClr val="bg2">
                  <a:lumMod val="75000"/>
                </a:schemeClr>
              </a:solidFill>
            </a:endParaRPr>
          </a:p>
          <a:p>
            <a:pPr marL="0" indent="0">
              <a:buNone/>
            </a:pPr>
            <a:endParaRPr kumimoji="1" lang="en-US" altLang="ja-JP" sz="2400" smtClean="0"/>
          </a:p>
          <a:p>
            <a:pPr marL="0" indent="0">
              <a:buNone/>
            </a:pPr>
            <a:r>
              <a:rPr lang="ja-JP" altLang="en-US" sz="2400">
                <a:solidFill>
                  <a:schemeClr val="accent2">
                    <a:lumMod val="75000"/>
                  </a:schemeClr>
                </a:solidFill>
              </a:rPr>
              <a:t>　例）</a:t>
            </a:r>
            <a:r>
              <a:rPr lang="en-US" altLang="ja-JP" sz="2400">
                <a:solidFill>
                  <a:schemeClr val="accent2">
                    <a:lumMod val="75000"/>
                  </a:schemeClr>
                </a:solidFill>
                <a:latin typeface="+mn-ea"/>
              </a:rPr>
              <a:t>var </a:t>
            </a:r>
            <a:r>
              <a:rPr lang="en-US" altLang="ja-JP" sz="2400">
                <a:solidFill>
                  <a:schemeClr val="accent2">
                    <a:lumMod val="75000"/>
                  </a:schemeClr>
                </a:solidFill>
                <a:latin typeface="+mn-ea"/>
              </a:rPr>
              <a:t>sample </a:t>
            </a:r>
            <a:r>
              <a:rPr lang="en-US" altLang="ja-JP" sz="2400" smtClean="0">
                <a:solidFill>
                  <a:schemeClr val="accent2">
                    <a:lumMod val="75000"/>
                  </a:schemeClr>
                </a:solidFill>
                <a:latin typeface="+mn-ea"/>
              </a:rPr>
              <a:t>= </a:t>
            </a:r>
            <a:r>
              <a:rPr lang="en-US" altLang="ja-JP" sz="2400">
                <a:solidFill>
                  <a:schemeClr val="accent2">
                    <a:lumMod val="75000"/>
                  </a:schemeClr>
                </a:solidFill>
                <a:latin typeface="+mn-ea"/>
              </a:rPr>
              <a:t>10</a:t>
            </a:r>
          </a:p>
          <a:p>
            <a:pPr marL="0" indent="0">
              <a:buNone/>
            </a:pPr>
            <a:endParaRPr kumimoji="1" lang="en-US" altLang="ja-JP" sz="2400" smtClean="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17</a:t>
            </a:fld>
            <a:endParaRPr kumimoji="1" lang="ja-JP" altLang="en-US" dirty="0"/>
          </a:p>
        </p:txBody>
      </p:sp>
      <p:sp>
        <p:nvSpPr>
          <p:cNvPr id="5" name="コンテンツ プレースホルダー 2"/>
          <p:cNvSpPr txBox="1">
            <a:spLocks/>
          </p:cNvSpPr>
          <p:nvPr/>
        </p:nvSpPr>
        <p:spPr>
          <a:xfrm>
            <a:off x="1190703" y="1991805"/>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const a = 1</a:t>
            </a:r>
            <a:endParaRPr lang="en-US" altLang="ja-JP" sz="2400" dirty="0">
              <a:solidFill>
                <a:schemeClr val="bg1"/>
              </a:solidFill>
            </a:endParaRPr>
          </a:p>
        </p:txBody>
      </p:sp>
      <p:sp>
        <p:nvSpPr>
          <p:cNvPr id="6" name="コンテンツ プレースホルダー 2"/>
          <p:cNvSpPr txBox="1">
            <a:spLocks/>
          </p:cNvSpPr>
          <p:nvPr/>
        </p:nvSpPr>
        <p:spPr>
          <a:xfrm>
            <a:off x="1190703" y="4052906"/>
            <a:ext cx="7646466" cy="2115545"/>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const (</a:t>
            </a:r>
          </a:p>
          <a:p>
            <a:pPr marL="0" indent="0">
              <a:buNone/>
            </a:pPr>
            <a:r>
              <a:rPr lang="en-US" altLang="ja-JP" sz="2400">
                <a:solidFill>
                  <a:schemeClr val="bg1"/>
                </a:solidFill>
              </a:rPr>
              <a:t> </a:t>
            </a:r>
            <a:r>
              <a:rPr lang="en-US" altLang="ja-JP" sz="2400" smtClean="0">
                <a:solidFill>
                  <a:schemeClr val="bg1"/>
                </a:solidFill>
              </a:rPr>
              <a:t>   a = iota  // 0</a:t>
            </a:r>
          </a:p>
          <a:p>
            <a:pPr marL="0" indent="0">
              <a:buNone/>
            </a:pPr>
            <a:r>
              <a:rPr lang="en-US" altLang="ja-JP" sz="2400">
                <a:solidFill>
                  <a:schemeClr val="bg1"/>
                </a:solidFill>
              </a:rPr>
              <a:t> </a:t>
            </a:r>
            <a:r>
              <a:rPr lang="en-US" altLang="ja-JP" sz="2400" smtClean="0">
                <a:solidFill>
                  <a:schemeClr val="bg1"/>
                </a:solidFill>
              </a:rPr>
              <a:t>   b           // 1</a:t>
            </a:r>
          </a:p>
          <a:p>
            <a:pPr marL="0" indent="0">
              <a:buNone/>
            </a:pPr>
            <a:r>
              <a:rPr lang="en-US" altLang="ja-JP" sz="2400">
                <a:solidFill>
                  <a:schemeClr val="bg1"/>
                </a:solidFill>
              </a:rPr>
              <a:t> </a:t>
            </a:r>
            <a:r>
              <a:rPr lang="en-US" altLang="ja-JP" sz="2400" smtClean="0">
                <a:solidFill>
                  <a:schemeClr val="bg1"/>
                </a:solidFill>
              </a:rPr>
              <a:t>   c           // 2</a:t>
            </a:r>
            <a:endParaRPr lang="en-US" altLang="ja-JP" sz="2400">
              <a:solidFill>
                <a:schemeClr val="bg1"/>
              </a:solidFill>
            </a:endParaRPr>
          </a:p>
          <a:p>
            <a:pPr marL="0" indent="0">
              <a:buNone/>
            </a:pPr>
            <a:r>
              <a:rPr lang="en-US" altLang="ja-JP" sz="2400" smtClean="0">
                <a:solidFill>
                  <a:schemeClr val="bg1"/>
                </a:solidFill>
              </a:rPr>
              <a:t>)</a:t>
            </a:r>
            <a:endParaRPr lang="en-US" altLang="ja-JP" sz="2400" dirty="0">
              <a:solidFill>
                <a:schemeClr val="bg1"/>
              </a:solidFill>
            </a:endParaRPr>
          </a:p>
        </p:txBody>
      </p:sp>
      <p:sp>
        <p:nvSpPr>
          <p:cNvPr id="7" name="正方形/長方形 6"/>
          <p:cNvSpPr/>
          <p:nvPr/>
        </p:nvSpPr>
        <p:spPr>
          <a:xfrm>
            <a:off x="2324845" y="4052906"/>
            <a:ext cx="5504917" cy="5143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C000"/>
                </a:solidFill>
                <a:latin typeface="+mn-ea"/>
              </a:rPr>
              <a:t>←</a:t>
            </a:r>
            <a:r>
              <a:rPr lang="ja-JP" altLang="en-US" smtClean="0">
                <a:solidFill>
                  <a:srgbClr val="FFC000"/>
                </a:solidFill>
                <a:latin typeface="+mn-ea"/>
              </a:rPr>
              <a:t>一度に複数の宣言が可能</a:t>
            </a:r>
            <a:endParaRPr lang="ja-JP" altLang="en-US" dirty="0">
              <a:solidFill>
                <a:srgbClr val="FFC000"/>
              </a:solidFill>
              <a:latin typeface="+mn-ea"/>
            </a:endParaRPr>
          </a:p>
        </p:txBody>
      </p:sp>
    </p:spTree>
    <p:extLst>
      <p:ext uri="{BB962C8B-B14F-4D97-AF65-F5344CB8AC3E}">
        <p14:creationId xmlns:p14="http://schemas.microsoft.com/office/powerpoint/2010/main" val="3902572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配列</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z="2400" smtClean="0"/>
              <a:t>Go</a:t>
            </a:r>
            <a:r>
              <a:rPr kumimoji="1" lang="ja-JP" altLang="en-US" sz="2400" smtClean="0"/>
              <a:t>言語で</a:t>
            </a:r>
            <a:r>
              <a:rPr lang="ja-JP" altLang="en-US" sz="2400" smtClean="0"/>
              <a:t>配列は固定長のデータのコレクションを格納するのに使用します。</a:t>
            </a:r>
            <a:endParaRPr lang="en-US" altLang="ja-JP" sz="2400"/>
          </a:p>
          <a:p>
            <a:r>
              <a:rPr lang="ja-JP" altLang="en-US" sz="2400" smtClean="0"/>
              <a:t>サイズと型を宣言します。</a:t>
            </a:r>
            <a:endParaRPr lang="en-US" altLang="ja-JP" sz="2400" smtClean="0"/>
          </a:p>
          <a:p>
            <a:pPr marL="0" indent="0">
              <a:buNone/>
            </a:pPr>
            <a:endParaRPr lang="en-US" altLang="ja-JP" sz="2400"/>
          </a:p>
          <a:p>
            <a:pPr marL="0" indent="0">
              <a:buNone/>
            </a:pPr>
            <a:r>
              <a:rPr kumimoji="1" lang="ja-JP" altLang="en-US" sz="2400" smtClean="0">
                <a:solidFill>
                  <a:schemeClr val="accent2">
                    <a:lumMod val="75000"/>
                  </a:schemeClr>
                </a:solidFill>
              </a:rPr>
              <a:t>　例）</a:t>
            </a:r>
            <a:r>
              <a:rPr kumimoji="1" lang="en-US" altLang="ja-JP" sz="2400" smtClean="0">
                <a:solidFill>
                  <a:schemeClr val="accent2">
                    <a:lumMod val="75000"/>
                  </a:schemeClr>
                </a:solidFill>
                <a:latin typeface="+mn-ea"/>
              </a:rPr>
              <a:t>numbers [5]int</a:t>
            </a:r>
            <a:endParaRPr lang="en-US" altLang="ja-JP" sz="2400">
              <a:solidFill>
                <a:schemeClr val="accent2">
                  <a:lumMod val="75000"/>
                </a:schemeClr>
              </a:solidFill>
              <a:latin typeface="+mn-ea"/>
            </a:endParaRPr>
          </a:p>
          <a:p>
            <a:r>
              <a:rPr lang="ja-JP" altLang="en-US" sz="2400" smtClean="0"/>
              <a:t>宣言と初期値を入れる場合は以下のようにします。</a:t>
            </a:r>
            <a:endParaRPr lang="en-US" altLang="ja-JP" sz="2400"/>
          </a:p>
          <a:p>
            <a:endParaRPr lang="en-US" altLang="ja-JP" sz="2400" smtClean="0"/>
          </a:p>
          <a:p>
            <a:r>
              <a:rPr lang="ja-JP" altLang="en-US" sz="2400" smtClean="0"/>
              <a:t>多次元配列も利用できます。</a:t>
            </a:r>
            <a:endParaRPr lang="en-US" altLang="ja-JP" sz="2400" smtClean="0"/>
          </a:p>
          <a:p>
            <a:pPr marL="0" indent="0">
              <a:buNone/>
            </a:pPr>
            <a:endParaRPr kumimoji="1" lang="en-US" altLang="ja-JP" sz="2400" smtClean="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18</a:t>
            </a:fld>
            <a:endParaRPr kumimoji="1" lang="ja-JP" altLang="en-US" dirty="0"/>
          </a:p>
        </p:txBody>
      </p:sp>
      <p:sp>
        <p:nvSpPr>
          <p:cNvPr id="5" name="コンテンツ プレースホルダー 2"/>
          <p:cNvSpPr txBox="1">
            <a:spLocks/>
          </p:cNvSpPr>
          <p:nvPr/>
        </p:nvSpPr>
        <p:spPr>
          <a:xfrm>
            <a:off x="1190703" y="2413751"/>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var </a:t>
            </a:r>
            <a:r>
              <a:rPr lang="ja-JP" altLang="en-US" sz="2400" smtClean="0">
                <a:solidFill>
                  <a:schemeClr val="bg1"/>
                </a:solidFill>
              </a:rPr>
              <a:t>配列名 </a:t>
            </a:r>
            <a:r>
              <a:rPr lang="en-US" altLang="ja-JP" sz="2400" smtClean="0">
                <a:solidFill>
                  <a:schemeClr val="bg1"/>
                </a:solidFill>
              </a:rPr>
              <a:t>[</a:t>
            </a:r>
            <a:r>
              <a:rPr lang="ja-JP" altLang="en-US" sz="2400" smtClean="0">
                <a:solidFill>
                  <a:schemeClr val="bg1"/>
                </a:solidFill>
              </a:rPr>
              <a:t>要素数</a:t>
            </a:r>
            <a:r>
              <a:rPr lang="en-US" altLang="ja-JP" sz="2400" smtClean="0">
                <a:solidFill>
                  <a:schemeClr val="bg1"/>
                </a:solidFill>
              </a:rPr>
              <a:t>]</a:t>
            </a:r>
            <a:r>
              <a:rPr lang="ja-JP" altLang="en-US" sz="2400" smtClean="0">
                <a:solidFill>
                  <a:schemeClr val="bg1"/>
                </a:solidFill>
              </a:rPr>
              <a:t>型名</a:t>
            </a:r>
            <a:endParaRPr lang="en-US" altLang="ja-JP" sz="2400" dirty="0">
              <a:solidFill>
                <a:schemeClr val="bg1"/>
              </a:solidFill>
            </a:endParaRPr>
          </a:p>
        </p:txBody>
      </p:sp>
      <p:sp>
        <p:nvSpPr>
          <p:cNvPr id="8" name="コンテンツ プレースホルダー 2"/>
          <p:cNvSpPr txBox="1">
            <a:spLocks/>
          </p:cNvSpPr>
          <p:nvPr/>
        </p:nvSpPr>
        <p:spPr>
          <a:xfrm>
            <a:off x="1190703" y="3937752"/>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numbers :=</a:t>
            </a:r>
            <a:r>
              <a:rPr lang="ja-JP" altLang="en-US" sz="2400" smtClean="0">
                <a:solidFill>
                  <a:schemeClr val="bg1"/>
                </a:solidFill>
              </a:rPr>
              <a:t> </a:t>
            </a:r>
            <a:r>
              <a:rPr lang="en-US" altLang="ja-JP" sz="2400" smtClean="0">
                <a:solidFill>
                  <a:schemeClr val="bg1"/>
                </a:solidFill>
              </a:rPr>
              <a:t>[3]int{2,3,5}</a:t>
            </a:r>
            <a:endParaRPr lang="en-US" altLang="ja-JP" sz="2400" dirty="0">
              <a:solidFill>
                <a:schemeClr val="bg1"/>
              </a:solidFill>
            </a:endParaRPr>
          </a:p>
        </p:txBody>
      </p:sp>
      <p:sp>
        <p:nvSpPr>
          <p:cNvPr id="9" name="コンテンツ プレースホルダー 2"/>
          <p:cNvSpPr txBox="1">
            <a:spLocks/>
          </p:cNvSpPr>
          <p:nvPr/>
        </p:nvSpPr>
        <p:spPr>
          <a:xfrm>
            <a:off x="1190703" y="4917423"/>
            <a:ext cx="7646466" cy="1553281"/>
          </a:xfrm>
          <a:prstGeom prst="rect">
            <a:avLst/>
          </a:prstGeom>
          <a:solidFill>
            <a:schemeClr val="tx1">
              <a:lumMod val="75000"/>
              <a:lumOff val="25000"/>
            </a:schemeClr>
          </a:solidFill>
        </p:spPr>
        <p:txBody>
          <a:bodyPr vert="horz" lIns="45720" tIns="45720" rIns="45720" bIns="45720" rtlCol="0">
            <a:normAutofit lnSpcReduction="10000"/>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matrix =</a:t>
            </a:r>
            <a:r>
              <a:rPr lang="ja-JP" altLang="en-US" sz="2400" smtClean="0">
                <a:solidFill>
                  <a:schemeClr val="bg1"/>
                </a:solidFill>
              </a:rPr>
              <a:t> </a:t>
            </a:r>
            <a:r>
              <a:rPr lang="en-US" altLang="ja-JP" sz="2400" smtClean="0">
                <a:solidFill>
                  <a:schemeClr val="bg1"/>
                </a:solidFill>
              </a:rPr>
              <a:t>[2][3]int {</a:t>
            </a:r>
          </a:p>
          <a:p>
            <a:pPr marL="0" indent="0">
              <a:buNone/>
            </a:pPr>
            <a:r>
              <a:rPr lang="en-US" altLang="ja-JP" sz="2400" smtClean="0">
                <a:solidFill>
                  <a:schemeClr val="bg1"/>
                </a:solidFill>
              </a:rPr>
              <a:t>    {1,2,3},</a:t>
            </a:r>
          </a:p>
          <a:p>
            <a:pPr marL="0" indent="0">
              <a:buNone/>
            </a:pPr>
            <a:r>
              <a:rPr lang="en-US" altLang="ja-JP" sz="2400">
                <a:solidFill>
                  <a:schemeClr val="bg1"/>
                </a:solidFill>
              </a:rPr>
              <a:t>    </a:t>
            </a:r>
            <a:r>
              <a:rPr lang="en-US" altLang="ja-JP" sz="2400" smtClean="0">
                <a:solidFill>
                  <a:schemeClr val="bg1"/>
                </a:solidFill>
              </a:rPr>
              <a:t>{4,5,6},</a:t>
            </a:r>
            <a:endParaRPr lang="en-US" altLang="ja-JP" sz="2400" smtClean="0">
              <a:solidFill>
                <a:schemeClr val="bg1"/>
              </a:solidFill>
            </a:endParaRPr>
          </a:p>
          <a:p>
            <a:pPr marL="0" indent="0">
              <a:buNone/>
            </a:pPr>
            <a:r>
              <a:rPr lang="en-US" altLang="ja-JP" sz="2400" smtClean="0">
                <a:solidFill>
                  <a:schemeClr val="bg1"/>
                </a:solidFill>
              </a:rPr>
              <a:t>}</a:t>
            </a:r>
            <a:endParaRPr lang="en-US" altLang="ja-JP" sz="2400" dirty="0">
              <a:solidFill>
                <a:schemeClr val="bg1"/>
              </a:solidFill>
            </a:endParaRPr>
          </a:p>
        </p:txBody>
      </p:sp>
    </p:spTree>
    <p:extLst>
      <p:ext uri="{BB962C8B-B14F-4D97-AF65-F5344CB8AC3E}">
        <p14:creationId xmlns:p14="http://schemas.microsoft.com/office/powerpoint/2010/main" val="2614911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スライス</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z="2400" smtClean="0"/>
              <a:t>Go</a:t>
            </a:r>
            <a:r>
              <a:rPr kumimoji="1" lang="ja-JP" altLang="en-US" sz="2400" smtClean="0"/>
              <a:t>言語では可変長の配列も用意されており、</a:t>
            </a:r>
            <a:r>
              <a:rPr kumimoji="1" lang="ja-JP" altLang="en-US" sz="2400" smtClean="0">
                <a:solidFill>
                  <a:srgbClr val="C00000"/>
                </a:solidFill>
              </a:rPr>
              <a:t>スライス</a:t>
            </a:r>
            <a:r>
              <a:rPr kumimoji="1" lang="ja-JP" altLang="en-US" sz="2400" smtClean="0"/>
              <a:t>と呼ばれます。</a:t>
            </a:r>
            <a:endParaRPr lang="en-US" altLang="ja-JP" sz="2400"/>
          </a:p>
          <a:p>
            <a:r>
              <a:rPr kumimoji="1" lang="ja-JP" altLang="en-US" sz="2400" smtClean="0"/>
              <a:t>スライスは宣言時にサイズを指定しないことにより使うことができます。</a:t>
            </a:r>
            <a:endParaRPr kumimoji="1" lang="en-US" altLang="ja-JP" sz="2400" smtClean="0"/>
          </a:p>
          <a:p>
            <a:endParaRPr lang="en-US" altLang="ja-JP" sz="2400"/>
          </a:p>
          <a:p>
            <a:pPr marL="0" indent="0">
              <a:buNone/>
            </a:pPr>
            <a:r>
              <a:rPr lang="ja-JP" altLang="en-US" sz="2400">
                <a:solidFill>
                  <a:schemeClr val="accent2">
                    <a:lumMod val="75000"/>
                  </a:schemeClr>
                </a:solidFill>
              </a:rPr>
              <a:t>　例）</a:t>
            </a:r>
            <a:r>
              <a:rPr lang="en-US" altLang="ja-JP" sz="2400">
                <a:solidFill>
                  <a:schemeClr val="accent2">
                    <a:lumMod val="75000"/>
                  </a:schemeClr>
                </a:solidFill>
                <a:latin typeface="+mn-ea"/>
              </a:rPr>
              <a:t>numbers </a:t>
            </a:r>
            <a:r>
              <a:rPr lang="en-US" altLang="ja-JP" sz="2400" smtClean="0">
                <a:solidFill>
                  <a:schemeClr val="accent2">
                    <a:lumMod val="75000"/>
                  </a:schemeClr>
                </a:solidFill>
                <a:latin typeface="+mn-ea"/>
              </a:rPr>
              <a:t>[]int</a:t>
            </a:r>
          </a:p>
          <a:p>
            <a:pPr marL="0" indent="0">
              <a:buNone/>
            </a:pPr>
            <a:endParaRPr lang="en-US" altLang="ja-JP" sz="2400">
              <a:solidFill>
                <a:schemeClr val="accent2">
                  <a:lumMod val="75000"/>
                </a:schemeClr>
              </a:solidFill>
              <a:latin typeface="+mn-ea"/>
            </a:endParaRPr>
          </a:p>
          <a:p>
            <a:r>
              <a:rPr lang="ja-JP" altLang="en-US" sz="2400" smtClean="0">
                <a:latin typeface="+mn-ea"/>
              </a:rPr>
              <a:t>スライスに要素を追加をする場合は</a:t>
            </a:r>
            <a:r>
              <a:rPr lang="en-US" altLang="ja-JP" sz="2400" smtClean="0">
                <a:latin typeface="+mn-ea"/>
              </a:rPr>
              <a:t>append</a:t>
            </a:r>
            <a:r>
              <a:rPr lang="ja-JP" altLang="en-US" sz="2400" smtClean="0">
                <a:latin typeface="+mn-ea"/>
              </a:rPr>
              <a:t>関数を使います。</a:t>
            </a:r>
            <a:endParaRPr lang="en-US" altLang="ja-JP" sz="2400" smtClean="0">
              <a:latin typeface="+mn-ea"/>
            </a:endParaRPr>
          </a:p>
          <a:p>
            <a:endParaRPr lang="en-US" altLang="ja-JP" sz="2400">
              <a:latin typeface="+mn-ea"/>
            </a:endParaRPr>
          </a:p>
          <a:p>
            <a:pPr marL="0" indent="0">
              <a:buNone/>
            </a:pPr>
            <a:endParaRPr kumimoji="1" lang="en-US" altLang="ja-JP" sz="2400" smtClean="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19</a:t>
            </a:fld>
            <a:endParaRPr kumimoji="1" lang="ja-JP" altLang="en-US" dirty="0"/>
          </a:p>
        </p:txBody>
      </p:sp>
      <p:sp>
        <p:nvSpPr>
          <p:cNvPr id="5" name="コンテンツ プレースホルダー 2"/>
          <p:cNvSpPr txBox="1">
            <a:spLocks/>
          </p:cNvSpPr>
          <p:nvPr/>
        </p:nvSpPr>
        <p:spPr>
          <a:xfrm>
            <a:off x="1175713" y="2503693"/>
            <a:ext cx="7646466" cy="452601"/>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var </a:t>
            </a:r>
            <a:r>
              <a:rPr lang="ja-JP" altLang="en-US" sz="2400">
                <a:solidFill>
                  <a:schemeClr val="bg1"/>
                </a:solidFill>
              </a:rPr>
              <a:t>配列名 </a:t>
            </a:r>
            <a:r>
              <a:rPr lang="en-US" altLang="ja-JP" sz="2400" smtClean="0">
                <a:solidFill>
                  <a:schemeClr val="bg1"/>
                </a:solidFill>
              </a:rPr>
              <a:t>[]</a:t>
            </a:r>
            <a:r>
              <a:rPr lang="ja-JP" altLang="en-US" sz="2400">
                <a:solidFill>
                  <a:schemeClr val="bg1"/>
                </a:solidFill>
              </a:rPr>
              <a:t>型名</a:t>
            </a:r>
            <a:endParaRPr lang="en-US" altLang="ja-JP" sz="2400" dirty="0">
              <a:solidFill>
                <a:schemeClr val="bg1"/>
              </a:solidFill>
            </a:endParaRPr>
          </a:p>
        </p:txBody>
      </p:sp>
      <p:sp>
        <p:nvSpPr>
          <p:cNvPr id="7" name="コンテンツ プレースホルダー 2"/>
          <p:cNvSpPr txBox="1">
            <a:spLocks/>
          </p:cNvSpPr>
          <p:nvPr/>
        </p:nvSpPr>
        <p:spPr>
          <a:xfrm>
            <a:off x="1175713" y="4524944"/>
            <a:ext cx="7646466" cy="452601"/>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append(numbers, 10)</a:t>
            </a:r>
            <a:endParaRPr lang="en-US" altLang="ja-JP" sz="2400" dirty="0">
              <a:solidFill>
                <a:schemeClr val="bg1"/>
              </a:solidFill>
            </a:endParaRPr>
          </a:p>
        </p:txBody>
      </p:sp>
    </p:spTree>
    <p:extLst>
      <p:ext uri="{BB962C8B-B14F-4D97-AF65-F5344CB8AC3E}">
        <p14:creationId xmlns:p14="http://schemas.microsoft.com/office/powerpoint/2010/main" val="3369590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mtClean="0">
                <a:latin typeface="+mj-ea"/>
              </a:rPr>
              <a:t>Go</a:t>
            </a:r>
            <a:r>
              <a:rPr lang="ja-JP" altLang="en-US" smtClean="0">
                <a:latin typeface="+mj-ea"/>
              </a:rPr>
              <a:t>コマンド</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a:t>
            </a:fld>
            <a:endParaRPr kumimoji="1" lang="ja-JP" altLang="en-US" dirty="0"/>
          </a:p>
        </p:txBody>
      </p:sp>
    </p:spTree>
    <p:extLst>
      <p:ext uri="{BB962C8B-B14F-4D97-AF65-F5344CB8AC3E}">
        <p14:creationId xmlns:p14="http://schemas.microsoft.com/office/powerpoint/2010/main" val="1501746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スライス</a:t>
            </a:r>
            <a:endParaRPr kumimoji="1" lang="ja-JP" altLang="en-US"/>
          </a:p>
        </p:txBody>
      </p:sp>
      <p:sp>
        <p:nvSpPr>
          <p:cNvPr id="3" name="コンテンツ プレースホルダー 2"/>
          <p:cNvSpPr>
            <a:spLocks noGrp="1"/>
          </p:cNvSpPr>
          <p:nvPr>
            <p:ph idx="1"/>
          </p:nvPr>
        </p:nvSpPr>
        <p:spPr/>
        <p:txBody>
          <a:bodyPr>
            <a:normAutofit/>
          </a:bodyPr>
          <a:lstStyle/>
          <a:p>
            <a:r>
              <a:rPr lang="en-US" altLang="ja-JP" sz="2400">
                <a:latin typeface="+mn-ea"/>
              </a:rPr>
              <a:t>Go</a:t>
            </a:r>
            <a:r>
              <a:rPr lang="ja-JP" altLang="en-US" sz="2400">
                <a:latin typeface="+mn-ea"/>
              </a:rPr>
              <a:t>独自の機能として部分スライスの取得も</a:t>
            </a:r>
            <a:r>
              <a:rPr lang="ja-JP" altLang="en-US" sz="2400">
                <a:latin typeface="+mn-ea"/>
              </a:rPr>
              <a:t>できます</a:t>
            </a:r>
            <a:r>
              <a:rPr lang="ja-JP" altLang="en-US" sz="2400" smtClean="0">
                <a:latin typeface="+mn-ea"/>
              </a:rPr>
              <a:t>。</a:t>
            </a:r>
            <a:endParaRPr lang="en-US" altLang="ja-JP" sz="2400" smtClean="0">
              <a:latin typeface="+mn-ea"/>
            </a:endParaRPr>
          </a:p>
          <a:p>
            <a:endParaRPr lang="en-US" altLang="ja-JP" sz="2400">
              <a:latin typeface="+mn-ea"/>
            </a:endParaRPr>
          </a:p>
          <a:p>
            <a:endParaRPr lang="en-US" altLang="ja-JP" sz="2400" smtClean="0">
              <a:latin typeface="+mn-ea"/>
            </a:endParaRPr>
          </a:p>
          <a:p>
            <a:endParaRPr lang="en-US" altLang="ja-JP" sz="2400">
              <a:latin typeface="+mn-ea"/>
            </a:endParaRPr>
          </a:p>
          <a:p>
            <a:endParaRPr lang="en-US" altLang="ja-JP" sz="2400" smtClean="0">
              <a:latin typeface="+mn-ea"/>
            </a:endParaRPr>
          </a:p>
          <a:p>
            <a:r>
              <a:rPr lang="ja-JP" altLang="en-US" sz="2400" smtClean="0">
                <a:latin typeface="+mn-ea"/>
              </a:rPr>
              <a:t>この機能を応用することにより</a:t>
            </a:r>
            <a:r>
              <a:rPr lang="ja-JP" altLang="en-US" sz="2400" smtClean="0">
                <a:solidFill>
                  <a:srgbClr val="C00000"/>
                </a:solidFill>
                <a:latin typeface="+mn-ea"/>
              </a:rPr>
              <a:t>配列をスライスに変換</a:t>
            </a:r>
            <a:r>
              <a:rPr lang="ja-JP" altLang="en-US" sz="2400" smtClean="0">
                <a:latin typeface="+mn-ea"/>
              </a:rPr>
              <a:t>することができます。</a:t>
            </a:r>
            <a:endParaRPr lang="en-US" altLang="ja-JP" sz="2400"/>
          </a:p>
          <a:p>
            <a:endParaRPr lang="en-US" altLang="ja-JP" sz="240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20</a:t>
            </a:fld>
            <a:endParaRPr kumimoji="1" lang="ja-JP" altLang="en-US" dirty="0"/>
          </a:p>
        </p:txBody>
      </p:sp>
      <p:sp>
        <p:nvSpPr>
          <p:cNvPr id="7" name="コンテンツ プレースホルダー 2"/>
          <p:cNvSpPr txBox="1">
            <a:spLocks/>
          </p:cNvSpPr>
          <p:nvPr/>
        </p:nvSpPr>
        <p:spPr>
          <a:xfrm>
            <a:off x="1175713" y="4475999"/>
            <a:ext cx="7646466" cy="1197778"/>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chemeClr val="bg1"/>
                </a:solidFill>
              </a:rPr>
              <a:t>arr := [5]int{10, 20, 30, 40, 50}</a:t>
            </a:r>
          </a:p>
          <a:p>
            <a:pPr marL="0" indent="0">
              <a:buNone/>
            </a:pPr>
            <a:r>
              <a:rPr lang="en-US" altLang="ja-JP" sz="2400">
                <a:solidFill>
                  <a:schemeClr val="bg1"/>
                </a:solidFill>
              </a:rPr>
              <a:t>slice := arr[:]</a:t>
            </a:r>
          </a:p>
        </p:txBody>
      </p:sp>
      <p:sp>
        <p:nvSpPr>
          <p:cNvPr id="8" name="コンテンツ プレースホルダー 2"/>
          <p:cNvSpPr txBox="1">
            <a:spLocks/>
          </p:cNvSpPr>
          <p:nvPr/>
        </p:nvSpPr>
        <p:spPr>
          <a:xfrm>
            <a:off x="1175713" y="1952482"/>
            <a:ext cx="7646466" cy="1555024"/>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chemeClr val="bg1"/>
                </a:solidFill>
              </a:rPr>
              <a:t>data := []int{0, 1, 2, 3, 4, 5, 6, 7, 8, 9}</a:t>
            </a:r>
          </a:p>
          <a:p>
            <a:pPr marL="0" indent="0">
              <a:buNone/>
            </a:pPr>
            <a:r>
              <a:rPr lang="en-US" altLang="ja-JP" sz="2400">
                <a:solidFill>
                  <a:schemeClr val="bg1"/>
                </a:solidFill>
              </a:rPr>
              <a:t>subSlice := data[2:5</a:t>
            </a:r>
            <a:r>
              <a:rPr lang="en-US" altLang="ja-JP" sz="2400">
                <a:solidFill>
                  <a:schemeClr val="bg1"/>
                </a:solidFill>
              </a:rPr>
              <a:t>] </a:t>
            </a:r>
            <a:endParaRPr lang="en-US" altLang="ja-JP" sz="2400" smtClean="0">
              <a:solidFill>
                <a:schemeClr val="bg1"/>
              </a:solidFill>
            </a:endParaRPr>
          </a:p>
          <a:p>
            <a:pPr marL="0" indent="0">
              <a:buNone/>
            </a:pPr>
            <a:r>
              <a:rPr lang="en-US" altLang="ja-JP" sz="1400" smtClean="0">
                <a:solidFill>
                  <a:schemeClr val="accent1">
                    <a:lumMod val="40000"/>
                    <a:lumOff val="60000"/>
                  </a:schemeClr>
                </a:solidFill>
              </a:rPr>
              <a:t>// </a:t>
            </a:r>
            <a:r>
              <a:rPr lang="ja-JP" altLang="en-US" sz="1400">
                <a:solidFill>
                  <a:schemeClr val="accent1">
                    <a:lumMod val="40000"/>
                    <a:lumOff val="60000"/>
                  </a:schemeClr>
                </a:solidFill>
              </a:rPr>
              <a:t>インデックス</a:t>
            </a:r>
            <a:r>
              <a:rPr lang="en-US" altLang="ja-JP" sz="1400">
                <a:solidFill>
                  <a:schemeClr val="accent1">
                    <a:lumMod val="40000"/>
                    <a:lumOff val="60000"/>
                  </a:schemeClr>
                </a:solidFill>
              </a:rPr>
              <a:t>2</a:t>
            </a:r>
            <a:r>
              <a:rPr lang="ja-JP" altLang="en-US" sz="1400">
                <a:solidFill>
                  <a:schemeClr val="accent1">
                    <a:lumMod val="40000"/>
                    <a:lumOff val="60000"/>
                  </a:schemeClr>
                </a:solidFill>
              </a:rPr>
              <a:t>から</a:t>
            </a:r>
            <a:r>
              <a:rPr lang="en-US" altLang="ja-JP" sz="1400">
                <a:solidFill>
                  <a:schemeClr val="accent1">
                    <a:lumMod val="40000"/>
                    <a:lumOff val="60000"/>
                  </a:schemeClr>
                </a:solidFill>
              </a:rPr>
              <a:t>4</a:t>
            </a:r>
            <a:r>
              <a:rPr lang="ja-JP" altLang="en-US" sz="1400">
                <a:solidFill>
                  <a:schemeClr val="accent1">
                    <a:lumMod val="40000"/>
                    <a:lumOff val="60000"/>
                  </a:schemeClr>
                </a:solidFill>
              </a:rPr>
              <a:t>の要素を含む部分スライス </a:t>
            </a:r>
            <a:r>
              <a:rPr lang="en-US" altLang="ja-JP" sz="1400">
                <a:solidFill>
                  <a:schemeClr val="accent1">
                    <a:lumMod val="40000"/>
                    <a:lumOff val="60000"/>
                  </a:schemeClr>
                </a:solidFill>
              </a:rPr>
              <a:t>[2, 3, 4]</a:t>
            </a:r>
            <a:endParaRPr lang="en-US" altLang="ja-JP" sz="1400" dirty="0">
              <a:solidFill>
                <a:schemeClr val="accent1">
                  <a:lumMod val="40000"/>
                  <a:lumOff val="60000"/>
                </a:schemeClr>
              </a:solidFill>
            </a:endParaRPr>
          </a:p>
        </p:txBody>
      </p:sp>
    </p:spTree>
    <p:extLst>
      <p:ext uri="{BB962C8B-B14F-4D97-AF65-F5344CB8AC3E}">
        <p14:creationId xmlns:p14="http://schemas.microsoft.com/office/powerpoint/2010/main" val="10780764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マップ</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z="2400" smtClean="0"/>
              <a:t>Go</a:t>
            </a:r>
            <a:r>
              <a:rPr kumimoji="1" lang="ja-JP" altLang="en-US" sz="2400" smtClean="0"/>
              <a:t>言語では連想配列のことを</a:t>
            </a:r>
            <a:r>
              <a:rPr kumimoji="1" lang="ja-JP" altLang="en-US" sz="2400" smtClean="0">
                <a:solidFill>
                  <a:srgbClr val="C00000"/>
                </a:solidFill>
              </a:rPr>
              <a:t>マップ</a:t>
            </a:r>
            <a:r>
              <a:rPr kumimoji="1" lang="ja-JP" altLang="en-US" sz="2400" smtClean="0"/>
              <a:t>と呼びます。</a:t>
            </a:r>
            <a:endParaRPr kumimoji="1" lang="en-US" altLang="ja-JP" sz="2400" smtClean="0"/>
          </a:p>
          <a:p>
            <a:endParaRPr lang="en-US" altLang="ja-JP" sz="2400"/>
          </a:p>
          <a:p>
            <a:pPr marL="0" indent="0">
              <a:buNone/>
            </a:pPr>
            <a:r>
              <a:rPr kumimoji="1" lang="ja-JP" altLang="en-US" sz="2400" smtClean="0">
                <a:solidFill>
                  <a:schemeClr val="accent2">
                    <a:lumMod val="75000"/>
                  </a:schemeClr>
                </a:solidFill>
              </a:rPr>
              <a:t>　例）</a:t>
            </a:r>
            <a:r>
              <a:rPr kumimoji="1" lang="en-US" altLang="ja-JP" sz="2400" smtClean="0">
                <a:solidFill>
                  <a:schemeClr val="accent2">
                    <a:lumMod val="75000"/>
                  </a:schemeClr>
                </a:solidFill>
                <a:latin typeface="+mn-ea"/>
              </a:rPr>
              <a:t>var scores map[string]int</a:t>
            </a:r>
            <a:endParaRPr lang="en-US" altLang="ja-JP" sz="2400" smtClean="0">
              <a:solidFill>
                <a:schemeClr val="accent2">
                  <a:lumMod val="75000"/>
                </a:schemeClr>
              </a:solidFill>
              <a:latin typeface="+mn-ea"/>
            </a:endParaRPr>
          </a:p>
          <a:p>
            <a:r>
              <a:rPr lang="en-US" altLang="ja-JP" sz="2400" smtClean="0">
                <a:latin typeface="+mn-ea"/>
              </a:rPr>
              <a:t>fmt</a:t>
            </a:r>
            <a:r>
              <a:rPr lang="ja-JP" altLang="en-US" sz="2400" smtClean="0"/>
              <a:t>を使った出力で簡単に内容を確認できます。</a:t>
            </a:r>
            <a:endParaRPr lang="en-US" altLang="ja-JP" sz="2400" smtClean="0"/>
          </a:p>
          <a:p>
            <a:pPr marL="0" indent="0">
              <a:buNone/>
            </a:pPr>
            <a:endParaRPr kumimoji="1" lang="en-US" altLang="ja-JP" sz="2400" smtClean="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21</a:t>
            </a:fld>
            <a:endParaRPr kumimoji="1" lang="ja-JP" altLang="en-US" dirty="0"/>
          </a:p>
        </p:txBody>
      </p:sp>
      <p:sp>
        <p:nvSpPr>
          <p:cNvPr id="5" name="コンテンツ プレースホルダー 2"/>
          <p:cNvSpPr txBox="1">
            <a:spLocks/>
          </p:cNvSpPr>
          <p:nvPr/>
        </p:nvSpPr>
        <p:spPr>
          <a:xfrm>
            <a:off x="1190703" y="1926571"/>
            <a:ext cx="7646466" cy="452601"/>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var </a:t>
            </a:r>
            <a:r>
              <a:rPr lang="ja-JP" altLang="en-US" sz="2400" smtClean="0">
                <a:solidFill>
                  <a:schemeClr val="bg1"/>
                </a:solidFill>
              </a:rPr>
              <a:t>変数名 </a:t>
            </a:r>
            <a:r>
              <a:rPr lang="en-US" altLang="ja-JP" sz="2400" smtClean="0">
                <a:solidFill>
                  <a:schemeClr val="bg1"/>
                </a:solidFill>
              </a:rPr>
              <a:t>map[key</a:t>
            </a:r>
            <a:r>
              <a:rPr lang="ja-JP" altLang="en-US" sz="2400" smtClean="0">
                <a:solidFill>
                  <a:schemeClr val="bg1"/>
                </a:solidFill>
              </a:rPr>
              <a:t>の型</a:t>
            </a:r>
            <a:r>
              <a:rPr lang="en-US" altLang="ja-JP" sz="2400" smtClean="0">
                <a:solidFill>
                  <a:schemeClr val="bg1"/>
                </a:solidFill>
              </a:rPr>
              <a:t>]value</a:t>
            </a:r>
            <a:r>
              <a:rPr lang="ja-JP" altLang="en-US" sz="2400" smtClean="0">
                <a:solidFill>
                  <a:schemeClr val="bg1"/>
                </a:solidFill>
              </a:rPr>
              <a:t>の型</a:t>
            </a:r>
            <a:endParaRPr lang="en-US" altLang="ja-JP" sz="2400" dirty="0">
              <a:solidFill>
                <a:schemeClr val="bg1"/>
              </a:solidFill>
            </a:endParaRPr>
          </a:p>
        </p:txBody>
      </p:sp>
      <p:sp>
        <p:nvSpPr>
          <p:cNvPr id="9" name="コンテンツ プレースホルダー 2"/>
          <p:cNvSpPr txBox="1">
            <a:spLocks/>
          </p:cNvSpPr>
          <p:nvPr/>
        </p:nvSpPr>
        <p:spPr>
          <a:xfrm>
            <a:off x="1190703" y="3500203"/>
            <a:ext cx="7646466" cy="29705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countries </a:t>
            </a:r>
            <a:r>
              <a:rPr lang="en-US" altLang="ja-JP" sz="2400">
                <a:solidFill>
                  <a:schemeClr val="bg1"/>
                </a:solidFill>
              </a:rPr>
              <a:t>:= map[string]string{</a:t>
            </a:r>
          </a:p>
          <a:p>
            <a:pPr marL="0" indent="0">
              <a:buNone/>
            </a:pPr>
            <a:r>
              <a:rPr lang="en-US" altLang="ja-JP" sz="2400">
                <a:solidFill>
                  <a:schemeClr val="bg1"/>
                </a:solidFill>
              </a:rPr>
              <a:t>	"Japan":   "Tokyo",</a:t>
            </a:r>
          </a:p>
          <a:p>
            <a:pPr marL="0" indent="0">
              <a:buNone/>
            </a:pPr>
            <a:r>
              <a:rPr lang="en-US" altLang="ja-JP" sz="2400">
                <a:solidFill>
                  <a:schemeClr val="bg1"/>
                </a:solidFill>
              </a:rPr>
              <a:t>	"USA":     "Washington, D.C.",</a:t>
            </a:r>
          </a:p>
          <a:p>
            <a:pPr marL="0" indent="0">
              <a:buNone/>
            </a:pPr>
            <a:r>
              <a:rPr lang="en-US" altLang="ja-JP" sz="2400">
                <a:solidFill>
                  <a:schemeClr val="bg1"/>
                </a:solidFill>
              </a:rPr>
              <a:t>	"England": "London",</a:t>
            </a:r>
          </a:p>
          <a:p>
            <a:pPr marL="0" indent="0">
              <a:buNone/>
            </a:pPr>
            <a:r>
              <a:rPr lang="en-US" altLang="ja-JP" sz="2400" smtClean="0">
                <a:solidFill>
                  <a:schemeClr val="bg1"/>
                </a:solidFill>
              </a:rPr>
              <a:t>}</a:t>
            </a:r>
            <a:endParaRPr lang="en-US" altLang="ja-JP" sz="2400">
              <a:solidFill>
                <a:schemeClr val="bg1"/>
              </a:solidFill>
            </a:endParaRPr>
          </a:p>
          <a:p>
            <a:pPr marL="0" indent="0">
              <a:buNone/>
            </a:pPr>
            <a:endParaRPr lang="en-US" altLang="ja-JP" sz="2400">
              <a:solidFill>
                <a:schemeClr val="bg1"/>
              </a:solidFill>
            </a:endParaRPr>
          </a:p>
          <a:p>
            <a:pPr marL="0" indent="0">
              <a:buNone/>
            </a:pPr>
            <a:r>
              <a:rPr lang="en-US" altLang="ja-JP" sz="2400" smtClean="0">
                <a:solidFill>
                  <a:schemeClr val="bg1"/>
                </a:solidFill>
              </a:rPr>
              <a:t>fmt.Println</a:t>
            </a:r>
            <a:r>
              <a:rPr lang="en-US" altLang="ja-JP" sz="2400">
                <a:solidFill>
                  <a:schemeClr val="bg1"/>
                </a:solidFill>
              </a:rPr>
              <a:t>("Countries map:", countries)</a:t>
            </a:r>
            <a:endParaRPr lang="en-US" altLang="ja-JP" sz="2400" dirty="0">
              <a:solidFill>
                <a:schemeClr val="bg1"/>
              </a:solidFill>
            </a:endParaRPr>
          </a:p>
        </p:txBody>
      </p:sp>
    </p:spTree>
    <p:extLst>
      <p:ext uri="{BB962C8B-B14F-4D97-AF65-F5344CB8AC3E}">
        <p14:creationId xmlns:p14="http://schemas.microsoft.com/office/powerpoint/2010/main" val="3956264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マップの使い方</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z="2400" smtClean="0"/>
              <a:t>値の追加</a:t>
            </a:r>
            <a:endParaRPr kumimoji="1" lang="en-US" altLang="ja-JP" sz="2400" smtClean="0"/>
          </a:p>
          <a:p>
            <a:pPr marL="0" indent="0">
              <a:buNone/>
            </a:pPr>
            <a:endParaRPr lang="en-US" altLang="ja-JP" sz="2400"/>
          </a:p>
          <a:p>
            <a:r>
              <a:rPr lang="ja-JP" altLang="en-US" sz="2400" smtClean="0"/>
              <a:t>値の参照</a:t>
            </a:r>
            <a:endParaRPr lang="en-US" altLang="ja-JP" sz="2400" smtClean="0"/>
          </a:p>
          <a:p>
            <a:pPr marL="0" indent="0">
              <a:buNone/>
            </a:pPr>
            <a:endParaRPr lang="en-US" altLang="ja-JP" sz="2400" smtClean="0"/>
          </a:p>
          <a:p>
            <a:r>
              <a:rPr lang="ja-JP" altLang="en-US" sz="2400" smtClean="0"/>
              <a:t>キーの削除</a:t>
            </a:r>
            <a:endParaRPr lang="en-US" altLang="ja-JP" sz="2400" smtClean="0"/>
          </a:p>
          <a:p>
            <a:endParaRPr lang="en-US" altLang="ja-JP" sz="2400"/>
          </a:p>
          <a:p>
            <a:r>
              <a:rPr lang="ja-JP" altLang="en-US" sz="2400" smtClean="0"/>
              <a:t>キーの存在チェック</a:t>
            </a:r>
            <a:endParaRPr lang="en-US" altLang="ja-JP" sz="2400" smtClean="0"/>
          </a:p>
          <a:p>
            <a:endParaRPr lang="en-US" altLang="ja-JP" sz="2400"/>
          </a:p>
          <a:p>
            <a:pPr marL="0" indent="0">
              <a:buNone/>
            </a:pPr>
            <a:r>
              <a:rPr lang="ja-JP" altLang="en-US" sz="2400"/>
              <a:t>　</a:t>
            </a:r>
            <a:r>
              <a:rPr lang="ja-JP" altLang="en-US" sz="2400" smtClean="0">
                <a:solidFill>
                  <a:schemeClr val="tx2">
                    <a:lumMod val="60000"/>
                    <a:lumOff val="40000"/>
                  </a:schemeClr>
                </a:solidFill>
              </a:rPr>
              <a:t>↑</a:t>
            </a:r>
            <a:r>
              <a:rPr lang="en-US" altLang="ja-JP" sz="2400" smtClean="0">
                <a:solidFill>
                  <a:schemeClr val="tx2">
                    <a:lumMod val="60000"/>
                    <a:lumOff val="40000"/>
                  </a:schemeClr>
                </a:solidFill>
                <a:latin typeface="+mn-ea"/>
              </a:rPr>
              <a:t>score</a:t>
            </a:r>
            <a:r>
              <a:rPr lang="ja-JP" altLang="en-US" sz="2400" smtClean="0">
                <a:solidFill>
                  <a:schemeClr val="tx2">
                    <a:lumMod val="60000"/>
                    <a:lumOff val="40000"/>
                  </a:schemeClr>
                </a:solidFill>
                <a:latin typeface="+mn-ea"/>
              </a:rPr>
              <a:t>にはキー</a:t>
            </a:r>
            <a:r>
              <a:rPr lang="en-US" altLang="ja-JP" sz="2400" smtClean="0">
                <a:solidFill>
                  <a:schemeClr val="tx2">
                    <a:lumMod val="60000"/>
                    <a:lumOff val="40000"/>
                  </a:schemeClr>
                </a:solidFill>
                <a:latin typeface="+mn-ea"/>
              </a:rPr>
              <a:t>"sagae"</a:t>
            </a:r>
            <a:r>
              <a:rPr lang="ja-JP" altLang="en-US" sz="2400" smtClean="0">
                <a:solidFill>
                  <a:schemeClr val="tx2">
                    <a:lumMod val="60000"/>
                    <a:lumOff val="40000"/>
                  </a:schemeClr>
                </a:solidFill>
                <a:latin typeface="+mn-ea"/>
              </a:rPr>
              <a:t>の値が入り</a:t>
            </a:r>
            <a:r>
              <a:rPr lang="en-US" altLang="ja-JP" sz="2400" smtClean="0">
                <a:solidFill>
                  <a:schemeClr val="tx2">
                    <a:lumMod val="60000"/>
                    <a:lumOff val="40000"/>
                  </a:schemeClr>
                </a:solidFill>
                <a:latin typeface="+mn-ea"/>
              </a:rPr>
              <a:t>isName</a:t>
            </a:r>
            <a:r>
              <a:rPr lang="ja-JP" altLang="en-US" sz="2400" smtClean="0">
                <a:solidFill>
                  <a:schemeClr val="tx2">
                    <a:lumMod val="60000"/>
                    <a:lumOff val="40000"/>
                  </a:schemeClr>
                </a:solidFill>
                <a:latin typeface="+mn-ea"/>
              </a:rPr>
              <a:t>に存在するかの</a:t>
            </a:r>
            <a:r>
              <a:rPr lang="en-US" altLang="ja-JP" sz="2400" smtClean="0">
                <a:solidFill>
                  <a:schemeClr val="tx2">
                    <a:lumMod val="60000"/>
                    <a:lumOff val="40000"/>
                  </a:schemeClr>
                </a:solidFill>
                <a:latin typeface="+mn-ea"/>
              </a:rPr>
              <a:t>bool</a:t>
            </a:r>
            <a:r>
              <a:rPr lang="ja-JP" altLang="en-US" sz="2400" smtClean="0">
                <a:solidFill>
                  <a:schemeClr val="tx2">
                    <a:lumMod val="60000"/>
                    <a:lumOff val="40000"/>
                  </a:schemeClr>
                </a:solidFill>
              </a:rPr>
              <a:t>値が入る</a:t>
            </a:r>
            <a:endParaRPr lang="en-US" altLang="ja-JP" sz="2400" smtClean="0">
              <a:solidFill>
                <a:schemeClr val="tx2">
                  <a:lumMod val="60000"/>
                  <a:lumOff val="40000"/>
                </a:schemeClr>
              </a:solidFill>
            </a:endParaRPr>
          </a:p>
          <a:p>
            <a:pPr marL="0" indent="0">
              <a:buNone/>
            </a:pPr>
            <a:endParaRPr kumimoji="1" lang="en-US" altLang="ja-JP" sz="2400" smtClean="0">
              <a:solidFill>
                <a:schemeClr val="tx2">
                  <a:lumMod val="60000"/>
                  <a:lumOff val="40000"/>
                </a:schemeClr>
              </a:solidFill>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22</a:t>
            </a:fld>
            <a:endParaRPr kumimoji="1" lang="ja-JP" altLang="en-US" dirty="0"/>
          </a:p>
        </p:txBody>
      </p:sp>
      <p:sp>
        <p:nvSpPr>
          <p:cNvPr id="5" name="コンテンツ プレースホルダー 2"/>
          <p:cNvSpPr txBox="1">
            <a:spLocks/>
          </p:cNvSpPr>
          <p:nvPr/>
        </p:nvSpPr>
        <p:spPr>
          <a:xfrm>
            <a:off x="1190703" y="1926571"/>
            <a:ext cx="7646466" cy="452601"/>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scores["sagae"] = 95</a:t>
            </a:r>
            <a:endParaRPr lang="en-US" altLang="ja-JP" sz="2400" dirty="0">
              <a:solidFill>
                <a:schemeClr val="bg1"/>
              </a:solidFill>
            </a:endParaRPr>
          </a:p>
        </p:txBody>
      </p:sp>
      <p:sp>
        <p:nvSpPr>
          <p:cNvPr id="7" name="コンテンツ プレースホルダー 2"/>
          <p:cNvSpPr txBox="1">
            <a:spLocks/>
          </p:cNvSpPr>
          <p:nvPr/>
        </p:nvSpPr>
        <p:spPr>
          <a:xfrm>
            <a:off x="1190703" y="2897459"/>
            <a:ext cx="7646466" cy="452601"/>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chemeClr val="bg1"/>
                </a:solidFill>
              </a:rPr>
              <a:t>score = scores["sagae"]  </a:t>
            </a:r>
            <a:endParaRPr lang="en-US" altLang="ja-JP" sz="2400" dirty="0">
              <a:solidFill>
                <a:schemeClr val="bg1"/>
              </a:solidFill>
            </a:endParaRPr>
          </a:p>
        </p:txBody>
      </p:sp>
      <p:sp>
        <p:nvSpPr>
          <p:cNvPr id="10" name="コンテンツ プレースホルダー 2"/>
          <p:cNvSpPr txBox="1">
            <a:spLocks/>
          </p:cNvSpPr>
          <p:nvPr/>
        </p:nvSpPr>
        <p:spPr>
          <a:xfrm>
            <a:off x="1190703" y="3912192"/>
            <a:ext cx="7646466" cy="452601"/>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delete(scores, "sagae")</a:t>
            </a:r>
            <a:endParaRPr lang="en-US" altLang="ja-JP" sz="2400" dirty="0">
              <a:solidFill>
                <a:schemeClr val="bg1"/>
              </a:solidFill>
            </a:endParaRPr>
          </a:p>
        </p:txBody>
      </p:sp>
      <p:sp>
        <p:nvSpPr>
          <p:cNvPr id="12" name="コンテンツ プレースホルダー 2"/>
          <p:cNvSpPr txBox="1">
            <a:spLocks/>
          </p:cNvSpPr>
          <p:nvPr/>
        </p:nvSpPr>
        <p:spPr>
          <a:xfrm>
            <a:off x="1190703" y="5016467"/>
            <a:ext cx="7646466" cy="452601"/>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score, isName := scores["sagae"]</a:t>
            </a:r>
            <a:endParaRPr lang="en-US" altLang="ja-JP" sz="2400" dirty="0">
              <a:solidFill>
                <a:schemeClr val="bg1"/>
              </a:solidFill>
            </a:endParaRPr>
          </a:p>
        </p:txBody>
      </p:sp>
    </p:spTree>
    <p:extLst>
      <p:ext uri="{BB962C8B-B14F-4D97-AF65-F5344CB8AC3E}">
        <p14:creationId xmlns:p14="http://schemas.microsoft.com/office/powerpoint/2010/main" val="5957523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t>if</a:t>
            </a:r>
            <a:r>
              <a:rPr lang="ja-JP" altLang="en-US" smtClean="0"/>
              <a:t>文</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z="2400" smtClean="0">
                <a:latin typeface="+mn-ea"/>
              </a:rPr>
              <a:t>Go</a:t>
            </a:r>
            <a:r>
              <a:rPr kumimoji="1" lang="ja-JP" altLang="en-US" sz="2400" smtClean="0">
                <a:latin typeface="+mn-ea"/>
              </a:rPr>
              <a:t>言語の条件分岐は他言語と同じように</a:t>
            </a:r>
            <a:r>
              <a:rPr kumimoji="1" lang="en-US" altLang="ja-JP" sz="2400" smtClean="0">
                <a:latin typeface="+mn-ea"/>
              </a:rPr>
              <a:t>if</a:t>
            </a:r>
            <a:r>
              <a:rPr lang="ja-JP" altLang="en-US" sz="2400" smtClean="0">
                <a:latin typeface="+mn-ea"/>
              </a:rPr>
              <a:t>文を使います。</a:t>
            </a:r>
            <a:endParaRPr lang="en-US" altLang="ja-JP" sz="2400" smtClean="0">
              <a:latin typeface="+mn-ea"/>
            </a:endParaRPr>
          </a:p>
          <a:p>
            <a:r>
              <a:rPr lang="ja-JP" altLang="en-US" sz="2400" smtClean="0">
                <a:latin typeface="+mn-ea"/>
              </a:rPr>
              <a:t>ただし条件文を書くときに括弧を書かないようにしてください。</a:t>
            </a:r>
            <a:endParaRPr lang="en-US" altLang="ja-JP" sz="2400" smtClean="0">
              <a:latin typeface="+mn-ea"/>
            </a:endParaRPr>
          </a:p>
          <a:p>
            <a:endParaRPr lang="en-US" altLang="ja-JP" sz="2400">
              <a:latin typeface="+mn-ea"/>
            </a:endParaRPr>
          </a:p>
          <a:p>
            <a:pPr marL="0" indent="0">
              <a:buNone/>
            </a:pPr>
            <a:r>
              <a:rPr lang="ja-JP" altLang="en-US" sz="2400" smtClean="0">
                <a:latin typeface="+mn-ea"/>
              </a:rPr>
              <a:t>例</a:t>
            </a:r>
            <a:endParaRPr lang="en-US" altLang="ja-JP" sz="2400" smtClean="0">
              <a:latin typeface="+mn-ea"/>
            </a:endParaRPr>
          </a:p>
          <a:p>
            <a:endParaRPr lang="en-US" altLang="ja-JP" sz="240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23</a:t>
            </a:fld>
            <a:endParaRPr kumimoji="1" lang="ja-JP" altLang="en-US" dirty="0"/>
          </a:p>
        </p:txBody>
      </p:sp>
      <p:sp>
        <p:nvSpPr>
          <p:cNvPr id="7" name="コンテンツ プレースホルダー 2"/>
          <p:cNvSpPr txBox="1">
            <a:spLocks/>
          </p:cNvSpPr>
          <p:nvPr/>
        </p:nvSpPr>
        <p:spPr>
          <a:xfrm>
            <a:off x="1190703" y="2467140"/>
            <a:ext cx="7646466" cy="452601"/>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if </a:t>
            </a:r>
            <a:r>
              <a:rPr lang="ja-JP" altLang="en-US" sz="2400" smtClean="0">
                <a:solidFill>
                  <a:schemeClr val="bg1"/>
                </a:solidFill>
              </a:rPr>
              <a:t>条件 </a:t>
            </a:r>
            <a:r>
              <a:rPr lang="en-US" altLang="ja-JP" sz="2400" smtClean="0">
                <a:solidFill>
                  <a:schemeClr val="bg1"/>
                </a:solidFill>
              </a:rPr>
              <a:t>{}</a:t>
            </a:r>
            <a:endParaRPr lang="en-US" altLang="ja-JP" sz="2400" dirty="0">
              <a:solidFill>
                <a:schemeClr val="bg1"/>
              </a:solidFill>
            </a:endParaRPr>
          </a:p>
        </p:txBody>
      </p:sp>
      <p:sp>
        <p:nvSpPr>
          <p:cNvPr id="10" name="コンテンツ プレースホルダー 2"/>
          <p:cNvSpPr txBox="1">
            <a:spLocks/>
          </p:cNvSpPr>
          <p:nvPr/>
        </p:nvSpPr>
        <p:spPr>
          <a:xfrm>
            <a:off x="1190703" y="3394494"/>
            <a:ext cx="7646466" cy="2955202"/>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chemeClr val="bg1"/>
                </a:solidFill>
              </a:rPr>
              <a:t>if number &gt; 0 {</a:t>
            </a:r>
          </a:p>
          <a:p>
            <a:pPr marL="0" indent="0">
              <a:buNone/>
            </a:pPr>
            <a:r>
              <a:rPr lang="en-US" altLang="ja-JP" sz="2400">
                <a:solidFill>
                  <a:schemeClr val="bg1"/>
                </a:solidFill>
              </a:rPr>
              <a:t>    fmt.Println("Number is positive.")</a:t>
            </a:r>
          </a:p>
          <a:p>
            <a:pPr marL="0" indent="0">
              <a:buNone/>
            </a:pPr>
            <a:r>
              <a:rPr lang="en-US" altLang="ja-JP" sz="2400">
                <a:solidFill>
                  <a:schemeClr val="bg1"/>
                </a:solidFill>
              </a:rPr>
              <a:t>} else if number &lt; 0 {</a:t>
            </a:r>
          </a:p>
          <a:p>
            <a:pPr marL="0" indent="0">
              <a:buNone/>
            </a:pPr>
            <a:r>
              <a:rPr lang="en-US" altLang="ja-JP" sz="2400">
                <a:solidFill>
                  <a:schemeClr val="bg1"/>
                </a:solidFill>
              </a:rPr>
              <a:t>    fmt.Println("Number is negative.")</a:t>
            </a:r>
          </a:p>
          <a:p>
            <a:pPr marL="0" indent="0">
              <a:buNone/>
            </a:pPr>
            <a:r>
              <a:rPr lang="en-US" altLang="ja-JP" sz="2400">
                <a:solidFill>
                  <a:schemeClr val="bg1"/>
                </a:solidFill>
              </a:rPr>
              <a:t>} else {</a:t>
            </a:r>
          </a:p>
          <a:p>
            <a:pPr marL="0" indent="0">
              <a:buNone/>
            </a:pPr>
            <a:r>
              <a:rPr lang="en-US" altLang="ja-JP" sz="2400">
                <a:solidFill>
                  <a:schemeClr val="bg1"/>
                </a:solidFill>
              </a:rPr>
              <a:t>    fmt.Println("Number is zero.")</a:t>
            </a:r>
          </a:p>
          <a:p>
            <a:pPr marL="0" indent="0">
              <a:buNone/>
            </a:pPr>
            <a:r>
              <a:rPr lang="en-US" altLang="ja-JP" sz="2400">
                <a:solidFill>
                  <a:schemeClr val="bg1"/>
                </a:solidFill>
              </a:rPr>
              <a:t>}</a:t>
            </a:r>
            <a:endParaRPr lang="en-US" altLang="ja-JP" sz="2400" dirty="0">
              <a:solidFill>
                <a:schemeClr val="bg1"/>
              </a:solidFill>
            </a:endParaRPr>
          </a:p>
        </p:txBody>
      </p:sp>
    </p:spTree>
    <p:extLst>
      <p:ext uri="{BB962C8B-B14F-4D97-AF65-F5344CB8AC3E}">
        <p14:creationId xmlns:p14="http://schemas.microsoft.com/office/powerpoint/2010/main" val="1521266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t>switch</a:t>
            </a:r>
            <a:r>
              <a:rPr lang="ja-JP" altLang="en-US" smtClean="0"/>
              <a:t>文</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z="2400" smtClean="0">
                <a:latin typeface="+mn-ea"/>
              </a:rPr>
              <a:t>switch</a:t>
            </a:r>
            <a:r>
              <a:rPr kumimoji="1" lang="ja-JP" altLang="en-US" sz="2400" smtClean="0">
                <a:latin typeface="+mn-ea"/>
              </a:rPr>
              <a:t>文も他言語と同じように</a:t>
            </a:r>
            <a:r>
              <a:rPr lang="ja-JP" altLang="en-US" sz="2400" smtClean="0">
                <a:latin typeface="+mn-ea"/>
              </a:rPr>
              <a:t>使</a:t>
            </a:r>
            <a:r>
              <a:rPr lang="ja-JP" altLang="en-US" sz="2400">
                <a:latin typeface="+mn-ea"/>
              </a:rPr>
              <a:t>うことが</a:t>
            </a:r>
            <a:r>
              <a:rPr lang="ja-JP" altLang="en-US" sz="2400">
                <a:latin typeface="+mn-ea"/>
              </a:rPr>
              <a:t>できます</a:t>
            </a:r>
            <a:r>
              <a:rPr lang="ja-JP" altLang="en-US" sz="2400" smtClean="0">
                <a:latin typeface="+mn-ea"/>
              </a:rPr>
              <a:t>。</a:t>
            </a:r>
            <a:endParaRPr lang="en-US" altLang="ja-JP" sz="2400">
              <a:latin typeface="+mn-ea"/>
            </a:endParaRPr>
          </a:p>
          <a:p>
            <a:pPr marL="0" indent="0">
              <a:buNone/>
            </a:pPr>
            <a:r>
              <a:rPr lang="ja-JP" altLang="en-US" sz="2400" smtClean="0">
                <a:latin typeface="+mn-ea"/>
              </a:rPr>
              <a:t>例</a:t>
            </a:r>
            <a:endParaRPr lang="en-US" altLang="ja-JP" sz="2400" smtClean="0">
              <a:latin typeface="+mn-ea"/>
            </a:endParaRPr>
          </a:p>
          <a:p>
            <a:endParaRPr lang="en-US" altLang="ja-JP" sz="240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24</a:t>
            </a:fld>
            <a:endParaRPr kumimoji="1" lang="ja-JP" altLang="en-US" dirty="0"/>
          </a:p>
        </p:txBody>
      </p:sp>
      <p:sp>
        <p:nvSpPr>
          <p:cNvPr id="10" name="コンテンツ プレースホルダー 2"/>
          <p:cNvSpPr txBox="1">
            <a:spLocks/>
          </p:cNvSpPr>
          <p:nvPr/>
        </p:nvSpPr>
        <p:spPr>
          <a:xfrm>
            <a:off x="1190703" y="2525064"/>
            <a:ext cx="7646466" cy="2955202"/>
          </a:xfrm>
          <a:prstGeom prst="rect">
            <a:avLst/>
          </a:prstGeom>
          <a:solidFill>
            <a:schemeClr val="tx1">
              <a:lumMod val="75000"/>
              <a:lumOff val="25000"/>
            </a:schemeClr>
          </a:solidFill>
        </p:spPr>
        <p:txBody>
          <a:bodyPr vert="horz" lIns="45720" tIns="45720" rIns="45720" bIns="45720" rtlCol="0" anchor="ctr">
            <a:normAutofit fontScale="85000" lnSpcReduction="20000"/>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chemeClr val="bg1"/>
                </a:solidFill>
              </a:rPr>
              <a:t>switch number {</a:t>
            </a:r>
          </a:p>
          <a:p>
            <a:pPr marL="0" indent="0">
              <a:buNone/>
            </a:pPr>
            <a:r>
              <a:rPr lang="en-US" altLang="ja-JP" sz="2400">
                <a:solidFill>
                  <a:schemeClr val="bg1"/>
                </a:solidFill>
              </a:rPr>
              <a:t>case 1:</a:t>
            </a:r>
          </a:p>
          <a:p>
            <a:pPr marL="0" indent="0">
              <a:buNone/>
            </a:pPr>
            <a:r>
              <a:rPr lang="en-US" altLang="ja-JP" sz="2400">
                <a:solidFill>
                  <a:schemeClr val="bg1"/>
                </a:solidFill>
              </a:rPr>
              <a:t>    fmt.Println("One")</a:t>
            </a:r>
          </a:p>
          <a:p>
            <a:pPr marL="0" indent="0">
              <a:buNone/>
            </a:pPr>
            <a:r>
              <a:rPr lang="en-US" altLang="ja-JP" sz="2400">
                <a:solidFill>
                  <a:schemeClr val="bg1"/>
                </a:solidFill>
              </a:rPr>
              <a:t>case 2:</a:t>
            </a:r>
          </a:p>
          <a:p>
            <a:pPr marL="0" indent="0">
              <a:buNone/>
            </a:pPr>
            <a:r>
              <a:rPr lang="en-US" altLang="ja-JP" sz="2400">
                <a:solidFill>
                  <a:schemeClr val="bg1"/>
                </a:solidFill>
              </a:rPr>
              <a:t>    fmt.Println("Two")</a:t>
            </a:r>
          </a:p>
          <a:p>
            <a:pPr marL="0" indent="0">
              <a:buNone/>
            </a:pPr>
            <a:r>
              <a:rPr lang="en-US" altLang="ja-JP" sz="2400">
                <a:solidFill>
                  <a:schemeClr val="bg1"/>
                </a:solidFill>
              </a:rPr>
              <a:t>case 3:</a:t>
            </a:r>
          </a:p>
          <a:p>
            <a:pPr marL="0" indent="0">
              <a:buNone/>
            </a:pPr>
            <a:r>
              <a:rPr lang="en-US" altLang="ja-JP" sz="2400">
                <a:solidFill>
                  <a:schemeClr val="bg1"/>
                </a:solidFill>
              </a:rPr>
              <a:t>    fmt.Println("Three")</a:t>
            </a:r>
          </a:p>
          <a:p>
            <a:pPr marL="0" indent="0">
              <a:buNone/>
            </a:pPr>
            <a:r>
              <a:rPr lang="en-US" altLang="ja-JP" sz="2400">
                <a:solidFill>
                  <a:schemeClr val="bg1"/>
                </a:solidFill>
              </a:rPr>
              <a:t>default:</a:t>
            </a:r>
          </a:p>
          <a:p>
            <a:pPr marL="0" indent="0">
              <a:buNone/>
            </a:pPr>
            <a:r>
              <a:rPr lang="en-US" altLang="ja-JP" sz="2400">
                <a:solidFill>
                  <a:schemeClr val="bg1"/>
                </a:solidFill>
              </a:rPr>
              <a:t>    fmt.Println("Other")</a:t>
            </a:r>
          </a:p>
          <a:p>
            <a:pPr marL="0" indent="0">
              <a:buNone/>
            </a:pPr>
            <a:r>
              <a:rPr lang="en-US" altLang="ja-JP" sz="2400">
                <a:solidFill>
                  <a:schemeClr val="bg1"/>
                </a:solidFill>
              </a:rPr>
              <a:t>}</a:t>
            </a:r>
          </a:p>
        </p:txBody>
      </p:sp>
    </p:spTree>
    <p:extLst>
      <p:ext uri="{BB962C8B-B14F-4D97-AF65-F5344CB8AC3E}">
        <p14:creationId xmlns:p14="http://schemas.microsoft.com/office/powerpoint/2010/main" val="3284228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t>switch</a:t>
            </a:r>
            <a:r>
              <a:rPr lang="ja-JP" altLang="en-US" smtClean="0"/>
              <a:t>文の応用</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z="2400" smtClean="0">
                <a:latin typeface="+mn-ea"/>
              </a:rPr>
              <a:t>Go</a:t>
            </a:r>
            <a:r>
              <a:rPr kumimoji="1" lang="ja-JP" altLang="en-US" sz="2400" smtClean="0">
                <a:latin typeface="+mn-ea"/>
              </a:rPr>
              <a:t>言語では式を使わない</a:t>
            </a:r>
            <a:r>
              <a:rPr kumimoji="1" lang="en-US" altLang="ja-JP" sz="2400" smtClean="0">
                <a:latin typeface="+mn-ea"/>
              </a:rPr>
              <a:t>switch</a:t>
            </a:r>
            <a:r>
              <a:rPr kumimoji="1" lang="ja-JP" altLang="en-US" sz="2400" smtClean="0">
                <a:latin typeface="+mn-ea"/>
              </a:rPr>
              <a:t>文</a:t>
            </a:r>
            <a:r>
              <a:rPr lang="ja-JP" altLang="en-US" sz="2400" smtClean="0">
                <a:latin typeface="+mn-ea"/>
              </a:rPr>
              <a:t>を書くことができます。</a:t>
            </a:r>
            <a:endParaRPr lang="en-US" altLang="ja-JP" sz="2400" smtClean="0">
              <a:latin typeface="+mn-ea"/>
            </a:endParaRPr>
          </a:p>
          <a:p>
            <a:pPr marL="0" indent="0">
              <a:buNone/>
            </a:pPr>
            <a:r>
              <a:rPr lang="ja-JP" altLang="en-US" sz="2400" smtClean="0">
                <a:solidFill>
                  <a:schemeClr val="bg1">
                    <a:lumMod val="50000"/>
                  </a:schemeClr>
                </a:solidFill>
                <a:latin typeface="+mn-ea"/>
              </a:rPr>
              <a:t>　</a:t>
            </a:r>
            <a:r>
              <a:rPr lang="en-US" altLang="ja-JP" sz="2400" smtClean="0">
                <a:solidFill>
                  <a:schemeClr val="bg1">
                    <a:lumMod val="50000"/>
                  </a:schemeClr>
                </a:solidFill>
                <a:latin typeface="+mn-ea"/>
              </a:rPr>
              <a:t>※if-else</a:t>
            </a:r>
            <a:r>
              <a:rPr lang="ja-JP" altLang="en-US" sz="2400" smtClean="0">
                <a:solidFill>
                  <a:schemeClr val="bg1">
                    <a:lumMod val="50000"/>
                  </a:schemeClr>
                </a:solidFill>
                <a:latin typeface="+mn-ea"/>
              </a:rPr>
              <a:t>の代替として使うと読みやすいコードが書けます</a:t>
            </a:r>
            <a:endParaRPr lang="en-US" altLang="ja-JP" sz="2400" smtClean="0">
              <a:solidFill>
                <a:schemeClr val="bg1">
                  <a:lumMod val="50000"/>
                </a:schemeClr>
              </a:solidFill>
              <a:latin typeface="+mn-ea"/>
            </a:endParaRPr>
          </a:p>
          <a:p>
            <a:endParaRPr lang="en-US" altLang="ja-JP" sz="240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25</a:t>
            </a:fld>
            <a:endParaRPr kumimoji="1" lang="ja-JP" altLang="en-US" dirty="0"/>
          </a:p>
        </p:txBody>
      </p:sp>
      <p:sp>
        <p:nvSpPr>
          <p:cNvPr id="10" name="コンテンツ プレースホルダー 2"/>
          <p:cNvSpPr txBox="1">
            <a:spLocks/>
          </p:cNvSpPr>
          <p:nvPr/>
        </p:nvSpPr>
        <p:spPr>
          <a:xfrm>
            <a:off x="1190703" y="2525064"/>
            <a:ext cx="7646466" cy="2955202"/>
          </a:xfrm>
          <a:prstGeom prst="rect">
            <a:avLst/>
          </a:prstGeom>
          <a:solidFill>
            <a:schemeClr val="tx1">
              <a:lumMod val="75000"/>
              <a:lumOff val="25000"/>
            </a:schemeClr>
          </a:solidFill>
        </p:spPr>
        <p:txBody>
          <a:bodyPr vert="horz" lIns="45720" tIns="45720" rIns="45720" bIns="45720" rtlCol="0" anchor="ctr">
            <a:normAutofit fontScale="92500" lnSpcReduction="10000"/>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chemeClr val="bg1"/>
                </a:solidFill>
              </a:rPr>
              <a:t>switch {</a:t>
            </a:r>
          </a:p>
          <a:p>
            <a:pPr marL="0" indent="0">
              <a:buNone/>
            </a:pPr>
            <a:r>
              <a:rPr lang="en-US" altLang="ja-JP" sz="2400">
                <a:solidFill>
                  <a:schemeClr val="bg1"/>
                </a:solidFill>
              </a:rPr>
              <a:t>case number &lt; 0:</a:t>
            </a:r>
          </a:p>
          <a:p>
            <a:pPr marL="0" indent="0">
              <a:buNone/>
            </a:pPr>
            <a:r>
              <a:rPr lang="en-US" altLang="ja-JP" sz="2400">
                <a:solidFill>
                  <a:schemeClr val="bg1"/>
                </a:solidFill>
              </a:rPr>
              <a:t>    fmt.Println("Negative number")</a:t>
            </a:r>
          </a:p>
          <a:p>
            <a:pPr marL="0" indent="0">
              <a:buNone/>
            </a:pPr>
            <a:r>
              <a:rPr lang="en-US" altLang="ja-JP" sz="2400">
                <a:solidFill>
                  <a:schemeClr val="bg1"/>
                </a:solidFill>
              </a:rPr>
              <a:t>case number == 0:</a:t>
            </a:r>
          </a:p>
          <a:p>
            <a:pPr marL="0" indent="0">
              <a:buNone/>
            </a:pPr>
            <a:r>
              <a:rPr lang="en-US" altLang="ja-JP" sz="2400">
                <a:solidFill>
                  <a:schemeClr val="bg1"/>
                </a:solidFill>
              </a:rPr>
              <a:t>    fmt.Println("Zero")</a:t>
            </a:r>
          </a:p>
          <a:p>
            <a:pPr marL="0" indent="0">
              <a:buNone/>
            </a:pPr>
            <a:r>
              <a:rPr lang="en-US" altLang="ja-JP" sz="2400">
                <a:solidFill>
                  <a:schemeClr val="bg1"/>
                </a:solidFill>
              </a:rPr>
              <a:t>case number &gt; 0:</a:t>
            </a:r>
          </a:p>
          <a:p>
            <a:pPr marL="0" indent="0">
              <a:buNone/>
            </a:pPr>
            <a:r>
              <a:rPr lang="en-US" altLang="ja-JP" sz="2400">
                <a:solidFill>
                  <a:schemeClr val="bg1"/>
                </a:solidFill>
              </a:rPr>
              <a:t>    fmt.Println("Positive number")</a:t>
            </a:r>
          </a:p>
          <a:p>
            <a:pPr marL="0" indent="0">
              <a:buNone/>
            </a:pPr>
            <a:r>
              <a:rPr lang="en-US" altLang="ja-JP" sz="2400">
                <a:solidFill>
                  <a:schemeClr val="bg1"/>
                </a:solidFill>
              </a:rPr>
              <a:t>}</a:t>
            </a:r>
          </a:p>
        </p:txBody>
      </p:sp>
      <p:sp>
        <p:nvSpPr>
          <p:cNvPr id="6" name="正方形/長方形 5"/>
          <p:cNvSpPr/>
          <p:nvPr/>
        </p:nvSpPr>
        <p:spPr>
          <a:xfrm>
            <a:off x="2369815" y="2525064"/>
            <a:ext cx="5504917" cy="5143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C000"/>
                </a:solidFill>
                <a:latin typeface="+mn-ea"/>
              </a:rPr>
              <a:t>←</a:t>
            </a:r>
            <a:r>
              <a:rPr lang="ja-JP" altLang="en-US" smtClean="0">
                <a:solidFill>
                  <a:srgbClr val="FFC000"/>
                </a:solidFill>
                <a:latin typeface="+mn-ea"/>
              </a:rPr>
              <a:t>ここに式を書かなくてよい</a:t>
            </a:r>
            <a:endParaRPr lang="ja-JP" altLang="en-US" dirty="0">
              <a:solidFill>
                <a:srgbClr val="FFC000"/>
              </a:solidFill>
              <a:latin typeface="+mn-ea"/>
            </a:endParaRPr>
          </a:p>
        </p:txBody>
      </p:sp>
    </p:spTree>
    <p:extLst>
      <p:ext uri="{BB962C8B-B14F-4D97-AF65-F5344CB8AC3E}">
        <p14:creationId xmlns:p14="http://schemas.microsoft.com/office/powerpoint/2010/main" val="36270010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t>for</a:t>
            </a:r>
            <a:r>
              <a:rPr lang="ja-JP" altLang="en-US" smtClean="0"/>
              <a:t>文</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z="2400" smtClean="0">
                <a:latin typeface="+mn-ea"/>
              </a:rPr>
              <a:t>Go</a:t>
            </a:r>
            <a:r>
              <a:rPr kumimoji="1" lang="ja-JP" altLang="en-US" sz="2400" smtClean="0">
                <a:latin typeface="+mn-ea"/>
              </a:rPr>
              <a:t>言語のループは他言語と同じように</a:t>
            </a:r>
            <a:r>
              <a:rPr kumimoji="1" lang="en-US" altLang="ja-JP" sz="2400" smtClean="0">
                <a:latin typeface="+mn-ea"/>
              </a:rPr>
              <a:t>for</a:t>
            </a:r>
            <a:r>
              <a:rPr lang="ja-JP" altLang="en-US" sz="2400" smtClean="0">
                <a:latin typeface="+mn-ea"/>
              </a:rPr>
              <a:t>文を使います。</a:t>
            </a:r>
            <a:endParaRPr lang="en-US" altLang="ja-JP" sz="2400" smtClean="0">
              <a:latin typeface="+mn-ea"/>
            </a:endParaRPr>
          </a:p>
          <a:p>
            <a:r>
              <a:rPr lang="ja-JP" altLang="en-US" sz="2400" smtClean="0">
                <a:latin typeface="+mn-ea"/>
              </a:rPr>
              <a:t>ただし条件文を書くときに括弧を書かないようにしてください。</a:t>
            </a:r>
            <a:endParaRPr lang="en-US" altLang="ja-JP" sz="2400" smtClean="0">
              <a:latin typeface="+mn-ea"/>
            </a:endParaRPr>
          </a:p>
          <a:p>
            <a:endParaRPr lang="en-US" altLang="ja-JP" sz="2400">
              <a:latin typeface="+mn-ea"/>
            </a:endParaRPr>
          </a:p>
          <a:p>
            <a:pPr marL="0" indent="0">
              <a:buNone/>
            </a:pPr>
            <a:r>
              <a:rPr lang="ja-JP" altLang="en-US" sz="2400" smtClean="0">
                <a:latin typeface="+mn-ea"/>
              </a:rPr>
              <a:t>例</a:t>
            </a:r>
            <a:endParaRPr lang="en-US" altLang="ja-JP" sz="2400" smtClean="0">
              <a:latin typeface="+mn-ea"/>
            </a:endParaRPr>
          </a:p>
          <a:p>
            <a:endParaRPr lang="en-US" altLang="ja-JP" sz="240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26</a:t>
            </a:fld>
            <a:endParaRPr kumimoji="1" lang="ja-JP" altLang="en-US" dirty="0"/>
          </a:p>
        </p:txBody>
      </p:sp>
      <p:sp>
        <p:nvSpPr>
          <p:cNvPr id="7" name="コンテンツ プレースホルダー 2"/>
          <p:cNvSpPr txBox="1">
            <a:spLocks/>
          </p:cNvSpPr>
          <p:nvPr/>
        </p:nvSpPr>
        <p:spPr>
          <a:xfrm>
            <a:off x="1190703" y="2444655"/>
            <a:ext cx="7646466" cy="452601"/>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for </a:t>
            </a:r>
            <a:r>
              <a:rPr lang="ja-JP" altLang="en-US" sz="2400" smtClean="0">
                <a:solidFill>
                  <a:schemeClr val="bg1"/>
                </a:solidFill>
              </a:rPr>
              <a:t>初期化</a:t>
            </a:r>
            <a:r>
              <a:rPr lang="en-US" altLang="ja-JP" sz="2400" smtClean="0">
                <a:solidFill>
                  <a:schemeClr val="bg1"/>
                </a:solidFill>
              </a:rPr>
              <a:t>; </a:t>
            </a:r>
            <a:r>
              <a:rPr lang="ja-JP" altLang="en-US" sz="2400" smtClean="0">
                <a:solidFill>
                  <a:schemeClr val="bg1"/>
                </a:solidFill>
              </a:rPr>
              <a:t>条件</a:t>
            </a:r>
            <a:r>
              <a:rPr lang="en-US" altLang="ja-JP" sz="2400" smtClean="0">
                <a:solidFill>
                  <a:schemeClr val="bg1"/>
                </a:solidFill>
              </a:rPr>
              <a:t>; </a:t>
            </a:r>
            <a:r>
              <a:rPr lang="ja-JP" altLang="en-US" sz="2400" smtClean="0">
                <a:solidFill>
                  <a:schemeClr val="bg1"/>
                </a:solidFill>
              </a:rPr>
              <a:t>反復 </a:t>
            </a:r>
            <a:r>
              <a:rPr lang="en-US" altLang="ja-JP" sz="2400" smtClean="0">
                <a:solidFill>
                  <a:schemeClr val="bg1"/>
                </a:solidFill>
              </a:rPr>
              <a:t>{}</a:t>
            </a:r>
            <a:endParaRPr lang="en-US" altLang="ja-JP" sz="2400" dirty="0">
              <a:solidFill>
                <a:schemeClr val="bg1"/>
              </a:solidFill>
            </a:endParaRPr>
          </a:p>
        </p:txBody>
      </p:sp>
      <p:sp>
        <p:nvSpPr>
          <p:cNvPr id="10" name="コンテンツ プレースホルダー 2"/>
          <p:cNvSpPr txBox="1">
            <a:spLocks/>
          </p:cNvSpPr>
          <p:nvPr/>
        </p:nvSpPr>
        <p:spPr>
          <a:xfrm>
            <a:off x="1190703" y="3394494"/>
            <a:ext cx="7646466" cy="2955202"/>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nn-NO" altLang="ja-JP" sz="2400">
                <a:solidFill>
                  <a:schemeClr val="bg1"/>
                </a:solidFill>
              </a:rPr>
              <a:t>for i := 0; i &lt; 5; i++ {</a:t>
            </a:r>
          </a:p>
          <a:p>
            <a:pPr marL="0" indent="0">
              <a:buNone/>
            </a:pPr>
            <a:r>
              <a:rPr lang="nn-NO" altLang="ja-JP" sz="2400">
                <a:solidFill>
                  <a:schemeClr val="bg1"/>
                </a:solidFill>
              </a:rPr>
              <a:t>    fmt.Println(i)</a:t>
            </a:r>
          </a:p>
          <a:p>
            <a:pPr marL="0" indent="0">
              <a:buNone/>
            </a:pPr>
            <a:r>
              <a:rPr lang="nn-NO" altLang="ja-JP" sz="2400">
                <a:solidFill>
                  <a:schemeClr val="bg1"/>
                </a:solidFill>
              </a:rPr>
              <a:t>}</a:t>
            </a:r>
            <a:endParaRPr lang="en-US" altLang="ja-JP" sz="2400" dirty="0">
              <a:solidFill>
                <a:schemeClr val="bg1"/>
              </a:solidFill>
            </a:endParaRPr>
          </a:p>
        </p:txBody>
      </p:sp>
    </p:spTree>
    <p:extLst>
      <p:ext uri="{BB962C8B-B14F-4D97-AF65-F5344CB8AC3E}">
        <p14:creationId xmlns:p14="http://schemas.microsoft.com/office/powerpoint/2010/main" val="3408749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無限ループ</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z="2400" smtClean="0">
                <a:latin typeface="+mn-ea"/>
              </a:rPr>
              <a:t>Go</a:t>
            </a:r>
            <a:r>
              <a:rPr kumimoji="1" lang="ja-JP" altLang="en-US" sz="2400" smtClean="0">
                <a:latin typeface="+mn-ea"/>
              </a:rPr>
              <a:t>言語独自の仕様で無限ループとして使う</a:t>
            </a:r>
            <a:r>
              <a:rPr kumimoji="1" lang="en-US" altLang="ja-JP" sz="2400" smtClean="0">
                <a:solidFill>
                  <a:srgbClr val="C00000"/>
                </a:solidFill>
                <a:latin typeface="+mn-ea"/>
              </a:rPr>
              <a:t>while</a:t>
            </a:r>
            <a:r>
              <a:rPr kumimoji="1" lang="ja-JP" altLang="en-US" sz="2400" smtClean="0">
                <a:solidFill>
                  <a:srgbClr val="C00000"/>
                </a:solidFill>
                <a:latin typeface="+mn-ea"/>
              </a:rPr>
              <a:t>文が用意されていません</a:t>
            </a:r>
            <a:r>
              <a:rPr kumimoji="1" lang="ja-JP" altLang="en-US" sz="2400" smtClean="0">
                <a:latin typeface="+mn-ea"/>
              </a:rPr>
              <a:t>。</a:t>
            </a:r>
            <a:endParaRPr kumimoji="1" lang="en-US" altLang="ja-JP" sz="2400" smtClean="0">
              <a:latin typeface="+mn-ea"/>
            </a:endParaRPr>
          </a:p>
          <a:p>
            <a:r>
              <a:rPr lang="en-US" altLang="ja-JP" sz="2400" smtClean="0">
                <a:latin typeface="+mn-ea"/>
              </a:rPr>
              <a:t>for</a:t>
            </a:r>
            <a:r>
              <a:rPr lang="ja-JP" altLang="en-US" sz="2400" smtClean="0">
                <a:latin typeface="+mn-ea"/>
              </a:rPr>
              <a:t>文に条件を省略することで無限ループを実装することができます。</a:t>
            </a:r>
            <a:endParaRPr lang="en-US" altLang="ja-JP" sz="2400">
              <a:latin typeface="+mn-ea"/>
            </a:endParaRPr>
          </a:p>
          <a:p>
            <a:pPr marL="0" indent="0">
              <a:buNone/>
            </a:pPr>
            <a:r>
              <a:rPr lang="ja-JP" altLang="en-US" sz="2400" smtClean="0">
                <a:latin typeface="+mn-ea"/>
              </a:rPr>
              <a:t>例</a:t>
            </a:r>
            <a:endParaRPr lang="en-US" altLang="ja-JP" sz="2400" smtClean="0">
              <a:latin typeface="+mn-ea"/>
            </a:endParaRPr>
          </a:p>
          <a:p>
            <a:endParaRPr lang="en-US" altLang="ja-JP" sz="240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27</a:t>
            </a:fld>
            <a:endParaRPr kumimoji="1" lang="ja-JP" altLang="en-US" dirty="0"/>
          </a:p>
        </p:txBody>
      </p:sp>
      <p:sp>
        <p:nvSpPr>
          <p:cNvPr id="10" name="コンテンツ プレースホルダー 2"/>
          <p:cNvSpPr txBox="1">
            <a:spLocks/>
          </p:cNvSpPr>
          <p:nvPr/>
        </p:nvSpPr>
        <p:spPr>
          <a:xfrm>
            <a:off x="1190703" y="2914809"/>
            <a:ext cx="7646466" cy="2955202"/>
          </a:xfrm>
          <a:prstGeom prst="rect">
            <a:avLst/>
          </a:prstGeom>
          <a:solidFill>
            <a:schemeClr val="tx1">
              <a:lumMod val="75000"/>
              <a:lumOff val="25000"/>
            </a:schemeClr>
          </a:solidFill>
        </p:spPr>
        <p:txBody>
          <a:bodyPr vert="horz" lIns="45720" tIns="45720" rIns="45720" bIns="45720" rtlCol="0" anchor="ctr">
            <a:normAutofit fontScale="92500" lnSpcReduction="10000"/>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nn-NO" altLang="ja-JP" sz="2400">
                <a:solidFill>
                  <a:schemeClr val="bg1"/>
                </a:solidFill>
              </a:rPr>
              <a:t>sum := 0</a:t>
            </a:r>
          </a:p>
          <a:p>
            <a:pPr marL="0" indent="0">
              <a:buNone/>
            </a:pPr>
            <a:r>
              <a:rPr lang="nn-NO" altLang="ja-JP" sz="2400">
                <a:solidFill>
                  <a:schemeClr val="bg1"/>
                </a:solidFill>
              </a:rPr>
              <a:t>for {</a:t>
            </a:r>
          </a:p>
          <a:p>
            <a:pPr marL="0" indent="0">
              <a:buNone/>
            </a:pPr>
            <a:r>
              <a:rPr lang="nn-NO" altLang="ja-JP" sz="2400">
                <a:solidFill>
                  <a:schemeClr val="bg1"/>
                </a:solidFill>
              </a:rPr>
              <a:t>    if sum &gt;= 10 {</a:t>
            </a:r>
          </a:p>
          <a:p>
            <a:pPr marL="0" indent="0">
              <a:buNone/>
            </a:pPr>
            <a:r>
              <a:rPr lang="nn-NO" altLang="ja-JP" sz="2400">
                <a:solidFill>
                  <a:schemeClr val="bg1"/>
                </a:solidFill>
              </a:rPr>
              <a:t>        break // </a:t>
            </a:r>
            <a:r>
              <a:rPr lang="ja-JP" altLang="en-US" sz="2400">
                <a:solidFill>
                  <a:schemeClr val="bg1"/>
                </a:solidFill>
              </a:rPr>
              <a:t>ループを終了</a:t>
            </a:r>
          </a:p>
          <a:p>
            <a:pPr marL="0" indent="0">
              <a:buNone/>
            </a:pPr>
            <a:r>
              <a:rPr lang="ja-JP" altLang="en-US" sz="2400">
                <a:solidFill>
                  <a:schemeClr val="bg1"/>
                </a:solidFill>
              </a:rPr>
              <a:t>    </a:t>
            </a:r>
            <a:r>
              <a:rPr lang="en-US" altLang="ja-JP" sz="2400">
                <a:solidFill>
                  <a:schemeClr val="bg1"/>
                </a:solidFill>
              </a:rPr>
              <a:t>}</a:t>
            </a:r>
          </a:p>
          <a:p>
            <a:pPr marL="0" indent="0">
              <a:buNone/>
            </a:pPr>
            <a:r>
              <a:rPr lang="en-US" altLang="ja-JP" sz="2400">
                <a:solidFill>
                  <a:schemeClr val="bg1"/>
                </a:solidFill>
              </a:rPr>
              <a:t>    </a:t>
            </a:r>
            <a:r>
              <a:rPr lang="nn-NO" altLang="ja-JP" sz="2400">
                <a:solidFill>
                  <a:schemeClr val="bg1"/>
                </a:solidFill>
              </a:rPr>
              <a:t>sum++</a:t>
            </a:r>
          </a:p>
          <a:p>
            <a:pPr marL="0" indent="0">
              <a:buNone/>
            </a:pPr>
            <a:r>
              <a:rPr lang="nn-NO" altLang="ja-JP" sz="2400">
                <a:solidFill>
                  <a:schemeClr val="bg1"/>
                </a:solidFill>
              </a:rPr>
              <a:t>    fmt.Println("Sum:", sum)</a:t>
            </a:r>
          </a:p>
          <a:p>
            <a:pPr marL="0" indent="0">
              <a:buNone/>
            </a:pPr>
            <a:r>
              <a:rPr lang="nn-NO" altLang="ja-JP" sz="2400">
                <a:solidFill>
                  <a:schemeClr val="bg1"/>
                </a:solidFill>
              </a:rPr>
              <a:t>}</a:t>
            </a:r>
            <a:endParaRPr lang="en-US" altLang="ja-JP" sz="2400" dirty="0">
              <a:solidFill>
                <a:schemeClr val="bg1"/>
              </a:solidFill>
            </a:endParaRPr>
          </a:p>
        </p:txBody>
      </p:sp>
    </p:spTree>
    <p:extLst>
      <p:ext uri="{BB962C8B-B14F-4D97-AF65-F5344CB8AC3E}">
        <p14:creationId xmlns:p14="http://schemas.microsoft.com/office/powerpoint/2010/main" val="8695654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t>range</a:t>
            </a:r>
            <a:endParaRPr kumimoji="1" lang="ja-JP" altLang="en-US"/>
          </a:p>
        </p:txBody>
      </p:sp>
      <p:sp>
        <p:nvSpPr>
          <p:cNvPr id="3" name="コンテンツ プレースホルダー 2"/>
          <p:cNvSpPr>
            <a:spLocks noGrp="1"/>
          </p:cNvSpPr>
          <p:nvPr>
            <p:ph idx="1"/>
          </p:nvPr>
        </p:nvSpPr>
        <p:spPr/>
        <p:txBody>
          <a:bodyPr>
            <a:normAutofit/>
          </a:bodyPr>
          <a:lstStyle/>
          <a:p>
            <a:r>
              <a:rPr lang="en-US" altLang="ja-JP" sz="2400" smtClean="0">
                <a:solidFill>
                  <a:srgbClr val="C00000"/>
                </a:solidFill>
                <a:latin typeface="+mn-ea"/>
              </a:rPr>
              <a:t>range</a:t>
            </a:r>
            <a:r>
              <a:rPr lang="ja-JP" altLang="en-US" sz="2400" smtClean="0">
                <a:latin typeface="+mn-ea"/>
              </a:rPr>
              <a:t>キーワードは反復処理を行うための便利な構文であり、配列やスライス、マップ、文字列等々、様々なデータ構造を操作することができます。</a:t>
            </a:r>
            <a:endParaRPr lang="en-US" altLang="ja-JP" sz="2400">
              <a:latin typeface="+mn-ea"/>
            </a:endParaRPr>
          </a:p>
          <a:p>
            <a:pPr marL="0" indent="0">
              <a:buNone/>
            </a:pPr>
            <a:r>
              <a:rPr lang="ja-JP" altLang="en-US" sz="2400" smtClean="0">
                <a:latin typeface="+mn-ea"/>
              </a:rPr>
              <a:t>例）配列、スライスの反復処理</a:t>
            </a:r>
            <a:endParaRPr lang="en-US" altLang="ja-JP" sz="2400" smtClean="0">
              <a:latin typeface="+mn-ea"/>
            </a:endParaRPr>
          </a:p>
          <a:p>
            <a:endParaRPr lang="en-US" altLang="ja-JP" sz="240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28</a:t>
            </a:fld>
            <a:endParaRPr kumimoji="1" lang="ja-JP" altLang="en-US" dirty="0"/>
          </a:p>
        </p:txBody>
      </p:sp>
      <p:sp>
        <p:nvSpPr>
          <p:cNvPr id="10" name="コンテンツ プレースホルダー 2"/>
          <p:cNvSpPr txBox="1">
            <a:spLocks/>
          </p:cNvSpPr>
          <p:nvPr/>
        </p:nvSpPr>
        <p:spPr>
          <a:xfrm>
            <a:off x="1190703" y="2832363"/>
            <a:ext cx="7646466" cy="2955202"/>
          </a:xfrm>
          <a:prstGeom prst="rect">
            <a:avLst/>
          </a:prstGeom>
          <a:solidFill>
            <a:schemeClr val="tx1">
              <a:lumMod val="75000"/>
              <a:lumOff val="25000"/>
            </a:schemeClr>
          </a:solidFill>
        </p:spPr>
        <p:txBody>
          <a:bodyPr vert="horz" lIns="45720" tIns="45720" rIns="45720" bIns="45720" rtlCol="0" anchor="ctr">
            <a:normAutofit fontScale="85000" lnSpcReduction="20000"/>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nn-NO" altLang="ja-JP" sz="2400">
                <a:solidFill>
                  <a:schemeClr val="bg1"/>
                </a:solidFill>
              </a:rPr>
              <a:t>numbers := []int{2, 3, 5, 7, 11}</a:t>
            </a:r>
          </a:p>
          <a:p>
            <a:pPr marL="0" indent="0">
              <a:buNone/>
            </a:pPr>
            <a:endParaRPr lang="nn-NO" altLang="ja-JP" sz="2400">
              <a:solidFill>
                <a:schemeClr val="bg1"/>
              </a:solidFill>
            </a:endParaRPr>
          </a:p>
          <a:p>
            <a:pPr marL="0" indent="0">
              <a:buNone/>
            </a:pPr>
            <a:r>
              <a:rPr lang="nn-NO" altLang="ja-JP" sz="2400">
                <a:solidFill>
                  <a:schemeClr val="bg1"/>
                </a:solidFill>
              </a:rPr>
              <a:t>for index, value := range numbers {</a:t>
            </a:r>
          </a:p>
          <a:p>
            <a:pPr marL="0" indent="0">
              <a:buNone/>
            </a:pPr>
            <a:r>
              <a:rPr lang="nn-NO" altLang="ja-JP" sz="2400">
                <a:solidFill>
                  <a:schemeClr val="bg1"/>
                </a:solidFill>
              </a:rPr>
              <a:t>    fmt.Printf("Index: %d, Value: %d\n", index, value)</a:t>
            </a:r>
          </a:p>
          <a:p>
            <a:pPr marL="0" indent="0">
              <a:buNone/>
            </a:pPr>
            <a:r>
              <a:rPr lang="nn-NO" altLang="ja-JP" sz="2400">
                <a:solidFill>
                  <a:schemeClr val="bg1"/>
                </a:solidFill>
              </a:rPr>
              <a:t>}</a:t>
            </a:r>
          </a:p>
          <a:p>
            <a:pPr marL="0" indent="0">
              <a:buNone/>
            </a:pPr>
            <a:endParaRPr lang="nn-NO" altLang="ja-JP" sz="2400">
              <a:solidFill>
                <a:schemeClr val="bg1"/>
              </a:solidFill>
            </a:endParaRPr>
          </a:p>
          <a:p>
            <a:pPr marL="0" indent="0">
              <a:buNone/>
            </a:pPr>
            <a:r>
              <a:rPr lang="nn-NO" altLang="ja-JP" sz="2400">
                <a:solidFill>
                  <a:schemeClr val="tx2">
                    <a:lumMod val="40000"/>
                    <a:lumOff val="60000"/>
                  </a:schemeClr>
                </a:solidFill>
              </a:rPr>
              <a:t>// </a:t>
            </a:r>
            <a:r>
              <a:rPr lang="ja-JP" altLang="en-US" sz="2400">
                <a:solidFill>
                  <a:schemeClr val="tx2">
                    <a:lumMod val="40000"/>
                    <a:lumOff val="60000"/>
                  </a:schemeClr>
                </a:solidFill>
              </a:rPr>
              <a:t>インデックスを省略し、値のみ取得したい場合</a:t>
            </a:r>
          </a:p>
          <a:p>
            <a:pPr marL="0" indent="0">
              <a:buNone/>
            </a:pPr>
            <a:r>
              <a:rPr lang="nn-NO" altLang="ja-JP" sz="2400">
                <a:solidFill>
                  <a:schemeClr val="bg1"/>
                </a:solidFill>
              </a:rPr>
              <a:t>for _, value := range numbers {</a:t>
            </a:r>
          </a:p>
          <a:p>
            <a:pPr marL="0" indent="0">
              <a:buNone/>
            </a:pPr>
            <a:r>
              <a:rPr lang="nn-NO" altLang="ja-JP" sz="2400">
                <a:solidFill>
                  <a:schemeClr val="bg1"/>
                </a:solidFill>
              </a:rPr>
              <a:t>    fmt.Println("Value:", value)</a:t>
            </a:r>
          </a:p>
          <a:p>
            <a:pPr marL="0" indent="0">
              <a:buNone/>
            </a:pPr>
            <a:r>
              <a:rPr lang="nn-NO" altLang="ja-JP" sz="2400">
                <a:solidFill>
                  <a:schemeClr val="bg1"/>
                </a:solidFill>
              </a:rPr>
              <a:t>}</a:t>
            </a:r>
            <a:endParaRPr lang="en-US" altLang="ja-JP" sz="2400" dirty="0">
              <a:solidFill>
                <a:schemeClr val="bg1"/>
              </a:solidFill>
            </a:endParaRPr>
          </a:p>
        </p:txBody>
      </p:sp>
    </p:spTree>
    <p:extLst>
      <p:ext uri="{BB962C8B-B14F-4D97-AF65-F5344CB8AC3E}">
        <p14:creationId xmlns:p14="http://schemas.microsoft.com/office/powerpoint/2010/main" val="25906703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t>range</a:t>
            </a:r>
            <a:endParaRPr kumimoji="1" lang="ja-JP" altLang="en-US"/>
          </a:p>
        </p:txBody>
      </p:sp>
      <p:sp>
        <p:nvSpPr>
          <p:cNvPr id="3" name="コンテンツ プレースホルダー 2"/>
          <p:cNvSpPr>
            <a:spLocks noGrp="1"/>
          </p:cNvSpPr>
          <p:nvPr>
            <p:ph idx="1"/>
          </p:nvPr>
        </p:nvSpPr>
        <p:spPr/>
        <p:txBody>
          <a:bodyPr>
            <a:normAutofit/>
          </a:bodyPr>
          <a:lstStyle/>
          <a:p>
            <a:pPr marL="0" indent="0">
              <a:buNone/>
            </a:pPr>
            <a:r>
              <a:rPr lang="ja-JP" altLang="en-US" sz="2400" smtClean="0">
                <a:latin typeface="+mn-ea"/>
              </a:rPr>
              <a:t>例）マップの反復処理</a:t>
            </a:r>
            <a:endParaRPr lang="en-US" altLang="ja-JP" sz="2400" smtClean="0">
              <a:latin typeface="+mn-ea"/>
            </a:endParaRPr>
          </a:p>
          <a:p>
            <a:endParaRPr lang="en-US" altLang="ja-JP" sz="240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29</a:t>
            </a:fld>
            <a:endParaRPr kumimoji="1" lang="ja-JP" altLang="en-US" dirty="0"/>
          </a:p>
        </p:txBody>
      </p:sp>
      <p:sp>
        <p:nvSpPr>
          <p:cNvPr id="10" name="コンテンツ プレースホルダー 2"/>
          <p:cNvSpPr txBox="1">
            <a:spLocks/>
          </p:cNvSpPr>
          <p:nvPr/>
        </p:nvSpPr>
        <p:spPr>
          <a:xfrm>
            <a:off x="1190703" y="2165300"/>
            <a:ext cx="7646466" cy="2955202"/>
          </a:xfrm>
          <a:prstGeom prst="rect">
            <a:avLst/>
          </a:prstGeom>
          <a:solidFill>
            <a:schemeClr val="tx1">
              <a:lumMod val="75000"/>
              <a:lumOff val="25000"/>
            </a:schemeClr>
          </a:solidFill>
        </p:spPr>
        <p:txBody>
          <a:bodyPr vert="horz" lIns="45720" tIns="45720" rIns="45720" bIns="45720" rtlCol="0" anchor="ctr">
            <a:normAutofit fontScale="85000" lnSpcReduction="10000"/>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chemeClr val="bg1"/>
                </a:solidFill>
              </a:rPr>
              <a:t>capitals := map[string]string{</a:t>
            </a:r>
          </a:p>
          <a:p>
            <a:pPr marL="0" indent="0">
              <a:buNone/>
            </a:pPr>
            <a:r>
              <a:rPr lang="en-US" altLang="ja-JP" sz="2400">
                <a:solidFill>
                  <a:schemeClr val="bg1"/>
                </a:solidFill>
              </a:rPr>
              <a:t>    "Japan":    "Tokyo",</a:t>
            </a:r>
          </a:p>
          <a:p>
            <a:pPr marL="0" indent="0">
              <a:buNone/>
            </a:pPr>
            <a:r>
              <a:rPr lang="en-US" altLang="ja-JP" sz="2400">
                <a:solidFill>
                  <a:schemeClr val="bg1"/>
                </a:solidFill>
              </a:rPr>
              <a:t>    "France":   "Paris",</a:t>
            </a:r>
          </a:p>
          <a:p>
            <a:pPr marL="0" indent="0">
              <a:buNone/>
            </a:pPr>
            <a:r>
              <a:rPr lang="en-US" altLang="ja-JP" sz="2400">
                <a:solidFill>
                  <a:schemeClr val="bg1"/>
                </a:solidFill>
              </a:rPr>
              <a:t>    "Italy":    "Rome",</a:t>
            </a:r>
          </a:p>
          <a:p>
            <a:pPr marL="0" indent="0">
              <a:buNone/>
            </a:pPr>
            <a:r>
              <a:rPr lang="en-US" altLang="ja-JP" sz="2400">
                <a:solidFill>
                  <a:schemeClr val="bg1"/>
                </a:solidFill>
              </a:rPr>
              <a:t>}</a:t>
            </a:r>
          </a:p>
          <a:p>
            <a:pPr marL="0" indent="0">
              <a:buNone/>
            </a:pPr>
            <a:endParaRPr lang="en-US" altLang="ja-JP" sz="2400">
              <a:solidFill>
                <a:schemeClr val="bg1"/>
              </a:solidFill>
            </a:endParaRPr>
          </a:p>
          <a:p>
            <a:pPr marL="0" indent="0">
              <a:buNone/>
            </a:pPr>
            <a:r>
              <a:rPr lang="en-US" altLang="ja-JP" sz="2400">
                <a:solidFill>
                  <a:schemeClr val="bg1"/>
                </a:solidFill>
              </a:rPr>
              <a:t>for country, capital := range capitals {</a:t>
            </a:r>
          </a:p>
          <a:p>
            <a:pPr marL="0" indent="0">
              <a:buNone/>
            </a:pPr>
            <a:r>
              <a:rPr lang="en-US" altLang="ja-JP" sz="2400">
                <a:solidFill>
                  <a:schemeClr val="bg1"/>
                </a:solidFill>
              </a:rPr>
              <a:t>    fmt.Printf("Country: %s, Capital: %s\n", country, capital)</a:t>
            </a:r>
          </a:p>
          <a:p>
            <a:pPr marL="0" indent="0">
              <a:buNone/>
            </a:pPr>
            <a:r>
              <a:rPr lang="en-US" altLang="ja-JP" sz="2400">
                <a:solidFill>
                  <a:schemeClr val="bg1"/>
                </a:solidFill>
              </a:rPr>
              <a:t>}</a:t>
            </a:r>
            <a:endParaRPr lang="en-US" altLang="ja-JP" sz="2400" dirty="0">
              <a:solidFill>
                <a:schemeClr val="bg1"/>
              </a:solidFill>
            </a:endParaRPr>
          </a:p>
        </p:txBody>
      </p:sp>
    </p:spTree>
    <p:extLst>
      <p:ext uri="{BB962C8B-B14F-4D97-AF65-F5344CB8AC3E}">
        <p14:creationId xmlns:p14="http://schemas.microsoft.com/office/powerpoint/2010/main" val="3807411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Go</a:t>
            </a:r>
            <a:r>
              <a:rPr lang="ja-JP" altLang="en-US" smtClean="0"/>
              <a:t>コマンド</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mtClean="0">
                <a:latin typeface="+mn-ea"/>
              </a:rPr>
              <a:t>前回の授業では</a:t>
            </a:r>
            <a:r>
              <a:rPr kumimoji="1" lang="en-US" altLang="ja-JP" smtClean="0">
                <a:latin typeface="+mn-ea"/>
              </a:rPr>
              <a:t>Go</a:t>
            </a:r>
            <a:r>
              <a:rPr kumimoji="1" lang="ja-JP" altLang="en-US" smtClean="0">
                <a:latin typeface="+mn-ea"/>
              </a:rPr>
              <a:t>コマンドを用いてソースコードをコンパイルしてバイナリファイルを生成してから実行していました。</a:t>
            </a:r>
            <a:endParaRPr lang="en-US" altLang="ja-JP" smtClean="0">
              <a:latin typeface="+mn-ea"/>
            </a:endParaRPr>
          </a:p>
          <a:p>
            <a:r>
              <a:rPr lang="en-US" altLang="ja-JP" smtClean="0">
                <a:latin typeface="+mn-ea"/>
              </a:rPr>
              <a:t>Go</a:t>
            </a:r>
            <a:r>
              <a:rPr lang="ja-JP" altLang="en-US" smtClean="0">
                <a:latin typeface="+mn-ea"/>
              </a:rPr>
              <a:t>言語はソースコードと</a:t>
            </a:r>
            <a:r>
              <a:rPr lang="en-US" altLang="ja-JP" smtClean="0">
                <a:latin typeface="+mn-ea"/>
              </a:rPr>
              <a:t>Go</a:t>
            </a:r>
            <a:r>
              <a:rPr lang="ja-JP" altLang="en-US" smtClean="0">
                <a:latin typeface="+mn-ea"/>
              </a:rPr>
              <a:t>コマンドを用いて開発をしていきます。</a:t>
            </a:r>
            <a:endParaRPr lang="en-US" altLang="ja-JP" smtClean="0">
              <a:latin typeface="+mn-ea"/>
            </a:endParaRPr>
          </a:p>
          <a:p>
            <a:endParaRPr lang="en-US" altLang="ja-JP">
              <a:latin typeface="+mn-ea"/>
            </a:endParaRPr>
          </a:p>
          <a:p>
            <a:r>
              <a:rPr lang="ja-JP" altLang="en-US" smtClean="0">
                <a:latin typeface="+mn-ea"/>
              </a:rPr>
              <a:t>下記コマンドが</a:t>
            </a:r>
            <a:r>
              <a:rPr lang="en-US" altLang="ja-JP" smtClean="0">
                <a:latin typeface="+mn-ea"/>
              </a:rPr>
              <a:t>Go</a:t>
            </a:r>
            <a:r>
              <a:rPr lang="ja-JP" altLang="en-US" smtClean="0">
                <a:latin typeface="+mn-ea"/>
              </a:rPr>
              <a:t>言語の開発の基本となりますので覚えてください。</a:t>
            </a:r>
            <a:endParaRPr lang="en-US" altLang="ja-JP" smtClean="0">
              <a:latin typeface="+mn-ea"/>
            </a:endParaRPr>
          </a:p>
          <a:p>
            <a:pPr lvl="1"/>
            <a:r>
              <a:rPr lang="en-US" altLang="ja-JP" sz="2400" smtClean="0">
                <a:solidFill>
                  <a:schemeClr val="accent2">
                    <a:lumMod val="75000"/>
                  </a:schemeClr>
                </a:solidFill>
                <a:latin typeface="+mn-ea"/>
              </a:rPr>
              <a:t>go build</a:t>
            </a:r>
          </a:p>
          <a:p>
            <a:pPr lvl="1"/>
            <a:r>
              <a:rPr lang="en-US" altLang="ja-JP" sz="2400" smtClean="0">
                <a:solidFill>
                  <a:schemeClr val="accent2">
                    <a:lumMod val="75000"/>
                  </a:schemeClr>
                </a:solidFill>
                <a:latin typeface="+mn-ea"/>
              </a:rPr>
              <a:t>go run</a:t>
            </a:r>
          </a:p>
          <a:p>
            <a:pPr lvl="1"/>
            <a:r>
              <a:rPr lang="en-US" altLang="ja-JP" sz="2400" smtClean="0">
                <a:solidFill>
                  <a:schemeClr val="accent2">
                    <a:lumMod val="75000"/>
                  </a:schemeClr>
                </a:solidFill>
                <a:latin typeface="+mn-ea"/>
              </a:rPr>
              <a:t>go mod</a:t>
            </a:r>
            <a:endParaRPr lang="en-US" altLang="ja-JP" sz="2400">
              <a:solidFill>
                <a:schemeClr val="accent2">
                  <a:lumMod val="75000"/>
                </a:schemeClr>
              </a:solidFill>
              <a:latin typeface="+mn-ea"/>
            </a:endParaRPr>
          </a:p>
          <a:p>
            <a:endParaRPr lang="en-US" altLang="ja-JP" smtClean="0">
              <a:latin typeface="+mn-ea"/>
            </a:endParaRPr>
          </a:p>
          <a:p>
            <a:pPr lvl="2"/>
            <a:endParaRPr lang="en-US" altLang="ja-JP"/>
          </a:p>
          <a:p>
            <a:endParaRPr lang="en-US" altLang="ja-JP"/>
          </a:p>
          <a:p>
            <a:endParaRPr kumimoji="1" lang="en-US" altLang="ja-JP" smtClean="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3</a:t>
            </a:fld>
            <a:endParaRPr kumimoji="1" lang="ja-JP" altLang="en-US" dirty="0"/>
          </a:p>
        </p:txBody>
      </p:sp>
    </p:spTree>
    <p:extLst>
      <p:ext uri="{BB962C8B-B14F-4D97-AF65-F5344CB8AC3E}">
        <p14:creationId xmlns:p14="http://schemas.microsoft.com/office/powerpoint/2010/main" val="3271538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関数の基本</a:t>
            </a:r>
            <a:endParaRPr kumimoji="1" lang="ja-JP" altLang="en-US"/>
          </a:p>
        </p:txBody>
      </p:sp>
      <p:sp>
        <p:nvSpPr>
          <p:cNvPr id="3" name="コンテンツ プレースホルダー 2"/>
          <p:cNvSpPr>
            <a:spLocks noGrp="1"/>
          </p:cNvSpPr>
          <p:nvPr>
            <p:ph idx="1"/>
          </p:nvPr>
        </p:nvSpPr>
        <p:spPr/>
        <p:txBody>
          <a:bodyPr>
            <a:normAutofit/>
          </a:bodyPr>
          <a:lstStyle/>
          <a:p>
            <a:r>
              <a:rPr lang="en-US" altLang="ja-JP" sz="2400" smtClean="0"/>
              <a:t>Go</a:t>
            </a:r>
            <a:r>
              <a:rPr lang="ja-JP" altLang="en-US" sz="2400"/>
              <a:t>言語で定数を利用する</a:t>
            </a:r>
            <a:r>
              <a:rPr lang="ja-JP" altLang="en-US" sz="2400"/>
              <a:t>場合</a:t>
            </a:r>
            <a:r>
              <a:rPr lang="ja-JP" altLang="en-US" sz="2400" smtClean="0"/>
              <a:t>は</a:t>
            </a:r>
            <a:r>
              <a:rPr lang="en-US" altLang="ja-JP" sz="2400" smtClean="0">
                <a:solidFill>
                  <a:schemeClr val="accent2">
                    <a:lumMod val="75000"/>
                  </a:schemeClr>
                </a:solidFill>
                <a:latin typeface="+mn-ea"/>
              </a:rPr>
              <a:t>func</a:t>
            </a:r>
            <a:r>
              <a:rPr lang="ja-JP" altLang="en-US" sz="2400" smtClean="0"/>
              <a:t>キーワード</a:t>
            </a:r>
            <a:r>
              <a:rPr lang="ja-JP" altLang="en-US" sz="2400"/>
              <a:t>を</a:t>
            </a:r>
            <a:r>
              <a:rPr lang="ja-JP" altLang="en-US" sz="2400" smtClean="0"/>
              <a:t>使います</a:t>
            </a:r>
            <a:endParaRPr lang="en-US" altLang="ja-JP" sz="2400" smtClean="0"/>
          </a:p>
          <a:p>
            <a:endParaRPr lang="en-US" altLang="ja-JP" sz="2400">
              <a:solidFill>
                <a:schemeClr val="accent2">
                  <a:lumMod val="75000"/>
                </a:schemeClr>
              </a:solidFill>
              <a:latin typeface="+mn-ea"/>
            </a:endParaRPr>
          </a:p>
          <a:p>
            <a:pPr marL="0" indent="0">
              <a:buNone/>
            </a:pPr>
            <a:endParaRPr lang="en-US" altLang="ja-JP" sz="2400" smtClean="0">
              <a:solidFill>
                <a:schemeClr val="accent2">
                  <a:lumMod val="75000"/>
                </a:schemeClr>
              </a:solidFill>
            </a:endParaRPr>
          </a:p>
          <a:p>
            <a:pPr marL="0" indent="0">
              <a:buNone/>
            </a:pPr>
            <a:r>
              <a:rPr lang="ja-JP" altLang="en-US" sz="2400" smtClean="0"/>
              <a:t>例</a:t>
            </a:r>
            <a:r>
              <a:rPr lang="ja-JP" altLang="en-US" sz="2400"/>
              <a:t>）</a:t>
            </a:r>
            <a:endParaRPr lang="en-US" altLang="ja-JP" sz="2400">
              <a:latin typeface="+mn-ea"/>
            </a:endParaRPr>
          </a:p>
          <a:p>
            <a:pPr marL="0" indent="0">
              <a:buNone/>
            </a:pPr>
            <a:endParaRPr lang="en-US" altLang="ja-JP" sz="2400" smtClean="0">
              <a:solidFill>
                <a:schemeClr val="accent2">
                  <a:lumMod val="75000"/>
                </a:schemeClr>
              </a:solidFill>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30</a:t>
            </a:fld>
            <a:endParaRPr kumimoji="1" lang="ja-JP" altLang="en-US" dirty="0"/>
          </a:p>
        </p:txBody>
      </p:sp>
      <p:sp>
        <p:nvSpPr>
          <p:cNvPr id="5" name="コンテンツ プレースホルダー 2"/>
          <p:cNvSpPr txBox="1">
            <a:spLocks/>
          </p:cNvSpPr>
          <p:nvPr/>
        </p:nvSpPr>
        <p:spPr>
          <a:xfrm>
            <a:off x="1190703" y="1991805"/>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func </a:t>
            </a:r>
            <a:r>
              <a:rPr lang="ja-JP" altLang="en-US" sz="2400" smtClean="0">
                <a:solidFill>
                  <a:schemeClr val="bg1"/>
                </a:solidFill>
              </a:rPr>
              <a:t>関数名</a:t>
            </a:r>
            <a:r>
              <a:rPr lang="en-US" altLang="ja-JP" sz="2400" smtClean="0">
                <a:solidFill>
                  <a:schemeClr val="bg1"/>
                </a:solidFill>
              </a:rPr>
              <a:t>()</a:t>
            </a:r>
            <a:r>
              <a:rPr lang="ja-JP" altLang="en-US" sz="2400">
                <a:solidFill>
                  <a:schemeClr val="bg1"/>
                </a:solidFill>
              </a:rPr>
              <a:t> </a:t>
            </a:r>
            <a:r>
              <a:rPr lang="ja-JP" altLang="en-US" sz="2400" smtClean="0">
                <a:solidFill>
                  <a:schemeClr val="bg1"/>
                </a:solidFill>
              </a:rPr>
              <a:t>返却型 </a:t>
            </a:r>
            <a:r>
              <a:rPr lang="en-US" altLang="ja-JP" sz="2400" smtClean="0">
                <a:solidFill>
                  <a:schemeClr val="bg1"/>
                </a:solidFill>
              </a:rPr>
              <a:t>{}</a:t>
            </a:r>
            <a:endParaRPr lang="en-US" altLang="ja-JP" sz="2400" dirty="0">
              <a:solidFill>
                <a:schemeClr val="bg1"/>
              </a:solidFill>
            </a:endParaRPr>
          </a:p>
        </p:txBody>
      </p:sp>
      <p:sp>
        <p:nvSpPr>
          <p:cNvPr id="18" name="コンテンツ プレースホルダー 2"/>
          <p:cNvSpPr txBox="1">
            <a:spLocks/>
          </p:cNvSpPr>
          <p:nvPr/>
        </p:nvSpPr>
        <p:spPr>
          <a:xfrm>
            <a:off x="1460525" y="2961523"/>
            <a:ext cx="7646466" cy="3388174"/>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chemeClr val="bg1"/>
                </a:solidFill>
              </a:rPr>
              <a:t>func Add(a int, b int) int {</a:t>
            </a:r>
          </a:p>
          <a:p>
            <a:pPr marL="0" indent="0">
              <a:buNone/>
            </a:pPr>
            <a:r>
              <a:rPr lang="en-US" altLang="ja-JP" sz="2400">
                <a:solidFill>
                  <a:schemeClr val="bg1"/>
                </a:solidFill>
              </a:rPr>
              <a:t>    return a + b</a:t>
            </a:r>
          </a:p>
          <a:p>
            <a:pPr marL="0" indent="0">
              <a:buNone/>
            </a:pPr>
            <a:r>
              <a:rPr lang="en-US" altLang="ja-JP" sz="2400">
                <a:solidFill>
                  <a:schemeClr val="bg1"/>
                </a:solidFill>
              </a:rPr>
              <a:t>}</a:t>
            </a:r>
          </a:p>
          <a:p>
            <a:pPr marL="0" indent="0">
              <a:buNone/>
            </a:pPr>
            <a:endParaRPr lang="en-US" altLang="ja-JP" sz="2400">
              <a:solidFill>
                <a:schemeClr val="bg1"/>
              </a:solidFill>
            </a:endParaRPr>
          </a:p>
          <a:p>
            <a:pPr marL="0" indent="0">
              <a:buNone/>
            </a:pPr>
            <a:r>
              <a:rPr lang="en-US" altLang="ja-JP" sz="2400">
                <a:solidFill>
                  <a:schemeClr val="bg1"/>
                </a:solidFill>
              </a:rPr>
              <a:t>func main() {</a:t>
            </a:r>
          </a:p>
          <a:p>
            <a:pPr marL="0" indent="0">
              <a:buNone/>
            </a:pPr>
            <a:r>
              <a:rPr lang="en-US" altLang="ja-JP" sz="2400">
                <a:solidFill>
                  <a:schemeClr val="bg1"/>
                </a:solidFill>
              </a:rPr>
              <a:t>    result := Add(3, 4)</a:t>
            </a:r>
          </a:p>
          <a:p>
            <a:pPr marL="0" indent="0">
              <a:buNone/>
            </a:pPr>
            <a:r>
              <a:rPr lang="en-US" altLang="ja-JP" sz="2400">
                <a:solidFill>
                  <a:schemeClr val="bg1"/>
                </a:solidFill>
              </a:rPr>
              <a:t>    fmt.Println("3 + 4 =", result)</a:t>
            </a:r>
          </a:p>
          <a:p>
            <a:pPr marL="0" indent="0">
              <a:buNone/>
            </a:pPr>
            <a:r>
              <a:rPr lang="en-US" altLang="ja-JP" sz="2400">
                <a:solidFill>
                  <a:schemeClr val="bg1"/>
                </a:solidFill>
              </a:rPr>
              <a:t>}</a:t>
            </a:r>
            <a:endParaRPr lang="en-US" altLang="ja-JP" sz="2400" dirty="0">
              <a:solidFill>
                <a:schemeClr val="bg1"/>
              </a:solidFill>
            </a:endParaRPr>
          </a:p>
        </p:txBody>
      </p:sp>
    </p:spTree>
    <p:extLst>
      <p:ext uri="{BB962C8B-B14F-4D97-AF65-F5344CB8AC3E}">
        <p14:creationId xmlns:p14="http://schemas.microsoft.com/office/powerpoint/2010/main" val="35534346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複数の値を返す関数</a:t>
            </a:r>
            <a:endParaRPr kumimoji="1" lang="ja-JP" altLang="en-US"/>
          </a:p>
        </p:txBody>
      </p:sp>
      <p:sp>
        <p:nvSpPr>
          <p:cNvPr id="3" name="コンテンツ プレースホルダー 2"/>
          <p:cNvSpPr>
            <a:spLocks noGrp="1"/>
          </p:cNvSpPr>
          <p:nvPr>
            <p:ph idx="1"/>
          </p:nvPr>
        </p:nvSpPr>
        <p:spPr/>
        <p:txBody>
          <a:bodyPr>
            <a:normAutofit/>
          </a:bodyPr>
          <a:lstStyle/>
          <a:p>
            <a:r>
              <a:rPr lang="en-US" altLang="ja-JP" sz="2400" smtClean="0"/>
              <a:t>Go</a:t>
            </a:r>
            <a:r>
              <a:rPr lang="ja-JP" altLang="en-US" sz="2400" smtClean="0"/>
              <a:t>言語</a:t>
            </a:r>
            <a:r>
              <a:rPr lang="ja-JP" altLang="en-US" sz="2400"/>
              <a:t>で</a:t>
            </a:r>
            <a:r>
              <a:rPr lang="ja-JP" altLang="en-US" sz="2400" smtClean="0"/>
              <a:t>は複数の戻り値を持つことができます。</a:t>
            </a:r>
            <a:endParaRPr lang="en-US" altLang="ja-JP" sz="2400"/>
          </a:p>
          <a:p>
            <a:pPr marL="0" indent="0">
              <a:buNone/>
            </a:pPr>
            <a:r>
              <a:rPr kumimoji="1" lang="ja-JP" altLang="en-US" sz="2400" smtClean="0">
                <a:solidFill>
                  <a:schemeClr val="accent2">
                    <a:lumMod val="75000"/>
                  </a:schemeClr>
                </a:solidFill>
              </a:rPr>
              <a:t>　例）</a:t>
            </a:r>
            <a:r>
              <a:rPr kumimoji="1" lang="en-US" altLang="ja-JP" sz="2400" smtClean="0">
                <a:solidFill>
                  <a:schemeClr val="accent2">
                    <a:lumMod val="75000"/>
                  </a:schemeClr>
                </a:solidFill>
                <a:latin typeface="+mn-ea"/>
              </a:rPr>
              <a:t>sample := 10</a:t>
            </a:r>
          </a:p>
          <a:p>
            <a:pPr marL="0" indent="0">
              <a:buNone/>
            </a:pPr>
            <a:r>
              <a:rPr lang="ja-JP" altLang="en-US" sz="2400">
                <a:solidFill>
                  <a:schemeClr val="accent2">
                    <a:lumMod val="75000"/>
                  </a:schemeClr>
                </a:solidFill>
              </a:rPr>
              <a:t>　</a:t>
            </a:r>
            <a:endParaRPr lang="en-US" altLang="ja-JP" sz="2400" smtClean="0">
              <a:solidFill>
                <a:schemeClr val="accent2">
                  <a:lumMod val="75000"/>
                </a:schemeClr>
              </a:solidFill>
            </a:endParaRPr>
          </a:p>
          <a:p>
            <a:pPr marL="0" indent="0">
              <a:buNone/>
            </a:pPr>
            <a:r>
              <a:rPr lang="ja-JP" altLang="en-US" sz="2400" smtClean="0"/>
              <a:t>例）</a:t>
            </a:r>
            <a:endParaRPr lang="en-US" altLang="ja-JP" sz="240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31</a:t>
            </a:fld>
            <a:endParaRPr kumimoji="1" lang="ja-JP" altLang="en-US" dirty="0"/>
          </a:p>
        </p:txBody>
      </p:sp>
      <p:sp>
        <p:nvSpPr>
          <p:cNvPr id="5" name="コンテンツ プレースホルダー 2"/>
          <p:cNvSpPr txBox="1">
            <a:spLocks/>
          </p:cNvSpPr>
          <p:nvPr/>
        </p:nvSpPr>
        <p:spPr>
          <a:xfrm>
            <a:off x="1190703" y="1991805"/>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func </a:t>
            </a:r>
            <a:r>
              <a:rPr lang="ja-JP" altLang="en-US" sz="2400" smtClean="0">
                <a:solidFill>
                  <a:schemeClr val="bg1"/>
                </a:solidFill>
              </a:rPr>
              <a:t>関数名</a:t>
            </a:r>
            <a:r>
              <a:rPr lang="en-US" altLang="ja-JP" sz="2400" smtClean="0">
                <a:solidFill>
                  <a:schemeClr val="bg1"/>
                </a:solidFill>
              </a:rPr>
              <a:t>()</a:t>
            </a:r>
            <a:r>
              <a:rPr lang="ja-JP" altLang="en-US" sz="2400">
                <a:solidFill>
                  <a:schemeClr val="bg1"/>
                </a:solidFill>
              </a:rPr>
              <a:t> </a:t>
            </a:r>
            <a:r>
              <a:rPr lang="en-US" altLang="ja-JP" sz="2400" smtClean="0">
                <a:solidFill>
                  <a:schemeClr val="bg1"/>
                </a:solidFill>
              </a:rPr>
              <a:t>(</a:t>
            </a:r>
            <a:r>
              <a:rPr lang="ja-JP" altLang="en-US" sz="2400" smtClean="0">
                <a:solidFill>
                  <a:schemeClr val="bg1"/>
                </a:solidFill>
              </a:rPr>
              <a:t>返却型</a:t>
            </a:r>
            <a:r>
              <a:rPr lang="en-US" altLang="ja-JP" sz="2400" smtClean="0">
                <a:solidFill>
                  <a:schemeClr val="bg1"/>
                </a:solidFill>
              </a:rPr>
              <a:t>1, </a:t>
            </a:r>
            <a:r>
              <a:rPr lang="ja-JP" altLang="en-US" sz="2400" smtClean="0">
                <a:solidFill>
                  <a:schemeClr val="bg1"/>
                </a:solidFill>
              </a:rPr>
              <a:t>返却型</a:t>
            </a:r>
            <a:r>
              <a:rPr lang="en-US" altLang="ja-JP" sz="2400">
                <a:solidFill>
                  <a:schemeClr val="bg1"/>
                </a:solidFill>
              </a:rPr>
              <a:t>2</a:t>
            </a:r>
            <a:r>
              <a:rPr lang="en-US" altLang="ja-JP" sz="2400" smtClean="0">
                <a:solidFill>
                  <a:schemeClr val="bg1"/>
                </a:solidFill>
              </a:rPr>
              <a:t>)</a:t>
            </a:r>
            <a:r>
              <a:rPr lang="ja-JP" altLang="en-US" sz="2400" smtClean="0">
                <a:solidFill>
                  <a:schemeClr val="bg1"/>
                </a:solidFill>
              </a:rPr>
              <a:t> </a:t>
            </a:r>
            <a:r>
              <a:rPr lang="en-US" altLang="ja-JP" sz="2400" smtClean="0">
                <a:solidFill>
                  <a:schemeClr val="bg1"/>
                </a:solidFill>
              </a:rPr>
              <a:t>{}</a:t>
            </a:r>
            <a:endParaRPr lang="en-US" altLang="ja-JP" sz="2400" dirty="0">
              <a:solidFill>
                <a:schemeClr val="bg1"/>
              </a:solidFill>
            </a:endParaRPr>
          </a:p>
        </p:txBody>
      </p:sp>
      <p:sp>
        <p:nvSpPr>
          <p:cNvPr id="18" name="コンテンツ プレースホルダー 2"/>
          <p:cNvSpPr txBox="1">
            <a:spLocks/>
          </p:cNvSpPr>
          <p:nvPr/>
        </p:nvSpPr>
        <p:spPr>
          <a:xfrm>
            <a:off x="1460525" y="2961523"/>
            <a:ext cx="7646466" cy="3388174"/>
          </a:xfrm>
          <a:prstGeom prst="rect">
            <a:avLst/>
          </a:prstGeom>
          <a:solidFill>
            <a:schemeClr val="tx1">
              <a:lumMod val="75000"/>
              <a:lumOff val="25000"/>
            </a:schemeClr>
          </a:solidFill>
        </p:spPr>
        <p:txBody>
          <a:bodyPr vert="horz" lIns="45720" tIns="45720" rIns="45720" bIns="45720" rtlCol="0" anchor="ctr">
            <a:normAutofit fontScale="92500" lnSpcReduction="20000"/>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chemeClr val="bg1"/>
                </a:solidFill>
              </a:rPr>
              <a:t>func </a:t>
            </a:r>
            <a:r>
              <a:rPr lang="en-US" altLang="ja-JP" sz="2400" smtClean="0">
                <a:solidFill>
                  <a:schemeClr val="bg1"/>
                </a:solidFill>
              </a:rPr>
              <a:t>GetStatus() (string, </a:t>
            </a:r>
            <a:r>
              <a:rPr lang="en-US" altLang="ja-JP" sz="2400">
                <a:solidFill>
                  <a:schemeClr val="bg1"/>
                </a:solidFill>
              </a:rPr>
              <a:t>int</a:t>
            </a:r>
            <a:r>
              <a:rPr lang="en-US" altLang="ja-JP" sz="2400" smtClean="0">
                <a:solidFill>
                  <a:schemeClr val="bg1"/>
                </a:solidFill>
              </a:rPr>
              <a:t>) </a:t>
            </a:r>
            <a:r>
              <a:rPr lang="en-US" altLang="ja-JP" sz="2400">
                <a:solidFill>
                  <a:schemeClr val="bg1"/>
                </a:solidFill>
              </a:rPr>
              <a:t>{</a:t>
            </a:r>
          </a:p>
          <a:p>
            <a:pPr marL="0" indent="0">
              <a:buNone/>
            </a:pPr>
            <a:r>
              <a:rPr lang="en-US" altLang="ja-JP" sz="2400">
                <a:solidFill>
                  <a:schemeClr val="bg1"/>
                </a:solidFill>
              </a:rPr>
              <a:t>    </a:t>
            </a:r>
            <a:r>
              <a:rPr lang="en-US" altLang="ja-JP" sz="2400" smtClean="0">
                <a:solidFill>
                  <a:schemeClr val="bg1"/>
                </a:solidFill>
              </a:rPr>
              <a:t>return "tarou", 100</a:t>
            </a:r>
            <a:endParaRPr lang="en-US" altLang="ja-JP" sz="2400">
              <a:solidFill>
                <a:schemeClr val="bg1"/>
              </a:solidFill>
            </a:endParaRPr>
          </a:p>
          <a:p>
            <a:pPr marL="0" indent="0">
              <a:buNone/>
            </a:pPr>
            <a:r>
              <a:rPr lang="en-US" altLang="ja-JP" sz="2400">
                <a:solidFill>
                  <a:schemeClr val="bg1"/>
                </a:solidFill>
              </a:rPr>
              <a:t>}</a:t>
            </a:r>
          </a:p>
          <a:p>
            <a:pPr marL="0" indent="0">
              <a:buNone/>
            </a:pPr>
            <a:endParaRPr lang="en-US" altLang="ja-JP" sz="2400">
              <a:solidFill>
                <a:schemeClr val="bg1"/>
              </a:solidFill>
            </a:endParaRPr>
          </a:p>
          <a:p>
            <a:pPr marL="0" indent="0">
              <a:buNone/>
            </a:pPr>
            <a:r>
              <a:rPr lang="en-US" altLang="ja-JP" sz="2400">
                <a:solidFill>
                  <a:schemeClr val="bg1"/>
                </a:solidFill>
              </a:rPr>
              <a:t>func main() {</a:t>
            </a:r>
          </a:p>
          <a:p>
            <a:pPr marL="0" indent="0">
              <a:buNone/>
            </a:pPr>
            <a:r>
              <a:rPr lang="en-US" altLang="ja-JP" sz="2400">
                <a:solidFill>
                  <a:schemeClr val="bg1"/>
                </a:solidFill>
              </a:rPr>
              <a:t>   </a:t>
            </a:r>
            <a:r>
              <a:rPr lang="en-US" altLang="ja-JP" sz="2400" smtClean="0">
                <a:solidFill>
                  <a:schemeClr val="bg1"/>
                </a:solidFill>
              </a:rPr>
              <a:t> name, hp </a:t>
            </a:r>
            <a:r>
              <a:rPr lang="en-US" altLang="ja-JP" sz="2400">
                <a:solidFill>
                  <a:schemeClr val="bg1"/>
                </a:solidFill>
              </a:rPr>
              <a:t>:= </a:t>
            </a:r>
            <a:r>
              <a:rPr lang="en-US" altLang="ja-JP" sz="2400">
                <a:solidFill>
                  <a:schemeClr val="bg1"/>
                </a:solidFill>
              </a:rPr>
              <a:t>GetStatus() </a:t>
            </a:r>
          </a:p>
          <a:p>
            <a:pPr marL="0" indent="0">
              <a:buNone/>
            </a:pPr>
            <a:endParaRPr lang="en-US" altLang="ja-JP" sz="2400" smtClean="0">
              <a:solidFill>
                <a:schemeClr val="bg1"/>
              </a:solidFill>
            </a:endParaRPr>
          </a:p>
          <a:p>
            <a:pPr marL="0" indent="0">
              <a:buNone/>
            </a:pPr>
            <a:r>
              <a:rPr lang="en-US" altLang="ja-JP" sz="2400" smtClean="0">
                <a:solidFill>
                  <a:schemeClr val="bg1"/>
                </a:solidFill>
              </a:rPr>
              <a:t>    fmt.Println("Name:", name)</a:t>
            </a:r>
            <a:endParaRPr lang="en-US" altLang="ja-JP" sz="2400">
              <a:solidFill>
                <a:schemeClr val="bg1"/>
              </a:solidFill>
            </a:endParaRPr>
          </a:p>
          <a:p>
            <a:pPr marL="0" indent="0">
              <a:buNone/>
            </a:pPr>
            <a:r>
              <a:rPr lang="en-US" altLang="ja-JP" sz="2400" smtClean="0">
                <a:solidFill>
                  <a:schemeClr val="bg1"/>
                </a:solidFill>
              </a:rPr>
              <a:t>    fmt.Println("HP:", hp)</a:t>
            </a:r>
            <a:endParaRPr lang="en-US" altLang="ja-JP" sz="2400">
              <a:solidFill>
                <a:schemeClr val="bg1"/>
              </a:solidFill>
            </a:endParaRPr>
          </a:p>
          <a:p>
            <a:pPr marL="0" indent="0">
              <a:buNone/>
            </a:pPr>
            <a:r>
              <a:rPr lang="en-US" altLang="ja-JP" sz="2400">
                <a:solidFill>
                  <a:schemeClr val="bg1"/>
                </a:solidFill>
              </a:rPr>
              <a:t> </a:t>
            </a:r>
            <a:r>
              <a:rPr lang="en-US" altLang="ja-JP" sz="2400" smtClean="0">
                <a:solidFill>
                  <a:schemeClr val="bg1"/>
                </a:solidFill>
              </a:rPr>
              <a:t>}</a:t>
            </a:r>
            <a:endParaRPr lang="en-US" altLang="ja-JP" sz="2400" dirty="0">
              <a:solidFill>
                <a:schemeClr val="bg1"/>
              </a:solidFill>
            </a:endParaRPr>
          </a:p>
        </p:txBody>
      </p:sp>
    </p:spTree>
    <p:extLst>
      <p:ext uri="{BB962C8B-B14F-4D97-AF65-F5344CB8AC3E}">
        <p14:creationId xmlns:p14="http://schemas.microsoft.com/office/powerpoint/2010/main" val="26032623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任意の数を設定した関数</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z="2400" smtClean="0"/>
              <a:t>関数の引数を任意の数に設定することができます。</a:t>
            </a:r>
            <a:endParaRPr lang="en-US" altLang="ja-JP" sz="2400"/>
          </a:p>
          <a:p>
            <a:pPr marL="0" indent="0">
              <a:buNone/>
            </a:pPr>
            <a:r>
              <a:rPr kumimoji="1" lang="ja-JP" altLang="en-US" sz="2400" smtClean="0">
                <a:solidFill>
                  <a:schemeClr val="accent2">
                    <a:lumMod val="75000"/>
                  </a:schemeClr>
                </a:solidFill>
              </a:rPr>
              <a:t>　例）</a:t>
            </a:r>
            <a:r>
              <a:rPr kumimoji="1" lang="en-US" altLang="ja-JP" sz="2400" smtClean="0">
                <a:solidFill>
                  <a:schemeClr val="accent2">
                    <a:lumMod val="75000"/>
                  </a:schemeClr>
                </a:solidFill>
                <a:latin typeface="+mn-ea"/>
              </a:rPr>
              <a:t>sample := 10</a:t>
            </a:r>
          </a:p>
          <a:p>
            <a:pPr marL="0" indent="0">
              <a:buNone/>
            </a:pPr>
            <a:r>
              <a:rPr lang="ja-JP" altLang="en-US" sz="2400">
                <a:solidFill>
                  <a:schemeClr val="accent2">
                    <a:lumMod val="75000"/>
                  </a:schemeClr>
                </a:solidFill>
              </a:rPr>
              <a:t>　</a:t>
            </a:r>
            <a:endParaRPr lang="en-US" altLang="ja-JP" sz="2400" smtClean="0">
              <a:solidFill>
                <a:schemeClr val="accent2">
                  <a:lumMod val="75000"/>
                </a:schemeClr>
              </a:solidFill>
            </a:endParaRPr>
          </a:p>
          <a:p>
            <a:pPr marL="0" indent="0">
              <a:buNone/>
            </a:pPr>
            <a:r>
              <a:rPr lang="ja-JP" altLang="en-US" sz="2400" smtClean="0"/>
              <a:t>例）</a:t>
            </a:r>
            <a:endParaRPr lang="en-US" altLang="ja-JP" sz="240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32</a:t>
            </a:fld>
            <a:endParaRPr kumimoji="1" lang="ja-JP" altLang="en-US" dirty="0"/>
          </a:p>
        </p:txBody>
      </p:sp>
      <p:sp>
        <p:nvSpPr>
          <p:cNvPr id="5" name="コンテンツ プレースホルダー 2"/>
          <p:cNvSpPr txBox="1">
            <a:spLocks/>
          </p:cNvSpPr>
          <p:nvPr/>
        </p:nvSpPr>
        <p:spPr>
          <a:xfrm>
            <a:off x="1190703" y="1991805"/>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func </a:t>
            </a:r>
            <a:r>
              <a:rPr lang="ja-JP" altLang="en-US" sz="2400" smtClean="0">
                <a:solidFill>
                  <a:schemeClr val="bg1"/>
                </a:solidFill>
              </a:rPr>
              <a:t>関数名</a:t>
            </a:r>
            <a:r>
              <a:rPr lang="en-US" altLang="ja-JP" sz="2400" smtClean="0">
                <a:solidFill>
                  <a:schemeClr val="bg1"/>
                </a:solidFill>
              </a:rPr>
              <a:t>(</a:t>
            </a:r>
            <a:r>
              <a:rPr lang="ja-JP" altLang="en-US" sz="2400" smtClean="0">
                <a:solidFill>
                  <a:schemeClr val="bg1"/>
                </a:solidFill>
              </a:rPr>
              <a:t>変数名 </a:t>
            </a:r>
            <a:r>
              <a:rPr lang="en-US" altLang="ja-JP" sz="2400" smtClean="0">
                <a:solidFill>
                  <a:srgbClr val="FFC000"/>
                </a:solidFill>
              </a:rPr>
              <a:t>...</a:t>
            </a:r>
            <a:r>
              <a:rPr lang="ja-JP" altLang="en-US" sz="2400">
                <a:solidFill>
                  <a:schemeClr val="bg1"/>
                </a:solidFill>
              </a:rPr>
              <a:t>型名</a:t>
            </a:r>
            <a:r>
              <a:rPr lang="en-US" altLang="ja-JP" sz="2400" smtClean="0">
                <a:solidFill>
                  <a:schemeClr val="bg1"/>
                </a:solidFill>
              </a:rPr>
              <a:t>)</a:t>
            </a:r>
            <a:r>
              <a:rPr lang="ja-JP" altLang="en-US" sz="2400" smtClean="0">
                <a:solidFill>
                  <a:schemeClr val="bg1"/>
                </a:solidFill>
              </a:rPr>
              <a:t> </a:t>
            </a:r>
            <a:r>
              <a:rPr lang="ja-JP" altLang="en-US" sz="2400" smtClean="0">
                <a:solidFill>
                  <a:schemeClr val="bg1"/>
                </a:solidFill>
              </a:rPr>
              <a:t>返却型 </a:t>
            </a:r>
            <a:r>
              <a:rPr lang="en-US" altLang="ja-JP" sz="2400" smtClean="0">
                <a:solidFill>
                  <a:schemeClr val="bg1"/>
                </a:solidFill>
              </a:rPr>
              <a:t>{}</a:t>
            </a:r>
            <a:endParaRPr lang="en-US" altLang="ja-JP" sz="2400" dirty="0">
              <a:solidFill>
                <a:schemeClr val="bg1"/>
              </a:solidFill>
            </a:endParaRPr>
          </a:p>
        </p:txBody>
      </p:sp>
      <p:sp>
        <p:nvSpPr>
          <p:cNvPr id="18" name="コンテンツ プレースホルダー 2"/>
          <p:cNvSpPr txBox="1">
            <a:spLocks/>
          </p:cNvSpPr>
          <p:nvPr/>
        </p:nvSpPr>
        <p:spPr>
          <a:xfrm>
            <a:off x="1460525" y="2961523"/>
            <a:ext cx="7646466" cy="3388174"/>
          </a:xfrm>
          <a:prstGeom prst="rect">
            <a:avLst/>
          </a:prstGeom>
          <a:solidFill>
            <a:schemeClr val="tx1">
              <a:lumMod val="75000"/>
              <a:lumOff val="25000"/>
            </a:schemeClr>
          </a:solidFill>
        </p:spPr>
        <p:txBody>
          <a:bodyPr vert="horz" lIns="45720" tIns="45720" rIns="45720" bIns="45720" rtlCol="0" anchor="ctr">
            <a:normAutofit fontScale="85000" lnSpcReduction="20000"/>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chemeClr val="bg1"/>
                </a:solidFill>
              </a:rPr>
              <a:t>func Sum(numbers ...int) int {</a:t>
            </a:r>
          </a:p>
          <a:p>
            <a:pPr marL="0" indent="0">
              <a:buNone/>
            </a:pPr>
            <a:r>
              <a:rPr lang="en-US" altLang="ja-JP" sz="2400">
                <a:solidFill>
                  <a:schemeClr val="bg1"/>
                </a:solidFill>
              </a:rPr>
              <a:t>    total := 0</a:t>
            </a:r>
          </a:p>
          <a:p>
            <a:pPr marL="0" indent="0">
              <a:buNone/>
            </a:pPr>
            <a:r>
              <a:rPr lang="en-US" altLang="ja-JP" sz="2400">
                <a:solidFill>
                  <a:schemeClr val="bg1"/>
                </a:solidFill>
              </a:rPr>
              <a:t>    for _, number := range numbers {</a:t>
            </a:r>
          </a:p>
          <a:p>
            <a:pPr marL="0" indent="0">
              <a:buNone/>
            </a:pPr>
            <a:r>
              <a:rPr lang="en-US" altLang="ja-JP" sz="2400">
                <a:solidFill>
                  <a:schemeClr val="bg1"/>
                </a:solidFill>
              </a:rPr>
              <a:t>        total += number</a:t>
            </a:r>
          </a:p>
          <a:p>
            <a:pPr marL="0" indent="0">
              <a:buNone/>
            </a:pPr>
            <a:r>
              <a:rPr lang="en-US" altLang="ja-JP" sz="2400">
                <a:solidFill>
                  <a:schemeClr val="bg1"/>
                </a:solidFill>
              </a:rPr>
              <a:t>    }</a:t>
            </a:r>
          </a:p>
          <a:p>
            <a:pPr marL="0" indent="0">
              <a:buNone/>
            </a:pPr>
            <a:r>
              <a:rPr lang="en-US" altLang="ja-JP" sz="2400">
                <a:solidFill>
                  <a:schemeClr val="bg1"/>
                </a:solidFill>
              </a:rPr>
              <a:t>    return total</a:t>
            </a:r>
          </a:p>
          <a:p>
            <a:pPr marL="0" indent="0">
              <a:buNone/>
            </a:pPr>
            <a:r>
              <a:rPr lang="en-US" altLang="ja-JP" sz="2400">
                <a:solidFill>
                  <a:schemeClr val="bg1"/>
                </a:solidFill>
              </a:rPr>
              <a:t>}</a:t>
            </a:r>
          </a:p>
          <a:p>
            <a:pPr marL="0" indent="0">
              <a:buNone/>
            </a:pPr>
            <a:endParaRPr lang="en-US" altLang="ja-JP" sz="2400">
              <a:solidFill>
                <a:schemeClr val="bg1"/>
              </a:solidFill>
            </a:endParaRPr>
          </a:p>
          <a:p>
            <a:pPr marL="0" indent="0">
              <a:buNone/>
            </a:pPr>
            <a:r>
              <a:rPr lang="en-US" altLang="ja-JP" sz="2400">
                <a:solidFill>
                  <a:schemeClr val="bg1"/>
                </a:solidFill>
              </a:rPr>
              <a:t>func main() {</a:t>
            </a:r>
          </a:p>
          <a:p>
            <a:pPr marL="0" indent="0">
              <a:buNone/>
            </a:pPr>
            <a:r>
              <a:rPr lang="en-US" altLang="ja-JP" sz="2400">
                <a:solidFill>
                  <a:schemeClr val="bg1"/>
                </a:solidFill>
              </a:rPr>
              <a:t>    fmt.Println("Sum:", Sum(1, 2, 3, 4, 5))</a:t>
            </a:r>
          </a:p>
          <a:p>
            <a:pPr marL="0" indent="0">
              <a:buNone/>
            </a:pPr>
            <a:r>
              <a:rPr lang="en-US" altLang="ja-JP" sz="2400">
                <a:solidFill>
                  <a:schemeClr val="bg1"/>
                </a:solidFill>
              </a:rPr>
              <a:t>}</a:t>
            </a:r>
            <a:endParaRPr lang="en-US" altLang="ja-JP" sz="2400" dirty="0">
              <a:solidFill>
                <a:schemeClr val="bg1"/>
              </a:solidFill>
            </a:endParaRPr>
          </a:p>
        </p:txBody>
      </p:sp>
    </p:spTree>
    <p:extLst>
      <p:ext uri="{BB962C8B-B14F-4D97-AF65-F5344CB8AC3E}">
        <p14:creationId xmlns:p14="http://schemas.microsoft.com/office/powerpoint/2010/main" val="19343320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無名関数</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z="2400" smtClean="0"/>
              <a:t>名前を持たない関数を定義して即時実行したり変数にいれることができます。</a:t>
            </a:r>
            <a:endParaRPr lang="en-US" altLang="ja-JP" sz="2400"/>
          </a:p>
          <a:p>
            <a:pPr marL="0" indent="0">
              <a:buNone/>
            </a:pPr>
            <a:r>
              <a:rPr kumimoji="1" lang="ja-JP" altLang="en-US" sz="2400" smtClean="0">
                <a:solidFill>
                  <a:schemeClr val="accent2">
                    <a:lumMod val="75000"/>
                  </a:schemeClr>
                </a:solidFill>
              </a:rPr>
              <a:t>　例）</a:t>
            </a:r>
            <a:r>
              <a:rPr kumimoji="1" lang="en-US" altLang="ja-JP" sz="2400" smtClean="0">
                <a:solidFill>
                  <a:schemeClr val="accent2">
                    <a:lumMod val="75000"/>
                  </a:schemeClr>
                </a:solidFill>
                <a:latin typeface="+mn-ea"/>
              </a:rPr>
              <a:t>sample := 10</a:t>
            </a:r>
          </a:p>
          <a:p>
            <a:pPr marL="0" indent="0">
              <a:buNone/>
            </a:pPr>
            <a:r>
              <a:rPr lang="ja-JP" altLang="en-US" sz="2400">
                <a:solidFill>
                  <a:schemeClr val="accent2">
                    <a:lumMod val="75000"/>
                  </a:schemeClr>
                </a:solidFill>
              </a:rPr>
              <a:t>　</a:t>
            </a:r>
            <a:endParaRPr lang="en-US" altLang="ja-JP" sz="2400" smtClean="0">
              <a:solidFill>
                <a:schemeClr val="accent2">
                  <a:lumMod val="75000"/>
                </a:schemeClr>
              </a:solidFill>
            </a:endParaRPr>
          </a:p>
          <a:p>
            <a:pPr marL="0" indent="0">
              <a:buNone/>
            </a:pPr>
            <a:r>
              <a:rPr lang="ja-JP" altLang="en-US" sz="2400" smtClean="0"/>
              <a:t>例）</a:t>
            </a:r>
            <a:endParaRPr lang="en-US" altLang="ja-JP" sz="240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33</a:t>
            </a:fld>
            <a:endParaRPr kumimoji="1" lang="ja-JP" altLang="en-US" dirty="0"/>
          </a:p>
        </p:txBody>
      </p:sp>
      <p:sp>
        <p:nvSpPr>
          <p:cNvPr id="5" name="コンテンツ プレースホルダー 2"/>
          <p:cNvSpPr txBox="1">
            <a:spLocks/>
          </p:cNvSpPr>
          <p:nvPr/>
        </p:nvSpPr>
        <p:spPr>
          <a:xfrm>
            <a:off x="1190703" y="1991805"/>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func ()</a:t>
            </a:r>
            <a:r>
              <a:rPr lang="ja-JP" altLang="en-US" sz="2400" smtClean="0">
                <a:solidFill>
                  <a:schemeClr val="bg1"/>
                </a:solidFill>
              </a:rPr>
              <a:t> </a:t>
            </a:r>
            <a:r>
              <a:rPr lang="en-US" altLang="ja-JP" sz="2400" smtClean="0">
                <a:solidFill>
                  <a:schemeClr val="bg1"/>
                </a:solidFill>
              </a:rPr>
              <a:t>{}()</a:t>
            </a:r>
            <a:endParaRPr lang="en-US" altLang="ja-JP" sz="2400" dirty="0">
              <a:solidFill>
                <a:schemeClr val="bg1"/>
              </a:solidFill>
            </a:endParaRPr>
          </a:p>
        </p:txBody>
      </p:sp>
      <p:sp>
        <p:nvSpPr>
          <p:cNvPr id="18" name="コンテンツ プレースホルダー 2"/>
          <p:cNvSpPr txBox="1">
            <a:spLocks/>
          </p:cNvSpPr>
          <p:nvPr/>
        </p:nvSpPr>
        <p:spPr>
          <a:xfrm>
            <a:off x="1460525" y="2961523"/>
            <a:ext cx="7646466" cy="3388174"/>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chemeClr val="bg1"/>
                </a:solidFill>
              </a:rPr>
              <a:t>    multiply := func(x, y int) int {</a:t>
            </a:r>
          </a:p>
          <a:p>
            <a:pPr marL="0" indent="0">
              <a:buNone/>
            </a:pPr>
            <a:r>
              <a:rPr lang="en-US" altLang="ja-JP" sz="2400">
                <a:solidFill>
                  <a:schemeClr val="bg1"/>
                </a:solidFill>
              </a:rPr>
              <a:t>        return x * y</a:t>
            </a:r>
          </a:p>
          <a:p>
            <a:pPr marL="0" indent="0">
              <a:buNone/>
            </a:pPr>
            <a:r>
              <a:rPr lang="en-US" altLang="ja-JP" sz="2400">
                <a:solidFill>
                  <a:schemeClr val="bg1"/>
                </a:solidFill>
              </a:rPr>
              <a:t>    }</a:t>
            </a:r>
          </a:p>
          <a:p>
            <a:pPr marL="0" indent="0">
              <a:buNone/>
            </a:pPr>
            <a:r>
              <a:rPr lang="en-US" altLang="ja-JP" sz="2400">
                <a:solidFill>
                  <a:schemeClr val="bg1"/>
                </a:solidFill>
              </a:rPr>
              <a:t>    fmt.Println("3 * 4 =", multiply(3, 4))</a:t>
            </a:r>
            <a:endParaRPr lang="en-US" altLang="ja-JP" sz="2400" dirty="0">
              <a:solidFill>
                <a:schemeClr val="bg1"/>
              </a:solidFill>
            </a:endParaRPr>
          </a:p>
        </p:txBody>
      </p:sp>
    </p:spTree>
    <p:extLst>
      <p:ext uri="{BB962C8B-B14F-4D97-AF65-F5344CB8AC3E}">
        <p14:creationId xmlns:p14="http://schemas.microsoft.com/office/powerpoint/2010/main" val="20991748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値の入力</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z="2400" smtClean="0"/>
              <a:t>前回紹介した</a:t>
            </a:r>
            <a:r>
              <a:rPr lang="en-US" altLang="ja-JP" sz="2400" smtClean="0"/>
              <a:t>fmt</a:t>
            </a:r>
            <a:r>
              <a:rPr lang="ja-JP" altLang="en-US" sz="2400" smtClean="0"/>
              <a:t>パッケージを使うとコマンド上で文字入力が行えます。</a:t>
            </a:r>
            <a:endParaRPr lang="en-US" altLang="ja-JP" sz="2400" smtClean="0"/>
          </a:p>
          <a:p>
            <a:r>
              <a:rPr lang="ja-JP" altLang="en-US" sz="2400" smtClean="0"/>
              <a:t>課題で利用するので例を参考に使えるようにしてください。</a:t>
            </a:r>
            <a:endParaRPr lang="en-US" altLang="ja-JP" sz="2400"/>
          </a:p>
          <a:p>
            <a:pPr marL="0" indent="0">
              <a:buNone/>
            </a:pPr>
            <a:r>
              <a:rPr lang="ja-JP" altLang="en-US" sz="2400" smtClean="0"/>
              <a:t>例）</a:t>
            </a:r>
            <a:endParaRPr lang="en-US" altLang="ja-JP" sz="240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34</a:t>
            </a:fld>
            <a:endParaRPr kumimoji="1" lang="ja-JP" altLang="en-US" dirty="0"/>
          </a:p>
        </p:txBody>
      </p:sp>
      <p:sp>
        <p:nvSpPr>
          <p:cNvPr id="18" name="コンテンツ プレースホルダー 2"/>
          <p:cNvSpPr txBox="1">
            <a:spLocks/>
          </p:cNvSpPr>
          <p:nvPr/>
        </p:nvSpPr>
        <p:spPr>
          <a:xfrm>
            <a:off x="1460525" y="2961523"/>
            <a:ext cx="7646466" cy="3388174"/>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tx2">
                    <a:lumMod val="40000"/>
                    <a:lumOff val="60000"/>
                  </a:schemeClr>
                </a:solidFill>
              </a:rPr>
              <a:t>// </a:t>
            </a:r>
            <a:r>
              <a:rPr lang="ja-JP" altLang="en-US" sz="2400" smtClean="0">
                <a:solidFill>
                  <a:schemeClr val="tx2">
                    <a:lumMod val="40000"/>
                    <a:lumOff val="60000"/>
                  </a:schemeClr>
                </a:solidFill>
              </a:rPr>
              <a:t>変数宣言</a:t>
            </a:r>
            <a:endParaRPr lang="en-US" altLang="ja-JP" sz="2400" smtClean="0">
              <a:solidFill>
                <a:schemeClr val="tx2">
                  <a:lumMod val="40000"/>
                  <a:lumOff val="60000"/>
                </a:schemeClr>
              </a:solidFill>
            </a:endParaRPr>
          </a:p>
          <a:p>
            <a:pPr marL="0" indent="0">
              <a:buNone/>
            </a:pPr>
            <a:r>
              <a:rPr lang="en-US" altLang="ja-JP" sz="2400" smtClean="0">
                <a:solidFill>
                  <a:schemeClr val="bg1"/>
                </a:solidFill>
              </a:rPr>
              <a:t>var </a:t>
            </a:r>
            <a:r>
              <a:rPr lang="en-US" altLang="ja-JP" sz="2400">
                <a:solidFill>
                  <a:schemeClr val="bg1"/>
                </a:solidFill>
              </a:rPr>
              <a:t>num1 int</a:t>
            </a:r>
          </a:p>
          <a:p>
            <a:pPr marL="0" indent="0">
              <a:buNone/>
            </a:pPr>
            <a:endParaRPr lang="en-US" altLang="ja-JP" sz="2400" smtClean="0">
              <a:solidFill>
                <a:schemeClr val="bg1"/>
              </a:solidFill>
            </a:endParaRPr>
          </a:p>
          <a:p>
            <a:pPr marL="0" indent="0">
              <a:buNone/>
            </a:pPr>
            <a:r>
              <a:rPr lang="en-US" altLang="ja-JP" sz="2400" smtClean="0">
                <a:solidFill>
                  <a:schemeClr val="tx2">
                    <a:lumMod val="40000"/>
                    <a:lumOff val="60000"/>
                  </a:schemeClr>
                </a:solidFill>
              </a:rPr>
              <a:t>// </a:t>
            </a:r>
            <a:r>
              <a:rPr lang="ja-JP" altLang="en-US" sz="2400" smtClean="0">
                <a:solidFill>
                  <a:schemeClr val="tx2">
                    <a:lumMod val="40000"/>
                    <a:lumOff val="60000"/>
                  </a:schemeClr>
                </a:solidFill>
              </a:rPr>
              <a:t>ユーザ入力</a:t>
            </a:r>
            <a:endParaRPr lang="en-US" altLang="ja-JP" sz="2400">
              <a:solidFill>
                <a:schemeClr val="tx2">
                  <a:lumMod val="40000"/>
                  <a:lumOff val="60000"/>
                </a:schemeClr>
              </a:solidFill>
            </a:endParaRPr>
          </a:p>
          <a:p>
            <a:pPr marL="0" indent="0">
              <a:buNone/>
            </a:pPr>
            <a:r>
              <a:rPr lang="en-US" altLang="ja-JP" sz="2400">
                <a:solidFill>
                  <a:schemeClr val="bg1"/>
                </a:solidFill>
              </a:rPr>
              <a:t>fmt.Print("input num1: ")</a:t>
            </a:r>
          </a:p>
          <a:p>
            <a:pPr marL="0" indent="0">
              <a:buNone/>
            </a:pPr>
            <a:r>
              <a:rPr lang="en-US" altLang="ja-JP" sz="2400">
                <a:solidFill>
                  <a:schemeClr val="bg1"/>
                </a:solidFill>
              </a:rPr>
              <a:t>fmt.Scan(&amp;num1)</a:t>
            </a:r>
            <a:endParaRPr lang="en-US" altLang="ja-JP" sz="2400" dirty="0">
              <a:solidFill>
                <a:schemeClr val="bg1"/>
              </a:solidFill>
            </a:endParaRPr>
          </a:p>
        </p:txBody>
      </p:sp>
    </p:spTree>
    <p:extLst>
      <p:ext uri="{BB962C8B-B14F-4D97-AF65-F5344CB8AC3E}">
        <p14:creationId xmlns:p14="http://schemas.microsoft.com/office/powerpoint/2010/main" val="19290616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latin typeface="+mj-ea"/>
              </a:rPr>
              <a:t>課題</a:t>
            </a:r>
            <a:endParaRPr kumimoji="1" lang="ja-JP" altLang="en-US" dirty="0">
              <a:latin typeface="+mj-ea"/>
            </a:endParaRPr>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35</a:t>
            </a:fld>
            <a:endParaRPr kumimoji="1" lang="ja-JP" altLang="en-US" dirty="0"/>
          </a:p>
        </p:txBody>
      </p:sp>
    </p:spTree>
    <p:extLst>
      <p:ext uri="{BB962C8B-B14F-4D97-AF65-F5344CB8AC3E}">
        <p14:creationId xmlns:p14="http://schemas.microsoft.com/office/powerpoint/2010/main" val="36023185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課題</a:t>
            </a:r>
            <a:r>
              <a:rPr lang="en-US" altLang="ja-JP" smtClean="0"/>
              <a:t>1</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z="2400">
                <a:solidFill>
                  <a:schemeClr val="accent1">
                    <a:lumMod val="75000"/>
                  </a:schemeClr>
                </a:solidFill>
              </a:rPr>
              <a:t>基本的な</a:t>
            </a:r>
            <a:r>
              <a:rPr lang="ja-JP" altLang="en-US" sz="2400">
                <a:solidFill>
                  <a:schemeClr val="accent1">
                    <a:lumMod val="75000"/>
                  </a:schemeClr>
                </a:solidFill>
              </a:rPr>
              <a:t>計算機</a:t>
            </a:r>
            <a:r>
              <a:rPr lang="ja-JP" altLang="en-US" sz="2400" smtClean="0">
                <a:solidFill>
                  <a:schemeClr val="accent1">
                    <a:lumMod val="75000"/>
                  </a:schemeClr>
                </a:solidFill>
              </a:rPr>
              <a:t>プログラム</a:t>
            </a:r>
            <a:endParaRPr lang="en-US" altLang="ja-JP" sz="2400">
              <a:solidFill>
                <a:schemeClr val="accent1">
                  <a:lumMod val="75000"/>
                </a:schemeClr>
              </a:solidFill>
              <a:latin typeface="+mn-ea"/>
            </a:endParaRPr>
          </a:p>
          <a:p>
            <a:pPr lvl="1"/>
            <a:r>
              <a:rPr lang="ja-JP" altLang="en-US" sz="2000" smtClean="0">
                <a:latin typeface="+mn-ea"/>
              </a:rPr>
              <a:t>ユーザから整数を２つ入力してもらい、それらの和、差、積、商を出力するプログラムを作成してください。</a:t>
            </a:r>
            <a:endParaRPr lang="en-US" altLang="ja-JP" sz="2000" smtClean="0">
              <a:latin typeface="+mn-ea"/>
            </a:endParaRPr>
          </a:p>
          <a:p>
            <a:pPr marL="585216" lvl="1" indent="-457200">
              <a:buFont typeface="+mj-lt"/>
              <a:buAutoNum type="arabicPeriod"/>
            </a:pPr>
            <a:endParaRPr lang="en-US" altLang="ja-JP" sz="2000">
              <a:latin typeface="+mn-ea"/>
            </a:endParaRPr>
          </a:p>
          <a:p>
            <a:pPr marL="128016" lvl="1" indent="0">
              <a:buNone/>
            </a:pPr>
            <a:r>
              <a:rPr lang="ja-JP" altLang="en-US" sz="2000" smtClean="0">
                <a:latin typeface="+mn-ea"/>
              </a:rPr>
              <a:t>　実行例）</a:t>
            </a:r>
            <a:endParaRPr lang="en-US" altLang="ja-JP" sz="2000"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36</a:t>
            </a:fld>
            <a:endParaRPr kumimoji="1" lang="ja-JP" altLang="en-US" dirty="0"/>
          </a:p>
        </p:txBody>
      </p:sp>
      <p:pic>
        <p:nvPicPr>
          <p:cNvPr id="6" name="図 5"/>
          <p:cNvPicPr>
            <a:picLocks noChangeAspect="1"/>
          </p:cNvPicPr>
          <p:nvPr/>
        </p:nvPicPr>
        <p:blipFill>
          <a:blip r:embed="rId2"/>
          <a:stretch>
            <a:fillRect/>
          </a:stretch>
        </p:blipFill>
        <p:spPr>
          <a:xfrm>
            <a:off x="2002370" y="3314345"/>
            <a:ext cx="8388873" cy="297698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118589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課題</a:t>
            </a:r>
            <a:r>
              <a:rPr lang="en-US" altLang="ja-JP"/>
              <a:t>2</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z="2400">
                <a:solidFill>
                  <a:schemeClr val="accent1">
                    <a:lumMod val="75000"/>
                  </a:schemeClr>
                </a:solidFill>
              </a:rPr>
              <a:t>配列とスライスの操作</a:t>
            </a:r>
          </a:p>
          <a:p>
            <a:pPr lvl="1"/>
            <a:r>
              <a:rPr lang="ja-JP" altLang="en-US" sz="2000">
                <a:latin typeface="+mn-ea"/>
              </a:rPr>
              <a:t>スライスを使って、配列の中央</a:t>
            </a:r>
            <a:r>
              <a:rPr lang="en-US" altLang="ja-JP" sz="2000">
                <a:latin typeface="+mn-ea"/>
              </a:rPr>
              <a:t>3</a:t>
            </a:r>
            <a:r>
              <a:rPr lang="ja-JP" altLang="en-US" sz="2000">
                <a:latin typeface="+mn-ea"/>
              </a:rPr>
              <a:t>つの要素を取り出して、出力して</a:t>
            </a:r>
            <a:r>
              <a:rPr lang="ja-JP" altLang="en-US" sz="2000">
                <a:latin typeface="+mn-ea"/>
              </a:rPr>
              <a:t>ください</a:t>
            </a:r>
            <a:r>
              <a:rPr lang="ja-JP" altLang="en-US" sz="2000" smtClean="0">
                <a:latin typeface="+mn-ea"/>
              </a:rPr>
              <a:t>。</a:t>
            </a:r>
            <a:endParaRPr lang="en-US" altLang="ja-JP" sz="2000" smtClean="0">
              <a:latin typeface="+mn-ea"/>
            </a:endParaRPr>
          </a:p>
          <a:p>
            <a:pPr lvl="1"/>
            <a:r>
              <a:rPr lang="ja-JP" altLang="en-US" sz="2000" smtClean="0">
                <a:latin typeface="+mn-ea"/>
              </a:rPr>
              <a:t>ただし</a:t>
            </a:r>
            <a:r>
              <a:rPr lang="ja-JP" altLang="en-US" sz="2000">
                <a:latin typeface="+mn-ea"/>
              </a:rPr>
              <a:t>、配列の長さが</a:t>
            </a:r>
            <a:r>
              <a:rPr lang="en-US" altLang="ja-JP" sz="2000">
                <a:latin typeface="+mn-ea"/>
              </a:rPr>
              <a:t>3</a:t>
            </a:r>
            <a:r>
              <a:rPr lang="ja-JP" altLang="en-US" sz="2000">
                <a:latin typeface="+mn-ea"/>
              </a:rPr>
              <a:t>未満の場合、すべての要素を出力して</a:t>
            </a:r>
            <a:r>
              <a:rPr lang="ja-JP" altLang="en-US" sz="2000">
                <a:latin typeface="+mn-ea"/>
              </a:rPr>
              <a:t>ください</a:t>
            </a:r>
            <a:r>
              <a:rPr lang="ja-JP" altLang="en-US" sz="2000" smtClean="0">
                <a:latin typeface="+mn-ea"/>
              </a:rPr>
              <a:t>。</a:t>
            </a:r>
            <a:endParaRPr lang="en-US" altLang="ja-JP" sz="2000" smtClean="0">
              <a:latin typeface="+mn-ea"/>
            </a:endParaRPr>
          </a:p>
          <a:p>
            <a:pPr marL="585216" lvl="1" indent="-457200">
              <a:buFont typeface="+mj-lt"/>
              <a:buAutoNum type="arabicPeriod"/>
            </a:pPr>
            <a:endParaRPr lang="en-US" altLang="ja-JP" sz="2000">
              <a:latin typeface="+mn-ea"/>
            </a:endParaRPr>
          </a:p>
          <a:p>
            <a:pPr marL="128016" lvl="1" indent="0">
              <a:buNone/>
            </a:pPr>
            <a:r>
              <a:rPr lang="ja-JP" altLang="en-US" sz="2000" smtClean="0">
                <a:latin typeface="+mn-ea"/>
              </a:rPr>
              <a:t>　実行例）</a:t>
            </a:r>
            <a:endParaRPr lang="en-US" altLang="ja-JP" sz="2000"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37</a:t>
            </a:fld>
            <a:endParaRPr kumimoji="1" lang="ja-JP" altLang="en-US" dirty="0"/>
          </a:p>
        </p:txBody>
      </p:sp>
      <p:pic>
        <p:nvPicPr>
          <p:cNvPr id="7" name="図 6"/>
          <p:cNvPicPr>
            <a:picLocks noChangeAspect="1"/>
          </p:cNvPicPr>
          <p:nvPr/>
        </p:nvPicPr>
        <p:blipFill>
          <a:blip r:embed="rId2"/>
          <a:stretch>
            <a:fillRect/>
          </a:stretch>
        </p:blipFill>
        <p:spPr>
          <a:xfrm>
            <a:off x="2158823" y="3644333"/>
            <a:ext cx="7754432" cy="103837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851742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課題</a:t>
            </a:r>
            <a:r>
              <a:rPr lang="en-US" altLang="ja-JP" smtClean="0"/>
              <a:t>3</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z="2400">
                <a:solidFill>
                  <a:schemeClr val="accent1">
                    <a:lumMod val="75000"/>
                  </a:schemeClr>
                </a:solidFill>
              </a:rPr>
              <a:t>マップの利用</a:t>
            </a:r>
          </a:p>
          <a:p>
            <a:pPr lvl="1"/>
            <a:r>
              <a:rPr lang="ja-JP" altLang="en-US" sz="2000">
                <a:latin typeface="+mn-ea"/>
              </a:rPr>
              <a:t>学生の名前と得点を格納するマップを作成し、</a:t>
            </a:r>
            <a:r>
              <a:rPr lang="en-US" altLang="ja-JP" sz="2000">
                <a:latin typeface="+mn-ea"/>
              </a:rPr>
              <a:t>3</a:t>
            </a:r>
            <a:r>
              <a:rPr lang="ja-JP" altLang="en-US" sz="2000">
                <a:latin typeface="+mn-ea"/>
              </a:rPr>
              <a:t>人の学生のデータを追加してください。例：</a:t>
            </a:r>
            <a:r>
              <a:rPr lang="en-US" altLang="ja-JP" sz="2000">
                <a:latin typeface="+mn-ea"/>
              </a:rPr>
              <a:t>{"sagae": 85, "fujita": 78, "mizutani": 92}</a:t>
            </a:r>
          </a:p>
          <a:p>
            <a:pPr lvl="1"/>
            <a:r>
              <a:rPr lang="ja-JP" altLang="en-US" sz="2000">
                <a:latin typeface="+mn-ea"/>
              </a:rPr>
              <a:t>このマップを </a:t>
            </a:r>
            <a:r>
              <a:rPr lang="en-US" altLang="ja-JP" sz="2000">
                <a:latin typeface="+mn-ea"/>
              </a:rPr>
              <a:t>range </a:t>
            </a:r>
            <a:r>
              <a:rPr lang="ja-JP" altLang="en-US" sz="2000">
                <a:latin typeface="+mn-ea"/>
              </a:rPr>
              <a:t>を使って反復し、各学生の名前と得点をフォーマットして出力して</a:t>
            </a:r>
            <a:r>
              <a:rPr lang="ja-JP" altLang="en-US" sz="2000">
                <a:latin typeface="+mn-ea"/>
              </a:rPr>
              <a:t>ください</a:t>
            </a:r>
            <a:r>
              <a:rPr lang="ja-JP" altLang="en-US" sz="2000" smtClean="0">
                <a:latin typeface="+mn-ea"/>
              </a:rPr>
              <a:t>。</a:t>
            </a:r>
            <a:endParaRPr lang="en-US" altLang="ja-JP" sz="2000" smtClean="0">
              <a:latin typeface="+mn-ea"/>
            </a:endParaRPr>
          </a:p>
          <a:p>
            <a:pPr lvl="1"/>
            <a:endParaRPr lang="en-US" altLang="ja-JP" sz="2000">
              <a:latin typeface="+mn-ea"/>
            </a:endParaRPr>
          </a:p>
          <a:p>
            <a:pPr marL="128016" lvl="1" indent="0">
              <a:buNone/>
            </a:pPr>
            <a:r>
              <a:rPr lang="ja-JP" altLang="en-US" sz="2000" smtClean="0">
                <a:latin typeface="+mn-ea"/>
              </a:rPr>
              <a:t>　実行例）</a:t>
            </a:r>
            <a:endParaRPr lang="en-US" altLang="ja-JP" sz="2000"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38</a:t>
            </a:fld>
            <a:endParaRPr kumimoji="1" lang="ja-JP" altLang="en-US" dirty="0"/>
          </a:p>
        </p:txBody>
      </p:sp>
      <p:pic>
        <p:nvPicPr>
          <p:cNvPr id="7" name="図 6"/>
          <p:cNvPicPr>
            <a:picLocks noChangeAspect="1"/>
          </p:cNvPicPr>
          <p:nvPr/>
        </p:nvPicPr>
        <p:blipFill>
          <a:blip r:embed="rId2"/>
          <a:stretch>
            <a:fillRect/>
          </a:stretch>
        </p:blipFill>
        <p:spPr>
          <a:xfrm>
            <a:off x="2644312" y="3912192"/>
            <a:ext cx="6258798" cy="158137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700146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課題</a:t>
            </a:r>
            <a:r>
              <a:rPr lang="en-US" altLang="ja-JP" smtClean="0"/>
              <a:t>4</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z="2400">
                <a:solidFill>
                  <a:schemeClr val="accent1">
                    <a:lumMod val="75000"/>
                  </a:schemeClr>
                </a:solidFill>
              </a:rPr>
              <a:t>関数を使ったプログラム</a:t>
            </a:r>
          </a:p>
          <a:p>
            <a:pPr lvl="1"/>
            <a:r>
              <a:rPr lang="ja-JP" altLang="en-US" sz="2000">
                <a:latin typeface="+mn-ea"/>
              </a:rPr>
              <a:t>整数のスライスを受け取り、その中の最大値を返す</a:t>
            </a:r>
            <a:r>
              <a:rPr lang="ja-JP" altLang="en-US" sz="2000">
                <a:latin typeface="+mn-ea"/>
              </a:rPr>
              <a:t>関数 </a:t>
            </a:r>
            <a:r>
              <a:rPr lang="en-US" altLang="ja-JP" sz="2000">
                <a:latin typeface="+mn-ea"/>
              </a:rPr>
              <a:t>F</a:t>
            </a:r>
            <a:r>
              <a:rPr lang="en-US" altLang="ja-JP" sz="2000" smtClean="0">
                <a:latin typeface="+mn-ea"/>
              </a:rPr>
              <a:t>indMax() </a:t>
            </a:r>
            <a:r>
              <a:rPr lang="ja-JP" altLang="en-US" sz="2000">
                <a:latin typeface="+mn-ea"/>
              </a:rPr>
              <a:t>を作成して</a:t>
            </a:r>
            <a:r>
              <a:rPr lang="ja-JP" altLang="en-US" sz="2000">
                <a:latin typeface="+mn-ea"/>
              </a:rPr>
              <a:t>ください</a:t>
            </a:r>
            <a:r>
              <a:rPr lang="ja-JP" altLang="en-US" sz="2000" smtClean="0">
                <a:latin typeface="+mn-ea"/>
              </a:rPr>
              <a:t>。</a:t>
            </a:r>
            <a:endParaRPr lang="en-US" altLang="ja-JP" sz="2000" smtClean="0">
              <a:latin typeface="+mn-ea"/>
            </a:endParaRPr>
          </a:p>
          <a:p>
            <a:pPr lvl="1"/>
            <a:r>
              <a:rPr lang="ja-JP" altLang="en-US" sz="2000">
                <a:latin typeface="+mn-ea"/>
              </a:rPr>
              <a:t>いくつかのテストケースを用意</a:t>
            </a:r>
            <a:r>
              <a:rPr lang="ja-JP" altLang="en-US" sz="2000">
                <a:latin typeface="+mn-ea"/>
              </a:rPr>
              <a:t>し</a:t>
            </a:r>
            <a:r>
              <a:rPr lang="ja-JP" altLang="en-US" sz="2000" smtClean="0">
                <a:latin typeface="+mn-ea"/>
              </a:rPr>
              <a:t>、</a:t>
            </a:r>
            <a:r>
              <a:rPr lang="en-US" altLang="ja-JP" sz="2000">
                <a:latin typeface="+mn-ea"/>
              </a:rPr>
              <a:t>F</a:t>
            </a:r>
            <a:r>
              <a:rPr lang="en-US" altLang="ja-JP" sz="2000" smtClean="0">
                <a:latin typeface="+mn-ea"/>
              </a:rPr>
              <a:t>indMax() </a:t>
            </a:r>
            <a:r>
              <a:rPr lang="ja-JP" altLang="en-US" sz="2000">
                <a:latin typeface="+mn-ea"/>
              </a:rPr>
              <a:t>関数の動作を確認して</a:t>
            </a:r>
            <a:r>
              <a:rPr lang="ja-JP" altLang="en-US" sz="2000">
                <a:latin typeface="+mn-ea"/>
              </a:rPr>
              <a:t>ください</a:t>
            </a:r>
            <a:r>
              <a:rPr lang="ja-JP" altLang="en-US" sz="2000" smtClean="0">
                <a:latin typeface="+mn-ea"/>
              </a:rPr>
              <a:t>。</a:t>
            </a:r>
            <a:endParaRPr lang="en-US" altLang="ja-JP" sz="2000" smtClean="0">
              <a:latin typeface="+mn-ea"/>
            </a:endParaRPr>
          </a:p>
          <a:p>
            <a:pPr lvl="1"/>
            <a:endParaRPr lang="en-US" altLang="ja-JP" sz="2000">
              <a:latin typeface="+mn-ea"/>
            </a:endParaRPr>
          </a:p>
          <a:p>
            <a:pPr marL="128016" lvl="1" indent="0">
              <a:buNone/>
            </a:pPr>
            <a:r>
              <a:rPr lang="ja-JP" altLang="en-US" sz="2000" smtClean="0">
                <a:latin typeface="+mn-ea"/>
              </a:rPr>
              <a:t>　実行例）</a:t>
            </a:r>
            <a:endParaRPr lang="en-US" altLang="ja-JP" sz="2000"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39</a:t>
            </a:fld>
            <a:endParaRPr kumimoji="1" lang="ja-JP" altLang="en-US" dirty="0"/>
          </a:p>
        </p:txBody>
      </p:sp>
      <p:pic>
        <p:nvPicPr>
          <p:cNvPr id="5" name="図 4"/>
          <p:cNvPicPr>
            <a:picLocks noChangeAspect="1"/>
          </p:cNvPicPr>
          <p:nvPr/>
        </p:nvPicPr>
        <p:blipFill>
          <a:blip r:embed="rId2"/>
          <a:stretch>
            <a:fillRect/>
          </a:stretch>
        </p:blipFill>
        <p:spPr>
          <a:xfrm>
            <a:off x="2855626" y="3434138"/>
            <a:ext cx="5988712" cy="29155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03723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go build</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mtClean="0">
                <a:solidFill>
                  <a:srgbClr val="C00000"/>
                </a:solidFill>
                <a:latin typeface="+mn-ea"/>
              </a:rPr>
              <a:t>go build </a:t>
            </a:r>
            <a:r>
              <a:rPr kumimoji="1" lang="ja-JP" altLang="en-US" smtClean="0">
                <a:solidFill>
                  <a:srgbClr val="C00000"/>
                </a:solidFill>
                <a:latin typeface="+mn-ea"/>
              </a:rPr>
              <a:t>コマンド</a:t>
            </a:r>
            <a:r>
              <a:rPr kumimoji="1" lang="ja-JP" altLang="en-US" smtClean="0">
                <a:latin typeface="+mn-ea"/>
              </a:rPr>
              <a:t>はソースコードをコンパイルして実行可能なバイナリファイルを生成します。</a:t>
            </a:r>
            <a:endParaRPr kumimoji="1" lang="en-US" altLang="ja-JP" smtClean="0">
              <a:latin typeface="+mn-ea"/>
            </a:endParaRPr>
          </a:p>
          <a:p>
            <a:r>
              <a:rPr lang="ja-JP" altLang="en-US" smtClean="0">
                <a:latin typeface="+mn-ea"/>
              </a:rPr>
              <a:t>プロジェクトのルートディレクトリで実行することでカレントディレクトリの</a:t>
            </a:r>
            <a:r>
              <a:rPr lang="en-US" altLang="ja-JP" smtClean="0">
                <a:latin typeface="+mn-ea"/>
              </a:rPr>
              <a:t>Go</a:t>
            </a:r>
            <a:r>
              <a:rPr lang="ja-JP" altLang="en-US" smtClean="0">
                <a:latin typeface="+mn-ea"/>
              </a:rPr>
              <a:t>ファイルをコンパイルします。</a:t>
            </a:r>
            <a:endParaRPr lang="en-US" altLang="ja-JP" smtClean="0">
              <a:latin typeface="+mn-ea"/>
            </a:endParaRPr>
          </a:p>
          <a:p>
            <a:r>
              <a:rPr lang="ja-JP" altLang="en-US" smtClean="0">
                <a:latin typeface="+mn-ea"/>
              </a:rPr>
              <a:t>コマンドを実行することで依存関係を解決し、必要なパッケージをコンパイルします。</a:t>
            </a:r>
            <a:endParaRPr lang="en-US" altLang="ja-JP" smtClean="0">
              <a:latin typeface="+mn-ea"/>
            </a:endParaRPr>
          </a:p>
          <a:p>
            <a:endParaRPr lang="en-US" altLang="ja-JP">
              <a:latin typeface="+mn-ea"/>
            </a:endParaRPr>
          </a:p>
          <a:p>
            <a:r>
              <a:rPr lang="ja-JP" altLang="en-US" smtClean="0">
                <a:latin typeface="+mn-ea"/>
              </a:rPr>
              <a:t>コマンド</a:t>
            </a:r>
            <a:endParaRPr lang="en-US" altLang="ja-JP" smtClean="0">
              <a:latin typeface="+mn-ea"/>
            </a:endParaRPr>
          </a:p>
          <a:p>
            <a:pPr marL="0" indent="0">
              <a:buNone/>
            </a:pPr>
            <a:endParaRPr lang="en-US" altLang="ja-JP" smtClean="0">
              <a:latin typeface="+mn-ea"/>
            </a:endParaRPr>
          </a:p>
          <a:p>
            <a:pPr marL="0" indent="0">
              <a:buNone/>
            </a:pPr>
            <a:r>
              <a:rPr lang="ja-JP" altLang="en-US" smtClean="0">
                <a:solidFill>
                  <a:schemeClr val="accent2">
                    <a:lumMod val="75000"/>
                  </a:schemeClr>
                </a:solidFill>
                <a:latin typeface="+mn-ea"/>
              </a:rPr>
              <a:t>　例）</a:t>
            </a:r>
            <a:r>
              <a:rPr lang="en-US" altLang="ja-JP" smtClean="0">
                <a:solidFill>
                  <a:schemeClr val="accent2">
                    <a:lumMod val="75000"/>
                  </a:schemeClr>
                </a:solidFill>
                <a:latin typeface="+mn-ea"/>
              </a:rPr>
              <a:t>go build main.go</a:t>
            </a:r>
            <a:endParaRPr lang="en-US" altLang="ja-JP">
              <a:solidFill>
                <a:schemeClr val="accent2">
                  <a:lumMod val="75000"/>
                </a:schemeClr>
              </a:solidFill>
              <a:latin typeface="+mn-ea"/>
            </a:endParaRPr>
          </a:p>
          <a:p>
            <a:endParaRPr kumimoji="1" lang="en-US" altLang="ja-JP" smtClean="0">
              <a:solidFill>
                <a:schemeClr val="tx2">
                  <a:lumMod val="60000"/>
                  <a:lumOff val="40000"/>
                </a:schemeClr>
              </a:solidFill>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4</a:t>
            </a:fld>
            <a:endParaRPr kumimoji="1" lang="ja-JP" altLang="en-US" dirty="0"/>
          </a:p>
        </p:txBody>
      </p:sp>
      <p:sp>
        <p:nvSpPr>
          <p:cNvPr id="6" name="コンテンツ プレースホルダー 2"/>
          <p:cNvSpPr txBox="1">
            <a:spLocks/>
          </p:cNvSpPr>
          <p:nvPr/>
        </p:nvSpPr>
        <p:spPr>
          <a:xfrm>
            <a:off x="1190703" y="4714782"/>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chemeClr val="bg1"/>
                </a:solidFill>
              </a:rPr>
              <a:t>&gt; </a:t>
            </a:r>
            <a:r>
              <a:rPr lang="en-US" altLang="ja-JP" sz="2400" smtClean="0">
                <a:solidFill>
                  <a:srgbClr val="FFC000"/>
                </a:solidFill>
              </a:rPr>
              <a:t>go build </a:t>
            </a:r>
            <a:r>
              <a:rPr lang="ja-JP" altLang="en-US" sz="2400" smtClean="0">
                <a:solidFill>
                  <a:schemeClr val="bg1"/>
                </a:solidFill>
              </a:rPr>
              <a:t>（ファイル名）</a:t>
            </a:r>
            <a:endParaRPr lang="en-US" altLang="ja-JP" sz="2400" dirty="0">
              <a:solidFill>
                <a:schemeClr val="bg1"/>
              </a:solidFill>
            </a:endParaRPr>
          </a:p>
        </p:txBody>
      </p:sp>
    </p:spTree>
    <p:extLst>
      <p:ext uri="{BB962C8B-B14F-4D97-AF65-F5344CB8AC3E}">
        <p14:creationId xmlns:p14="http://schemas.microsoft.com/office/powerpoint/2010/main" val="35778814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課題提出</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下記二つのファイルをスタログで指定しているフォルダへ提出してください。</a:t>
            </a:r>
            <a:endParaRPr lang="en-US" altLang="ja-JP" dirty="0"/>
          </a:p>
          <a:p>
            <a:endParaRPr lang="en-US" altLang="ja-JP" dirty="0"/>
          </a:p>
          <a:p>
            <a:pPr lvl="1"/>
            <a:r>
              <a:rPr lang="ja-JP" altLang="en-US" sz="2800" dirty="0"/>
              <a:t>本日の内容</a:t>
            </a:r>
            <a:r>
              <a:rPr lang="ja-JP" altLang="en-US" sz="2800"/>
              <a:t>を</a:t>
            </a:r>
            <a:r>
              <a:rPr lang="ja-JP" altLang="en-US" sz="2800" smtClean="0"/>
              <a:t>まとめたレポート</a:t>
            </a:r>
            <a:endParaRPr lang="en-US" altLang="ja-JP" sz="2800" smtClean="0"/>
          </a:p>
          <a:p>
            <a:pPr lvl="1"/>
            <a:r>
              <a:rPr lang="ja-JP" altLang="en-US" sz="2800" smtClean="0">
                <a:latin typeface="+mn-ea"/>
              </a:rPr>
              <a:t>課題</a:t>
            </a:r>
            <a:r>
              <a:rPr lang="en-US" altLang="ja-JP" sz="2800" smtClean="0">
                <a:latin typeface="+mn-ea"/>
              </a:rPr>
              <a:t>1</a:t>
            </a:r>
            <a:r>
              <a:rPr lang="ja-JP" altLang="en-US" sz="2800" smtClean="0">
                <a:latin typeface="+mn-ea"/>
              </a:rPr>
              <a:t>～</a:t>
            </a:r>
            <a:r>
              <a:rPr lang="en-US" altLang="ja-JP" sz="2800" smtClean="0">
                <a:latin typeface="+mn-ea"/>
              </a:rPr>
              <a:t>4</a:t>
            </a:r>
            <a:r>
              <a:rPr lang="ja-JP" altLang="en-US" sz="2800" smtClean="0">
                <a:latin typeface="+mn-ea"/>
              </a:rPr>
              <a:t>で作成したソースファイル</a:t>
            </a:r>
            <a:endParaRPr lang="en-US" altLang="ja-JP" sz="2800" smtClean="0">
              <a:latin typeface="+mn-ea"/>
            </a:endParaRPr>
          </a:p>
          <a:p>
            <a:pPr marL="0" indent="0">
              <a:lnSpc>
                <a:spcPct val="170000"/>
              </a:lnSpc>
              <a:buNone/>
            </a:pPr>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40</a:t>
            </a:fld>
            <a:endParaRPr kumimoji="1" lang="ja-JP" altLang="en-US" dirty="0"/>
          </a:p>
        </p:txBody>
      </p:sp>
    </p:spTree>
    <p:extLst>
      <p:ext uri="{BB962C8B-B14F-4D97-AF65-F5344CB8AC3E}">
        <p14:creationId xmlns:p14="http://schemas.microsoft.com/office/powerpoint/2010/main" val="773600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go run</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mtClean="0">
                <a:solidFill>
                  <a:srgbClr val="C00000"/>
                </a:solidFill>
                <a:latin typeface="+mn-ea"/>
              </a:rPr>
              <a:t>go run </a:t>
            </a:r>
            <a:r>
              <a:rPr kumimoji="1" lang="ja-JP" altLang="en-US" smtClean="0">
                <a:solidFill>
                  <a:srgbClr val="C00000"/>
                </a:solidFill>
                <a:latin typeface="+mn-ea"/>
              </a:rPr>
              <a:t>コマンド</a:t>
            </a:r>
            <a:r>
              <a:rPr kumimoji="1" lang="ja-JP" altLang="en-US" smtClean="0">
                <a:latin typeface="+mn-ea"/>
              </a:rPr>
              <a:t>は</a:t>
            </a:r>
            <a:r>
              <a:rPr kumimoji="1" lang="en-US" altLang="ja-JP" smtClean="0">
                <a:latin typeface="+mn-ea"/>
              </a:rPr>
              <a:t>Go</a:t>
            </a:r>
            <a:r>
              <a:rPr kumimoji="1" lang="ja-JP" altLang="en-US" smtClean="0">
                <a:latin typeface="+mn-ea"/>
              </a:rPr>
              <a:t>プログラム</a:t>
            </a:r>
            <a:r>
              <a:rPr lang="ja-JP" altLang="en-US" smtClean="0">
                <a:latin typeface="+mn-ea"/>
              </a:rPr>
              <a:t>を直接実行するためのコマンドです。</a:t>
            </a:r>
            <a:endParaRPr lang="en-US" altLang="ja-JP" smtClean="0">
              <a:latin typeface="+mn-ea"/>
            </a:endParaRPr>
          </a:p>
          <a:p>
            <a:r>
              <a:rPr kumimoji="1" lang="ja-JP" altLang="en-US" smtClean="0">
                <a:latin typeface="+mn-ea"/>
              </a:rPr>
              <a:t>ソースコードをビルドし、生成されたバイナリを自動的に実行します。</a:t>
            </a:r>
            <a:endParaRPr kumimoji="1" lang="en-US" altLang="ja-JP" smtClean="0">
              <a:latin typeface="+mn-ea"/>
            </a:endParaRPr>
          </a:p>
          <a:p>
            <a:r>
              <a:rPr lang="ja-JP" altLang="en-US" smtClean="0">
                <a:latin typeface="+mn-ea"/>
              </a:rPr>
              <a:t>このコマンドは一時的なバイナリ作成し、</a:t>
            </a:r>
            <a:r>
              <a:rPr lang="ja-JP" altLang="en-US" smtClean="0">
                <a:solidFill>
                  <a:srgbClr val="C00000"/>
                </a:solidFill>
                <a:latin typeface="+mn-ea"/>
              </a:rPr>
              <a:t>実行後にそのバイナリは削除</a:t>
            </a:r>
            <a:r>
              <a:rPr lang="ja-JP" altLang="en-US" smtClean="0">
                <a:latin typeface="+mn-ea"/>
              </a:rPr>
              <a:t>されます。</a:t>
            </a:r>
            <a:endParaRPr kumimoji="1" lang="en-US" altLang="ja-JP" smtClean="0">
              <a:latin typeface="+mn-ea"/>
            </a:endParaRPr>
          </a:p>
          <a:p>
            <a:r>
              <a:rPr lang="ja-JP" altLang="en-US" smtClean="0">
                <a:latin typeface="+mn-ea"/>
              </a:rPr>
              <a:t>長期的に運用をする場合は</a:t>
            </a:r>
            <a:r>
              <a:rPr lang="en-US" altLang="ja-JP" smtClean="0">
                <a:latin typeface="+mn-ea"/>
              </a:rPr>
              <a:t>go build</a:t>
            </a:r>
            <a:r>
              <a:rPr lang="ja-JP" altLang="en-US" smtClean="0">
                <a:latin typeface="+mn-ea"/>
              </a:rPr>
              <a:t>を使用してバイナリを生成するのが一般的です。</a:t>
            </a:r>
            <a:endParaRPr lang="en-US" altLang="ja-JP" smtClean="0">
              <a:latin typeface="+mn-ea"/>
            </a:endParaRPr>
          </a:p>
          <a:p>
            <a:endParaRPr lang="en-US" altLang="ja-JP">
              <a:latin typeface="+mn-ea"/>
            </a:endParaRPr>
          </a:p>
          <a:p>
            <a:r>
              <a:rPr lang="ja-JP" altLang="en-US" smtClean="0">
                <a:latin typeface="+mn-ea"/>
              </a:rPr>
              <a:t>コマンド</a:t>
            </a:r>
            <a:endParaRPr lang="en-US" altLang="ja-JP">
              <a:latin typeface="+mn-ea"/>
            </a:endParaRPr>
          </a:p>
          <a:p>
            <a:endParaRPr kumimoji="1" lang="en-US" altLang="ja-JP" smtClean="0">
              <a:solidFill>
                <a:schemeClr val="tx2">
                  <a:lumMod val="60000"/>
                  <a:lumOff val="40000"/>
                </a:schemeClr>
              </a:solidFill>
            </a:endParaRPr>
          </a:p>
          <a:p>
            <a:pPr marL="0" indent="0">
              <a:buNone/>
            </a:pPr>
            <a:r>
              <a:rPr lang="ja-JP" altLang="en-US">
                <a:solidFill>
                  <a:schemeClr val="accent2">
                    <a:lumMod val="75000"/>
                  </a:schemeClr>
                </a:solidFill>
                <a:latin typeface="+mn-ea"/>
              </a:rPr>
              <a:t>　例）</a:t>
            </a:r>
            <a:r>
              <a:rPr lang="en-US" altLang="ja-JP">
                <a:solidFill>
                  <a:schemeClr val="accent2">
                    <a:lumMod val="75000"/>
                  </a:schemeClr>
                </a:solidFill>
                <a:latin typeface="+mn-ea"/>
              </a:rPr>
              <a:t>go </a:t>
            </a:r>
            <a:r>
              <a:rPr lang="en-US" altLang="ja-JP" smtClean="0">
                <a:solidFill>
                  <a:schemeClr val="accent2">
                    <a:lumMod val="75000"/>
                  </a:schemeClr>
                </a:solidFill>
                <a:latin typeface="+mn-ea"/>
              </a:rPr>
              <a:t>run </a:t>
            </a:r>
            <a:r>
              <a:rPr lang="en-US" altLang="ja-JP">
                <a:solidFill>
                  <a:schemeClr val="accent2">
                    <a:lumMod val="75000"/>
                  </a:schemeClr>
                </a:solidFill>
                <a:latin typeface="+mn-ea"/>
              </a:rPr>
              <a:t>main.go</a:t>
            </a:r>
          </a:p>
          <a:p>
            <a:pPr marL="0" indent="0">
              <a:buNone/>
            </a:pPr>
            <a:endParaRPr lang="en-US" altLang="ja-JP"/>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5</a:t>
            </a:fld>
            <a:endParaRPr kumimoji="1" lang="ja-JP" altLang="en-US" dirty="0"/>
          </a:p>
        </p:txBody>
      </p:sp>
      <p:sp>
        <p:nvSpPr>
          <p:cNvPr id="6" name="コンテンツ プレースホルダー 2"/>
          <p:cNvSpPr txBox="1">
            <a:spLocks/>
          </p:cNvSpPr>
          <p:nvPr/>
        </p:nvSpPr>
        <p:spPr>
          <a:xfrm>
            <a:off x="1190703" y="4280067"/>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chemeClr val="bg1"/>
                </a:solidFill>
              </a:rPr>
              <a:t>&gt; </a:t>
            </a:r>
            <a:r>
              <a:rPr lang="en-US" altLang="ja-JP" sz="2400" smtClean="0">
                <a:solidFill>
                  <a:srgbClr val="FFC000"/>
                </a:solidFill>
              </a:rPr>
              <a:t>go run </a:t>
            </a:r>
            <a:r>
              <a:rPr lang="ja-JP" altLang="en-US" sz="2400" smtClean="0">
                <a:solidFill>
                  <a:schemeClr val="bg1"/>
                </a:solidFill>
              </a:rPr>
              <a:t>（ファイル名）</a:t>
            </a:r>
            <a:endParaRPr lang="en-US" altLang="ja-JP" sz="2400" dirty="0">
              <a:solidFill>
                <a:schemeClr val="bg1"/>
              </a:solidFill>
            </a:endParaRPr>
          </a:p>
        </p:txBody>
      </p:sp>
    </p:spTree>
    <p:extLst>
      <p:ext uri="{BB962C8B-B14F-4D97-AF65-F5344CB8AC3E}">
        <p14:creationId xmlns:p14="http://schemas.microsoft.com/office/powerpoint/2010/main" val="2856660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go mod</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mtClean="0">
                <a:solidFill>
                  <a:srgbClr val="C00000"/>
                </a:solidFill>
                <a:latin typeface="+mn-ea"/>
              </a:rPr>
              <a:t>go mod </a:t>
            </a:r>
            <a:r>
              <a:rPr kumimoji="1" lang="ja-JP" altLang="en-US" smtClean="0">
                <a:solidFill>
                  <a:srgbClr val="C00000"/>
                </a:solidFill>
                <a:latin typeface="+mn-ea"/>
              </a:rPr>
              <a:t>コマンド</a:t>
            </a:r>
            <a:r>
              <a:rPr kumimoji="1" lang="ja-JP" altLang="en-US" smtClean="0">
                <a:latin typeface="+mn-ea"/>
              </a:rPr>
              <a:t>はモジュールを管理するためのコマンドです。</a:t>
            </a:r>
            <a:endParaRPr kumimoji="1" lang="en-US" altLang="ja-JP" smtClean="0">
              <a:latin typeface="+mn-ea"/>
            </a:endParaRPr>
          </a:p>
          <a:p>
            <a:endParaRPr lang="en-US" altLang="ja-JP" smtClean="0">
              <a:latin typeface="+mn-ea"/>
            </a:endParaRPr>
          </a:p>
          <a:p>
            <a:r>
              <a:rPr lang="ja-JP" altLang="en-US" smtClean="0">
                <a:latin typeface="+mn-ea"/>
              </a:rPr>
              <a:t>このコマンドはサブコマンドと合わせて使用します。</a:t>
            </a:r>
            <a:endParaRPr lang="en-US" altLang="ja-JP" smtClean="0">
              <a:latin typeface="+mn-ea"/>
            </a:endParaRPr>
          </a:p>
          <a:p>
            <a:pPr lvl="1"/>
            <a:r>
              <a:rPr lang="en-US" altLang="ja-JP" smtClean="0">
                <a:solidFill>
                  <a:schemeClr val="accent2">
                    <a:lumMod val="75000"/>
                  </a:schemeClr>
                </a:solidFill>
                <a:latin typeface="+mn-ea"/>
              </a:rPr>
              <a:t>go mod init</a:t>
            </a:r>
          </a:p>
          <a:p>
            <a:pPr lvl="2"/>
            <a:r>
              <a:rPr lang="ja-JP" altLang="en-US" smtClean="0">
                <a:latin typeface="+mn-ea"/>
              </a:rPr>
              <a:t>モジュールを初期化します。</a:t>
            </a:r>
            <a:endParaRPr lang="en-US" altLang="ja-JP" smtClean="0">
              <a:latin typeface="+mn-ea"/>
            </a:endParaRPr>
          </a:p>
          <a:p>
            <a:pPr lvl="2"/>
            <a:r>
              <a:rPr lang="ja-JP" altLang="en-US" smtClean="0">
                <a:latin typeface="+mn-ea"/>
              </a:rPr>
              <a:t>ルートディレクトリで実行し、実行後に</a:t>
            </a:r>
            <a:r>
              <a:rPr lang="en-US" altLang="ja-JP" smtClean="0">
                <a:latin typeface="+mn-ea"/>
              </a:rPr>
              <a:t>go.mod</a:t>
            </a:r>
            <a:r>
              <a:rPr lang="ja-JP" altLang="en-US" smtClean="0">
                <a:latin typeface="+mn-ea"/>
              </a:rPr>
              <a:t>ファイルが生成されます。</a:t>
            </a:r>
            <a:endParaRPr lang="en-US" altLang="ja-JP" smtClean="0">
              <a:latin typeface="+mn-ea"/>
            </a:endParaRPr>
          </a:p>
          <a:p>
            <a:pPr lvl="2"/>
            <a:endParaRPr lang="en-US" altLang="ja-JP" smtClean="0">
              <a:latin typeface="+mn-ea"/>
            </a:endParaRPr>
          </a:p>
          <a:p>
            <a:pPr lvl="1"/>
            <a:r>
              <a:rPr kumimoji="1" lang="en-US" altLang="ja-JP" smtClean="0">
                <a:solidFill>
                  <a:schemeClr val="accent2">
                    <a:lumMod val="75000"/>
                  </a:schemeClr>
                </a:solidFill>
                <a:latin typeface="+mn-ea"/>
              </a:rPr>
              <a:t>go mod tidy</a:t>
            </a:r>
          </a:p>
          <a:p>
            <a:pPr lvl="2"/>
            <a:r>
              <a:rPr lang="ja-JP" altLang="en-US" smtClean="0">
                <a:latin typeface="+mn-ea"/>
              </a:rPr>
              <a:t>モジュールの依存関係を整理します。</a:t>
            </a:r>
            <a:endParaRPr lang="en-US" altLang="ja-JP" smtClean="0">
              <a:latin typeface="+mn-ea"/>
            </a:endParaRPr>
          </a:p>
          <a:p>
            <a:pPr lvl="2"/>
            <a:r>
              <a:rPr kumimoji="1" lang="ja-JP" altLang="en-US">
                <a:latin typeface="+mn-ea"/>
              </a:rPr>
              <a:t>使われて</a:t>
            </a:r>
            <a:r>
              <a:rPr kumimoji="1" lang="ja-JP" altLang="en-US" smtClean="0">
                <a:latin typeface="+mn-ea"/>
              </a:rPr>
              <a:t>いないパッケージを削除し、必要なパッケージを追加します。</a:t>
            </a:r>
            <a:endParaRPr kumimoji="1" lang="en-US" altLang="ja-JP" smtClean="0">
              <a:latin typeface="+mn-ea"/>
            </a:endParaRPr>
          </a:p>
          <a:p>
            <a:pPr lvl="2"/>
            <a:endParaRPr kumimoji="1" lang="en-US" altLang="ja-JP" smtClean="0">
              <a:latin typeface="+mn-ea"/>
            </a:endParaRPr>
          </a:p>
          <a:p>
            <a:pPr lvl="1"/>
            <a:r>
              <a:rPr lang="en-US" altLang="ja-JP" smtClean="0">
                <a:solidFill>
                  <a:schemeClr val="accent2">
                    <a:lumMod val="75000"/>
                  </a:schemeClr>
                </a:solidFill>
                <a:latin typeface="+mn-ea"/>
              </a:rPr>
              <a:t>go mod vendor</a:t>
            </a:r>
          </a:p>
          <a:p>
            <a:pPr lvl="2"/>
            <a:r>
              <a:rPr lang="ja-JP" altLang="en-US" smtClean="0">
                <a:latin typeface="+mn-ea"/>
              </a:rPr>
              <a:t>依存パッケージを</a:t>
            </a:r>
            <a:r>
              <a:rPr lang="en-US" altLang="ja-JP" smtClean="0">
                <a:latin typeface="+mn-ea"/>
              </a:rPr>
              <a:t>vendor</a:t>
            </a:r>
            <a:r>
              <a:rPr lang="ja-JP" altLang="en-US" smtClean="0">
                <a:latin typeface="+mn-ea"/>
              </a:rPr>
              <a:t>フォルダにコピーします。</a:t>
            </a:r>
            <a:endParaRPr lang="en-US" altLang="ja-JP" smtClean="0">
              <a:latin typeface="+mn-ea"/>
            </a:endParaRPr>
          </a:p>
          <a:p>
            <a:pPr lvl="2"/>
            <a:r>
              <a:rPr kumimoji="1" lang="ja-JP" altLang="en-US" smtClean="0">
                <a:latin typeface="+mn-ea"/>
              </a:rPr>
              <a:t>特定の環境設定が必要な場合に便利です。</a:t>
            </a:r>
            <a:endParaRPr kumimoji="1" lang="en-US" altLang="ja-JP" smtClean="0">
              <a:latin typeface="+mn-ea"/>
            </a:endParaRPr>
          </a:p>
          <a:p>
            <a:pPr marL="0" indent="0">
              <a:buNone/>
            </a:pPr>
            <a:endParaRPr lang="en-US" altLang="ja-JP"/>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6</a:t>
            </a:fld>
            <a:endParaRPr kumimoji="1" lang="ja-JP" altLang="en-US" dirty="0"/>
          </a:p>
        </p:txBody>
      </p:sp>
    </p:spTree>
    <p:extLst>
      <p:ext uri="{BB962C8B-B14F-4D97-AF65-F5344CB8AC3E}">
        <p14:creationId xmlns:p14="http://schemas.microsoft.com/office/powerpoint/2010/main" val="1653844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プロジェクトの作成</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7</a:t>
            </a:fld>
            <a:endParaRPr kumimoji="1" lang="ja-JP" altLang="en-US" dirty="0"/>
          </a:p>
        </p:txBody>
      </p:sp>
    </p:spTree>
    <p:extLst>
      <p:ext uri="{BB962C8B-B14F-4D97-AF65-F5344CB8AC3E}">
        <p14:creationId xmlns:p14="http://schemas.microsoft.com/office/powerpoint/2010/main" val="199803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85730" y="1425378"/>
            <a:ext cx="10721877" cy="4875007"/>
          </a:xfrm>
        </p:spPr>
        <p:txBody>
          <a:bodyPr>
            <a:normAutofit/>
          </a:bodyPr>
          <a:lstStyle/>
          <a:p>
            <a:r>
              <a:rPr lang="ja-JP" altLang="en-US" sz="2000" smtClean="0">
                <a:latin typeface="+mn-ea"/>
              </a:rPr>
              <a:t>プロジェクトディレクトリ作成</a:t>
            </a:r>
            <a:endParaRPr lang="en-US" altLang="ja-JP" sz="2000" smtClean="0">
              <a:latin typeface="+mn-ea"/>
            </a:endParaRPr>
          </a:p>
          <a:p>
            <a:endParaRPr lang="en-US" altLang="ja-JP" sz="2000">
              <a:latin typeface="+mn-ea"/>
            </a:endParaRPr>
          </a:p>
          <a:p>
            <a:endParaRPr lang="en-US" altLang="ja-JP" sz="2000" smtClean="0">
              <a:latin typeface="+mn-ea"/>
            </a:endParaRPr>
          </a:p>
          <a:p>
            <a:r>
              <a:rPr lang="ja-JP" altLang="en-US" sz="2000" smtClean="0">
                <a:latin typeface="+mn-ea"/>
              </a:rPr>
              <a:t>ディレクトリ移動</a:t>
            </a:r>
            <a:endParaRPr lang="en-US" altLang="ja-JP" sz="2000" smtClean="0">
              <a:latin typeface="+mn-ea"/>
            </a:endParaRPr>
          </a:p>
          <a:p>
            <a:pPr marL="0" indent="0">
              <a:buNone/>
            </a:pPr>
            <a:endParaRPr lang="en-US" altLang="ja-JP" sz="2000">
              <a:latin typeface="+mn-ea"/>
            </a:endParaRPr>
          </a:p>
          <a:p>
            <a:pPr marL="0" indent="0">
              <a:buNone/>
            </a:pPr>
            <a:endParaRPr kumimoji="1" lang="en-US" altLang="ja-JP" sz="2000">
              <a:latin typeface="+mn-ea"/>
            </a:endParaRPr>
          </a:p>
          <a:p>
            <a:r>
              <a:rPr lang="ja-JP" altLang="en-US" sz="2000" smtClean="0">
                <a:latin typeface="+mn-ea"/>
              </a:rPr>
              <a:t>プロジェクト</a:t>
            </a:r>
            <a:r>
              <a:rPr lang="en-US" altLang="ja-JP" sz="2000" smtClean="0">
                <a:latin typeface="+mn-ea"/>
              </a:rPr>
              <a:t>(</a:t>
            </a:r>
            <a:r>
              <a:rPr lang="ja-JP" altLang="en-US" sz="2000" smtClean="0">
                <a:latin typeface="+mn-ea"/>
              </a:rPr>
              <a:t>パッケージ</a:t>
            </a:r>
            <a:r>
              <a:rPr lang="en-US" altLang="ja-JP" sz="2000" smtClean="0">
                <a:latin typeface="+mn-ea"/>
              </a:rPr>
              <a:t>)</a:t>
            </a:r>
            <a:r>
              <a:rPr lang="ja-JP" altLang="en-US" sz="2000" smtClean="0">
                <a:latin typeface="+mn-ea"/>
              </a:rPr>
              <a:t>初期化</a:t>
            </a:r>
            <a:endParaRPr lang="en-US" altLang="ja-JP" sz="2000" smtClean="0">
              <a:latin typeface="+mn-ea"/>
            </a:endParaRPr>
          </a:p>
          <a:p>
            <a:endParaRPr kumimoji="1" lang="en-US" altLang="ja-JP" sz="2000">
              <a:latin typeface="+mn-ea"/>
            </a:endParaRPr>
          </a:p>
          <a:p>
            <a:endParaRPr lang="en-US" altLang="ja-JP" sz="2000" smtClean="0">
              <a:latin typeface="+mn-ea"/>
            </a:endParaRPr>
          </a:p>
          <a:p>
            <a:r>
              <a:rPr kumimoji="1" lang="ja-JP" altLang="en-US" sz="2000" smtClean="0">
                <a:latin typeface="+mn-ea"/>
              </a:rPr>
              <a:t>メインファイル作成</a:t>
            </a:r>
            <a:endParaRPr kumimoji="1" lang="en-US" altLang="ja-JP" sz="2000" smtClean="0">
              <a:latin typeface="+mn-ea"/>
            </a:endParaRPr>
          </a:p>
        </p:txBody>
      </p:sp>
      <p:sp>
        <p:nvSpPr>
          <p:cNvPr id="2" name="タイトル 1"/>
          <p:cNvSpPr>
            <a:spLocks noGrp="1"/>
          </p:cNvSpPr>
          <p:nvPr>
            <p:ph type="title"/>
          </p:nvPr>
        </p:nvSpPr>
        <p:spPr/>
        <p:txBody>
          <a:bodyPr/>
          <a:lstStyle/>
          <a:p>
            <a:r>
              <a:rPr kumimoji="1" lang="ja-JP" altLang="en-US" smtClean="0"/>
              <a:t>プロジェクト作成</a:t>
            </a:r>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8</a:t>
            </a:fld>
            <a:endParaRPr kumimoji="1" lang="ja-JP" altLang="en-US" dirty="0"/>
          </a:p>
        </p:txBody>
      </p:sp>
      <p:sp>
        <p:nvSpPr>
          <p:cNvPr id="10" name="コンテンツ プレースホルダー 2"/>
          <p:cNvSpPr txBox="1">
            <a:spLocks/>
          </p:cNvSpPr>
          <p:nvPr/>
        </p:nvSpPr>
        <p:spPr>
          <a:xfrm>
            <a:off x="1190703" y="3120690"/>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chemeClr val="bg1"/>
                </a:solidFill>
              </a:rPr>
              <a:t>&gt; </a:t>
            </a:r>
            <a:r>
              <a:rPr lang="en-US" altLang="ja-JP" sz="2400" smtClean="0">
                <a:solidFill>
                  <a:srgbClr val="FFC000"/>
                </a:solidFill>
              </a:rPr>
              <a:t>cd </a:t>
            </a:r>
            <a:r>
              <a:rPr lang="en-US" altLang="ja-JP" sz="2400">
                <a:solidFill>
                  <a:srgbClr val="FFC000"/>
                </a:solidFill>
              </a:rPr>
              <a:t>$GOPATH/src/k02/proj</a:t>
            </a:r>
            <a:endParaRPr lang="en-US" altLang="ja-JP" sz="2400" dirty="0">
              <a:solidFill>
                <a:schemeClr val="bg1"/>
              </a:solidFill>
            </a:endParaRPr>
          </a:p>
        </p:txBody>
      </p:sp>
      <p:sp>
        <p:nvSpPr>
          <p:cNvPr id="11" name="コンテンツ プレースホルダー 2"/>
          <p:cNvSpPr txBox="1">
            <a:spLocks/>
          </p:cNvSpPr>
          <p:nvPr/>
        </p:nvSpPr>
        <p:spPr>
          <a:xfrm>
            <a:off x="1190703" y="1779555"/>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&gt;</a:t>
            </a:r>
            <a:r>
              <a:rPr lang="en-US" altLang="ja-JP" sz="2400" smtClean="0">
                <a:solidFill>
                  <a:srgbClr val="FFC000"/>
                </a:solidFill>
              </a:rPr>
              <a:t> </a:t>
            </a:r>
            <a:r>
              <a:rPr lang="en-US" altLang="ja-JP" sz="2400">
                <a:solidFill>
                  <a:srgbClr val="FFC000"/>
                </a:solidFill>
              </a:rPr>
              <a:t>mkdir -p $GOPATH/src/k02/proj</a:t>
            </a:r>
            <a:endParaRPr lang="en-US" altLang="ja-JP" sz="2400" dirty="0">
              <a:solidFill>
                <a:schemeClr val="bg1"/>
              </a:solidFill>
            </a:endParaRPr>
          </a:p>
        </p:txBody>
      </p:sp>
      <p:sp>
        <p:nvSpPr>
          <p:cNvPr id="8" name="コンテンツ プレースホルダー 2"/>
          <p:cNvSpPr txBox="1">
            <a:spLocks/>
          </p:cNvSpPr>
          <p:nvPr/>
        </p:nvSpPr>
        <p:spPr>
          <a:xfrm>
            <a:off x="1190703" y="4461825"/>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&gt;</a:t>
            </a:r>
            <a:r>
              <a:rPr lang="en-US" altLang="ja-JP" sz="2400" smtClean="0">
                <a:solidFill>
                  <a:srgbClr val="FFC000"/>
                </a:solidFill>
              </a:rPr>
              <a:t> </a:t>
            </a:r>
            <a:r>
              <a:rPr lang="en-US" altLang="ja-JP" sz="2400" smtClean="0">
                <a:solidFill>
                  <a:srgbClr val="FFC000"/>
                </a:solidFill>
              </a:rPr>
              <a:t>go mod init proj</a:t>
            </a:r>
            <a:endParaRPr lang="en-US" altLang="ja-JP" sz="2400" dirty="0">
              <a:solidFill>
                <a:schemeClr val="bg1"/>
              </a:solidFill>
            </a:endParaRPr>
          </a:p>
        </p:txBody>
      </p:sp>
      <p:sp>
        <p:nvSpPr>
          <p:cNvPr id="9" name="コンテンツ プレースホルダー 2"/>
          <p:cNvSpPr txBox="1">
            <a:spLocks/>
          </p:cNvSpPr>
          <p:nvPr/>
        </p:nvSpPr>
        <p:spPr>
          <a:xfrm>
            <a:off x="1190703" y="5847784"/>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&gt;</a:t>
            </a:r>
            <a:r>
              <a:rPr lang="en-US" altLang="ja-JP" sz="2400" smtClean="0">
                <a:solidFill>
                  <a:srgbClr val="FFC000"/>
                </a:solidFill>
              </a:rPr>
              <a:t> </a:t>
            </a:r>
            <a:r>
              <a:rPr lang="en-US" altLang="ja-JP" sz="2400" smtClean="0">
                <a:solidFill>
                  <a:srgbClr val="FFC000"/>
                </a:solidFill>
              </a:rPr>
              <a:t>touch main.go</a:t>
            </a:r>
            <a:endParaRPr lang="en-US" altLang="ja-JP" sz="2400" dirty="0">
              <a:solidFill>
                <a:schemeClr val="bg1"/>
              </a:solidFill>
            </a:endParaRPr>
          </a:p>
        </p:txBody>
      </p:sp>
    </p:spTree>
    <p:extLst>
      <p:ext uri="{BB962C8B-B14F-4D97-AF65-F5344CB8AC3E}">
        <p14:creationId xmlns:p14="http://schemas.microsoft.com/office/powerpoint/2010/main" val="938805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85730" y="1425378"/>
            <a:ext cx="10721877" cy="4875007"/>
          </a:xfrm>
        </p:spPr>
        <p:txBody>
          <a:bodyPr>
            <a:normAutofit/>
          </a:bodyPr>
          <a:lstStyle/>
          <a:p>
            <a:r>
              <a:rPr lang="ja-JP" altLang="en-US" sz="2000" smtClean="0">
                <a:latin typeface="+mn-ea"/>
              </a:rPr>
              <a:t>サブパッケージ用ディレクトリ作成</a:t>
            </a:r>
            <a:endParaRPr lang="en-US" altLang="ja-JP" sz="2000" smtClean="0">
              <a:latin typeface="+mn-ea"/>
            </a:endParaRPr>
          </a:p>
          <a:p>
            <a:endParaRPr lang="en-US" altLang="ja-JP" sz="2000">
              <a:latin typeface="+mn-ea"/>
            </a:endParaRPr>
          </a:p>
          <a:p>
            <a:endParaRPr lang="en-US" altLang="ja-JP" sz="2000" smtClean="0">
              <a:latin typeface="+mn-ea"/>
            </a:endParaRPr>
          </a:p>
          <a:p>
            <a:r>
              <a:rPr lang="ja-JP" altLang="en-US" sz="2000" smtClean="0">
                <a:latin typeface="+mn-ea"/>
              </a:rPr>
              <a:t>ディレクトリ移動</a:t>
            </a:r>
            <a:endParaRPr lang="en-US" altLang="ja-JP" sz="2000" smtClean="0">
              <a:latin typeface="+mn-ea"/>
            </a:endParaRPr>
          </a:p>
          <a:p>
            <a:pPr marL="0" indent="0">
              <a:buNone/>
            </a:pPr>
            <a:endParaRPr lang="en-US" altLang="ja-JP" sz="2000">
              <a:latin typeface="+mn-ea"/>
            </a:endParaRPr>
          </a:p>
          <a:p>
            <a:pPr marL="0" indent="0">
              <a:buNone/>
            </a:pPr>
            <a:endParaRPr kumimoji="1" lang="en-US" altLang="ja-JP" sz="2000">
              <a:latin typeface="+mn-ea"/>
            </a:endParaRPr>
          </a:p>
          <a:p>
            <a:r>
              <a:rPr lang="ja-JP" altLang="en-US" sz="2000" smtClean="0">
                <a:latin typeface="+mn-ea"/>
              </a:rPr>
              <a:t>サブパッケージファイル作成</a:t>
            </a:r>
            <a:endParaRPr lang="en-US" altLang="ja-JP" sz="2000" smtClean="0">
              <a:latin typeface="+mn-ea"/>
            </a:endParaRPr>
          </a:p>
          <a:p>
            <a:endParaRPr kumimoji="1" lang="en-US" altLang="ja-JP" sz="2000">
              <a:latin typeface="+mn-ea"/>
            </a:endParaRPr>
          </a:p>
          <a:p>
            <a:pPr marL="0" indent="0">
              <a:buNone/>
            </a:pPr>
            <a:endParaRPr lang="en-US" altLang="ja-JP" sz="2000" smtClean="0">
              <a:latin typeface="+mn-ea"/>
            </a:endParaRPr>
          </a:p>
        </p:txBody>
      </p:sp>
      <p:sp>
        <p:nvSpPr>
          <p:cNvPr id="2" name="タイトル 1"/>
          <p:cNvSpPr>
            <a:spLocks noGrp="1"/>
          </p:cNvSpPr>
          <p:nvPr>
            <p:ph type="title"/>
          </p:nvPr>
        </p:nvSpPr>
        <p:spPr/>
        <p:txBody>
          <a:bodyPr/>
          <a:lstStyle/>
          <a:p>
            <a:r>
              <a:rPr lang="ja-JP" altLang="en-US" smtClean="0"/>
              <a:t>サブ</a:t>
            </a:r>
            <a:r>
              <a:rPr kumimoji="1" lang="ja-JP" altLang="en-US" smtClean="0"/>
              <a:t>パッケージ作成</a:t>
            </a:r>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9</a:t>
            </a:fld>
            <a:endParaRPr kumimoji="1" lang="ja-JP" altLang="en-US" dirty="0"/>
          </a:p>
        </p:txBody>
      </p:sp>
      <p:sp>
        <p:nvSpPr>
          <p:cNvPr id="10" name="コンテンツ プレースホルダー 2"/>
          <p:cNvSpPr txBox="1">
            <a:spLocks/>
          </p:cNvSpPr>
          <p:nvPr/>
        </p:nvSpPr>
        <p:spPr>
          <a:xfrm>
            <a:off x="1190703" y="3120690"/>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chemeClr val="bg1"/>
                </a:solidFill>
              </a:rPr>
              <a:t>&gt; </a:t>
            </a:r>
            <a:r>
              <a:rPr lang="en-US" altLang="ja-JP" sz="2400" smtClean="0">
                <a:solidFill>
                  <a:srgbClr val="FFC000"/>
                </a:solidFill>
              </a:rPr>
              <a:t>cd </a:t>
            </a:r>
            <a:r>
              <a:rPr lang="en-US" altLang="ja-JP" sz="2400" smtClean="0">
                <a:solidFill>
                  <a:srgbClr val="FFC000"/>
                </a:solidFill>
              </a:rPr>
              <a:t>subpkg</a:t>
            </a:r>
            <a:endParaRPr lang="en-US" altLang="ja-JP" sz="2400" dirty="0">
              <a:solidFill>
                <a:schemeClr val="bg1"/>
              </a:solidFill>
            </a:endParaRPr>
          </a:p>
        </p:txBody>
      </p:sp>
      <p:sp>
        <p:nvSpPr>
          <p:cNvPr id="11" name="コンテンツ プレースホルダー 2"/>
          <p:cNvSpPr txBox="1">
            <a:spLocks/>
          </p:cNvSpPr>
          <p:nvPr/>
        </p:nvSpPr>
        <p:spPr>
          <a:xfrm>
            <a:off x="1190703" y="1779555"/>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&gt;</a:t>
            </a:r>
            <a:r>
              <a:rPr lang="en-US" altLang="ja-JP" sz="2400" smtClean="0">
                <a:solidFill>
                  <a:srgbClr val="FFC000"/>
                </a:solidFill>
              </a:rPr>
              <a:t> </a:t>
            </a:r>
            <a:r>
              <a:rPr lang="en-US" altLang="ja-JP" sz="2400">
                <a:solidFill>
                  <a:srgbClr val="FFC000"/>
                </a:solidFill>
              </a:rPr>
              <a:t>mkdir </a:t>
            </a:r>
            <a:r>
              <a:rPr lang="en-US" altLang="ja-JP" sz="2400" smtClean="0">
                <a:solidFill>
                  <a:srgbClr val="FFC000"/>
                </a:solidFill>
              </a:rPr>
              <a:t>subpkg</a:t>
            </a:r>
            <a:endParaRPr lang="en-US" altLang="ja-JP" sz="2400" dirty="0">
              <a:solidFill>
                <a:schemeClr val="bg1"/>
              </a:solidFill>
            </a:endParaRPr>
          </a:p>
        </p:txBody>
      </p:sp>
      <p:sp>
        <p:nvSpPr>
          <p:cNvPr id="9" name="コンテンツ プレースホルダー 2"/>
          <p:cNvSpPr txBox="1">
            <a:spLocks/>
          </p:cNvSpPr>
          <p:nvPr/>
        </p:nvSpPr>
        <p:spPr>
          <a:xfrm>
            <a:off x="1190703" y="4484236"/>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&gt;</a:t>
            </a:r>
            <a:r>
              <a:rPr lang="en-US" altLang="ja-JP" sz="2400" smtClean="0">
                <a:solidFill>
                  <a:srgbClr val="FFC000"/>
                </a:solidFill>
              </a:rPr>
              <a:t> </a:t>
            </a:r>
            <a:r>
              <a:rPr lang="en-US" altLang="ja-JP" sz="2400" smtClean="0">
                <a:solidFill>
                  <a:srgbClr val="FFC000"/>
                </a:solidFill>
              </a:rPr>
              <a:t>touch sub.go</a:t>
            </a:r>
            <a:endParaRPr lang="en-US" altLang="ja-JP" sz="2400" dirty="0">
              <a:solidFill>
                <a:schemeClr val="bg1"/>
              </a:solidFill>
            </a:endParaRPr>
          </a:p>
        </p:txBody>
      </p:sp>
    </p:spTree>
    <p:extLst>
      <p:ext uri="{BB962C8B-B14F-4D97-AF65-F5344CB8AC3E}">
        <p14:creationId xmlns:p14="http://schemas.microsoft.com/office/powerpoint/2010/main" val="150056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ンテグラル">
  <a:themeElements>
    <a:clrScheme name="インテグラル">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インテグラル">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インテグラル">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spDef>
      <a:spPr>
        <a:noFill/>
        <a:ln w="38100">
          <a:solidFill>
            <a:srgbClr val="FF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58675</TotalTime>
  <Words>2181</Words>
  <Application>Microsoft Office PowerPoint</Application>
  <PresentationFormat>ワイド画面</PresentationFormat>
  <Paragraphs>433</Paragraphs>
  <Slides>40</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40</vt:i4>
      </vt:variant>
    </vt:vector>
  </HeadingPairs>
  <TitlesOfParts>
    <vt:vector size="50" baseType="lpstr">
      <vt:lpstr>ＭＳ Ｐゴシック</vt:lpstr>
      <vt:lpstr>メイリオ</vt:lpstr>
      <vt:lpstr>Arial</vt:lpstr>
      <vt:lpstr>Calibri</vt:lpstr>
      <vt:lpstr>Tw Cen MT</vt:lpstr>
      <vt:lpstr>Tw Cen MT Condensed</vt:lpstr>
      <vt:lpstr>Verdana</vt:lpstr>
      <vt:lpstr>Wingdings</vt:lpstr>
      <vt:lpstr>Wingdings 3</vt:lpstr>
      <vt:lpstr>インテグラル</vt:lpstr>
      <vt:lpstr>サーバープログラミング</vt:lpstr>
      <vt:lpstr>Goコマンド</vt:lpstr>
      <vt:lpstr>Goコマンド</vt:lpstr>
      <vt:lpstr>go build</vt:lpstr>
      <vt:lpstr>go run</vt:lpstr>
      <vt:lpstr>go mod</vt:lpstr>
      <vt:lpstr>プロジェクトの作成</vt:lpstr>
      <vt:lpstr>プロジェクト作成</vt:lpstr>
      <vt:lpstr>サブパッケージ作成</vt:lpstr>
      <vt:lpstr>サブパッケージ作成</vt:lpstr>
      <vt:lpstr>サブパッケージの記述</vt:lpstr>
      <vt:lpstr>メインプログラムの記述</vt:lpstr>
      <vt:lpstr>プログラム実行</vt:lpstr>
      <vt:lpstr>基本構文</vt:lpstr>
      <vt:lpstr>基本的なデータ型</vt:lpstr>
      <vt:lpstr>変数</vt:lpstr>
      <vt:lpstr>定数</vt:lpstr>
      <vt:lpstr>配列</vt:lpstr>
      <vt:lpstr>スライス</vt:lpstr>
      <vt:lpstr>スライス</vt:lpstr>
      <vt:lpstr>マップ</vt:lpstr>
      <vt:lpstr>マップの使い方</vt:lpstr>
      <vt:lpstr>if文</vt:lpstr>
      <vt:lpstr>switch文</vt:lpstr>
      <vt:lpstr>switch文の応用</vt:lpstr>
      <vt:lpstr>for文</vt:lpstr>
      <vt:lpstr>無限ループ</vt:lpstr>
      <vt:lpstr>range</vt:lpstr>
      <vt:lpstr>range</vt:lpstr>
      <vt:lpstr>関数の基本</vt:lpstr>
      <vt:lpstr>複数の値を返す関数</vt:lpstr>
      <vt:lpstr>任意の数を設定した関数</vt:lpstr>
      <vt:lpstr>無名関数</vt:lpstr>
      <vt:lpstr>値の入力</vt:lpstr>
      <vt:lpstr>課題</vt:lpstr>
      <vt:lpstr>課題1</vt:lpstr>
      <vt:lpstr>課題2</vt:lpstr>
      <vt:lpstr>課題3</vt:lpstr>
      <vt:lpstr>課題4</vt:lpstr>
      <vt:lpstr>課題提出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データベース演習</dc:title>
  <dc:creator>藤田　昇</dc:creator>
  <cp:lastModifiedBy>寒河江 勇矢</cp:lastModifiedBy>
  <cp:revision>1128</cp:revision>
  <cp:lastPrinted>2014-10-14T07:01:07Z</cp:lastPrinted>
  <dcterms:created xsi:type="dcterms:W3CDTF">2014-04-14T04:47:39Z</dcterms:created>
  <dcterms:modified xsi:type="dcterms:W3CDTF">2024-10-08T13:20:03Z</dcterms:modified>
</cp:coreProperties>
</file>