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
  </p:notesMasterIdLst>
  <p:handoutMasterIdLst>
    <p:handoutMasterId r:id="rId4"/>
  </p:handoutMasterIdLst>
  <p:sldIdLst>
    <p:sldId id="289" r:id="rId2"/>
  </p:sldIdLst>
  <p:sldSz cx="9144000" cy="6858000" type="screen4x3"/>
  <p:notesSz cx="6735763" cy="9866313"/>
  <p:defaultTextStyle>
    <a:defPPr>
      <a:defRPr lang="ja-JP"/>
    </a:defPPr>
    <a:lvl1pPr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754">
          <p15:clr>
            <a:srgbClr val="A4A3A4"/>
          </p15:clr>
        </p15:guide>
        <p15:guide id="3" pos="204">
          <p15:clr>
            <a:srgbClr val="A4A3A4"/>
          </p15:clr>
        </p15:guide>
        <p15:guide id="4" pos="2835">
          <p15:clr>
            <a:srgbClr val="A4A3A4"/>
          </p15:clr>
        </p15:guide>
        <p15:guide id="5" pos="5489">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74"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3"/>
    <a:srgbClr val="E60B11"/>
    <a:srgbClr val="00783B"/>
    <a:srgbClr val="0C4A9D"/>
    <a:srgbClr val="974C97"/>
    <a:srgbClr val="D80A30"/>
    <a:srgbClr val="5EB7E8"/>
    <a:srgbClr val="FBDAC8"/>
    <a:srgbClr val="444F5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6862" autoAdjust="0"/>
  </p:normalViewPr>
  <p:slideViewPr>
    <p:cSldViewPr snapToObjects="1">
      <p:cViewPr>
        <p:scale>
          <a:sx n="125" d="100"/>
          <a:sy n="125" d="100"/>
        </p:scale>
        <p:origin x="834" y="96"/>
      </p:cViewPr>
      <p:guideLst>
        <p:guide orient="horz" pos="4065"/>
        <p:guide orient="horz" pos="754"/>
        <p:guide pos="204"/>
        <p:guide pos="2835"/>
        <p:guide pos="5489"/>
      </p:guideLst>
    </p:cSldViewPr>
  </p:slideViewPr>
  <p:outlineViewPr>
    <p:cViewPr>
      <p:scale>
        <a:sx n="100" d="100"/>
        <a:sy n="100" d="100"/>
      </p:scale>
      <p:origin x="0" y="-79452"/>
    </p:cViewPr>
  </p:outlineViewPr>
  <p:notesTextViewPr>
    <p:cViewPr>
      <p:scale>
        <a:sx n="100" d="100"/>
        <a:sy n="100" d="100"/>
      </p:scale>
      <p:origin x="0" y="0"/>
    </p:cViewPr>
  </p:notesTextViewPr>
  <p:notesViewPr>
    <p:cSldViewPr snapToObjects="1">
      <p:cViewPr varScale="1">
        <p:scale>
          <a:sx n="79" d="100"/>
          <a:sy n="79" d="100"/>
        </p:scale>
        <p:origin x="-3936" y="-78"/>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19413" cy="493712"/>
          </a:xfrm>
          <a:prstGeom prst="rect">
            <a:avLst/>
          </a:prstGeom>
        </p:spPr>
        <p:txBody>
          <a:bodyPr vert="horz" lIns="91408" tIns="45704" rIns="91408" bIns="45704" rtlCol="0"/>
          <a:lstStyle>
            <a:lvl1pPr algn="l">
              <a:defRPr sz="1200"/>
            </a:lvl1pPr>
          </a:lstStyle>
          <a:p>
            <a:endParaRPr kumimoji="1" lang="ja-JP" altLang="en-US" dirty="0">
              <a:ea typeface="Meiryo UI" panose="020B0604030504040204" pitchFamily="50" charset="-128"/>
            </a:endParaRPr>
          </a:p>
        </p:txBody>
      </p:sp>
      <p:sp>
        <p:nvSpPr>
          <p:cNvPr id="3" name="日付プレースホルダー 2"/>
          <p:cNvSpPr>
            <a:spLocks noGrp="1"/>
          </p:cNvSpPr>
          <p:nvPr>
            <p:ph type="dt" sz="quarter" idx="1"/>
          </p:nvPr>
        </p:nvSpPr>
        <p:spPr>
          <a:xfrm>
            <a:off x="3814763" y="2"/>
            <a:ext cx="2919412" cy="493712"/>
          </a:xfrm>
          <a:prstGeom prst="rect">
            <a:avLst/>
          </a:prstGeom>
        </p:spPr>
        <p:txBody>
          <a:bodyPr vert="horz" lIns="91408" tIns="45704" rIns="91408" bIns="45704" rtlCol="0"/>
          <a:lstStyle>
            <a:lvl1pPr algn="r">
              <a:defRPr sz="1200"/>
            </a:lvl1pPr>
          </a:lstStyle>
          <a:p>
            <a:fld id="{15A60926-4513-4E89-95F9-07A3B6FB9AD0}" type="datetimeFigureOut">
              <a:rPr kumimoji="1" lang="ja-JP" altLang="en-US" smtClean="0">
                <a:ea typeface="Meiryo UI" panose="020B0604030504040204" pitchFamily="50" charset="-128"/>
              </a:rPr>
              <a:pPr/>
              <a:t>2020/6/9</a:t>
            </a:fld>
            <a:endParaRPr kumimoji="1" lang="ja-JP" altLang="en-US" dirty="0">
              <a:ea typeface="Meiryo UI" panose="020B0604030504040204" pitchFamily="50" charset="-128"/>
            </a:endParaRPr>
          </a:p>
        </p:txBody>
      </p:sp>
      <p:sp>
        <p:nvSpPr>
          <p:cNvPr id="4" name="フッター プレースホルダー 3"/>
          <p:cNvSpPr>
            <a:spLocks noGrp="1"/>
          </p:cNvSpPr>
          <p:nvPr>
            <p:ph type="ftr" sz="quarter" idx="2"/>
          </p:nvPr>
        </p:nvSpPr>
        <p:spPr>
          <a:xfrm>
            <a:off x="4" y="9371014"/>
            <a:ext cx="2919413" cy="493712"/>
          </a:xfrm>
          <a:prstGeom prst="rect">
            <a:avLst/>
          </a:prstGeom>
        </p:spPr>
        <p:txBody>
          <a:bodyPr vert="horz" lIns="91408" tIns="45704" rIns="91408" bIns="45704" rtlCol="0" anchor="b"/>
          <a:lstStyle>
            <a:lvl1pPr algn="l">
              <a:defRPr sz="1200"/>
            </a:lvl1pPr>
          </a:lstStyle>
          <a:p>
            <a:endParaRPr kumimoji="1" lang="ja-JP" altLang="en-US" dirty="0">
              <a:ea typeface="Meiryo UI" panose="020B0604030504040204" pitchFamily="50" charset="-128"/>
            </a:endParaRPr>
          </a:p>
        </p:txBody>
      </p:sp>
      <p:sp>
        <p:nvSpPr>
          <p:cNvPr id="5" name="スライド番号プレースホルダー 4"/>
          <p:cNvSpPr>
            <a:spLocks noGrp="1"/>
          </p:cNvSpPr>
          <p:nvPr>
            <p:ph type="sldNum" sz="quarter" idx="3"/>
          </p:nvPr>
        </p:nvSpPr>
        <p:spPr>
          <a:xfrm>
            <a:off x="3814763" y="9371014"/>
            <a:ext cx="2919412" cy="493712"/>
          </a:xfrm>
          <a:prstGeom prst="rect">
            <a:avLst/>
          </a:prstGeom>
        </p:spPr>
        <p:txBody>
          <a:bodyPr vert="horz" lIns="91408" tIns="45704" rIns="91408" bIns="45704" rtlCol="0" anchor="b"/>
          <a:lstStyle>
            <a:lvl1pPr algn="r">
              <a:defRPr sz="1200"/>
            </a:lvl1pPr>
          </a:lstStyle>
          <a:p>
            <a:fld id="{6C486E6F-929B-4442-9698-9FDC078C6C83}" type="slidenum">
              <a:rPr kumimoji="1" lang="ja-JP" altLang="en-US" smtClean="0">
                <a:ea typeface="Meiryo UI" panose="020B0604030504040204" pitchFamily="50" charset="-128"/>
              </a:rPr>
              <a:pPr/>
              <a:t>‹#›</a:t>
            </a:fld>
            <a:endParaRPr kumimoji="1" lang="ja-JP" altLang="en-US" dirty="0">
              <a:ea typeface="Meiryo UI" panose="020B0604030504040204" pitchFamily="50" charset="-128"/>
            </a:endParaRPr>
          </a:p>
        </p:txBody>
      </p:sp>
    </p:spTree>
    <p:extLst>
      <p:ext uri="{BB962C8B-B14F-4D97-AF65-F5344CB8AC3E}">
        <p14:creationId xmlns:p14="http://schemas.microsoft.com/office/powerpoint/2010/main" val="2092622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4" y="2"/>
            <a:ext cx="2919413" cy="493712"/>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lvl1pPr>
              <a:defRPr sz="1200">
                <a:latin typeface="Arial" charset="0"/>
                <a:ea typeface="Meiryo UI" panose="020B0604030504040204" pitchFamily="50" charset="-128"/>
              </a:defRPr>
            </a:lvl1pPr>
          </a:lstStyle>
          <a:p>
            <a:pPr>
              <a:defRPr/>
            </a:pPr>
            <a:endParaRPr lang="en-US" altLang="ja-JP" dirty="0"/>
          </a:p>
        </p:txBody>
      </p:sp>
      <p:sp>
        <p:nvSpPr>
          <p:cNvPr id="10243" name="Rectangle 3"/>
          <p:cNvSpPr>
            <a:spLocks noGrp="1" noChangeArrowheads="1"/>
          </p:cNvSpPr>
          <p:nvPr>
            <p:ph type="dt" idx="1"/>
          </p:nvPr>
        </p:nvSpPr>
        <p:spPr bwMode="auto">
          <a:xfrm>
            <a:off x="3816353" y="2"/>
            <a:ext cx="2919413" cy="493712"/>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lvl1pPr algn="r">
              <a:defRPr sz="1200">
                <a:latin typeface="Arial" charset="0"/>
                <a:ea typeface="Meiryo UI" panose="020B0604030504040204" pitchFamily="50" charset="-128"/>
              </a:defRPr>
            </a:lvl1pPr>
          </a:lstStyle>
          <a:p>
            <a:pPr>
              <a:defRPr/>
            </a:pPr>
            <a:endParaRPr lang="en-US" altLang="ja-JP" dirty="0"/>
          </a:p>
        </p:txBody>
      </p:sp>
      <p:sp>
        <p:nvSpPr>
          <p:cNvPr id="16388" name="Rectangle 4"/>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898527" y="4686303"/>
            <a:ext cx="4938713" cy="4440237"/>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10246" name="Rectangle 6"/>
          <p:cNvSpPr>
            <a:spLocks noGrp="1" noChangeArrowheads="1"/>
          </p:cNvSpPr>
          <p:nvPr>
            <p:ph type="ftr" sz="quarter" idx="4"/>
          </p:nvPr>
        </p:nvSpPr>
        <p:spPr bwMode="auto">
          <a:xfrm>
            <a:off x="4" y="9372602"/>
            <a:ext cx="2919413" cy="493712"/>
          </a:xfrm>
          <a:prstGeom prst="rect">
            <a:avLst/>
          </a:prstGeom>
          <a:noFill/>
          <a:ln w="9525">
            <a:noFill/>
            <a:miter lim="800000"/>
            <a:headEnd/>
            <a:tailEnd/>
          </a:ln>
        </p:spPr>
        <p:txBody>
          <a:bodyPr vert="horz" wrap="square" lIns="91408" tIns="45704" rIns="91408" bIns="45704" numCol="1" anchor="b" anchorCtr="0" compatLnSpc="1">
            <a:prstTxWarp prst="textNoShape">
              <a:avLst/>
            </a:prstTxWarp>
          </a:bodyPr>
          <a:lstStyle>
            <a:lvl1pPr>
              <a:defRPr sz="1200">
                <a:latin typeface="Arial" charset="0"/>
                <a:ea typeface="Meiryo UI" panose="020B0604030504040204" pitchFamily="50" charset="-128"/>
              </a:defRPr>
            </a:lvl1pPr>
          </a:lstStyle>
          <a:p>
            <a:pPr>
              <a:defRPr/>
            </a:pPr>
            <a:endParaRPr lang="en-US" altLang="ja-JP" dirty="0"/>
          </a:p>
        </p:txBody>
      </p:sp>
      <p:sp>
        <p:nvSpPr>
          <p:cNvPr id="10247" name="Rectangle 7"/>
          <p:cNvSpPr>
            <a:spLocks noGrp="1" noChangeArrowheads="1"/>
          </p:cNvSpPr>
          <p:nvPr>
            <p:ph type="sldNum" sz="quarter" idx="5"/>
          </p:nvPr>
        </p:nvSpPr>
        <p:spPr bwMode="auto">
          <a:xfrm>
            <a:off x="3816353" y="9372602"/>
            <a:ext cx="2919413" cy="493712"/>
          </a:xfrm>
          <a:prstGeom prst="rect">
            <a:avLst/>
          </a:prstGeom>
          <a:noFill/>
          <a:ln w="9525">
            <a:noFill/>
            <a:miter lim="800000"/>
            <a:headEnd/>
            <a:tailEnd/>
          </a:ln>
        </p:spPr>
        <p:txBody>
          <a:bodyPr vert="horz" wrap="square" lIns="91408" tIns="45704" rIns="91408" bIns="45704" numCol="1" anchor="b" anchorCtr="0" compatLnSpc="1">
            <a:prstTxWarp prst="textNoShape">
              <a:avLst/>
            </a:prstTxWarp>
          </a:bodyPr>
          <a:lstStyle>
            <a:lvl1pPr algn="r">
              <a:defRPr sz="1200">
                <a:latin typeface="Arial" charset="0"/>
                <a:ea typeface="Meiryo UI" panose="020B0604030504040204" pitchFamily="50" charset="-128"/>
              </a:defRPr>
            </a:lvl1pPr>
          </a:lstStyle>
          <a:p>
            <a:pPr>
              <a:defRPr/>
            </a:pPr>
            <a:fld id="{CEACEB6F-BDF0-4BFE-B593-680678E763A4}" type="slidenum">
              <a:rPr lang="en-US" altLang="ja-JP" smtClean="0"/>
              <a:pPr>
                <a:defRPr/>
              </a:pPr>
              <a:t>‹#›</a:t>
            </a:fld>
            <a:endParaRPr lang="en-US" altLang="ja-JP" dirty="0"/>
          </a:p>
        </p:txBody>
      </p:sp>
    </p:spTree>
    <p:extLst>
      <p:ext uri="{BB962C8B-B14F-4D97-AF65-F5344CB8AC3E}">
        <p14:creationId xmlns:p14="http://schemas.microsoft.com/office/powerpoint/2010/main" val="6849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eiryo UI" panose="020B0604030504040204"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eiryo UI" panose="020B0604030504040204"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eiryo UI" panose="020B0604030504040204"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eiryo UI" panose="020B0604030504040204"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bg bwMode="gray">
      <p:bgPr>
        <a:solidFill>
          <a:schemeClr val="bg1"/>
        </a:solidFill>
        <a:effectLst/>
      </p:bgPr>
    </p:bg>
    <p:spTree>
      <p:nvGrpSpPr>
        <p:cNvPr id="1" name=""/>
        <p:cNvGrpSpPr/>
        <p:nvPr/>
      </p:nvGrpSpPr>
      <p:grpSpPr>
        <a:xfrm>
          <a:off x="0" y="0"/>
          <a:ext cx="0" cy="0"/>
          <a:chOff x="0" y="0"/>
          <a:chExt cx="0" cy="0"/>
        </a:xfrm>
      </p:grpSpPr>
      <p:grpSp>
        <p:nvGrpSpPr>
          <p:cNvPr id="8203" name="図形グループ 8202"/>
          <p:cNvGrpSpPr/>
          <p:nvPr userDrawn="1"/>
        </p:nvGrpSpPr>
        <p:grpSpPr>
          <a:xfrm>
            <a:off x="8550210" y="0"/>
            <a:ext cx="597600" cy="6473993"/>
            <a:chOff x="8550210" y="0"/>
            <a:chExt cx="597600" cy="6473993"/>
          </a:xfrm>
        </p:grpSpPr>
        <p:cxnSp>
          <p:nvCxnSpPr>
            <p:cNvPr id="25" name="直線コネクタ 24"/>
            <p:cNvCxnSpPr/>
            <p:nvPr userDrawn="1"/>
          </p:nvCxnSpPr>
          <p:spPr>
            <a:xfrm>
              <a:off x="8560800" y="0"/>
              <a:ext cx="0" cy="6473993"/>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userDrawn="1"/>
          </p:nvCxnSpPr>
          <p:spPr>
            <a:xfrm>
              <a:off x="8550210" y="6470183"/>
              <a:ext cx="597600" cy="0"/>
            </a:xfrm>
            <a:prstGeom prst="line">
              <a:avLst/>
            </a:prstGeom>
            <a:ln>
              <a:solidFill>
                <a:srgbClr val="D90013"/>
              </a:solidFill>
            </a:ln>
            <a:effectLst/>
          </p:spPr>
          <p:style>
            <a:lnRef idx="2">
              <a:schemeClr val="accent1"/>
            </a:lnRef>
            <a:fillRef idx="0">
              <a:schemeClr val="accent1"/>
            </a:fillRef>
            <a:effectRef idx="1">
              <a:schemeClr val="accent1"/>
            </a:effectRef>
            <a:fontRef idx="minor">
              <a:schemeClr val="tx1"/>
            </a:fontRef>
          </p:style>
        </p:cxnSp>
      </p:grpSp>
      <p:grpSp>
        <p:nvGrpSpPr>
          <p:cNvPr id="8193" name="図形グループ 8192"/>
          <p:cNvGrpSpPr/>
          <p:nvPr userDrawn="1"/>
        </p:nvGrpSpPr>
        <p:grpSpPr>
          <a:xfrm>
            <a:off x="539552" y="6021288"/>
            <a:ext cx="8604448" cy="836712"/>
            <a:chOff x="539552" y="6021288"/>
            <a:chExt cx="8604448" cy="836712"/>
          </a:xfrm>
        </p:grpSpPr>
        <p:sp useBgFill="1">
          <p:nvSpPr>
            <p:cNvPr id="13" name="Line 9"/>
            <p:cNvSpPr>
              <a:spLocks noChangeShapeType="1"/>
            </p:cNvSpPr>
            <p:nvPr userDrawn="1"/>
          </p:nvSpPr>
          <p:spPr bwMode="auto">
            <a:xfrm>
              <a:off x="539552" y="6026400"/>
              <a:ext cx="8604448"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Meiryo UI" panose="020B0604030504040204" pitchFamily="50" charset="-128"/>
              </a:endParaRPr>
            </a:p>
          </p:txBody>
        </p:sp>
        <p:sp useBgFill="1">
          <p:nvSpPr>
            <p:cNvPr id="35" name="Line 9"/>
            <p:cNvSpPr>
              <a:spLocks noChangeShapeType="1"/>
            </p:cNvSpPr>
            <p:nvPr userDrawn="1"/>
          </p:nvSpPr>
          <p:spPr bwMode="auto">
            <a:xfrm rot="5400000">
              <a:off x="126000" y="6439644"/>
              <a:ext cx="836712"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Meiryo UI" panose="020B0604030504040204" pitchFamily="50" charset="-128"/>
              </a:endParaRPr>
            </a:p>
          </p:txBody>
        </p:sp>
      </p:grpSp>
      <p:sp>
        <p:nvSpPr>
          <p:cNvPr id="14" name="Rectangle 18"/>
          <p:cNvSpPr>
            <a:spLocks noChangeArrowheads="1"/>
          </p:cNvSpPr>
          <p:nvPr userDrawn="1"/>
        </p:nvSpPr>
        <p:spPr bwMode="auto">
          <a:xfrm>
            <a:off x="688032" y="6469305"/>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ea typeface="Meiryo UI" panose="020B0604030504040204" pitchFamily="50" charset="-128"/>
                <a:cs typeface="Arial" pitchFamily="34" charset="0"/>
              </a:rPr>
              <a:t>©  2018 ROHM </a:t>
            </a:r>
            <a:r>
              <a:rPr lang="en-US" altLang="ja-JP" sz="700" kern="1200" dirty="0" err="1">
                <a:solidFill>
                  <a:srgbClr val="272727"/>
                </a:solidFill>
                <a:ea typeface="Meiryo UI" panose="020B0604030504040204" pitchFamily="50" charset="-128"/>
                <a:cs typeface="Arial" pitchFamily="34" charset="0"/>
              </a:rPr>
              <a:t>Co.,Ltd</a:t>
            </a:r>
            <a:r>
              <a:rPr lang="en-US" altLang="ja-JP" sz="700" kern="1200" dirty="0">
                <a:solidFill>
                  <a:srgbClr val="272727"/>
                </a:solidFill>
                <a:ea typeface="Meiryo UI" panose="020B0604030504040204" pitchFamily="50" charset="-128"/>
                <a:cs typeface="Arial" pitchFamily="34" charset="0"/>
              </a:rPr>
              <a:t>.</a:t>
            </a:r>
            <a:r>
              <a:rPr lang="en-US" altLang="ja-JP" sz="700" kern="1200" baseline="0" dirty="0">
                <a:solidFill>
                  <a:srgbClr val="272727"/>
                </a:solidFill>
                <a:ea typeface="Meiryo UI" panose="020B0604030504040204" pitchFamily="50" charset="-128"/>
                <a:cs typeface="Arial" pitchFamily="34" charset="0"/>
              </a:rPr>
              <a:t>  </a:t>
            </a:r>
            <a:endParaRPr lang="en-US" altLang="ja-JP" sz="700" kern="1200" dirty="0">
              <a:solidFill>
                <a:srgbClr val="272727"/>
              </a:solidFill>
              <a:ea typeface="Meiryo UI" panose="020B0604030504040204" pitchFamily="50" charset="-128"/>
              <a:cs typeface="Arial" pitchFamily="34" charset="0"/>
            </a:endParaRPr>
          </a:p>
        </p:txBody>
      </p:sp>
    </p:spTree>
    <p:extLst>
      <p:ext uri="{BB962C8B-B14F-4D97-AF65-F5344CB8AC3E}">
        <p14:creationId xmlns:p14="http://schemas.microsoft.com/office/powerpoint/2010/main" val="31613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 テキストの書式設定</a:t>
            </a:r>
          </a:p>
        </p:txBody>
      </p:sp>
    </p:spTree>
    <p:extLst>
      <p:ext uri="{BB962C8B-B14F-4D97-AF65-F5344CB8AC3E}">
        <p14:creationId xmlns:p14="http://schemas.microsoft.com/office/powerpoint/2010/main" val="26625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22263" y="1183382"/>
            <a:ext cx="8382000" cy="949474"/>
          </a:xfrm>
        </p:spPr>
        <p:txBody>
          <a:bodyPr/>
          <a:lstStyle>
            <a:lvl1pP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 テキストの書式設定</a:t>
            </a:r>
          </a:p>
        </p:txBody>
      </p:sp>
      <p:sp>
        <p:nvSpPr>
          <p:cNvPr id="4" name="正方形/長方形 3"/>
          <p:cNvSpPr/>
          <p:nvPr userDrawn="1"/>
        </p:nvSpPr>
        <p:spPr>
          <a:xfrm>
            <a:off x="7465020" y="849412"/>
            <a:ext cx="1231000" cy="239714"/>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Meiryo UI" panose="020B0604030504040204" pitchFamily="50" charset="-128"/>
              </a:rPr>
              <a:t>Confidential</a:t>
            </a:r>
            <a:endParaRPr kumimoji="1" lang="ja-JP" altLang="en-US" sz="1400" b="1" dirty="0">
              <a:solidFill>
                <a:schemeClr val="accent1"/>
              </a:solidFill>
              <a:cs typeface="Meiryo UI" panose="020B0604030504040204" pitchFamily="50" charset="-128"/>
            </a:endParaRPr>
          </a:p>
        </p:txBody>
      </p:sp>
    </p:spTree>
    <p:extLst>
      <p:ext uri="{BB962C8B-B14F-4D97-AF65-F5344CB8AC3E}">
        <p14:creationId xmlns:p14="http://schemas.microsoft.com/office/powerpoint/2010/main" val="20479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22263" y="2990267"/>
            <a:ext cx="8382000" cy="877466"/>
          </a:xfrm>
        </p:spPr>
        <p:txBody>
          <a:bodyPr anchor="ctr"/>
          <a:lstStyle>
            <a:lvl1pPr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 テキストの書式設定</a:t>
            </a:r>
          </a:p>
        </p:txBody>
      </p:sp>
    </p:spTree>
    <p:extLst>
      <p:ext uri="{BB962C8B-B14F-4D97-AF65-F5344CB8AC3E}">
        <p14:creationId xmlns:p14="http://schemas.microsoft.com/office/powerpoint/2010/main" val="108594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Tree>
    <p:extLst>
      <p:ext uri="{BB962C8B-B14F-4D97-AF65-F5344CB8AC3E}">
        <p14:creationId xmlns:p14="http://schemas.microsoft.com/office/powerpoint/2010/main" val="305603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86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エンドページ">
    <p:spTree>
      <p:nvGrpSpPr>
        <p:cNvPr id="1" name=""/>
        <p:cNvGrpSpPr/>
        <p:nvPr/>
      </p:nvGrpSpPr>
      <p:grpSpPr>
        <a:xfrm>
          <a:off x="0" y="0"/>
          <a:ext cx="0" cy="0"/>
          <a:chOff x="0" y="0"/>
          <a:chExt cx="0" cy="0"/>
        </a:xfrm>
      </p:grpSpPr>
      <p:pic>
        <p:nvPicPr>
          <p:cNvPr id="3" name="Picture 23" descr="rohm_brandmark"/>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310053" y="2239862"/>
            <a:ext cx="2529486" cy="194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p:cNvSpPr>
            <a:spLocks noChangeArrowheads="1"/>
          </p:cNvSpPr>
          <p:nvPr userDrawn="1"/>
        </p:nvSpPr>
        <p:spPr bwMode="auto">
          <a:xfrm>
            <a:off x="4860032" y="6484694"/>
            <a:ext cx="14901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600" kern="1200" dirty="0">
                <a:solidFill>
                  <a:srgbClr val="272727"/>
                </a:solidFill>
                <a:ea typeface="Meiryo UI" panose="020B0604030504040204" pitchFamily="50" charset="-128"/>
                <a:cs typeface="Arial" pitchFamily="34" charset="0"/>
              </a:rPr>
              <a:t>©  2018 ROHM </a:t>
            </a:r>
            <a:r>
              <a:rPr lang="en-US" altLang="ja-JP" sz="600" kern="1200" dirty="0" err="1">
                <a:solidFill>
                  <a:srgbClr val="272727"/>
                </a:solidFill>
                <a:ea typeface="Meiryo UI" panose="020B0604030504040204" pitchFamily="50" charset="-128"/>
                <a:cs typeface="Arial" pitchFamily="34" charset="0"/>
              </a:rPr>
              <a:t>Co.,Ltd</a:t>
            </a:r>
            <a:r>
              <a:rPr lang="en-US" altLang="ja-JP" sz="600" kern="1200" dirty="0">
                <a:solidFill>
                  <a:srgbClr val="272727"/>
                </a:solidFill>
                <a:ea typeface="Meiryo UI" panose="020B0604030504040204" pitchFamily="50" charset="-128"/>
                <a:cs typeface="Arial" pitchFamily="34" charset="0"/>
              </a:rPr>
              <a:t>.</a:t>
            </a:r>
            <a:r>
              <a:rPr lang="en-US" altLang="ja-JP" sz="600" kern="1200" baseline="0" dirty="0">
                <a:solidFill>
                  <a:srgbClr val="272727"/>
                </a:solidFill>
                <a:ea typeface="Meiryo UI" panose="020B0604030504040204" pitchFamily="50" charset="-128"/>
                <a:cs typeface="Arial" pitchFamily="34" charset="0"/>
              </a:rPr>
              <a:t>  </a:t>
            </a:r>
            <a:endParaRPr lang="en-US" altLang="ja-JP" sz="600" kern="1200" dirty="0">
              <a:solidFill>
                <a:srgbClr val="272727"/>
              </a:solidFill>
              <a:ea typeface="Meiryo UI" panose="020B0604030504040204" pitchFamily="50" charset="-128"/>
              <a:cs typeface="Arial" pitchFamily="34" charset="0"/>
            </a:endParaRPr>
          </a:p>
        </p:txBody>
      </p:sp>
      <p:pic>
        <p:nvPicPr>
          <p:cNvPr id="5" name="Picture 13"/>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47864" y="6474574"/>
            <a:ext cx="13716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82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22263" y="44624"/>
            <a:ext cx="7706121" cy="67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　</a:t>
            </a:r>
          </a:p>
        </p:txBody>
      </p:sp>
      <p:sp>
        <p:nvSpPr>
          <p:cNvPr id="1028" name="Rectangle 3"/>
          <p:cNvSpPr>
            <a:spLocks noGrp="1" noChangeArrowheads="1"/>
          </p:cNvSpPr>
          <p:nvPr>
            <p:ph type="body" idx="1"/>
          </p:nvPr>
        </p:nvSpPr>
        <p:spPr bwMode="auto">
          <a:xfrm>
            <a:off x="322263" y="895350"/>
            <a:ext cx="8382000" cy="94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endParaRPr lang="en-US" altLang="ja-JP" dirty="0"/>
          </a:p>
        </p:txBody>
      </p:sp>
      <p:sp useBgFill="1">
        <p:nvSpPr>
          <p:cNvPr id="1033" name="Line 9"/>
          <p:cNvSpPr>
            <a:spLocks noChangeShapeType="1"/>
          </p:cNvSpPr>
          <p:nvPr userDrawn="1"/>
        </p:nvSpPr>
        <p:spPr bwMode="auto">
          <a:xfrm>
            <a:off x="0" y="764704"/>
            <a:ext cx="9144000" cy="0"/>
          </a:xfrm>
          <a:prstGeom prst="line">
            <a:avLst/>
          </a:prstGeom>
          <a:ln w="12700">
            <a:solidFill>
              <a:srgbClr val="444F58"/>
            </a:solidFill>
            <a:round/>
            <a:headEnd/>
            <a:tailEnd/>
          </a:ln>
          <a:effectLst/>
        </p:spPr>
        <p:txBody>
          <a:bodyPr wrap="none" anchor="ctr"/>
          <a:lstStyle/>
          <a:p>
            <a:pPr>
              <a:defRPr/>
            </a:pPr>
            <a:endParaRPr lang="ja-JP" altLang="en-US" dirty="0">
              <a:latin typeface="Arial" charset="0"/>
              <a:ea typeface="Meiryo UI" panose="020B0604030504040204" pitchFamily="50" charset="-128"/>
            </a:endParaRPr>
          </a:p>
        </p:txBody>
      </p:sp>
      <p:sp useBgFill="1">
        <p:nvSpPr>
          <p:cNvPr id="15" name="Line 9"/>
          <p:cNvSpPr>
            <a:spLocks noChangeShapeType="1"/>
          </p:cNvSpPr>
          <p:nvPr userDrawn="1"/>
        </p:nvSpPr>
        <p:spPr bwMode="auto">
          <a:xfrm rot="16200000" flipV="1">
            <a:off x="5452534" y="3429000"/>
            <a:ext cx="6858000" cy="0"/>
          </a:xfrm>
          <a:prstGeom prst="line">
            <a:avLst/>
          </a:prstGeom>
          <a:ln w="25400">
            <a:solidFill>
              <a:srgbClr val="D90013"/>
            </a:solidFill>
            <a:round/>
            <a:headEnd/>
            <a:tailEnd/>
          </a:ln>
          <a:effectLst/>
        </p:spPr>
        <p:txBody>
          <a:bodyPr wrap="none" anchor="ctr"/>
          <a:lstStyle/>
          <a:p>
            <a:pPr>
              <a:defRPr/>
            </a:pPr>
            <a:endParaRPr lang="ja-JP" altLang="en-US" dirty="0">
              <a:latin typeface="Arial" charset="0"/>
              <a:ea typeface="Meiryo UI" panose="020B0604030504040204" pitchFamily="50" charset="-128"/>
            </a:endParaRPr>
          </a:p>
        </p:txBody>
      </p:sp>
      <p:pic>
        <p:nvPicPr>
          <p:cNvPr id="11" name="Picture 23" descr="rohm_brandmark"/>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8063056" y="138658"/>
            <a:ext cx="648000" cy="49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8"/>
          <p:cNvSpPr>
            <a:spLocks noChangeArrowheads="1"/>
          </p:cNvSpPr>
          <p:nvPr userDrawn="1"/>
        </p:nvSpPr>
        <p:spPr bwMode="auto">
          <a:xfrm>
            <a:off x="251520" y="6469305"/>
            <a:ext cx="31074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ea typeface="Meiryo UI" panose="020B0604030504040204" pitchFamily="50" charset="-128"/>
                <a:cs typeface="Arial" pitchFamily="34" charset="0"/>
              </a:rPr>
              <a:t>©  2020 ROHM </a:t>
            </a:r>
            <a:r>
              <a:rPr lang="en-US" altLang="ja-JP" sz="700" kern="1200" dirty="0" err="1">
                <a:solidFill>
                  <a:srgbClr val="272727"/>
                </a:solidFill>
                <a:ea typeface="Meiryo UI" panose="020B0604030504040204" pitchFamily="50" charset="-128"/>
                <a:cs typeface="Arial" pitchFamily="34" charset="0"/>
              </a:rPr>
              <a:t>Co.,Ltd</a:t>
            </a:r>
            <a:r>
              <a:rPr lang="en-US" altLang="ja-JP" sz="700" kern="1200" dirty="0">
                <a:solidFill>
                  <a:srgbClr val="272727"/>
                </a:solidFill>
                <a:ea typeface="Meiryo UI" panose="020B0604030504040204" pitchFamily="50" charset="-128"/>
                <a:cs typeface="Arial" pitchFamily="34" charset="0"/>
              </a:rPr>
              <a:t>.</a:t>
            </a:r>
            <a:r>
              <a:rPr lang="en-US" altLang="ja-JP" sz="700" kern="1200" baseline="0" dirty="0">
                <a:solidFill>
                  <a:srgbClr val="272727"/>
                </a:solidFill>
                <a:ea typeface="Meiryo UI" panose="020B0604030504040204" pitchFamily="50" charset="-128"/>
                <a:cs typeface="Arial" pitchFamily="34" charset="0"/>
              </a:rPr>
              <a:t>  </a:t>
            </a:r>
            <a:endParaRPr lang="en-US" altLang="ja-JP" sz="700" kern="1200" dirty="0">
              <a:solidFill>
                <a:srgbClr val="272727"/>
              </a:solidFill>
              <a:ea typeface="Meiryo UI" panose="020B060403050404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959" r:id="rId1"/>
    <p:sldLayoutId id="2147483949" r:id="rId2"/>
    <p:sldLayoutId id="2147483965" r:id="rId3"/>
    <p:sldLayoutId id="2147483964" r:id="rId4"/>
    <p:sldLayoutId id="2147483953" r:id="rId5"/>
    <p:sldLayoutId id="2147483954" r:id="rId6"/>
    <p:sldLayoutId id="2147483961" r:id="rId7"/>
  </p:sldLayoutIdLst>
  <p:hf hdr="0" ftr="0" dt="0"/>
  <p:txStyles>
    <p:titleStyle>
      <a:lvl1pPr algn="l" rtl="0" eaLnBrk="0" fontAlgn="base" hangingPunct="0">
        <a:spcBef>
          <a:spcPct val="0"/>
        </a:spcBef>
        <a:spcAft>
          <a:spcPct val="0"/>
        </a:spcAft>
        <a:defRPr kumimoji="1" sz="24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800">
          <a:solidFill>
            <a:srgbClr val="444F58"/>
          </a:solidFill>
          <a:latin typeface="Arial" charset="0"/>
          <a:ea typeface="ＭＳ ゴシック" pitchFamily="1" charset="-128"/>
        </a:defRPr>
      </a:lvl2pPr>
      <a:lvl3pPr algn="l" rtl="0" eaLnBrk="0" fontAlgn="base" hangingPunct="0">
        <a:spcBef>
          <a:spcPct val="0"/>
        </a:spcBef>
        <a:spcAft>
          <a:spcPct val="0"/>
        </a:spcAft>
        <a:defRPr kumimoji="1" sz="2800">
          <a:solidFill>
            <a:srgbClr val="444F58"/>
          </a:solidFill>
          <a:latin typeface="Arial" charset="0"/>
          <a:ea typeface="ＭＳ ゴシック" pitchFamily="1" charset="-128"/>
        </a:defRPr>
      </a:lvl3pPr>
      <a:lvl4pPr algn="l" rtl="0" eaLnBrk="0" fontAlgn="base" hangingPunct="0">
        <a:spcBef>
          <a:spcPct val="0"/>
        </a:spcBef>
        <a:spcAft>
          <a:spcPct val="0"/>
        </a:spcAft>
        <a:defRPr kumimoji="1" sz="2800">
          <a:solidFill>
            <a:srgbClr val="444F58"/>
          </a:solidFill>
          <a:latin typeface="Arial" charset="0"/>
          <a:ea typeface="ＭＳ ゴシック" pitchFamily="1" charset="-128"/>
        </a:defRPr>
      </a:lvl4pPr>
      <a:lvl5pPr algn="l" rtl="0" eaLnBrk="0" fontAlgn="base" hangingPunct="0">
        <a:spcBef>
          <a:spcPct val="0"/>
        </a:spcBef>
        <a:spcAft>
          <a:spcPct val="0"/>
        </a:spcAft>
        <a:defRPr kumimoji="1" sz="2800">
          <a:solidFill>
            <a:srgbClr val="444F58"/>
          </a:solidFill>
          <a:latin typeface="Arial" charset="0"/>
          <a:ea typeface="ＭＳ ゴシック" pitchFamily="1" charset="-128"/>
        </a:defRPr>
      </a:lvl5pPr>
      <a:lvl6pPr marL="457200" algn="l" rtl="0" fontAlgn="base">
        <a:spcBef>
          <a:spcPct val="0"/>
        </a:spcBef>
        <a:spcAft>
          <a:spcPct val="0"/>
        </a:spcAft>
        <a:defRPr kumimoji="1" sz="2800">
          <a:solidFill>
            <a:srgbClr val="444F58"/>
          </a:solidFill>
          <a:latin typeface="Arial" charset="0"/>
          <a:ea typeface="ＭＳ ゴシック" pitchFamily="1" charset="-128"/>
        </a:defRPr>
      </a:lvl6pPr>
      <a:lvl7pPr marL="914400" algn="l" rtl="0" fontAlgn="base">
        <a:spcBef>
          <a:spcPct val="0"/>
        </a:spcBef>
        <a:spcAft>
          <a:spcPct val="0"/>
        </a:spcAft>
        <a:defRPr kumimoji="1" sz="2800">
          <a:solidFill>
            <a:srgbClr val="444F58"/>
          </a:solidFill>
          <a:latin typeface="Arial" charset="0"/>
          <a:ea typeface="ＭＳ ゴシック" pitchFamily="1" charset="-128"/>
        </a:defRPr>
      </a:lvl7pPr>
      <a:lvl8pPr marL="1371600" algn="l" rtl="0" fontAlgn="base">
        <a:spcBef>
          <a:spcPct val="0"/>
        </a:spcBef>
        <a:spcAft>
          <a:spcPct val="0"/>
        </a:spcAft>
        <a:defRPr kumimoji="1" sz="2800">
          <a:solidFill>
            <a:srgbClr val="444F58"/>
          </a:solidFill>
          <a:latin typeface="Arial" charset="0"/>
          <a:ea typeface="ＭＳ ゴシック" pitchFamily="1" charset="-128"/>
        </a:defRPr>
      </a:lvl8pPr>
      <a:lvl9pPr marL="1828800" algn="l" rtl="0" fontAlgn="base">
        <a:spcBef>
          <a:spcPct val="0"/>
        </a:spcBef>
        <a:spcAft>
          <a:spcPct val="0"/>
        </a:spcAft>
        <a:defRPr kumimoji="1" sz="2800">
          <a:solidFill>
            <a:srgbClr val="444F58"/>
          </a:solidFill>
          <a:latin typeface="Arial" charset="0"/>
          <a:ea typeface="ＭＳ ゴシック" pitchFamily="1" charset="-128"/>
        </a:defRPr>
      </a:lvl9pPr>
    </p:titleStyle>
    <p:body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0" fontAlgn="base" hangingPunct="0">
        <a:spcBef>
          <a:spcPct val="20000"/>
        </a:spcBef>
        <a:spcAft>
          <a:spcPct val="0"/>
        </a:spcAft>
        <a:buChar char="–"/>
        <a:defRPr kumimoji="1" sz="1400">
          <a:solidFill>
            <a:schemeClr val="tx1"/>
          </a:solidFill>
          <a:latin typeface="ＭＳ Ｐゴシック"/>
          <a:ea typeface="ＭＳ Ｐゴシック"/>
          <a:cs typeface="ＭＳ Ｐゴシック"/>
        </a:defRPr>
      </a:lvl2pPr>
      <a:lvl3pPr marL="1143000" indent="-228600" algn="l" rtl="0" eaLnBrk="0" fontAlgn="base" hangingPunct="0">
        <a:spcBef>
          <a:spcPct val="20000"/>
        </a:spcBef>
        <a:spcAft>
          <a:spcPct val="0"/>
        </a:spcAft>
        <a:buChar char="•"/>
        <a:defRPr kumimoji="1" sz="1000">
          <a:solidFill>
            <a:schemeClr val="tx1"/>
          </a:solidFill>
          <a:latin typeface="ＭＳ Ｐゴシック"/>
          <a:ea typeface="ＭＳ Ｐゴシック"/>
          <a:cs typeface="ＭＳ Ｐゴシック"/>
        </a:defRPr>
      </a:lvl3pPr>
      <a:lvl4pPr marL="1600200" indent="-228600" algn="l" rtl="0" eaLnBrk="0" fontAlgn="base" hangingPunct="0">
        <a:spcBef>
          <a:spcPct val="20000"/>
        </a:spcBef>
        <a:spcAft>
          <a:spcPct val="0"/>
        </a:spcAft>
        <a:buChar char="–"/>
        <a:defRPr kumimoji="1" sz="800">
          <a:solidFill>
            <a:schemeClr val="tx1"/>
          </a:solidFill>
          <a:latin typeface="ＭＳ Ｐゴシック"/>
          <a:ea typeface="ＭＳ Ｐゴシック"/>
          <a:cs typeface="ＭＳ Ｐゴシック"/>
        </a:defRPr>
      </a:lvl4pPr>
      <a:lvl5pPr marL="2057400" indent="-228600" algn="l" rtl="0" eaLnBrk="0" fontAlgn="base" hangingPunct="0">
        <a:spcBef>
          <a:spcPct val="20000"/>
        </a:spcBef>
        <a:spcAft>
          <a:spcPct val="0"/>
        </a:spcAft>
        <a:buChar char="»"/>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5.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22263" y="44624"/>
            <a:ext cx="7706121" cy="675456"/>
          </a:xfrm>
        </p:spPr>
        <p:txBody>
          <a:bodyPr/>
          <a:lstStyle/>
          <a:p>
            <a:r>
              <a:rPr lang="en-US" altLang="ja-JP" dirty="0">
                <a:latin typeface="+mn-lt"/>
              </a:rPr>
              <a:t>Capacitive Switch Sensor ICs</a:t>
            </a:r>
            <a:endParaRPr kumimoji="1" lang="ja-JP" altLang="en-US" dirty="0">
              <a:latin typeface="+mn-lt"/>
            </a:endParaRPr>
          </a:p>
        </p:txBody>
      </p:sp>
      <p:grpSp>
        <p:nvGrpSpPr>
          <p:cNvPr id="5" name="グループ化 4"/>
          <p:cNvGrpSpPr>
            <a:grpSpLocks noChangeAspect="1"/>
          </p:cNvGrpSpPr>
          <p:nvPr/>
        </p:nvGrpSpPr>
        <p:grpSpPr>
          <a:xfrm>
            <a:off x="7409348" y="198549"/>
            <a:ext cx="362279" cy="533281"/>
            <a:chOff x="443175" y="4697264"/>
            <a:chExt cx="605714" cy="891625"/>
          </a:xfrm>
        </p:grpSpPr>
        <p:pic>
          <p:nvPicPr>
            <p:cNvPr id="6" name="図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7845" y="4697264"/>
              <a:ext cx="536371" cy="538171"/>
            </a:xfrm>
            <a:prstGeom prst="rect">
              <a:avLst/>
            </a:prstGeom>
          </p:spPr>
        </p:pic>
        <p:sp>
          <p:nvSpPr>
            <p:cNvPr id="7" name="コンテンツ プレースホルダー 2"/>
            <p:cNvSpPr txBox="1">
              <a:spLocks/>
            </p:cNvSpPr>
            <p:nvPr/>
          </p:nvSpPr>
          <p:spPr bwMode="auto">
            <a:xfrm>
              <a:off x="443175" y="5280135"/>
              <a:ext cx="605714" cy="3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algn="ctr">
                <a:spcBef>
                  <a:spcPts val="0"/>
                </a:spcBef>
              </a:pPr>
              <a:r>
                <a:rPr lang="en-US" altLang="ja-JP" sz="600" kern="0" dirty="0">
                  <a:latin typeface="+mn-lt"/>
                </a:rPr>
                <a:t>Capacitive</a:t>
              </a:r>
            </a:p>
            <a:p>
              <a:pPr algn="ctr">
                <a:spcBef>
                  <a:spcPts val="0"/>
                </a:spcBef>
              </a:pPr>
              <a:r>
                <a:rPr lang="en-US" altLang="ja-JP" sz="600" kern="0" dirty="0">
                  <a:latin typeface="+mn-lt"/>
                </a:rPr>
                <a:t>Switch</a:t>
              </a:r>
              <a:endParaRPr lang="ja-JP" altLang="en-US" sz="600" kern="0" dirty="0">
                <a:latin typeface="+mn-lt"/>
              </a:endParaRPr>
            </a:p>
          </p:txBody>
        </p:sp>
      </p:grpSp>
      <p:sp>
        <p:nvSpPr>
          <p:cNvPr id="9" name="コンテンツ プレースホルダー 2"/>
          <p:cNvSpPr txBox="1">
            <a:spLocks/>
          </p:cNvSpPr>
          <p:nvPr/>
        </p:nvSpPr>
        <p:spPr bwMode="auto">
          <a:xfrm>
            <a:off x="318965" y="892366"/>
            <a:ext cx="85248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lnSpc>
                <a:spcPct val="130000"/>
              </a:lnSpc>
              <a:spcBef>
                <a:spcPts val="0"/>
              </a:spcBef>
              <a:tabLst>
                <a:tab pos="6480000" algn="l"/>
              </a:tabLst>
            </a:pPr>
            <a:r>
              <a:rPr lang="en-US" altLang="ja-JP" sz="1000" kern="0" dirty="0">
                <a:latin typeface="+mn-lt"/>
              </a:rPr>
              <a:t>ROHM capacitive switch ICs utilize a proprietary capacitance detection circuit to achieve both high noise immunity and high sensitivity. Stable detection of minimal changes in capacitance allows for reliable sensing of finger contact, even when using thicker enclosures and protective films.</a:t>
            </a:r>
          </a:p>
        </p:txBody>
      </p:sp>
      <p:grpSp>
        <p:nvGrpSpPr>
          <p:cNvPr id="85" name="グループ化 84"/>
          <p:cNvGrpSpPr/>
          <p:nvPr/>
        </p:nvGrpSpPr>
        <p:grpSpPr>
          <a:xfrm>
            <a:off x="318966" y="1329353"/>
            <a:ext cx="4680914" cy="530915"/>
            <a:chOff x="318966" y="1329353"/>
            <a:chExt cx="4680914" cy="530915"/>
          </a:xfrm>
        </p:grpSpPr>
        <p:sp>
          <p:nvSpPr>
            <p:cNvPr id="11" name="コンテンツ プレースホルダー 2"/>
            <p:cNvSpPr txBox="1">
              <a:spLocks/>
            </p:cNvSpPr>
            <p:nvPr/>
          </p:nvSpPr>
          <p:spPr bwMode="auto">
            <a:xfrm>
              <a:off x="318966" y="1329353"/>
              <a:ext cx="42960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spcBef>
                  <a:spcPts val="0"/>
                </a:spcBef>
                <a:tabLst>
                  <a:tab pos="6480000" algn="l"/>
                </a:tabLst>
              </a:pPr>
              <a:r>
                <a:rPr lang="en-US" altLang="ja-JP" sz="800" b="1" kern="0" dirty="0">
                  <a:latin typeface="+mn-lt"/>
                  <a:cs typeface="Arial" panose="020B0604020202020204" pitchFamily="34" charset="0"/>
                </a:rPr>
                <a:t>Features</a:t>
              </a:r>
              <a:endParaRPr lang="ja-JP" altLang="en-US" sz="800" b="1" kern="0" dirty="0">
                <a:latin typeface="+mn-lt"/>
                <a:cs typeface="Arial" panose="020B0604020202020204" pitchFamily="34" charset="0"/>
              </a:endParaRPr>
            </a:p>
          </p:txBody>
        </p:sp>
        <p:sp>
          <p:nvSpPr>
            <p:cNvPr id="12" name="コンテンツ プレースホルダー 2"/>
            <p:cNvSpPr txBox="1">
              <a:spLocks/>
            </p:cNvSpPr>
            <p:nvPr/>
          </p:nvSpPr>
          <p:spPr bwMode="auto">
            <a:xfrm>
              <a:off x="827584" y="1329353"/>
              <a:ext cx="4172296" cy="530915"/>
            </a:xfrm>
            <a:prstGeom prst="rect">
              <a:avLst/>
            </a:prstGeom>
            <a:noFill/>
            <a:ln>
              <a:noFill/>
            </a:ln>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marL="90000" indent="-90000" eaLnBrk="1">
                <a:spcBef>
                  <a:spcPts val="0"/>
                </a:spcBef>
                <a:spcAft>
                  <a:spcPts val="100"/>
                </a:spcAft>
                <a:buClr>
                  <a:srgbClr val="14A83B"/>
                </a:buClr>
                <a:buSzPct val="80000"/>
                <a:buFont typeface="Wingdings" panose="05000000000000000000" pitchFamily="2" charset="2"/>
                <a:buChar char="l"/>
                <a:tabLst>
                  <a:tab pos="90000" algn="l"/>
                  <a:tab pos="6480000" algn="l"/>
                </a:tabLst>
              </a:pPr>
              <a:r>
                <a:rPr lang="en-US" altLang="ja-JP" sz="800" kern="0" dirty="0">
                  <a:latin typeface="+mn-lt"/>
                </a:rPr>
                <a:t>Achieves high noise immunity and sensitivity</a:t>
              </a:r>
            </a:p>
            <a:p>
              <a:pPr marL="90000" indent="-90000" eaLnBrk="1">
                <a:spcBef>
                  <a:spcPts val="0"/>
                </a:spcBef>
                <a:spcAft>
                  <a:spcPts val="100"/>
                </a:spcAft>
                <a:buClr>
                  <a:srgbClr val="14A83B"/>
                </a:buClr>
                <a:buSzPct val="80000"/>
                <a:buFont typeface="Wingdings" panose="05000000000000000000" pitchFamily="2" charset="2"/>
                <a:buChar char="l"/>
                <a:tabLst>
                  <a:tab pos="90000" algn="l"/>
                  <a:tab pos="6480000" algn="l"/>
                </a:tabLst>
              </a:pPr>
              <a:r>
                <a:rPr lang="en-US" altLang="ja-JP" sz="800" kern="0" dirty="0">
                  <a:latin typeface="+mn-lt"/>
                </a:rPr>
                <a:t>Integrated LED dimming, press and hold, and auto calibration functions</a:t>
              </a:r>
            </a:p>
            <a:p>
              <a:pPr marL="90000" indent="-90000" eaLnBrk="1">
                <a:spcBef>
                  <a:spcPts val="0"/>
                </a:spcBef>
                <a:spcAft>
                  <a:spcPts val="100"/>
                </a:spcAft>
                <a:buClr>
                  <a:srgbClr val="14A83B"/>
                </a:buClr>
                <a:buSzPct val="80000"/>
                <a:buFont typeface="Wingdings" panose="05000000000000000000" pitchFamily="2" charset="2"/>
                <a:buChar char="l"/>
                <a:tabLst>
                  <a:tab pos="90000" algn="l"/>
                  <a:tab pos="6480000" algn="l"/>
                </a:tabLst>
              </a:pPr>
              <a:r>
                <a:rPr lang="en-US" altLang="ja-JP" sz="800" kern="0" dirty="0">
                  <a:latin typeface="+mn-lt"/>
                </a:rPr>
                <a:t>Built-in noise cancellation, offset cancellation, and temperature drift cancellation functions</a:t>
              </a:r>
            </a:p>
            <a:p>
              <a:pPr marL="90000" indent="-90000" eaLnBrk="1">
                <a:spcBef>
                  <a:spcPts val="0"/>
                </a:spcBef>
                <a:spcAft>
                  <a:spcPts val="100"/>
                </a:spcAft>
                <a:buClr>
                  <a:srgbClr val="14A83B"/>
                </a:buClr>
                <a:buSzPct val="80000"/>
                <a:buFont typeface="Wingdings" panose="05000000000000000000" pitchFamily="2" charset="2"/>
                <a:buChar char="l"/>
                <a:tabLst>
                  <a:tab pos="90000" algn="l"/>
                  <a:tab pos="6480000" algn="l"/>
                </a:tabLst>
              </a:pPr>
              <a:r>
                <a:rPr lang="en-US" altLang="ja-JP" sz="800" kern="0" dirty="0">
                  <a:latin typeface="+mn-lt"/>
                </a:rPr>
                <a:t>Supports matrix configuration of sensor electrodes</a:t>
              </a:r>
              <a:endParaRPr lang="ja-JP" altLang="en-US" sz="800" kern="0" dirty="0">
                <a:latin typeface="+mn-lt"/>
              </a:endParaRPr>
            </a:p>
          </p:txBody>
        </p:sp>
      </p:grpSp>
      <p:sp>
        <p:nvSpPr>
          <p:cNvPr id="13" name="コンテンツ プレースホルダー 2"/>
          <p:cNvSpPr txBox="1">
            <a:spLocks/>
          </p:cNvSpPr>
          <p:nvPr/>
        </p:nvSpPr>
        <p:spPr bwMode="auto">
          <a:xfrm>
            <a:off x="5220072" y="1329353"/>
            <a:ext cx="61715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spcBef>
                <a:spcPts val="0"/>
              </a:spcBef>
              <a:tabLst>
                <a:tab pos="6480000" algn="l"/>
              </a:tabLst>
            </a:pPr>
            <a:r>
              <a:rPr lang="en-US" altLang="ja-JP" sz="800" b="1" kern="0" dirty="0">
                <a:latin typeface="+mn-lt"/>
                <a:cs typeface="Arial" panose="020B0604020202020204" pitchFamily="34" charset="0"/>
              </a:rPr>
              <a:t>Applications</a:t>
            </a:r>
            <a:endParaRPr lang="ja-JP" altLang="en-US" sz="800" b="1" kern="0" dirty="0">
              <a:latin typeface="+mn-lt"/>
              <a:cs typeface="Arial" panose="020B0604020202020204" pitchFamily="34" charset="0"/>
            </a:endParaRPr>
          </a:p>
        </p:txBody>
      </p:sp>
      <p:sp>
        <p:nvSpPr>
          <p:cNvPr id="14" name="コンテンツ プレースホルダー 2"/>
          <p:cNvSpPr txBox="1">
            <a:spLocks/>
          </p:cNvSpPr>
          <p:nvPr/>
        </p:nvSpPr>
        <p:spPr bwMode="auto">
          <a:xfrm>
            <a:off x="6006821" y="1329353"/>
            <a:ext cx="2836995" cy="518091"/>
          </a:xfrm>
          <a:prstGeom prst="rect">
            <a:avLst/>
          </a:prstGeom>
          <a:noFill/>
          <a:ln>
            <a:noFill/>
          </a:ln>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marL="90000" indent="-90000" eaLnBrk="1">
              <a:spcBef>
                <a:spcPts val="0"/>
              </a:spcBef>
              <a:spcAft>
                <a:spcPts val="100"/>
              </a:spcAft>
              <a:buClr>
                <a:srgbClr val="14A83B"/>
              </a:buClr>
              <a:buSzPct val="80000"/>
              <a:buFont typeface="Wingdings" panose="05000000000000000000" pitchFamily="2" charset="2"/>
              <a:buChar char="l"/>
              <a:tabLst>
                <a:tab pos="6480000" algn="l"/>
              </a:tabLst>
            </a:pPr>
            <a:r>
              <a:rPr lang="en-US" altLang="ja-JP" sz="800" kern="0" dirty="0">
                <a:latin typeface="+mn-lt"/>
              </a:rPr>
              <a:t>Printers, TVs, Audio Players, and Other Consumer Products</a:t>
            </a:r>
          </a:p>
          <a:p>
            <a:pPr marL="90000" indent="-90000" eaLnBrk="1">
              <a:spcBef>
                <a:spcPts val="0"/>
              </a:spcBef>
              <a:spcAft>
                <a:spcPts val="100"/>
              </a:spcAft>
              <a:buClr>
                <a:srgbClr val="14A83B"/>
              </a:buClr>
              <a:buSzPct val="80000"/>
              <a:buFont typeface="Wingdings" panose="05000000000000000000" pitchFamily="2" charset="2"/>
              <a:buChar char="l"/>
              <a:tabLst>
                <a:tab pos="6480000" algn="l"/>
              </a:tabLst>
            </a:pPr>
            <a:r>
              <a:rPr lang="en-US" altLang="ja-JP" sz="800" kern="0" dirty="0">
                <a:latin typeface="+mn-lt"/>
              </a:rPr>
              <a:t>Home Appliances/Equipment</a:t>
            </a:r>
            <a:br>
              <a:rPr lang="en-US" altLang="ja-JP" sz="800" kern="0" dirty="0">
                <a:latin typeface="+mn-lt"/>
              </a:rPr>
            </a:br>
            <a:r>
              <a:rPr lang="en-US" altLang="ja-JP" sz="800" kern="0" dirty="0">
                <a:latin typeface="+mn-lt"/>
              </a:rPr>
              <a:t>(i.e. Refrigerators, AC, Air Purifiers)</a:t>
            </a:r>
          </a:p>
          <a:p>
            <a:pPr marL="90000" indent="-90000" eaLnBrk="1">
              <a:spcBef>
                <a:spcPts val="0"/>
              </a:spcBef>
              <a:spcAft>
                <a:spcPts val="100"/>
              </a:spcAft>
              <a:buClr>
                <a:srgbClr val="14A83B"/>
              </a:buClr>
              <a:buSzPct val="80000"/>
              <a:buFont typeface="Wingdings" panose="05000000000000000000" pitchFamily="2" charset="2"/>
              <a:buChar char="l"/>
              <a:tabLst>
                <a:tab pos="6480000" algn="l"/>
              </a:tabLst>
            </a:pPr>
            <a:r>
              <a:rPr lang="en-US" altLang="ja-JP" sz="800" kern="0" dirty="0">
                <a:latin typeface="+mn-lt"/>
              </a:rPr>
              <a:t>Office Automation</a:t>
            </a:r>
            <a:endParaRPr lang="ja-JP" altLang="en-US" sz="800" kern="0" dirty="0">
              <a:latin typeface="+mn-lt"/>
            </a:endParaRPr>
          </a:p>
        </p:txBody>
      </p:sp>
      <p:cxnSp>
        <p:nvCxnSpPr>
          <p:cNvPr id="15" name="直線コネクタ 14"/>
          <p:cNvCxnSpPr/>
          <p:nvPr/>
        </p:nvCxnSpPr>
        <p:spPr>
          <a:xfrm>
            <a:off x="5109976" y="1329353"/>
            <a:ext cx="0" cy="5184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39" name="グループ化 238"/>
          <p:cNvGrpSpPr/>
          <p:nvPr/>
        </p:nvGrpSpPr>
        <p:grpSpPr>
          <a:xfrm>
            <a:off x="7941781" y="2804384"/>
            <a:ext cx="793486" cy="812151"/>
            <a:chOff x="8032215" y="1565796"/>
            <a:chExt cx="793486" cy="812151"/>
          </a:xfrm>
        </p:grpSpPr>
        <p:pic>
          <p:nvPicPr>
            <p:cNvPr id="240" name="図 2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76477" y="1565796"/>
              <a:ext cx="704963" cy="540000"/>
            </a:xfrm>
            <a:prstGeom prst="rect">
              <a:avLst/>
            </a:prstGeom>
            <a:effectLst>
              <a:outerShdw blurRad="38100" dist="38100" dir="5400000" algn="t" rotWithShape="0">
                <a:schemeClr val="tx2">
                  <a:alpha val="50000"/>
                </a:schemeClr>
              </a:outerShdw>
            </a:effectLst>
          </p:spPr>
        </p:pic>
        <p:sp>
          <p:nvSpPr>
            <p:cNvPr id="241" name="コンテンツ プレースホルダー 2"/>
            <p:cNvSpPr txBox="1">
              <a:spLocks/>
            </p:cNvSpPr>
            <p:nvPr/>
          </p:nvSpPr>
          <p:spPr bwMode="auto">
            <a:xfrm>
              <a:off x="8032215" y="2193281"/>
              <a:ext cx="7934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algn="ctr">
                <a:spcBef>
                  <a:spcPts val="0"/>
                </a:spcBef>
              </a:pPr>
              <a:r>
                <a:rPr lang="en-US" altLang="ja-JP" sz="600" kern="0" dirty="0">
                  <a:latin typeface="+mn-lt"/>
                </a:rPr>
                <a:t>VQFN020V4040</a:t>
              </a:r>
            </a:p>
            <a:p>
              <a:pPr algn="ctr">
                <a:spcBef>
                  <a:spcPts val="0"/>
                </a:spcBef>
              </a:pPr>
              <a:r>
                <a:rPr lang="en-US" altLang="ja-JP" sz="600" kern="0" dirty="0">
                  <a:latin typeface="+mn-lt"/>
                </a:rPr>
                <a:t>(4.0×4.0×Max.1.0mm)</a:t>
              </a:r>
              <a:endParaRPr lang="ja-JP" altLang="en-US" sz="600" kern="0" dirty="0">
                <a:latin typeface="+mn-lt"/>
              </a:endParaRPr>
            </a:p>
          </p:txBody>
        </p:sp>
      </p:grpSp>
      <p:grpSp>
        <p:nvGrpSpPr>
          <p:cNvPr id="159" name="グループ化 158"/>
          <p:cNvGrpSpPr/>
          <p:nvPr/>
        </p:nvGrpSpPr>
        <p:grpSpPr>
          <a:xfrm>
            <a:off x="318966" y="1923588"/>
            <a:ext cx="2592000" cy="159462"/>
            <a:chOff x="4523260" y="2961032"/>
            <a:chExt cx="2592000" cy="159462"/>
          </a:xfrm>
        </p:grpSpPr>
        <p:sp>
          <p:nvSpPr>
            <p:cNvPr id="160" name="コンテンツ プレースホルダー 2"/>
            <p:cNvSpPr txBox="1">
              <a:spLocks/>
            </p:cNvSpPr>
            <p:nvPr/>
          </p:nvSpPr>
          <p:spPr bwMode="auto">
            <a:xfrm>
              <a:off x="4523260" y="2961032"/>
              <a:ext cx="1311256" cy="1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3600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spcBef>
                  <a:spcPts val="0"/>
                </a:spcBef>
                <a:tabLst>
                  <a:tab pos="6480000" algn="l"/>
                </a:tabLst>
              </a:pPr>
              <a:r>
                <a:rPr lang="en-US" altLang="ja-JP" sz="800" kern="0" dirty="0">
                  <a:latin typeface="+mn-lt"/>
                </a:rPr>
                <a:t>Clears Stringent Noise Tests</a:t>
              </a:r>
              <a:endParaRPr lang="zh-TW" altLang="en-US" sz="800" kern="0" dirty="0">
                <a:latin typeface="+mn-lt"/>
              </a:endParaRPr>
            </a:p>
          </p:txBody>
        </p:sp>
        <p:cxnSp>
          <p:nvCxnSpPr>
            <p:cNvPr id="161" name="直線コネクタ 160"/>
            <p:cNvCxnSpPr/>
            <p:nvPr/>
          </p:nvCxnSpPr>
          <p:spPr>
            <a:xfrm>
              <a:off x="4523260" y="3120494"/>
              <a:ext cx="2592000" cy="0"/>
            </a:xfrm>
            <a:prstGeom prst="line">
              <a:avLst/>
            </a:prstGeom>
            <a:ln w="254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417" name="Rectangle 39"/>
          <p:cNvSpPr>
            <a:spLocks noChangeArrowheads="1"/>
          </p:cNvSpPr>
          <p:nvPr/>
        </p:nvSpPr>
        <p:spPr bwMode="auto">
          <a:xfrm>
            <a:off x="318410" y="2243819"/>
            <a:ext cx="1509713" cy="720000"/>
          </a:xfrm>
          <a:prstGeom prst="rect">
            <a:avLst/>
          </a:prstGeom>
          <a:noFill/>
          <a:ln w="1588">
            <a:solidFill>
              <a:srgbClr val="4C494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anchor="t" anchorCtr="0" compatLnSpc="1">
            <a:prstTxWarp prst="textNoShape">
              <a:avLst/>
            </a:prstTxWarp>
          </a:bodyPr>
          <a:lstStyle/>
          <a:p>
            <a:pPr lvl="0"/>
            <a:r>
              <a:rPr kumimoji="0" lang="en-US" altLang="ja-JP" sz="600" b="1" dirty="0">
                <a:solidFill>
                  <a:srgbClr val="4C4948"/>
                </a:solidFill>
                <a:latin typeface="+mn-lt"/>
                <a:ea typeface="Meiryo UI" panose="020B0604030504040204" pitchFamily="50" charset="-128"/>
              </a:rPr>
              <a:t>IEC61000-4-6 equivalent</a:t>
            </a:r>
          </a:p>
          <a:p>
            <a:pPr lvl="0"/>
            <a:r>
              <a:rPr kumimoji="0" lang="en-US" altLang="ja-JP" sz="500" dirty="0">
                <a:solidFill>
                  <a:srgbClr val="4C4948"/>
                </a:solidFill>
                <a:latin typeface="+mn-lt"/>
                <a:ea typeface="Meiryo UI" panose="020B0604030504040204" pitchFamily="50" charset="-128"/>
              </a:rPr>
              <a:t>Judgement Criteria: No malfunctions</a:t>
            </a:r>
            <a:endParaRPr kumimoji="0" lang="ja-JP" altLang="ja-JP" sz="600" dirty="0">
              <a:latin typeface="+mn-lt"/>
              <a:ea typeface="Meiryo UI" panose="020B0604030504040204" pitchFamily="50" charset="-128"/>
            </a:endParaRPr>
          </a:p>
        </p:txBody>
      </p:sp>
      <p:sp>
        <p:nvSpPr>
          <p:cNvPr id="186" name="Freeform 97"/>
          <p:cNvSpPr>
            <a:spLocks/>
          </p:cNvSpPr>
          <p:nvPr/>
        </p:nvSpPr>
        <p:spPr bwMode="auto">
          <a:xfrm>
            <a:off x="1683250" y="2213657"/>
            <a:ext cx="288000" cy="136525"/>
          </a:xfrm>
          <a:custGeom>
            <a:avLst/>
            <a:gdLst>
              <a:gd name="T0" fmla="*/ 414 w 414"/>
              <a:gd name="T1" fmla="*/ 87 h 172"/>
              <a:gd name="T2" fmla="*/ 409 w 414"/>
              <a:gd name="T3" fmla="*/ 103 h 172"/>
              <a:gd name="T4" fmla="*/ 397 w 414"/>
              <a:gd name="T5" fmla="*/ 119 h 172"/>
              <a:gd name="T6" fmla="*/ 378 w 414"/>
              <a:gd name="T7" fmla="*/ 135 h 172"/>
              <a:gd name="T8" fmla="*/ 353 w 414"/>
              <a:gd name="T9" fmla="*/ 147 h 172"/>
              <a:gd name="T10" fmla="*/ 322 w 414"/>
              <a:gd name="T11" fmla="*/ 157 h 172"/>
              <a:gd name="T12" fmla="*/ 287 w 414"/>
              <a:gd name="T13" fmla="*/ 166 h 172"/>
              <a:gd name="T14" fmla="*/ 249 w 414"/>
              <a:gd name="T15" fmla="*/ 171 h 172"/>
              <a:gd name="T16" fmla="*/ 208 w 414"/>
              <a:gd name="T17" fmla="*/ 172 h 172"/>
              <a:gd name="T18" fmla="*/ 185 w 414"/>
              <a:gd name="T19" fmla="*/ 172 h 172"/>
              <a:gd name="T20" fmla="*/ 146 w 414"/>
              <a:gd name="T21" fmla="*/ 169 h 172"/>
              <a:gd name="T22" fmla="*/ 109 w 414"/>
              <a:gd name="T23" fmla="*/ 162 h 172"/>
              <a:gd name="T24" fmla="*/ 75 w 414"/>
              <a:gd name="T25" fmla="*/ 153 h 172"/>
              <a:gd name="T26" fmla="*/ 47 w 414"/>
              <a:gd name="T27" fmla="*/ 141 h 172"/>
              <a:gd name="T28" fmla="*/ 25 w 414"/>
              <a:gd name="T29" fmla="*/ 128 h 172"/>
              <a:gd name="T30" fmla="*/ 9 w 414"/>
              <a:gd name="T31" fmla="*/ 112 h 172"/>
              <a:gd name="T32" fmla="*/ 2 w 414"/>
              <a:gd name="T33" fmla="*/ 96 h 172"/>
              <a:gd name="T34" fmla="*/ 0 w 414"/>
              <a:gd name="T35" fmla="*/ 87 h 172"/>
              <a:gd name="T36" fmla="*/ 4 w 414"/>
              <a:gd name="T37" fmla="*/ 69 h 172"/>
              <a:gd name="T38" fmla="*/ 16 w 414"/>
              <a:gd name="T39" fmla="*/ 53 h 172"/>
              <a:gd name="T40" fmla="*/ 35 w 414"/>
              <a:gd name="T41" fmla="*/ 38 h 172"/>
              <a:gd name="T42" fmla="*/ 60 w 414"/>
              <a:gd name="T43" fmla="*/ 25 h 172"/>
              <a:gd name="T44" fmla="*/ 91 w 414"/>
              <a:gd name="T45" fmla="*/ 15 h 172"/>
              <a:gd name="T46" fmla="*/ 127 w 414"/>
              <a:gd name="T47" fmla="*/ 6 h 172"/>
              <a:gd name="T48" fmla="*/ 165 w 414"/>
              <a:gd name="T49" fmla="*/ 1 h 172"/>
              <a:gd name="T50" fmla="*/ 208 w 414"/>
              <a:gd name="T51" fmla="*/ 0 h 172"/>
              <a:gd name="T52" fmla="*/ 228 w 414"/>
              <a:gd name="T53" fmla="*/ 0 h 172"/>
              <a:gd name="T54" fmla="*/ 268 w 414"/>
              <a:gd name="T55" fmla="*/ 3 h 172"/>
              <a:gd name="T56" fmla="*/ 306 w 414"/>
              <a:gd name="T57" fmla="*/ 10 h 172"/>
              <a:gd name="T58" fmla="*/ 338 w 414"/>
              <a:gd name="T59" fmla="*/ 19 h 172"/>
              <a:gd name="T60" fmla="*/ 366 w 414"/>
              <a:gd name="T61" fmla="*/ 31 h 172"/>
              <a:gd name="T62" fmla="*/ 389 w 414"/>
              <a:gd name="T63" fmla="*/ 44 h 172"/>
              <a:gd name="T64" fmla="*/ 405 w 414"/>
              <a:gd name="T65" fmla="*/ 60 h 172"/>
              <a:gd name="T66" fmla="*/ 414 w 414"/>
              <a:gd name="T67" fmla="*/ 78 h 172"/>
              <a:gd name="T68" fmla="*/ 414 w 414"/>
              <a:gd name="T69" fmla="*/ 8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172">
                <a:moveTo>
                  <a:pt x="414" y="87"/>
                </a:moveTo>
                <a:lnTo>
                  <a:pt x="414" y="87"/>
                </a:lnTo>
                <a:lnTo>
                  <a:pt x="414" y="96"/>
                </a:lnTo>
                <a:lnTo>
                  <a:pt x="409" y="103"/>
                </a:lnTo>
                <a:lnTo>
                  <a:pt x="405" y="112"/>
                </a:lnTo>
                <a:lnTo>
                  <a:pt x="397" y="119"/>
                </a:lnTo>
                <a:lnTo>
                  <a:pt x="389" y="128"/>
                </a:lnTo>
                <a:lnTo>
                  <a:pt x="378" y="135"/>
                </a:lnTo>
                <a:lnTo>
                  <a:pt x="366" y="141"/>
                </a:lnTo>
                <a:lnTo>
                  <a:pt x="353" y="147"/>
                </a:lnTo>
                <a:lnTo>
                  <a:pt x="338" y="153"/>
                </a:lnTo>
                <a:lnTo>
                  <a:pt x="322" y="157"/>
                </a:lnTo>
                <a:lnTo>
                  <a:pt x="306" y="162"/>
                </a:lnTo>
                <a:lnTo>
                  <a:pt x="287" y="166"/>
                </a:lnTo>
                <a:lnTo>
                  <a:pt x="268" y="169"/>
                </a:lnTo>
                <a:lnTo>
                  <a:pt x="249" y="171"/>
                </a:lnTo>
                <a:lnTo>
                  <a:pt x="228" y="172"/>
                </a:lnTo>
                <a:lnTo>
                  <a:pt x="208" y="172"/>
                </a:lnTo>
                <a:lnTo>
                  <a:pt x="208" y="172"/>
                </a:lnTo>
                <a:lnTo>
                  <a:pt x="185" y="172"/>
                </a:lnTo>
                <a:lnTo>
                  <a:pt x="165" y="171"/>
                </a:lnTo>
                <a:lnTo>
                  <a:pt x="146" y="169"/>
                </a:lnTo>
                <a:lnTo>
                  <a:pt x="127" y="166"/>
                </a:lnTo>
                <a:lnTo>
                  <a:pt x="109" y="162"/>
                </a:lnTo>
                <a:lnTo>
                  <a:pt x="91" y="157"/>
                </a:lnTo>
                <a:lnTo>
                  <a:pt x="75" y="153"/>
                </a:lnTo>
                <a:lnTo>
                  <a:pt x="60" y="147"/>
                </a:lnTo>
                <a:lnTo>
                  <a:pt x="47" y="141"/>
                </a:lnTo>
                <a:lnTo>
                  <a:pt x="35" y="135"/>
                </a:lnTo>
                <a:lnTo>
                  <a:pt x="25" y="128"/>
                </a:lnTo>
                <a:lnTo>
                  <a:pt x="16" y="119"/>
                </a:lnTo>
                <a:lnTo>
                  <a:pt x="9" y="112"/>
                </a:lnTo>
                <a:lnTo>
                  <a:pt x="4" y="103"/>
                </a:lnTo>
                <a:lnTo>
                  <a:pt x="2" y="96"/>
                </a:lnTo>
                <a:lnTo>
                  <a:pt x="0" y="87"/>
                </a:lnTo>
                <a:lnTo>
                  <a:pt x="0" y="87"/>
                </a:lnTo>
                <a:lnTo>
                  <a:pt x="2" y="78"/>
                </a:lnTo>
                <a:lnTo>
                  <a:pt x="4" y="69"/>
                </a:lnTo>
                <a:lnTo>
                  <a:pt x="9" y="60"/>
                </a:lnTo>
                <a:lnTo>
                  <a:pt x="16" y="53"/>
                </a:lnTo>
                <a:lnTo>
                  <a:pt x="25" y="44"/>
                </a:lnTo>
                <a:lnTo>
                  <a:pt x="35" y="38"/>
                </a:lnTo>
                <a:lnTo>
                  <a:pt x="47" y="31"/>
                </a:lnTo>
                <a:lnTo>
                  <a:pt x="60" y="25"/>
                </a:lnTo>
                <a:lnTo>
                  <a:pt x="75" y="19"/>
                </a:lnTo>
                <a:lnTo>
                  <a:pt x="91" y="15"/>
                </a:lnTo>
                <a:lnTo>
                  <a:pt x="109" y="10"/>
                </a:lnTo>
                <a:lnTo>
                  <a:pt x="127" y="6"/>
                </a:lnTo>
                <a:lnTo>
                  <a:pt x="146" y="3"/>
                </a:lnTo>
                <a:lnTo>
                  <a:pt x="165" y="1"/>
                </a:lnTo>
                <a:lnTo>
                  <a:pt x="185" y="0"/>
                </a:lnTo>
                <a:lnTo>
                  <a:pt x="208" y="0"/>
                </a:lnTo>
                <a:lnTo>
                  <a:pt x="208" y="0"/>
                </a:lnTo>
                <a:lnTo>
                  <a:pt x="228" y="0"/>
                </a:lnTo>
                <a:lnTo>
                  <a:pt x="249" y="1"/>
                </a:lnTo>
                <a:lnTo>
                  <a:pt x="268" y="3"/>
                </a:lnTo>
                <a:lnTo>
                  <a:pt x="287" y="6"/>
                </a:lnTo>
                <a:lnTo>
                  <a:pt x="306" y="10"/>
                </a:lnTo>
                <a:lnTo>
                  <a:pt x="322" y="15"/>
                </a:lnTo>
                <a:lnTo>
                  <a:pt x="338" y="19"/>
                </a:lnTo>
                <a:lnTo>
                  <a:pt x="353" y="25"/>
                </a:lnTo>
                <a:lnTo>
                  <a:pt x="366" y="31"/>
                </a:lnTo>
                <a:lnTo>
                  <a:pt x="378" y="38"/>
                </a:lnTo>
                <a:lnTo>
                  <a:pt x="389" y="44"/>
                </a:lnTo>
                <a:lnTo>
                  <a:pt x="397" y="53"/>
                </a:lnTo>
                <a:lnTo>
                  <a:pt x="405" y="60"/>
                </a:lnTo>
                <a:lnTo>
                  <a:pt x="409" y="69"/>
                </a:lnTo>
                <a:lnTo>
                  <a:pt x="414" y="78"/>
                </a:lnTo>
                <a:lnTo>
                  <a:pt x="414" y="87"/>
                </a:lnTo>
                <a:lnTo>
                  <a:pt x="414" y="87"/>
                </a:lnTo>
                <a:close/>
              </a:path>
            </a:pathLst>
          </a:custGeom>
          <a:solidFill>
            <a:srgbClr val="D80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US" altLang="ja-JP" sz="500" b="1" dirty="0">
                <a:solidFill>
                  <a:schemeClr val="bg1"/>
                </a:solidFill>
                <a:latin typeface="+mn-lt"/>
                <a:ea typeface="+mn-ea"/>
              </a:rPr>
              <a:t>Pass</a:t>
            </a:r>
            <a:endParaRPr lang="ja-JP" altLang="en-US" sz="500" b="1" dirty="0">
              <a:solidFill>
                <a:schemeClr val="bg1"/>
              </a:solidFill>
              <a:latin typeface="+mn-lt"/>
              <a:ea typeface="+mn-ea"/>
            </a:endParaRPr>
          </a:p>
        </p:txBody>
      </p:sp>
      <p:sp>
        <p:nvSpPr>
          <p:cNvPr id="191" name="Freeform 102"/>
          <p:cNvSpPr>
            <a:spLocks/>
          </p:cNvSpPr>
          <p:nvPr/>
        </p:nvSpPr>
        <p:spPr bwMode="auto">
          <a:xfrm>
            <a:off x="1917023" y="2518457"/>
            <a:ext cx="100013" cy="201613"/>
          </a:xfrm>
          <a:custGeom>
            <a:avLst/>
            <a:gdLst>
              <a:gd name="T0" fmla="*/ 0 w 127"/>
              <a:gd name="T1" fmla="*/ 253 h 253"/>
              <a:gd name="T2" fmla="*/ 127 w 127"/>
              <a:gd name="T3" fmla="*/ 127 h 253"/>
              <a:gd name="T4" fmla="*/ 0 w 127"/>
              <a:gd name="T5" fmla="*/ 0 h 253"/>
              <a:gd name="T6" fmla="*/ 0 w 127"/>
              <a:gd name="T7" fmla="*/ 253 h 253"/>
            </a:gdLst>
            <a:ahLst/>
            <a:cxnLst>
              <a:cxn ang="0">
                <a:pos x="T0" y="T1"/>
              </a:cxn>
              <a:cxn ang="0">
                <a:pos x="T2" y="T3"/>
              </a:cxn>
              <a:cxn ang="0">
                <a:pos x="T4" y="T5"/>
              </a:cxn>
              <a:cxn ang="0">
                <a:pos x="T6" y="T7"/>
              </a:cxn>
            </a:cxnLst>
            <a:rect l="0" t="0" r="r" b="b"/>
            <a:pathLst>
              <a:path w="127" h="253">
                <a:moveTo>
                  <a:pt x="0" y="253"/>
                </a:moveTo>
                <a:lnTo>
                  <a:pt x="127" y="127"/>
                </a:lnTo>
                <a:lnTo>
                  <a:pt x="0" y="0"/>
                </a:lnTo>
                <a:lnTo>
                  <a:pt x="0" y="253"/>
                </a:lnTo>
                <a:close/>
              </a:path>
            </a:pathLst>
          </a:custGeom>
          <a:solidFill>
            <a:srgbClr val="D80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9" name="グループ化 28"/>
          <p:cNvGrpSpPr/>
          <p:nvPr/>
        </p:nvGrpSpPr>
        <p:grpSpPr>
          <a:xfrm>
            <a:off x="2105935" y="2420888"/>
            <a:ext cx="477838" cy="350764"/>
            <a:chOff x="2105935" y="2617643"/>
            <a:chExt cx="477838" cy="350764"/>
          </a:xfrm>
        </p:grpSpPr>
        <p:sp>
          <p:nvSpPr>
            <p:cNvPr id="286" name="Rectangle 85"/>
            <p:cNvSpPr>
              <a:spLocks noChangeArrowheads="1"/>
            </p:cNvSpPr>
            <p:nvPr/>
          </p:nvSpPr>
          <p:spPr bwMode="auto">
            <a:xfrm>
              <a:off x="2105935" y="2617643"/>
              <a:ext cx="432811"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Noise Removal</a:t>
              </a:r>
              <a:endParaRPr kumimoji="0" lang="ja-JP" altLang="ja-JP" sz="2000" i="0" u="none" strike="noStrike" cap="none" normalizeH="0" baseline="0" dirty="0">
                <a:ln>
                  <a:noFill/>
                </a:ln>
                <a:solidFill>
                  <a:schemeClr val="tx1"/>
                </a:solidFill>
                <a:effectLst/>
                <a:latin typeface="+mn-lt"/>
                <a:ea typeface="Meiryo UI" panose="020B0604030504040204" pitchFamily="50" charset="-128"/>
              </a:endParaRPr>
            </a:p>
          </p:txBody>
        </p:sp>
        <p:grpSp>
          <p:nvGrpSpPr>
            <p:cNvPr id="238" name="グループ化 237"/>
            <p:cNvGrpSpPr/>
            <p:nvPr/>
          </p:nvGrpSpPr>
          <p:grpSpPr>
            <a:xfrm>
              <a:off x="2105935" y="2717582"/>
              <a:ext cx="477838" cy="250825"/>
              <a:chOff x="5197475" y="3187701"/>
              <a:chExt cx="477838" cy="250825"/>
            </a:xfrm>
          </p:grpSpPr>
          <p:sp>
            <p:nvSpPr>
              <p:cNvPr id="16" name="Rectangle 5"/>
              <p:cNvSpPr>
                <a:spLocks noChangeArrowheads="1"/>
              </p:cNvSpPr>
              <p:nvPr/>
            </p:nvSpPr>
            <p:spPr bwMode="auto">
              <a:xfrm>
                <a:off x="5197475" y="3187701"/>
                <a:ext cx="477838" cy="250825"/>
              </a:xfrm>
              <a:prstGeom prst="rect">
                <a:avLst/>
              </a:prstGeom>
              <a:solidFill>
                <a:srgbClr val="FFFFFF"/>
              </a:solidFill>
              <a:ln w="1588">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 name="Freeform 6"/>
              <p:cNvSpPr>
                <a:spLocks/>
              </p:cNvSpPr>
              <p:nvPr/>
            </p:nvSpPr>
            <p:spPr bwMode="auto">
              <a:xfrm>
                <a:off x="5197475" y="3313113"/>
                <a:ext cx="477838" cy="0"/>
              </a:xfrm>
              <a:custGeom>
                <a:avLst/>
                <a:gdLst>
                  <a:gd name="T0" fmla="*/ 0 w 600"/>
                  <a:gd name="T1" fmla="*/ 600 w 600"/>
                  <a:gd name="T2" fmla="*/ 0 w 600"/>
                </a:gdLst>
                <a:ahLst/>
                <a:cxnLst>
                  <a:cxn ang="0">
                    <a:pos x="T0" y="0"/>
                  </a:cxn>
                  <a:cxn ang="0">
                    <a:pos x="T1" y="0"/>
                  </a:cxn>
                  <a:cxn ang="0">
                    <a:pos x="T2" y="0"/>
                  </a:cxn>
                </a:cxnLst>
                <a:rect l="0" t="0" r="r" b="b"/>
                <a:pathLst>
                  <a:path w="600">
                    <a:moveTo>
                      <a:pt x="0" y="0"/>
                    </a:moveTo>
                    <a:lnTo>
                      <a:pt x="6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5" name="Line 7"/>
              <p:cNvSpPr>
                <a:spLocks noChangeShapeType="1"/>
              </p:cNvSpPr>
              <p:nvPr/>
            </p:nvSpPr>
            <p:spPr bwMode="auto">
              <a:xfrm>
                <a:off x="5197475" y="3313113"/>
                <a:ext cx="477838"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89" name="Rectangle 85"/>
              <p:cNvSpPr>
                <a:spLocks noChangeArrowheads="1"/>
              </p:cNvSpPr>
              <p:nvPr/>
            </p:nvSpPr>
            <p:spPr bwMode="auto">
              <a:xfrm>
                <a:off x="5338611" y="3215482"/>
                <a:ext cx="1955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b="1" dirty="0">
                    <a:solidFill>
                      <a:srgbClr val="D80A30"/>
                    </a:solidFill>
                    <a:latin typeface="+mn-lt"/>
                    <a:ea typeface="Meiryo UI" panose="020B0604030504040204" pitchFamily="50" charset="-128"/>
                  </a:rPr>
                  <a:t>ROHM</a:t>
                </a:r>
                <a:endParaRPr kumimoji="0" lang="ja-JP" altLang="ja-JP" sz="2000" b="1" i="0" u="none" strike="noStrike" cap="none" normalizeH="0" baseline="0" dirty="0">
                  <a:ln>
                    <a:noFill/>
                  </a:ln>
                  <a:solidFill>
                    <a:srgbClr val="D80A30"/>
                  </a:solidFill>
                  <a:effectLst/>
                  <a:latin typeface="+mn-lt"/>
                  <a:ea typeface="Meiryo UI" panose="020B0604030504040204" pitchFamily="50" charset="-128"/>
                </a:endParaRPr>
              </a:p>
            </p:txBody>
          </p:sp>
          <p:sp>
            <p:nvSpPr>
              <p:cNvPr id="290" name="Rectangle 85"/>
              <p:cNvSpPr>
                <a:spLocks noChangeArrowheads="1"/>
              </p:cNvSpPr>
              <p:nvPr/>
            </p:nvSpPr>
            <p:spPr bwMode="auto">
              <a:xfrm>
                <a:off x="5338611" y="3337348"/>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b="1" dirty="0">
                    <a:solidFill>
                      <a:srgbClr val="D80A30"/>
                    </a:solidFill>
                    <a:latin typeface="+mn-lt"/>
                    <a:ea typeface="Meiryo UI" panose="020B0604030504040204" pitchFamily="50" charset="-128"/>
                  </a:rPr>
                  <a:t>±10V</a:t>
                </a:r>
                <a:endParaRPr kumimoji="0" lang="ja-JP" altLang="ja-JP" sz="2000" b="1" i="0" u="none" strike="noStrike" cap="none" normalizeH="0" baseline="0" dirty="0">
                  <a:ln>
                    <a:noFill/>
                  </a:ln>
                  <a:solidFill>
                    <a:srgbClr val="D80A30"/>
                  </a:solidFill>
                  <a:effectLst/>
                  <a:latin typeface="+mn-lt"/>
                  <a:ea typeface="Meiryo UI" panose="020B0604030504040204" pitchFamily="50" charset="-128"/>
                </a:endParaRPr>
              </a:p>
            </p:txBody>
          </p:sp>
        </p:grpSp>
      </p:grpSp>
      <p:grpSp>
        <p:nvGrpSpPr>
          <p:cNvPr id="10" name="グループ化 9"/>
          <p:cNvGrpSpPr/>
          <p:nvPr/>
        </p:nvGrpSpPr>
        <p:grpSpPr>
          <a:xfrm>
            <a:off x="340837" y="2286000"/>
            <a:ext cx="1427573" cy="642501"/>
            <a:chOff x="340837" y="2343221"/>
            <a:chExt cx="1427573" cy="642501"/>
          </a:xfrm>
        </p:grpSpPr>
        <p:sp>
          <p:nvSpPr>
            <p:cNvPr id="8445" name="Line 62"/>
            <p:cNvSpPr>
              <a:spLocks noChangeShapeType="1"/>
            </p:cNvSpPr>
            <p:nvPr/>
          </p:nvSpPr>
          <p:spPr bwMode="auto">
            <a:xfrm flipV="1">
              <a:off x="1588410" y="2386084"/>
              <a:ext cx="0" cy="12065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8447" name="Line 63"/>
            <p:cNvSpPr>
              <a:spLocks noChangeShapeType="1"/>
            </p:cNvSpPr>
            <p:nvPr/>
          </p:nvSpPr>
          <p:spPr bwMode="auto">
            <a:xfrm>
              <a:off x="1547135" y="2363859"/>
              <a:ext cx="87313"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66" name="Line 64"/>
            <p:cNvSpPr>
              <a:spLocks noChangeShapeType="1"/>
            </p:cNvSpPr>
            <p:nvPr/>
          </p:nvSpPr>
          <p:spPr bwMode="auto">
            <a:xfrm flipH="1">
              <a:off x="1587287" y="2596245"/>
              <a:ext cx="2711" cy="339381"/>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6" name="グループ化 25"/>
            <p:cNvGrpSpPr/>
            <p:nvPr/>
          </p:nvGrpSpPr>
          <p:grpSpPr>
            <a:xfrm>
              <a:off x="1536298" y="2938097"/>
              <a:ext cx="103188" cy="47625"/>
              <a:chOff x="1539198" y="3064003"/>
              <a:chExt cx="103188" cy="47625"/>
            </a:xfrm>
          </p:grpSpPr>
          <p:sp>
            <p:nvSpPr>
              <p:cNvPr id="67" name="Line 65"/>
              <p:cNvSpPr>
                <a:spLocks noChangeShapeType="1"/>
              </p:cNvSpPr>
              <p:nvPr/>
            </p:nvSpPr>
            <p:spPr bwMode="auto">
              <a:xfrm flipH="1">
                <a:off x="1539198" y="3064003"/>
                <a:ext cx="103188"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70" name="Line 66"/>
              <p:cNvSpPr>
                <a:spLocks noChangeShapeType="1"/>
              </p:cNvSpPr>
              <p:nvPr/>
            </p:nvSpPr>
            <p:spPr bwMode="auto">
              <a:xfrm flipH="1">
                <a:off x="1558248" y="3087816"/>
                <a:ext cx="66675"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80" name="Line 67"/>
              <p:cNvSpPr>
                <a:spLocks noChangeShapeType="1"/>
              </p:cNvSpPr>
              <p:nvPr/>
            </p:nvSpPr>
            <p:spPr bwMode="auto">
              <a:xfrm flipH="1">
                <a:off x="1570948" y="3111628"/>
                <a:ext cx="39688"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81" name="Rectangle 68"/>
            <p:cNvSpPr>
              <a:spLocks noChangeArrowheads="1"/>
            </p:cNvSpPr>
            <p:nvPr/>
          </p:nvSpPr>
          <p:spPr bwMode="auto">
            <a:xfrm>
              <a:off x="1408410" y="2416245"/>
              <a:ext cx="360000" cy="360000"/>
            </a:xfrm>
            <a:prstGeom prst="rect">
              <a:avLst/>
            </a:prstGeom>
            <a:solidFill>
              <a:srgbClr val="FFFFFF"/>
            </a:solidFill>
            <a:ln w="1588">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BU21079F</a:t>
              </a:r>
            </a:p>
            <a:p>
              <a:pPr algn="ctr"/>
              <a:r>
                <a:rPr lang="en-US" altLang="ja-JP" sz="500" dirty="0">
                  <a:latin typeface="+mn-lt"/>
                  <a:ea typeface="Meiryo UI" panose="020B0604030504040204" pitchFamily="50" charset="-128"/>
                </a:rPr>
                <a:t>Capacitive</a:t>
              </a:r>
            </a:p>
            <a:p>
              <a:pPr algn="ctr"/>
              <a:r>
                <a:rPr lang="en-US" altLang="ja-JP" sz="500" dirty="0">
                  <a:latin typeface="+mn-lt"/>
                  <a:ea typeface="Meiryo UI" panose="020B0604030504040204" pitchFamily="50" charset="-128"/>
                </a:rPr>
                <a:t>Touch</a:t>
              </a:r>
            </a:p>
            <a:p>
              <a:pPr algn="ctr"/>
              <a:r>
                <a:rPr lang="en-US" altLang="ja-JP" sz="500" dirty="0">
                  <a:latin typeface="+mn-lt"/>
                  <a:ea typeface="Meiryo UI" panose="020B0604030504040204" pitchFamily="50" charset="-128"/>
                </a:rPr>
                <a:t>Controller</a:t>
              </a:r>
              <a:endParaRPr lang="ja-JP" altLang="en-US" sz="500" dirty="0">
                <a:latin typeface="+mn-lt"/>
                <a:ea typeface="Meiryo UI" panose="020B0604030504040204" pitchFamily="50" charset="-128"/>
              </a:endParaRPr>
            </a:p>
          </p:txBody>
        </p:sp>
        <p:sp>
          <p:nvSpPr>
            <p:cNvPr id="128" name="Freeform 69"/>
            <p:cNvSpPr>
              <a:spLocks/>
            </p:cNvSpPr>
            <p:nvPr/>
          </p:nvSpPr>
          <p:spPr bwMode="auto">
            <a:xfrm>
              <a:off x="607335" y="2847070"/>
              <a:ext cx="998538" cy="0"/>
            </a:xfrm>
            <a:custGeom>
              <a:avLst/>
              <a:gdLst>
                <a:gd name="T0" fmla="*/ 1258 w 1258"/>
                <a:gd name="T1" fmla="*/ 0 w 1258"/>
                <a:gd name="T2" fmla="*/ 1258 w 1258"/>
              </a:gdLst>
              <a:ahLst/>
              <a:cxnLst>
                <a:cxn ang="0">
                  <a:pos x="T0" y="0"/>
                </a:cxn>
                <a:cxn ang="0">
                  <a:pos x="T1" y="0"/>
                </a:cxn>
                <a:cxn ang="0">
                  <a:pos x="T2" y="0"/>
                </a:cxn>
              </a:cxnLst>
              <a:rect l="0" t="0" r="r" b="b"/>
              <a:pathLst>
                <a:path w="1258">
                  <a:moveTo>
                    <a:pt x="1258" y="0"/>
                  </a:moveTo>
                  <a:lnTo>
                    <a:pt x="0" y="0"/>
                  </a:lnTo>
                  <a:lnTo>
                    <a:pt x="1258" y="0"/>
                  </a:lnTo>
                  <a:close/>
                </a:path>
              </a:pathLst>
            </a:custGeom>
            <a:solidFill>
              <a:srgbClr val="435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131" name="Line 70"/>
            <p:cNvSpPr>
              <a:spLocks noChangeShapeType="1"/>
            </p:cNvSpPr>
            <p:nvPr/>
          </p:nvSpPr>
          <p:spPr bwMode="auto">
            <a:xfrm flipH="1">
              <a:off x="588749" y="2847070"/>
              <a:ext cx="998538" cy="0"/>
            </a:xfrm>
            <a:prstGeom prst="line">
              <a:avLst/>
            </a:prstGeom>
            <a:noFill/>
            <a:ln w="3175">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133" name="Freeform 72"/>
            <p:cNvSpPr>
              <a:spLocks/>
            </p:cNvSpPr>
            <p:nvPr/>
          </p:nvSpPr>
          <p:spPr bwMode="auto">
            <a:xfrm>
              <a:off x="1566185" y="2343221"/>
              <a:ext cx="44450" cy="42863"/>
            </a:xfrm>
            <a:custGeom>
              <a:avLst/>
              <a:gdLst>
                <a:gd name="T0" fmla="*/ 54 w 54"/>
                <a:gd name="T1" fmla="*/ 27 h 55"/>
                <a:gd name="T2" fmla="*/ 54 w 54"/>
                <a:gd name="T3" fmla="*/ 27 h 55"/>
                <a:gd name="T4" fmla="*/ 54 w 54"/>
                <a:gd name="T5" fmla="*/ 32 h 55"/>
                <a:gd name="T6" fmla="*/ 51 w 54"/>
                <a:gd name="T7" fmla="*/ 37 h 55"/>
                <a:gd name="T8" fmla="*/ 50 w 54"/>
                <a:gd name="T9" fmla="*/ 43 h 55"/>
                <a:gd name="T10" fmla="*/ 46 w 54"/>
                <a:gd name="T11" fmla="*/ 46 h 55"/>
                <a:gd name="T12" fmla="*/ 43 w 54"/>
                <a:gd name="T13" fmla="*/ 50 h 55"/>
                <a:gd name="T14" fmla="*/ 38 w 54"/>
                <a:gd name="T15" fmla="*/ 52 h 55"/>
                <a:gd name="T16" fmla="*/ 32 w 54"/>
                <a:gd name="T17" fmla="*/ 53 h 55"/>
                <a:gd name="T18" fmla="*/ 26 w 54"/>
                <a:gd name="T19" fmla="*/ 55 h 55"/>
                <a:gd name="T20" fmla="*/ 26 w 54"/>
                <a:gd name="T21" fmla="*/ 55 h 55"/>
                <a:gd name="T22" fmla="*/ 22 w 54"/>
                <a:gd name="T23" fmla="*/ 53 h 55"/>
                <a:gd name="T24" fmla="*/ 16 w 54"/>
                <a:gd name="T25" fmla="*/ 52 h 55"/>
                <a:gd name="T26" fmla="*/ 12 w 54"/>
                <a:gd name="T27" fmla="*/ 50 h 55"/>
                <a:gd name="T28" fmla="*/ 7 w 54"/>
                <a:gd name="T29" fmla="*/ 46 h 55"/>
                <a:gd name="T30" fmla="*/ 4 w 54"/>
                <a:gd name="T31" fmla="*/ 43 h 55"/>
                <a:gd name="T32" fmla="*/ 1 w 54"/>
                <a:gd name="T33" fmla="*/ 37 h 55"/>
                <a:gd name="T34" fmla="*/ 0 w 54"/>
                <a:gd name="T35" fmla="*/ 32 h 55"/>
                <a:gd name="T36" fmla="*/ 0 w 54"/>
                <a:gd name="T37" fmla="*/ 27 h 55"/>
                <a:gd name="T38" fmla="*/ 0 w 54"/>
                <a:gd name="T39" fmla="*/ 27 h 55"/>
                <a:gd name="T40" fmla="*/ 0 w 54"/>
                <a:gd name="T41" fmla="*/ 21 h 55"/>
                <a:gd name="T42" fmla="*/ 1 w 54"/>
                <a:gd name="T43" fmla="*/ 16 h 55"/>
                <a:gd name="T44" fmla="*/ 4 w 54"/>
                <a:gd name="T45" fmla="*/ 12 h 55"/>
                <a:gd name="T46" fmla="*/ 7 w 54"/>
                <a:gd name="T47" fmla="*/ 7 h 55"/>
                <a:gd name="T48" fmla="*/ 12 w 54"/>
                <a:gd name="T49" fmla="*/ 5 h 55"/>
                <a:gd name="T50" fmla="*/ 16 w 54"/>
                <a:gd name="T51" fmla="*/ 2 h 55"/>
                <a:gd name="T52" fmla="*/ 22 w 54"/>
                <a:gd name="T53" fmla="*/ 0 h 55"/>
                <a:gd name="T54" fmla="*/ 26 w 54"/>
                <a:gd name="T55" fmla="*/ 0 h 55"/>
                <a:gd name="T56" fmla="*/ 26 w 54"/>
                <a:gd name="T57" fmla="*/ 0 h 55"/>
                <a:gd name="T58" fmla="*/ 32 w 54"/>
                <a:gd name="T59" fmla="*/ 0 h 55"/>
                <a:gd name="T60" fmla="*/ 38 w 54"/>
                <a:gd name="T61" fmla="*/ 2 h 55"/>
                <a:gd name="T62" fmla="*/ 43 w 54"/>
                <a:gd name="T63" fmla="*/ 5 h 55"/>
                <a:gd name="T64" fmla="*/ 46 w 54"/>
                <a:gd name="T65" fmla="*/ 7 h 55"/>
                <a:gd name="T66" fmla="*/ 50 w 54"/>
                <a:gd name="T67" fmla="*/ 12 h 55"/>
                <a:gd name="T68" fmla="*/ 51 w 54"/>
                <a:gd name="T69" fmla="*/ 16 h 55"/>
                <a:gd name="T70" fmla="*/ 54 w 54"/>
                <a:gd name="T71" fmla="*/ 21 h 55"/>
                <a:gd name="T72" fmla="*/ 54 w 54"/>
                <a:gd name="T73" fmla="*/ 27 h 55"/>
                <a:gd name="T74" fmla="*/ 54 w 54"/>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5">
                  <a:moveTo>
                    <a:pt x="54" y="27"/>
                  </a:moveTo>
                  <a:lnTo>
                    <a:pt x="54" y="27"/>
                  </a:lnTo>
                  <a:lnTo>
                    <a:pt x="54" y="32"/>
                  </a:lnTo>
                  <a:lnTo>
                    <a:pt x="51" y="37"/>
                  </a:lnTo>
                  <a:lnTo>
                    <a:pt x="50" y="43"/>
                  </a:lnTo>
                  <a:lnTo>
                    <a:pt x="46" y="46"/>
                  </a:lnTo>
                  <a:lnTo>
                    <a:pt x="43" y="50"/>
                  </a:lnTo>
                  <a:lnTo>
                    <a:pt x="38" y="52"/>
                  </a:lnTo>
                  <a:lnTo>
                    <a:pt x="32" y="53"/>
                  </a:lnTo>
                  <a:lnTo>
                    <a:pt x="26" y="55"/>
                  </a:lnTo>
                  <a:lnTo>
                    <a:pt x="26" y="55"/>
                  </a:lnTo>
                  <a:lnTo>
                    <a:pt x="22" y="53"/>
                  </a:lnTo>
                  <a:lnTo>
                    <a:pt x="16" y="52"/>
                  </a:lnTo>
                  <a:lnTo>
                    <a:pt x="12" y="50"/>
                  </a:lnTo>
                  <a:lnTo>
                    <a:pt x="7" y="46"/>
                  </a:lnTo>
                  <a:lnTo>
                    <a:pt x="4" y="43"/>
                  </a:lnTo>
                  <a:lnTo>
                    <a:pt x="1" y="37"/>
                  </a:lnTo>
                  <a:lnTo>
                    <a:pt x="0" y="32"/>
                  </a:lnTo>
                  <a:lnTo>
                    <a:pt x="0" y="27"/>
                  </a:lnTo>
                  <a:lnTo>
                    <a:pt x="0" y="27"/>
                  </a:lnTo>
                  <a:lnTo>
                    <a:pt x="0" y="21"/>
                  </a:lnTo>
                  <a:lnTo>
                    <a:pt x="1" y="16"/>
                  </a:lnTo>
                  <a:lnTo>
                    <a:pt x="4" y="12"/>
                  </a:lnTo>
                  <a:lnTo>
                    <a:pt x="7" y="7"/>
                  </a:lnTo>
                  <a:lnTo>
                    <a:pt x="12" y="5"/>
                  </a:lnTo>
                  <a:lnTo>
                    <a:pt x="16" y="2"/>
                  </a:lnTo>
                  <a:lnTo>
                    <a:pt x="22" y="0"/>
                  </a:lnTo>
                  <a:lnTo>
                    <a:pt x="26" y="0"/>
                  </a:lnTo>
                  <a:lnTo>
                    <a:pt x="26" y="0"/>
                  </a:lnTo>
                  <a:lnTo>
                    <a:pt x="32" y="0"/>
                  </a:lnTo>
                  <a:lnTo>
                    <a:pt x="38" y="2"/>
                  </a:lnTo>
                  <a:lnTo>
                    <a:pt x="43" y="5"/>
                  </a:lnTo>
                  <a:lnTo>
                    <a:pt x="46" y="7"/>
                  </a:lnTo>
                  <a:lnTo>
                    <a:pt x="50" y="12"/>
                  </a:lnTo>
                  <a:lnTo>
                    <a:pt x="51" y="16"/>
                  </a:lnTo>
                  <a:lnTo>
                    <a:pt x="54" y="21"/>
                  </a:lnTo>
                  <a:lnTo>
                    <a:pt x="54" y="27"/>
                  </a:lnTo>
                  <a:lnTo>
                    <a:pt x="54" y="27"/>
                  </a:lnTo>
                  <a:close/>
                </a:path>
              </a:pathLst>
            </a:custGeom>
            <a:noFill/>
            <a:ln w="1588">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148" name="Rectangle 73"/>
            <p:cNvSpPr>
              <a:spLocks noChangeArrowheads="1"/>
            </p:cNvSpPr>
            <p:nvPr/>
          </p:nvSpPr>
          <p:spPr bwMode="auto">
            <a:xfrm>
              <a:off x="340837" y="2580044"/>
              <a:ext cx="28533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Function</a:t>
              </a:r>
            </a:p>
            <a:p>
              <a:pPr lvl="0"/>
              <a:r>
                <a:rPr kumimoji="0" lang="en-US" altLang="ja-JP" sz="500" dirty="0">
                  <a:solidFill>
                    <a:srgbClr val="4C4948"/>
                  </a:solidFill>
                  <a:latin typeface="+mn-lt"/>
                  <a:ea typeface="Meiryo UI" panose="020B0604030504040204" pitchFamily="50" charset="-128"/>
                </a:rPr>
                <a:t>Generator</a:t>
              </a:r>
              <a:endParaRPr kumimoji="0" lang="ja-JP" altLang="ja-JP" sz="2000" b="0" i="0" u="none" strike="noStrike" cap="none" normalizeH="0" baseline="0" dirty="0">
                <a:ln>
                  <a:noFill/>
                </a:ln>
                <a:solidFill>
                  <a:schemeClr val="tx1"/>
                </a:solidFill>
                <a:effectLst/>
                <a:latin typeface="+mn-lt"/>
                <a:ea typeface="Meiryo UI" panose="020B0604030504040204" pitchFamily="50" charset="-128"/>
              </a:endParaRPr>
            </a:p>
          </p:txBody>
        </p:sp>
        <p:sp>
          <p:nvSpPr>
            <p:cNvPr id="172" name="Rectangle 85"/>
            <p:cNvSpPr>
              <a:spLocks noChangeArrowheads="1"/>
            </p:cNvSpPr>
            <p:nvPr/>
          </p:nvSpPr>
          <p:spPr bwMode="auto">
            <a:xfrm>
              <a:off x="659203" y="2513602"/>
              <a:ext cx="7357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Sine Wave</a:t>
              </a:r>
            </a:p>
            <a:p>
              <a:pPr lvl="0"/>
              <a:r>
                <a:rPr kumimoji="0" lang="en-US" altLang="ja-JP" sz="500" dirty="0">
                  <a:solidFill>
                    <a:srgbClr val="4C4948"/>
                  </a:solidFill>
                  <a:latin typeface="+mn-lt"/>
                  <a:ea typeface="Meiryo UI" panose="020B0604030504040204" pitchFamily="50" charset="-128"/>
                </a:rPr>
                <a:t>0.1</a:t>
              </a:r>
              <a:r>
                <a:rPr kumimoji="0" lang="ja-JP" altLang="en-US" sz="500" dirty="0">
                  <a:solidFill>
                    <a:srgbClr val="4C4948"/>
                  </a:solidFill>
                  <a:latin typeface="+mn-lt"/>
                  <a:ea typeface="Meiryo UI" panose="020B0604030504040204" pitchFamily="50" charset="-128"/>
                </a:rPr>
                <a:t> </a:t>
              </a:r>
              <a:r>
                <a:rPr kumimoji="0" lang="en-US" altLang="ja-JP" sz="500" dirty="0">
                  <a:solidFill>
                    <a:srgbClr val="4C4948"/>
                  </a:solidFill>
                  <a:latin typeface="+mn-lt"/>
                  <a:ea typeface="Meiryo UI" panose="020B0604030504040204" pitchFamily="50" charset="-128"/>
                </a:rPr>
                <a:t>to 2MHz(1kHz steps)</a:t>
              </a:r>
            </a:p>
            <a:p>
              <a:pPr lvl="0"/>
              <a:r>
                <a:rPr kumimoji="0" lang="en-US" altLang="ja-JP" sz="500" dirty="0">
                  <a:solidFill>
                    <a:srgbClr val="4C4948"/>
                  </a:solidFill>
                  <a:latin typeface="+mn-lt"/>
                  <a:ea typeface="Meiryo UI" panose="020B0604030504040204" pitchFamily="50" charset="-128"/>
                </a:rPr>
                <a:t>2 to 80MHz(10kHz steps)</a:t>
              </a:r>
            </a:p>
            <a:p>
              <a:pPr lvl="0"/>
              <a:r>
                <a:rPr kumimoji="0" lang="en-US" altLang="ja-JP" sz="500" dirty="0">
                  <a:solidFill>
                    <a:srgbClr val="4C4948"/>
                  </a:solidFill>
                  <a:latin typeface="+mn-lt"/>
                  <a:ea typeface="Meiryo UI" panose="020B0604030504040204" pitchFamily="50" charset="-128"/>
                </a:rPr>
                <a:t>Amplitude : 20V(±10V)</a:t>
              </a:r>
            </a:p>
          </p:txBody>
        </p:sp>
        <p:grpSp>
          <p:nvGrpSpPr>
            <p:cNvPr id="237" name="グループ化 236"/>
            <p:cNvGrpSpPr/>
            <p:nvPr/>
          </p:nvGrpSpPr>
          <p:grpSpPr>
            <a:xfrm>
              <a:off x="471274" y="2754995"/>
              <a:ext cx="157163" cy="158750"/>
              <a:chOff x="3581400" y="3273426"/>
              <a:chExt cx="157163" cy="158750"/>
            </a:xfrm>
          </p:grpSpPr>
          <p:sp>
            <p:nvSpPr>
              <p:cNvPr id="181" name="Freeform 93"/>
              <p:cNvSpPr>
                <a:spLocks/>
              </p:cNvSpPr>
              <p:nvPr/>
            </p:nvSpPr>
            <p:spPr bwMode="auto">
              <a:xfrm>
                <a:off x="3581400" y="3273426"/>
                <a:ext cx="157163" cy="158750"/>
              </a:xfrm>
              <a:custGeom>
                <a:avLst/>
                <a:gdLst>
                  <a:gd name="T0" fmla="*/ 199 w 199"/>
                  <a:gd name="T1" fmla="*/ 100 h 200"/>
                  <a:gd name="T2" fmla="*/ 197 w 199"/>
                  <a:gd name="T3" fmla="*/ 120 h 200"/>
                  <a:gd name="T4" fmla="*/ 192 w 199"/>
                  <a:gd name="T5" fmla="*/ 138 h 200"/>
                  <a:gd name="T6" fmla="*/ 183 w 199"/>
                  <a:gd name="T7" fmla="*/ 156 h 200"/>
                  <a:gd name="T8" fmla="*/ 171 w 199"/>
                  <a:gd name="T9" fmla="*/ 170 h 200"/>
                  <a:gd name="T10" fmla="*/ 155 w 199"/>
                  <a:gd name="T11" fmla="*/ 182 h 200"/>
                  <a:gd name="T12" fmla="*/ 139 w 199"/>
                  <a:gd name="T13" fmla="*/ 193 h 200"/>
                  <a:gd name="T14" fmla="*/ 119 w 199"/>
                  <a:gd name="T15" fmla="*/ 197 h 200"/>
                  <a:gd name="T16" fmla="*/ 100 w 199"/>
                  <a:gd name="T17" fmla="*/ 200 h 200"/>
                  <a:gd name="T18" fmla="*/ 90 w 199"/>
                  <a:gd name="T19" fmla="*/ 200 h 200"/>
                  <a:gd name="T20" fmla="*/ 69 w 199"/>
                  <a:gd name="T21" fmla="*/ 196 h 200"/>
                  <a:gd name="T22" fmla="*/ 52 w 199"/>
                  <a:gd name="T23" fmla="*/ 188 h 200"/>
                  <a:gd name="T24" fmla="*/ 36 w 199"/>
                  <a:gd name="T25" fmla="*/ 176 h 200"/>
                  <a:gd name="T26" fmla="*/ 22 w 199"/>
                  <a:gd name="T27" fmla="*/ 163 h 200"/>
                  <a:gd name="T28" fmla="*/ 12 w 199"/>
                  <a:gd name="T29" fmla="*/ 147 h 200"/>
                  <a:gd name="T30" fmla="*/ 5 w 199"/>
                  <a:gd name="T31" fmla="*/ 129 h 200"/>
                  <a:gd name="T32" fmla="*/ 0 w 199"/>
                  <a:gd name="T33" fmla="*/ 110 h 200"/>
                  <a:gd name="T34" fmla="*/ 0 w 199"/>
                  <a:gd name="T35" fmla="*/ 100 h 200"/>
                  <a:gd name="T36" fmla="*/ 2 w 199"/>
                  <a:gd name="T37" fmla="*/ 79 h 200"/>
                  <a:gd name="T38" fmla="*/ 8 w 199"/>
                  <a:gd name="T39" fmla="*/ 62 h 200"/>
                  <a:gd name="T40" fmla="*/ 16 w 199"/>
                  <a:gd name="T41" fmla="*/ 44 h 200"/>
                  <a:gd name="T42" fmla="*/ 30 w 199"/>
                  <a:gd name="T43" fmla="*/ 29 h 200"/>
                  <a:gd name="T44" fmla="*/ 44 w 199"/>
                  <a:gd name="T45" fmla="*/ 17 h 200"/>
                  <a:gd name="T46" fmla="*/ 61 w 199"/>
                  <a:gd name="T47" fmla="*/ 9 h 200"/>
                  <a:gd name="T48" fmla="*/ 80 w 199"/>
                  <a:gd name="T49" fmla="*/ 3 h 200"/>
                  <a:gd name="T50" fmla="*/ 100 w 199"/>
                  <a:gd name="T51" fmla="*/ 0 h 200"/>
                  <a:gd name="T52" fmla="*/ 109 w 199"/>
                  <a:gd name="T53" fmla="*/ 1 h 200"/>
                  <a:gd name="T54" fmla="*/ 130 w 199"/>
                  <a:gd name="T55" fmla="*/ 4 h 200"/>
                  <a:gd name="T56" fmla="*/ 147 w 199"/>
                  <a:gd name="T57" fmla="*/ 12 h 200"/>
                  <a:gd name="T58" fmla="*/ 164 w 199"/>
                  <a:gd name="T59" fmla="*/ 23 h 200"/>
                  <a:gd name="T60" fmla="*/ 177 w 199"/>
                  <a:gd name="T61" fmla="*/ 37 h 200"/>
                  <a:gd name="T62" fmla="*/ 187 w 199"/>
                  <a:gd name="T63" fmla="*/ 53 h 200"/>
                  <a:gd name="T64" fmla="*/ 195 w 199"/>
                  <a:gd name="T65" fmla="*/ 70 h 200"/>
                  <a:gd name="T66" fmla="*/ 199 w 199"/>
                  <a:gd name="T67" fmla="*/ 90 h 200"/>
                  <a:gd name="T68" fmla="*/ 199 w 199"/>
                  <a:gd name="T69" fmla="*/ 1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00">
                    <a:moveTo>
                      <a:pt x="199" y="100"/>
                    </a:moveTo>
                    <a:lnTo>
                      <a:pt x="199" y="100"/>
                    </a:lnTo>
                    <a:lnTo>
                      <a:pt x="199" y="110"/>
                    </a:lnTo>
                    <a:lnTo>
                      <a:pt x="197" y="120"/>
                    </a:lnTo>
                    <a:lnTo>
                      <a:pt x="195" y="129"/>
                    </a:lnTo>
                    <a:lnTo>
                      <a:pt x="192" y="138"/>
                    </a:lnTo>
                    <a:lnTo>
                      <a:pt x="187" y="147"/>
                    </a:lnTo>
                    <a:lnTo>
                      <a:pt x="183" y="156"/>
                    </a:lnTo>
                    <a:lnTo>
                      <a:pt x="177" y="163"/>
                    </a:lnTo>
                    <a:lnTo>
                      <a:pt x="171" y="170"/>
                    </a:lnTo>
                    <a:lnTo>
                      <a:pt x="164" y="176"/>
                    </a:lnTo>
                    <a:lnTo>
                      <a:pt x="155" y="182"/>
                    </a:lnTo>
                    <a:lnTo>
                      <a:pt x="147" y="188"/>
                    </a:lnTo>
                    <a:lnTo>
                      <a:pt x="139" y="193"/>
                    </a:lnTo>
                    <a:lnTo>
                      <a:pt x="130" y="196"/>
                    </a:lnTo>
                    <a:lnTo>
                      <a:pt x="119" y="197"/>
                    </a:lnTo>
                    <a:lnTo>
                      <a:pt x="109" y="200"/>
                    </a:lnTo>
                    <a:lnTo>
                      <a:pt x="100" y="200"/>
                    </a:lnTo>
                    <a:lnTo>
                      <a:pt x="100" y="200"/>
                    </a:lnTo>
                    <a:lnTo>
                      <a:pt x="90" y="200"/>
                    </a:lnTo>
                    <a:lnTo>
                      <a:pt x="80" y="197"/>
                    </a:lnTo>
                    <a:lnTo>
                      <a:pt x="69" y="196"/>
                    </a:lnTo>
                    <a:lnTo>
                      <a:pt x="61" y="193"/>
                    </a:lnTo>
                    <a:lnTo>
                      <a:pt x="52" y="188"/>
                    </a:lnTo>
                    <a:lnTo>
                      <a:pt x="44" y="182"/>
                    </a:lnTo>
                    <a:lnTo>
                      <a:pt x="36" y="176"/>
                    </a:lnTo>
                    <a:lnTo>
                      <a:pt x="30" y="170"/>
                    </a:lnTo>
                    <a:lnTo>
                      <a:pt x="22" y="163"/>
                    </a:lnTo>
                    <a:lnTo>
                      <a:pt x="16" y="156"/>
                    </a:lnTo>
                    <a:lnTo>
                      <a:pt x="12" y="147"/>
                    </a:lnTo>
                    <a:lnTo>
                      <a:pt x="8" y="138"/>
                    </a:lnTo>
                    <a:lnTo>
                      <a:pt x="5" y="129"/>
                    </a:lnTo>
                    <a:lnTo>
                      <a:pt x="2" y="120"/>
                    </a:lnTo>
                    <a:lnTo>
                      <a:pt x="0" y="110"/>
                    </a:lnTo>
                    <a:lnTo>
                      <a:pt x="0" y="100"/>
                    </a:lnTo>
                    <a:lnTo>
                      <a:pt x="0" y="100"/>
                    </a:lnTo>
                    <a:lnTo>
                      <a:pt x="0" y="90"/>
                    </a:lnTo>
                    <a:lnTo>
                      <a:pt x="2" y="79"/>
                    </a:lnTo>
                    <a:lnTo>
                      <a:pt x="5" y="70"/>
                    </a:lnTo>
                    <a:lnTo>
                      <a:pt x="8" y="62"/>
                    </a:lnTo>
                    <a:lnTo>
                      <a:pt x="12" y="53"/>
                    </a:lnTo>
                    <a:lnTo>
                      <a:pt x="16" y="44"/>
                    </a:lnTo>
                    <a:lnTo>
                      <a:pt x="22" y="37"/>
                    </a:lnTo>
                    <a:lnTo>
                      <a:pt x="30" y="29"/>
                    </a:lnTo>
                    <a:lnTo>
                      <a:pt x="36" y="23"/>
                    </a:lnTo>
                    <a:lnTo>
                      <a:pt x="44" y="17"/>
                    </a:lnTo>
                    <a:lnTo>
                      <a:pt x="52" y="12"/>
                    </a:lnTo>
                    <a:lnTo>
                      <a:pt x="61" y="9"/>
                    </a:lnTo>
                    <a:lnTo>
                      <a:pt x="69" y="4"/>
                    </a:lnTo>
                    <a:lnTo>
                      <a:pt x="80" y="3"/>
                    </a:lnTo>
                    <a:lnTo>
                      <a:pt x="90" y="1"/>
                    </a:lnTo>
                    <a:lnTo>
                      <a:pt x="100" y="0"/>
                    </a:lnTo>
                    <a:lnTo>
                      <a:pt x="100" y="0"/>
                    </a:lnTo>
                    <a:lnTo>
                      <a:pt x="109" y="1"/>
                    </a:lnTo>
                    <a:lnTo>
                      <a:pt x="119" y="3"/>
                    </a:lnTo>
                    <a:lnTo>
                      <a:pt x="130" y="4"/>
                    </a:lnTo>
                    <a:lnTo>
                      <a:pt x="139" y="9"/>
                    </a:lnTo>
                    <a:lnTo>
                      <a:pt x="147" y="12"/>
                    </a:lnTo>
                    <a:lnTo>
                      <a:pt x="155" y="17"/>
                    </a:lnTo>
                    <a:lnTo>
                      <a:pt x="164" y="23"/>
                    </a:lnTo>
                    <a:lnTo>
                      <a:pt x="171" y="29"/>
                    </a:lnTo>
                    <a:lnTo>
                      <a:pt x="177" y="37"/>
                    </a:lnTo>
                    <a:lnTo>
                      <a:pt x="183" y="44"/>
                    </a:lnTo>
                    <a:lnTo>
                      <a:pt x="187" y="53"/>
                    </a:lnTo>
                    <a:lnTo>
                      <a:pt x="192" y="62"/>
                    </a:lnTo>
                    <a:lnTo>
                      <a:pt x="195" y="70"/>
                    </a:lnTo>
                    <a:lnTo>
                      <a:pt x="197" y="79"/>
                    </a:lnTo>
                    <a:lnTo>
                      <a:pt x="199" y="90"/>
                    </a:lnTo>
                    <a:lnTo>
                      <a:pt x="199" y="100"/>
                    </a:lnTo>
                    <a:lnTo>
                      <a:pt x="199" y="100"/>
                    </a:lnTo>
                    <a:close/>
                  </a:path>
                </a:pathLst>
              </a:custGeom>
              <a:solidFill>
                <a:srgbClr val="FFFFFF"/>
              </a:solidFill>
              <a:ln w="1588">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182" name="Freeform 94"/>
              <p:cNvSpPr>
                <a:spLocks/>
              </p:cNvSpPr>
              <p:nvPr/>
            </p:nvSpPr>
            <p:spPr bwMode="auto">
              <a:xfrm>
                <a:off x="3604419" y="3318670"/>
                <a:ext cx="111125" cy="68263"/>
              </a:xfrm>
              <a:custGeom>
                <a:avLst/>
                <a:gdLst>
                  <a:gd name="T0" fmla="*/ 0 w 140"/>
                  <a:gd name="T1" fmla="*/ 86 h 86"/>
                  <a:gd name="T2" fmla="*/ 42 w 140"/>
                  <a:gd name="T3" fmla="*/ 86 h 86"/>
                  <a:gd name="T4" fmla="*/ 42 w 140"/>
                  <a:gd name="T5" fmla="*/ 0 h 86"/>
                  <a:gd name="T6" fmla="*/ 98 w 140"/>
                  <a:gd name="T7" fmla="*/ 0 h 86"/>
                  <a:gd name="T8" fmla="*/ 98 w 140"/>
                  <a:gd name="T9" fmla="*/ 86 h 86"/>
                  <a:gd name="T10" fmla="*/ 140 w 140"/>
                  <a:gd name="T11" fmla="*/ 86 h 86"/>
                </a:gdLst>
                <a:ahLst/>
                <a:cxnLst>
                  <a:cxn ang="0">
                    <a:pos x="T0" y="T1"/>
                  </a:cxn>
                  <a:cxn ang="0">
                    <a:pos x="T2" y="T3"/>
                  </a:cxn>
                  <a:cxn ang="0">
                    <a:pos x="T4" y="T5"/>
                  </a:cxn>
                  <a:cxn ang="0">
                    <a:pos x="T6" y="T7"/>
                  </a:cxn>
                  <a:cxn ang="0">
                    <a:pos x="T8" y="T9"/>
                  </a:cxn>
                  <a:cxn ang="0">
                    <a:pos x="T10" y="T11"/>
                  </a:cxn>
                </a:cxnLst>
                <a:rect l="0" t="0" r="r" b="b"/>
                <a:pathLst>
                  <a:path w="140" h="86">
                    <a:moveTo>
                      <a:pt x="0" y="86"/>
                    </a:moveTo>
                    <a:lnTo>
                      <a:pt x="42" y="86"/>
                    </a:lnTo>
                    <a:lnTo>
                      <a:pt x="42" y="0"/>
                    </a:lnTo>
                    <a:lnTo>
                      <a:pt x="98" y="0"/>
                    </a:lnTo>
                    <a:lnTo>
                      <a:pt x="98" y="86"/>
                    </a:lnTo>
                    <a:lnTo>
                      <a:pt x="140" y="86"/>
                    </a:lnTo>
                  </a:path>
                </a:pathLst>
              </a:custGeom>
              <a:noFill/>
              <a:ln w="1588">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30" name="円/楕円 29"/>
            <p:cNvSpPr/>
            <p:nvPr/>
          </p:nvSpPr>
          <p:spPr bwMode="auto">
            <a:xfrm>
              <a:off x="1571998" y="2832759"/>
              <a:ext cx="36000" cy="3600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223" name="Rectangle 73"/>
          <p:cNvSpPr>
            <a:spLocks noChangeArrowheads="1"/>
          </p:cNvSpPr>
          <p:nvPr/>
        </p:nvSpPr>
        <p:spPr bwMode="auto">
          <a:xfrm>
            <a:off x="318966" y="2128785"/>
            <a:ext cx="84798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Class-leading* noise immunity</a:t>
            </a:r>
            <a:endParaRPr kumimoji="0" lang="ja-JP" altLang="ja-JP" sz="2000" b="0" i="0" u="none" strike="noStrike" cap="none" normalizeH="0" baseline="0" dirty="0">
              <a:ln>
                <a:noFill/>
              </a:ln>
              <a:solidFill>
                <a:schemeClr val="tx1"/>
              </a:solidFill>
              <a:effectLst/>
              <a:latin typeface="+mn-lt"/>
              <a:ea typeface="Meiryo UI" panose="020B0604030504040204" pitchFamily="50" charset="-128"/>
            </a:endParaRPr>
          </a:p>
        </p:txBody>
      </p:sp>
      <p:sp>
        <p:nvSpPr>
          <p:cNvPr id="236" name="コンテンツ プレースホルダー 2"/>
          <p:cNvSpPr txBox="1">
            <a:spLocks/>
          </p:cNvSpPr>
          <p:nvPr/>
        </p:nvSpPr>
        <p:spPr bwMode="auto">
          <a:xfrm>
            <a:off x="1973479" y="2886875"/>
            <a:ext cx="793487"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a:spcBef>
                <a:spcPts val="0"/>
              </a:spcBef>
            </a:pPr>
            <a:r>
              <a:rPr lang="en-US" altLang="ja-JP" sz="500" kern="0" dirty="0">
                <a:latin typeface="+mn-lt"/>
              </a:rPr>
              <a:t>*ROHM October 2018 study</a:t>
            </a:r>
            <a:endParaRPr lang="ja-JP" altLang="en-US" sz="500" kern="0" dirty="0">
              <a:latin typeface="+mn-lt"/>
            </a:endParaRPr>
          </a:p>
        </p:txBody>
      </p:sp>
      <p:sp>
        <p:nvSpPr>
          <p:cNvPr id="364" name="コンテンツ プレースホルダー 2"/>
          <p:cNvSpPr txBox="1">
            <a:spLocks/>
          </p:cNvSpPr>
          <p:nvPr/>
        </p:nvSpPr>
        <p:spPr bwMode="auto">
          <a:xfrm>
            <a:off x="318966" y="2996952"/>
            <a:ext cx="2553584" cy="1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3600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spcBef>
                <a:spcPts val="0"/>
              </a:spcBef>
              <a:tabLst>
                <a:tab pos="6480000" algn="l"/>
              </a:tabLst>
            </a:pPr>
            <a:r>
              <a:rPr lang="en-US" altLang="ja-JP" sz="800" kern="0" dirty="0">
                <a:latin typeface="+mn-lt"/>
                <a:ea typeface="+mn-ea"/>
              </a:rPr>
              <a:t>High Sensitivity Contributes to Greater Design Flexibility</a:t>
            </a:r>
            <a:endParaRPr lang="zh-TW" altLang="en-US" sz="800" kern="0" dirty="0">
              <a:latin typeface="+mn-lt"/>
              <a:ea typeface="+mn-ea"/>
            </a:endParaRPr>
          </a:p>
        </p:txBody>
      </p:sp>
      <p:cxnSp>
        <p:nvCxnSpPr>
          <p:cNvPr id="365" name="直線コネクタ 364"/>
          <p:cNvCxnSpPr/>
          <p:nvPr/>
        </p:nvCxnSpPr>
        <p:spPr>
          <a:xfrm>
            <a:off x="318966" y="3156414"/>
            <a:ext cx="2592000" cy="0"/>
          </a:xfrm>
          <a:prstGeom prst="line">
            <a:avLst/>
          </a:prstGeom>
          <a:ln w="254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グループ化 17"/>
          <p:cNvGrpSpPr/>
          <p:nvPr/>
        </p:nvGrpSpPr>
        <p:grpSpPr>
          <a:xfrm>
            <a:off x="319968" y="3662974"/>
            <a:ext cx="1064454" cy="307265"/>
            <a:chOff x="319968" y="4005064"/>
            <a:chExt cx="1064454" cy="307265"/>
          </a:xfrm>
        </p:grpSpPr>
        <p:sp>
          <p:nvSpPr>
            <p:cNvPr id="68" name="Rectangle 85"/>
            <p:cNvSpPr>
              <a:spLocks noChangeArrowheads="1"/>
            </p:cNvSpPr>
            <p:nvPr/>
          </p:nvSpPr>
          <p:spPr bwMode="auto">
            <a:xfrm>
              <a:off x="319968" y="4005064"/>
              <a:ext cx="100348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b="1" dirty="0">
                  <a:solidFill>
                    <a:srgbClr val="4C4948"/>
                  </a:solidFill>
                  <a:latin typeface="+mn-lt"/>
                  <a:ea typeface="+mn-ea"/>
                </a:rPr>
                <a:t>Overlay Thickness(Acrylic Plate)</a:t>
              </a:r>
              <a:endParaRPr kumimoji="0" lang="ja-JP" altLang="ja-JP" sz="2000" b="1" i="0" u="none" strike="noStrike" cap="none" normalizeH="0" baseline="0" dirty="0">
                <a:ln>
                  <a:noFill/>
                </a:ln>
                <a:solidFill>
                  <a:schemeClr val="tx1"/>
                </a:solidFill>
                <a:effectLst/>
                <a:latin typeface="+mn-lt"/>
                <a:ea typeface="+mn-ea"/>
              </a:endParaRPr>
            </a:p>
          </p:txBody>
        </p:sp>
        <p:grpSp>
          <p:nvGrpSpPr>
            <p:cNvPr id="71" name="グループ化 70"/>
            <p:cNvGrpSpPr/>
            <p:nvPr/>
          </p:nvGrpSpPr>
          <p:grpSpPr>
            <a:xfrm>
              <a:off x="319968" y="4096329"/>
              <a:ext cx="477838" cy="216000"/>
              <a:chOff x="5197475" y="3187701"/>
              <a:chExt cx="477838" cy="216000"/>
            </a:xfrm>
          </p:grpSpPr>
          <p:sp>
            <p:nvSpPr>
              <p:cNvPr id="72" name="Rectangle 5"/>
              <p:cNvSpPr>
                <a:spLocks noChangeArrowheads="1"/>
              </p:cNvSpPr>
              <p:nvPr/>
            </p:nvSpPr>
            <p:spPr bwMode="auto">
              <a:xfrm>
                <a:off x="5197475" y="3187701"/>
                <a:ext cx="477838" cy="216000"/>
              </a:xfrm>
              <a:prstGeom prst="rect">
                <a:avLst/>
              </a:prstGeom>
              <a:solidFill>
                <a:srgbClr val="FFFFFF"/>
              </a:solidFill>
              <a:ln w="1588">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73" name="Freeform 6"/>
              <p:cNvSpPr>
                <a:spLocks/>
              </p:cNvSpPr>
              <p:nvPr/>
            </p:nvSpPr>
            <p:spPr bwMode="auto">
              <a:xfrm>
                <a:off x="5197475" y="3313113"/>
                <a:ext cx="477838" cy="0"/>
              </a:xfrm>
              <a:custGeom>
                <a:avLst/>
                <a:gdLst>
                  <a:gd name="T0" fmla="*/ 0 w 600"/>
                  <a:gd name="T1" fmla="*/ 600 w 600"/>
                  <a:gd name="T2" fmla="*/ 0 w 600"/>
                </a:gdLst>
                <a:ahLst/>
                <a:cxnLst>
                  <a:cxn ang="0">
                    <a:pos x="T0" y="0"/>
                  </a:cxn>
                  <a:cxn ang="0">
                    <a:pos x="T1" y="0"/>
                  </a:cxn>
                  <a:cxn ang="0">
                    <a:pos x="T2" y="0"/>
                  </a:cxn>
                </a:cxnLst>
                <a:rect l="0" t="0" r="r" b="b"/>
                <a:pathLst>
                  <a:path w="600">
                    <a:moveTo>
                      <a:pt x="0" y="0"/>
                    </a:moveTo>
                    <a:lnTo>
                      <a:pt x="6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74" name="Line 7"/>
              <p:cNvSpPr>
                <a:spLocks noChangeShapeType="1"/>
              </p:cNvSpPr>
              <p:nvPr/>
            </p:nvSpPr>
            <p:spPr bwMode="auto">
              <a:xfrm>
                <a:off x="5197475" y="3295701"/>
                <a:ext cx="477838"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75" name="Rectangle 85"/>
              <p:cNvSpPr>
                <a:spLocks noChangeArrowheads="1"/>
              </p:cNvSpPr>
              <p:nvPr/>
            </p:nvSpPr>
            <p:spPr bwMode="auto">
              <a:xfrm>
                <a:off x="5339305" y="3200781"/>
                <a:ext cx="1955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b="1" dirty="0">
                    <a:solidFill>
                      <a:srgbClr val="D80A30"/>
                    </a:solidFill>
                    <a:latin typeface="+mn-lt"/>
                    <a:ea typeface="+mn-ea"/>
                  </a:rPr>
                  <a:t>ROHM</a:t>
                </a:r>
                <a:endParaRPr kumimoji="0" lang="ja-JP" altLang="ja-JP" sz="2000" b="1" i="0" u="none" strike="noStrike" cap="none" normalizeH="0" baseline="0" dirty="0">
                  <a:ln>
                    <a:noFill/>
                  </a:ln>
                  <a:solidFill>
                    <a:srgbClr val="D80A30"/>
                  </a:solidFill>
                  <a:effectLst/>
                  <a:latin typeface="+mn-lt"/>
                  <a:ea typeface="+mn-ea"/>
                </a:endParaRPr>
              </a:p>
            </p:txBody>
          </p:sp>
          <p:sp>
            <p:nvSpPr>
              <p:cNvPr id="76" name="Rectangle 85"/>
              <p:cNvSpPr>
                <a:spLocks noChangeArrowheads="1"/>
              </p:cNvSpPr>
              <p:nvPr/>
            </p:nvSpPr>
            <p:spPr bwMode="auto">
              <a:xfrm>
                <a:off x="5344114" y="3310665"/>
                <a:ext cx="1859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ja-JP" sz="500" b="1" dirty="0">
                    <a:solidFill>
                      <a:srgbClr val="D80A30"/>
                    </a:solidFill>
                    <a:latin typeface="+mn-lt"/>
                    <a:ea typeface="+mn-ea"/>
                  </a:rPr>
                  <a:t>15mm</a:t>
                </a:r>
                <a:endParaRPr kumimoji="0" lang="ja-JP" altLang="ja-JP" sz="2000" b="1" i="0" u="none" strike="noStrike" cap="none" normalizeH="0" baseline="0" dirty="0">
                  <a:ln>
                    <a:noFill/>
                  </a:ln>
                  <a:solidFill>
                    <a:srgbClr val="D80A30"/>
                  </a:solidFill>
                  <a:effectLst/>
                  <a:latin typeface="+mn-lt"/>
                  <a:ea typeface="+mn-ea"/>
                </a:endParaRPr>
              </a:p>
            </p:txBody>
          </p:sp>
        </p:grpSp>
        <p:sp>
          <p:nvSpPr>
            <p:cNvPr id="8" name="角丸四角形吹き出し 7"/>
            <p:cNvSpPr/>
            <p:nvPr/>
          </p:nvSpPr>
          <p:spPr bwMode="auto">
            <a:xfrm>
              <a:off x="908604" y="4096329"/>
              <a:ext cx="475818" cy="211811"/>
            </a:xfrm>
            <a:prstGeom prst="wedgeRoundRectCallout">
              <a:avLst>
                <a:gd name="adj1" fmla="val -83604"/>
                <a:gd name="adj2" fmla="val 14207"/>
                <a:gd name="adj3" fmla="val 16667"/>
              </a:avLst>
            </a:prstGeom>
            <a:solidFill>
              <a:srgbClr val="FFFFFF"/>
            </a:solidFill>
            <a:ln w="6350">
              <a:solidFill>
                <a:srgbClr val="D80A30"/>
              </a:solidFill>
              <a:round/>
              <a:headEnd/>
              <a:tailEnd/>
            </a:ln>
            <a:extLst/>
          </p:spPr>
          <p:txBody>
            <a:bodyPr vert="horz" wrap="square" lIns="0" tIns="0" rIns="0" bIns="0" numCol="1" rtlCol="0" anchor="ctr" anchorCtr="0" compatLnSpc="1">
              <a:prstTxWarp prst="textNoShape">
                <a:avLst/>
              </a:prstTxWarp>
            </a:bodyPr>
            <a:lstStyle/>
            <a:p>
              <a:pPr algn="ctr"/>
              <a:r>
                <a:rPr lang="en-US" altLang="ja-JP" sz="600" b="1" dirty="0">
                  <a:solidFill>
                    <a:srgbClr val="D80A30"/>
                  </a:solidFill>
                  <a:latin typeface="+mn-lt"/>
                  <a:ea typeface="+mn-ea"/>
                </a:rPr>
                <a:t>High</a:t>
              </a:r>
            </a:p>
            <a:p>
              <a:pPr algn="ctr"/>
              <a:r>
                <a:rPr lang="en-US" altLang="ja-JP" sz="600" b="1" dirty="0">
                  <a:solidFill>
                    <a:srgbClr val="D80A30"/>
                  </a:solidFill>
                  <a:latin typeface="+mn-lt"/>
                  <a:ea typeface="+mn-ea"/>
                </a:rPr>
                <a:t>Sensitivity</a:t>
              </a:r>
              <a:endParaRPr lang="ja-JP" altLang="en-US" sz="600" b="1" dirty="0">
                <a:solidFill>
                  <a:srgbClr val="D80A30"/>
                </a:solidFill>
                <a:latin typeface="+mn-lt"/>
                <a:ea typeface="+mn-ea"/>
              </a:endParaRPr>
            </a:p>
          </p:txBody>
        </p:sp>
      </p:grpSp>
      <p:sp>
        <p:nvSpPr>
          <p:cNvPr id="79" name="Line 302"/>
          <p:cNvSpPr>
            <a:spLocks noChangeShapeType="1"/>
          </p:cNvSpPr>
          <p:nvPr/>
        </p:nvSpPr>
        <p:spPr bwMode="auto">
          <a:xfrm flipH="1">
            <a:off x="1466043" y="3322239"/>
            <a:ext cx="0" cy="648000"/>
          </a:xfrm>
          <a:prstGeom prst="line">
            <a:avLst/>
          </a:prstGeom>
          <a:noFill/>
          <a:ln w="2540">
            <a:solidFill>
              <a:srgbClr val="4C4948"/>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r"/>
            <a:endParaRPr lang="ja-JP" altLang="en-US">
              <a:latin typeface="+mn-lt"/>
              <a:ea typeface="+mn-ea"/>
            </a:endParaRPr>
          </a:p>
        </p:txBody>
      </p:sp>
      <p:sp>
        <p:nvSpPr>
          <p:cNvPr id="82" name="Rectangle 85"/>
          <p:cNvSpPr>
            <a:spLocks noChangeArrowheads="1"/>
          </p:cNvSpPr>
          <p:nvPr/>
        </p:nvSpPr>
        <p:spPr bwMode="auto">
          <a:xfrm>
            <a:off x="1547664" y="3306696"/>
            <a:ext cx="95218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n-ea"/>
              </a:rPr>
              <a:t>Improved design flexibility makes </a:t>
            </a:r>
          </a:p>
          <a:p>
            <a:pPr lvl="0"/>
            <a:r>
              <a:rPr kumimoji="0" lang="en-US" altLang="ja-JP" sz="500" dirty="0">
                <a:solidFill>
                  <a:srgbClr val="4C4948"/>
                </a:solidFill>
                <a:latin typeface="+mn-lt"/>
                <a:ea typeface="+mn-ea"/>
              </a:rPr>
              <a:t>it possible to add </a:t>
            </a:r>
          </a:p>
          <a:p>
            <a:pPr lvl="0"/>
            <a:r>
              <a:rPr kumimoji="0" lang="en-US" altLang="ja-JP" sz="500" dirty="0">
                <a:solidFill>
                  <a:srgbClr val="4C4948"/>
                </a:solidFill>
                <a:latin typeface="+mn-lt"/>
                <a:ea typeface="+mn-ea"/>
              </a:rPr>
              <a:t>switches to </a:t>
            </a:r>
          </a:p>
          <a:p>
            <a:pPr lvl="0"/>
            <a:r>
              <a:rPr kumimoji="0" lang="en-US" altLang="ja-JP" sz="500" dirty="0">
                <a:solidFill>
                  <a:srgbClr val="4C4948"/>
                </a:solidFill>
                <a:latin typeface="+mn-lt"/>
                <a:ea typeface="+mn-ea"/>
              </a:rPr>
              <a:t>curved </a:t>
            </a:r>
          </a:p>
          <a:p>
            <a:pPr lvl="0"/>
            <a:r>
              <a:rPr kumimoji="0" lang="en-US" altLang="ja-JP" sz="500" dirty="0">
                <a:solidFill>
                  <a:srgbClr val="4C4948"/>
                </a:solidFill>
                <a:latin typeface="+mn-lt"/>
                <a:ea typeface="+mn-ea"/>
              </a:rPr>
              <a:t>surfaces</a:t>
            </a:r>
            <a:endParaRPr kumimoji="0" lang="ja-JP" altLang="ja-JP" sz="2000" b="0" i="0" u="none" strike="noStrike" cap="none" normalizeH="0" baseline="0" dirty="0">
              <a:ln>
                <a:noFill/>
              </a:ln>
              <a:solidFill>
                <a:schemeClr val="tx1"/>
              </a:solidFill>
              <a:effectLst/>
              <a:latin typeface="+mn-lt"/>
              <a:ea typeface="+mn-ea"/>
            </a:endParaRPr>
          </a:p>
        </p:txBody>
      </p:sp>
      <p:grpSp>
        <p:nvGrpSpPr>
          <p:cNvPr id="69" name="グループ化 68"/>
          <p:cNvGrpSpPr/>
          <p:nvPr/>
        </p:nvGrpSpPr>
        <p:grpSpPr>
          <a:xfrm>
            <a:off x="2302026" y="3364055"/>
            <a:ext cx="608940" cy="612000"/>
            <a:chOff x="1847466" y="3583674"/>
            <a:chExt cx="608940" cy="612000"/>
          </a:xfrm>
        </p:grpSpPr>
        <p:pic>
          <p:nvPicPr>
            <p:cNvPr id="19" name="図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47466" y="3583674"/>
              <a:ext cx="608940" cy="612000"/>
            </a:xfrm>
            <a:prstGeom prst="rect">
              <a:avLst/>
            </a:prstGeom>
          </p:spPr>
        </p:pic>
        <p:sp>
          <p:nvSpPr>
            <p:cNvPr id="20" name="円/楕円 19"/>
            <p:cNvSpPr/>
            <p:nvPr/>
          </p:nvSpPr>
          <p:spPr bwMode="auto">
            <a:xfrm rot="972333">
              <a:off x="1920889" y="3712905"/>
              <a:ext cx="289069" cy="188119"/>
            </a:xfrm>
            <a:prstGeom prst="ellipse">
              <a:avLst/>
            </a:prstGeom>
            <a:noFill/>
            <a:ln w="12700">
              <a:solidFill>
                <a:srgbClr val="D80A30"/>
              </a:solidFill>
              <a:round/>
              <a:headEnd/>
              <a:tailEnd/>
            </a:ln>
            <a:extLst/>
          </p:spPr>
          <p:txBody>
            <a:bodyPr vert="horz" wrap="square" lIns="0" tIns="0" rIns="0" bIns="0" numCol="1" rtlCol="0" anchor="ctr" anchorCtr="0" compatLnSpc="1">
              <a:prstTxWarp prst="textNoShape">
                <a:avLst/>
              </a:prstTxWarp>
            </a:bodyPr>
            <a:lstStyle/>
            <a:p>
              <a:pPr algn="ctr"/>
              <a:endParaRPr kumimoji="1" lang="ja-JP" altLang="en-US" sz="600" b="1" dirty="0">
                <a:solidFill>
                  <a:srgbClr val="D80A30"/>
                </a:solidFill>
                <a:latin typeface="+mn-lt"/>
                <a:ea typeface="+mn-ea"/>
              </a:endParaRPr>
            </a:p>
          </p:txBody>
        </p:sp>
      </p:grpSp>
      <p:sp>
        <p:nvSpPr>
          <p:cNvPr id="224" name="Rectangle 73"/>
          <p:cNvSpPr>
            <a:spLocks noChangeArrowheads="1"/>
          </p:cNvSpPr>
          <p:nvPr/>
        </p:nvSpPr>
        <p:spPr bwMode="auto">
          <a:xfrm>
            <a:off x="318966" y="3193842"/>
            <a:ext cx="13064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High sensitivity detection not affected by noise</a:t>
            </a:r>
            <a:endParaRPr kumimoji="0" lang="ja-JP" altLang="ja-JP" sz="2000" b="0" i="0" u="none" strike="noStrike" cap="none" normalizeH="0" baseline="0" dirty="0">
              <a:ln>
                <a:noFill/>
              </a:ln>
              <a:solidFill>
                <a:schemeClr val="tx1"/>
              </a:solidFill>
              <a:effectLst/>
              <a:latin typeface="+mn-lt"/>
              <a:ea typeface="Meiryo UI" panose="020B0604030504040204" pitchFamily="50" charset="-128"/>
            </a:endParaRPr>
          </a:p>
        </p:txBody>
      </p:sp>
      <p:grpSp>
        <p:nvGrpSpPr>
          <p:cNvPr id="65" name="グループ化 64"/>
          <p:cNvGrpSpPr>
            <a:grpSpLocks noChangeAspect="1"/>
          </p:cNvGrpSpPr>
          <p:nvPr/>
        </p:nvGrpSpPr>
        <p:grpSpPr>
          <a:xfrm>
            <a:off x="320676" y="3306696"/>
            <a:ext cx="933949" cy="324000"/>
            <a:chOff x="320676" y="3343534"/>
            <a:chExt cx="1077913" cy="373943"/>
          </a:xfrm>
        </p:grpSpPr>
        <p:sp>
          <p:nvSpPr>
            <p:cNvPr id="21603" name="Line 297"/>
            <p:cNvSpPr>
              <a:spLocks noChangeShapeType="1"/>
            </p:cNvSpPr>
            <p:nvPr/>
          </p:nvSpPr>
          <p:spPr bwMode="auto">
            <a:xfrm>
              <a:off x="1362076" y="3500545"/>
              <a:ext cx="0" cy="100013"/>
            </a:xfrm>
            <a:prstGeom prst="line">
              <a:avLst/>
            </a:prstGeom>
            <a:noFill/>
            <a:ln w="3175">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04" name="Freeform 298"/>
            <p:cNvSpPr>
              <a:spLocks/>
            </p:cNvSpPr>
            <p:nvPr/>
          </p:nvSpPr>
          <p:spPr bwMode="auto">
            <a:xfrm>
              <a:off x="320676" y="3497370"/>
              <a:ext cx="747713" cy="115888"/>
            </a:xfrm>
            <a:custGeom>
              <a:avLst/>
              <a:gdLst>
                <a:gd name="T0" fmla="*/ 0 w 944"/>
                <a:gd name="T1" fmla="*/ 67 h 145"/>
                <a:gd name="T2" fmla="*/ 0 w 944"/>
                <a:gd name="T3" fmla="*/ 67 h 145"/>
                <a:gd name="T4" fmla="*/ 16 w 944"/>
                <a:gd name="T5" fmla="*/ 60 h 145"/>
                <a:gd name="T6" fmla="*/ 33 w 944"/>
                <a:gd name="T7" fmla="*/ 53 h 145"/>
                <a:gd name="T8" fmla="*/ 53 w 944"/>
                <a:gd name="T9" fmla="*/ 47 h 145"/>
                <a:gd name="T10" fmla="*/ 75 w 944"/>
                <a:gd name="T11" fmla="*/ 40 h 145"/>
                <a:gd name="T12" fmla="*/ 100 w 944"/>
                <a:gd name="T13" fmla="*/ 35 h 145"/>
                <a:gd name="T14" fmla="*/ 126 w 944"/>
                <a:gd name="T15" fmla="*/ 29 h 145"/>
                <a:gd name="T16" fmla="*/ 184 w 944"/>
                <a:gd name="T17" fmla="*/ 19 h 145"/>
                <a:gd name="T18" fmla="*/ 249 w 944"/>
                <a:gd name="T19" fmla="*/ 12 h 145"/>
                <a:gd name="T20" fmla="*/ 319 w 944"/>
                <a:gd name="T21" fmla="*/ 5 h 145"/>
                <a:gd name="T22" fmla="*/ 394 w 944"/>
                <a:gd name="T23" fmla="*/ 1 h 145"/>
                <a:gd name="T24" fmla="*/ 471 w 944"/>
                <a:gd name="T25" fmla="*/ 0 h 145"/>
                <a:gd name="T26" fmla="*/ 471 w 944"/>
                <a:gd name="T27" fmla="*/ 0 h 145"/>
                <a:gd name="T28" fmla="*/ 550 w 944"/>
                <a:gd name="T29" fmla="*/ 1 h 145"/>
                <a:gd name="T30" fmla="*/ 625 w 944"/>
                <a:gd name="T31" fmla="*/ 5 h 145"/>
                <a:gd name="T32" fmla="*/ 695 w 944"/>
                <a:gd name="T33" fmla="*/ 12 h 145"/>
                <a:gd name="T34" fmla="*/ 760 w 944"/>
                <a:gd name="T35" fmla="*/ 19 h 145"/>
                <a:gd name="T36" fmla="*/ 818 w 944"/>
                <a:gd name="T37" fmla="*/ 29 h 145"/>
                <a:gd name="T38" fmla="*/ 844 w 944"/>
                <a:gd name="T39" fmla="*/ 35 h 145"/>
                <a:gd name="T40" fmla="*/ 869 w 944"/>
                <a:gd name="T41" fmla="*/ 40 h 145"/>
                <a:gd name="T42" fmla="*/ 891 w 944"/>
                <a:gd name="T43" fmla="*/ 47 h 145"/>
                <a:gd name="T44" fmla="*/ 910 w 944"/>
                <a:gd name="T45" fmla="*/ 53 h 145"/>
                <a:gd name="T46" fmla="*/ 928 w 944"/>
                <a:gd name="T47" fmla="*/ 60 h 145"/>
                <a:gd name="T48" fmla="*/ 944 w 944"/>
                <a:gd name="T49" fmla="*/ 67 h 145"/>
                <a:gd name="T50" fmla="*/ 942 w 944"/>
                <a:gd name="T51" fmla="*/ 67 h 145"/>
                <a:gd name="T52" fmla="*/ 942 w 944"/>
                <a:gd name="T53" fmla="*/ 145 h 145"/>
                <a:gd name="T54" fmla="*/ 0 w 944"/>
                <a:gd name="T55" fmla="*/ 145 h 145"/>
                <a:gd name="T56" fmla="*/ 0 w 944"/>
                <a:gd name="T57" fmla="*/ 67 h 145"/>
                <a:gd name="T58" fmla="*/ 0 w 944"/>
                <a:gd name="T59" fmla="*/ 6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4" h="145">
                  <a:moveTo>
                    <a:pt x="0" y="67"/>
                  </a:moveTo>
                  <a:lnTo>
                    <a:pt x="0" y="67"/>
                  </a:lnTo>
                  <a:lnTo>
                    <a:pt x="16" y="60"/>
                  </a:lnTo>
                  <a:lnTo>
                    <a:pt x="33" y="53"/>
                  </a:lnTo>
                  <a:lnTo>
                    <a:pt x="53" y="47"/>
                  </a:lnTo>
                  <a:lnTo>
                    <a:pt x="75" y="40"/>
                  </a:lnTo>
                  <a:lnTo>
                    <a:pt x="100" y="35"/>
                  </a:lnTo>
                  <a:lnTo>
                    <a:pt x="126" y="29"/>
                  </a:lnTo>
                  <a:lnTo>
                    <a:pt x="184" y="19"/>
                  </a:lnTo>
                  <a:lnTo>
                    <a:pt x="249" y="12"/>
                  </a:lnTo>
                  <a:lnTo>
                    <a:pt x="319" y="5"/>
                  </a:lnTo>
                  <a:lnTo>
                    <a:pt x="394" y="1"/>
                  </a:lnTo>
                  <a:lnTo>
                    <a:pt x="471" y="0"/>
                  </a:lnTo>
                  <a:lnTo>
                    <a:pt x="471" y="0"/>
                  </a:lnTo>
                  <a:lnTo>
                    <a:pt x="550" y="1"/>
                  </a:lnTo>
                  <a:lnTo>
                    <a:pt x="625" y="5"/>
                  </a:lnTo>
                  <a:lnTo>
                    <a:pt x="695" y="12"/>
                  </a:lnTo>
                  <a:lnTo>
                    <a:pt x="760" y="19"/>
                  </a:lnTo>
                  <a:lnTo>
                    <a:pt x="818" y="29"/>
                  </a:lnTo>
                  <a:lnTo>
                    <a:pt x="844" y="35"/>
                  </a:lnTo>
                  <a:lnTo>
                    <a:pt x="869" y="40"/>
                  </a:lnTo>
                  <a:lnTo>
                    <a:pt x="891" y="47"/>
                  </a:lnTo>
                  <a:lnTo>
                    <a:pt x="910" y="53"/>
                  </a:lnTo>
                  <a:lnTo>
                    <a:pt x="928" y="60"/>
                  </a:lnTo>
                  <a:lnTo>
                    <a:pt x="944" y="67"/>
                  </a:lnTo>
                  <a:lnTo>
                    <a:pt x="942" y="67"/>
                  </a:lnTo>
                  <a:lnTo>
                    <a:pt x="942" y="145"/>
                  </a:lnTo>
                  <a:lnTo>
                    <a:pt x="0" y="145"/>
                  </a:lnTo>
                  <a:lnTo>
                    <a:pt x="0" y="67"/>
                  </a:lnTo>
                  <a:lnTo>
                    <a:pt x="0" y="67"/>
                  </a:lnTo>
                  <a:close/>
                </a:path>
              </a:pathLst>
            </a:custGeom>
            <a:solidFill>
              <a:srgbClr val="BBBCBC"/>
            </a:solidFill>
            <a:ln w="1588">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05" name="Rectangle 299"/>
            <p:cNvSpPr>
              <a:spLocks noChangeArrowheads="1"/>
            </p:cNvSpPr>
            <p:nvPr/>
          </p:nvSpPr>
          <p:spPr bwMode="auto">
            <a:xfrm>
              <a:off x="390526" y="3613258"/>
              <a:ext cx="130175" cy="34925"/>
            </a:xfrm>
            <a:prstGeom prst="rect">
              <a:avLst/>
            </a:prstGeom>
            <a:solidFill>
              <a:srgbClr val="AADBE1"/>
            </a:solidFill>
            <a:ln w="1588">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06" name="Rectangle 300"/>
            <p:cNvSpPr>
              <a:spLocks noChangeArrowheads="1"/>
            </p:cNvSpPr>
            <p:nvPr/>
          </p:nvSpPr>
          <p:spPr bwMode="auto">
            <a:xfrm>
              <a:off x="628651" y="3613258"/>
              <a:ext cx="131763" cy="34925"/>
            </a:xfrm>
            <a:prstGeom prst="rect">
              <a:avLst/>
            </a:prstGeom>
            <a:solidFill>
              <a:srgbClr val="AADBE1"/>
            </a:solidFill>
            <a:ln w="1588">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07" name="Rectangle 301"/>
            <p:cNvSpPr>
              <a:spLocks noChangeArrowheads="1"/>
            </p:cNvSpPr>
            <p:nvPr/>
          </p:nvSpPr>
          <p:spPr bwMode="auto">
            <a:xfrm>
              <a:off x="866776" y="3613258"/>
              <a:ext cx="131763" cy="34925"/>
            </a:xfrm>
            <a:prstGeom prst="rect">
              <a:avLst/>
            </a:prstGeom>
            <a:solidFill>
              <a:srgbClr val="AADBE1"/>
            </a:solidFill>
            <a:ln w="1588">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08" name="Line 302"/>
            <p:cNvSpPr>
              <a:spLocks noChangeShapeType="1"/>
            </p:cNvSpPr>
            <p:nvPr/>
          </p:nvSpPr>
          <p:spPr bwMode="auto">
            <a:xfrm>
              <a:off x="885826" y="3492608"/>
              <a:ext cx="504825"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r"/>
              <a:endParaRPr lang="ja-JP" altLang="en-US">
                <a:latin typeface="+mn-lt"/>
                <a:ea typeface="+mn-ea"/>
              </a:endParaRPr>
            </a:p>
          </p:txBody>
        </p:sp>
        <p:sp>
          <p:nvSpPr>
            <p:cNvPr id="21609" name="Line 303"/>
            <p:cNvSpPr>
              <a:spLocks noChangeShapeType="1"/>
            </p:cNvSpPr>
            <p:nvPr/>
          </p:nvSpPr>
          <p:spPr bwMode="auto">
            <a:xfrm>
              <a:off x="1089026" y="3610083"/>
              <a:ext cx="309563"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10" name="Rectangle 304"/>
            <p:cNvSpPr>
              <a:spLocks noChangeArrowheads="1"/>
            </p:cNvSpPr>
            <p:nvPr/>
          </p:nvSpPr>
          <p:spPr bwMode="auto">
            <a:xfrm>
              <a:off x="866469" y="3383070"/>
              <a:ext cx="52418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n-ea"/>
                </a:rPr>
                <a:t>Overlay Thickness</a:t>
              </a:r>
              <a:endParaRPr kumimoji="0" lang="ja-JP" altLang="ja-JP" sz="1800" b="0" i="0" u="none" strike="noStrike" cap="none" normalizeH="0" baseline="0" dirty="0">
                <a:ln>
                  <a:noFill/>
                </a:ln>
                <a:solidFill>
                  <a:schemeClr val="tx1"/>
                </a:solidFill>
                <a:effectLst/>
                <a:latin typeface="+mn-lt"/>
                <a:ea typeface="+mn-ea"/>
              </a:endParaRPr>
            </a:p>
          </p:txBody>
        </p:sp>
        <p:sp>
          <p:nvSpPr>
            <p:cNvPr id="21613" name="Rectangle 306"/>
            <p:cNvSpPr>
              <a:spLocks noChangeArrowheads="1"/>
            </p:cNvSpPr>
            <p:nvPr/>
          </p:nvSpPr>
          <p:spPr bwMode="auto">
            <a:xfrm>
              <a:off x="1089286" y="3640533"/>
              <a:ext cx="30136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n-ea"/>
                </a:rPr>
                <a:t>Electrodes</a:t>
              </a:r>
              <a:endParaRPr kumimoji="0" lang="ja-JP" altLang="ja-JP" sz="1800" b="0" i="0" u="none" strike="noStrike" cap="none" normalizeH="0" baseline="0" dirty="0">
                <a:ln>
                  <a:noFill/>
                </a:ln>
                <a:solidFill>
                  <a:schemeClr val="tx1"/>
                </a:solidFill>
                <a:effectLst/>
                <a:latin typeface="+mn-lt"/>
                <a:ea typeface="+mn-ea"/>
              </a:endParaRPr>
            </a:p>
          </p:txBody>
        </p:sp>
        <p:sp>
          <p:nvSpPr>
            <p:cNvPr id="21616" name="Freeform 307"/>
            <p:cNvSpPr>
              <a:spLocks/>
            </p:cNvSpPr>
            <p:nvPr/>
          </p:nvSpPr>
          <p:spPr bwMode="auto">
            <a:xfrm>
              <a:off x="1344613" y="3498958"/>
              <a:ext cx="33338" cy="28575"/>
            </a:xfrm>
            <a:custGeom>
              <a:avLst/>
              <a:gdLst>
                <a:gd name="T0" fmla="*/ 0 w 43"/>
                <a:gd name="T1" fmla="*/ 35 h 35"/>
                <a:gd name="T2" fmla="*/ 22 w 43"/>
                <a:gd name="T3" fmla="*/ 0 h 35"/>
                <a:gd name="T4" fmla="*/ 43 w 43"/>
                <a:gd name="T5" fmla="*/ 35 h 35"/>
              </a:gdLst>
              <a:ahLst/>
              <a:cxnLst>
                <a:cxn ang="0">
                  <a:pos x="T0" y="T1"/>
                </a:cxn>
                <a:cxn ang="0">
                  <a:pos x="T2" y="T3"/>
                </a:cxn>
                <a:cxn ang="0">
                  <a:pos x="T4" y="T5"/>
                </a:cxn>
              </a:cxnLst>
              <a:rect l="0" t="0" r="r" b="b"/>
              <a:pathLst>
                <a:path w="43" h="35">
                  <a:moveTo>
                    <a:pt x="0" y="35"/>
                  </a:moveTo>
                  <a:lnTo>
                    <a:pt x="22" y="0"/>
                  </a:lnTo>
                  <a:lnTo>
                    <a:pt x="43" y="35"/>
                  </a:lnTo>
                </a:path>
              </a:pathLst>
            </a:custGeom>
            <a:noFill/>
            <a:ln w="1588">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1617" name="Freeform 308"/>
            <p:cNvSpPr>
              <a:spLocks/>
            </p:cNvSpPr>
            <p:nvPr/>
          </p:nvSpPr>
          <p:spPr bwMode="auto">
            <a:xfrm>
              <a:off x="1344613" y="3575158"/>
              <a:ext cx="33338" cy="28575"/>
            </a:xfrm>
            <a:custGeom>
              <a:avLst/>
              <a:gdLst>
                <a:gd name="T0" fmla="*/ 43 w 43"/>
                <a:gd name="T1" fmla="*/ 0 h 35"/>
                <a:gd name="T2" fmla="*/ 22 w 43"/>
                <a:gd name="T3" fmla="*/ 35 h 35"/>
                <a:gd name="T4" fmla="*/ 0 w 43"/>
                <a:gd name="T5" fmla="*/ 0 h 35"/>
              </a:gdLst>
              <a:ahLst/>
              <a:cxnLst>
                <a:cxn ang="0">
                  <a:pos x="T0" y="T1"/>
                </a:cxn>
                <a:cxn ang="0">
                  <a:pos x="T2" y="T3"/>
                </a:cxn>
                <a:cxn ang="0">
                  <a:pos x="T4" y="T5"/>
                </a:cxn>
              </a:cxnLst>
              <a:rect l="0" t="0" r="r" b="b"/>
              <a:pathLst>
                <a:path w="43" h="35">
                  <a:moveTo>
                    <a:pt x="43" y="0"/>
                  </a:moveTo>
                  <a:lnTo>
                    <a:pt x="22" y="35"/>
                  </a:lnTo>
                  <a:lnTo>
                    <a:pt x="0" y="0"/>
                  </a:lnTo>
                </a:path>
              </a:pathLst>
            </a:custGeom>
            <a:noFill/>
            <a:ln w="1588">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pic>
          <p:nvPicPr>
            <p:cNvPr id="3" name="図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0525" y="3343534"/>
              <a:ext cx="313309" cy="143162"/>
            </a:xfrm>
            <a:prstGeom prst="rect">
              <a:avLst/>
            </a:prstGeom>
          </p:spPr>
        </p:pic>
        <p:cxnSp>
          <p:nvCxnSpPr>
            <p:cNvPr id="28" name="カギ線コネクタ 27"/>
            <p:cNvCxnSpPr/>
            <p:nvPr/>
          </p:nvCxnSpPr>
          <p:spPr>
            <a:xfrm rot="16200000" flipH="1">
              <a:off x="746203" y="3357594"/>
              <a:ext cx="30822" cy="612000"/>
            </a:xfrm>
            <a:prstGeom prst="bentConnector2">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cxnSp>
        <p:sp>
          <p:nvSpPr>
            <p:cNvPr id="242" name="Line 303"/>
            <p:cNvSpPr>
              <a:spLocks noChangeShapeType="1"/>
            </p:cNvSpPr>
            <p:nvPr/>
          </p:nvSpPr>
          <p:spPr bwMode="auto">
            <a:xfrm rot="5400000">
              <a:off x="916457" y="3664383"/>
              <a:ext cx="32400"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sp>
          <p:nvSpPr>
            <p:cNvPr id="243" name="Line 303"/>
            <p:cNvSpPr>
              <a:spLocks noChangeShapeType="1"/>
            </p:cNvSpPr>
            <p:nvPr/>
          </p:nvSpPr>
          <p:spPr bwMode="auto">
            <a:xfrm rot="5400000">
              <a:off x="678332" y="3664383"/>
              <a:ext cx="32400" cy="0"/>
            </a:xfrm>
            <a:prstGeom prst="line">
              <a:avLst/>
            </a:prstGeom>
            <a:noFill/>
            <a:ln w="1588">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latin typeface="+mn-lt"/>
                <a:ea typeface="+mn-ea"/>
              </a:endParaRPr>
            </a:p>
          </p:txBody>
        </p:sp>
      </p:grpSp>
      <p:grpSp>
        <p:nvGrpSpPr>
          <p:cNvPr id="84" name="グループ化 83"/>
          <p:cNvGrpSpPr/>
          <p:nvPr/>
        </p:nvGrpSpPr>
        <p:grpSpPr>
          <a:xfrm>
            <a:off x="323528" y="4037967"/>
            <a:ext cx="7092379" cy="2524125"/>
            <a:chOff x="323528" y="4149291"/>
            <a:chExt cx="7092379" cy="2524125"/>
          </a:xfrm>
        </p:grpSpPr>
        <p:graphicFrame>
          <p:nvGraphicFramePr>
            <p:cNvPr id="521" name="オブジェクト 520"/>
            <p:cNvGraphicFramePr>
              <a:graphicFrameLocks noChangeAspect="1"/>
            </p:cNvGraphicFramePr>
            <p:nvPr>
              <p:extLst>
                <p:ext uri="{D42A27DB-BD31-4B8C-83A1-F6EECF244321}">
                  <p14:modId xmlns:p14="http://schemas.microsoft.com/office/powerpoint/2010/main" val="1821512980"/>
                </p:ext>
              </p:extLst>
            </p:nvPr>
          </p:nvGraphicFramePr>
          <p:xfrm>
            <a:off x="500757" y="4149291"/>
            <a:ext cx="6915150" cy="2524125"/>
          </p:xfrm>
          <a:graphic>
            <a:graphicData uri="http://schemas.openxmlformats.org/presentationml/2006/ole">
              <mc:AlternateContent xmlns:mc="http://schemas.openxmlformats.org/markup-compatibility/2006">
                <mc:Choice xmlns:v="urn:schemas-microsoft-com:vml" Requires="v">
                  <p:oleObj spid="_x0000_s41332" name="Worksheet" r:id="rId7" imgW="6915133" imgH="2524230" progId="Excel.Sheet.12">
                    <p:embed/>
                  </p:oleObj>
                </mc:Choice>
                <mc:Fallback>
                  <p:oleObj name="Worksheet" r:id="rId7" imgW="6915133" imgH="2524230" progId="Excel.Sheet.12">
                    <p:embed/>
                    <p:pic>
                      <p:nvPicPr>
                        <p:cNvPr id="0" name=""/>
                        <p:cNvPicPr>
                          <a:picLocks noChangeAspect="1" noChangeArrowheads="1"/>
                        </p:cNvPicPr>
                        <p:nvPr/>
                      </p:nvPicPr>
                      <p:blipFill>
                        <a:blip r:embed="rId8"/>
                        <a:srcRect/>
                        <a:stretch>
                          <a:fillRect/>
                        </a:stretch>
                      </p:blipFill>
                      <p:spPr bwMode="auto">
                        <a:xfrm>
                          <a:off x="500757" y="4149291"/>
                          <a:ext cx="6915150" cy="2524125"/>
                        </a:xfrm>
                        <a:prstGeom prst="rect">
                          <a:avLst/>
                        </a:prstGeom>
                        <a:noFill/>
                        <a:extLst/>
                      </p:spPr>
                    </p:pic>
                  </p:oleObj>
                </mc:Fallback>
              </mc:AlternateContent>
            </a:graphicData>
          </a:graphic>
        </p:graphicFrame>
        <p:pic>
          <p:nvPicPr>
            <p:cNvPr id="244" name="図 24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23528" y="6132628"/>
              <a:ext cx="351219" cy="144000"/>
            </a:xfrm>
            <a:prstGeom prst="rect">
              <a:avLst/>
            </a:prstGeom>
          </p:spPr>
        </p:pic>
      </p:grpSp>
      <p:grpSp>
        <p:nvGrpSpPr>
          <p:cNvPr id="479" name="グループ化 478"/>
          <p:cNvGrpSpPr/>
          <p:nvPr/>
        </p:nvGrpSpPr>
        <p:grpSpPr>
          <a:xfrm>
            <a:off x="3204336" y="1923588"/>
            <a:ext cx="4320000" cy="159462"/>
            <a:chOff x="4523260" y="2961032"/>
            <a:chExt cx="4320000" cy="159462"/>
          </a:xfrm>
        </p:grpSpPr>
        <p:sp>
          <p:nvSpPr>
            <p:cNvPr id="480" name="コンテンツ プレースホルダー 2"/>
            <p:cNvSpPr txBox="1">
              <a:spLocks/>
            </p:cNvSpPr>
            <p:nvPr/>
          </p:nvSpPr>
          <p:spPr bwMode="auto">
            <a:xfrm>
              <a:off x="4523260" y="2961032"/>
              <a:ext cx="668453" cy="1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3600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eaLnBrk="1">
                <a:spcBef>
                  <a:spcPts val="0"/>
                </a:spcBef>
                <a:tabLst>
                  <a:tab pos="6480000" algn="l"/>
                </a:tabLst>
              </a:pPr>
              <a:r>
                <a:rPr lang="en-US" altLang="ja-JP" sz="800" kern="0" dirty="0">
                  <a:latin typeface="+mn-lt"/>
                </a:rPr>
                <a:t>Block Diagram</a:t>
              </a:r>
              <a:endParaRPr lang="zh-TW" altLang="en-US" sz="800" kern="0" dirty="0">
                <a:latin typeface="+mn-lt"/>
              </a:endParaRPr>
            </a:p>
          </p:txBody>
        </p:sp>
        <p:cxnSp>
          <p:nvCxnSpPr>
            <p:cNvPr id="481" name="直線コネクタ 480"/>
            <p:cNvCxnSpPr/>
            <p:nvPr/>
          </p:nvCxnSpPr>
          <p:spPr>
            <a:xfrm>
              <a:off x="4523260" y="3120494"/>
              <a:ext cx="4320000" cy="0"/>
            </a:xfrm>
            <a:prstGeom prst="line">
              <a:avLst/>
            </a:prstGeom>
            <a:ln w="254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37" name="Rectangle 85"/>
          <p:cNvSpPr>
            <a:spLocks noChangeArrowheads="1"/>
          </p:cNvSpPr>
          <p:nvPr/>
        </p:nvSpPr>
        <p:spPr bwMode="auto">
          <a:xfrm>
            <a:off x="6911662" y="2153557"/>
            <a:ext cx="5690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pl-PL" altLang="ja-JP" sz="600" dirty="0">
                <a:solidFill>
                  <a:srgbClr val="4C4948"/>
                </a:solidFill>
                <a:latin typeface="+mn-lt"/>
                <a:ea typeface="Meiryo UI" panose="020B0604030504040204" pitchFamily="50" charset="-128"/>
              </a:rPr>
              <a:t>(Sensor)</a:t>
            </a:r>
          </a:p>
          <a:p>
            <a:pPr lvl="0"/>
            <a:r>
              <a:rPr kumimoji="0" lang="pl-PL" altLang="ja-JP" sz="600" dirty="0">
                <a:solidFill>
                  <a:srgbClr val="4C4948"/>
                </a:solidFill>
                <a:latin typeface="+mn-lt"/>
                <a:ea typeface="Meiryo UI" panose="020B0604030504040204" pitchFamily="50" charset="-128"/>
              </a:rPr>
              <a:t>BU21170</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5ch</a:t>
            </a:r>
          </a:p>
          <a:p>
            <a:pPr lvl="0"/>
            <a:r>
              <a:rPr kumimoji="0" lang="pl-PL" altLang="ja-JP" sz="600" dirty="0">
                <a:solidFill>
                  <a:srgbClr val="4C4948"/>
                </a:solidFill>
                <a:latin typeface="+mn-lt"/>
                <a:ea typeface="Meiryo UI" panose="020B0604030504040204" pitchFamily="50" charset="-128"/>
              </a:rPr>
              <a:t>BU21072</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10ch</a:t>
            </a:r>
          </a:p>
          <a:p>
            <a:pPr lvl="0"/>
            <a:r>
              <a:rPr kumimoji="0" lang="pl-PL" altLang="ja-JP" sz="600" dirty="0">
                <a:solidFill>
                  <a:srgbClr val="4C4948"/>
                </a:solidFill>
                <a:latin typeface="+mn-lt"/>
                <a:ea typeface="Meiryo UI" panose="020B0604030504040204" pitchFamily="50" charset="-128"/>
              </a:rPr>
              <a:t>BU21078</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12ch</a:t>
            </a:r>
          </a:p>
          <a:p>
            <a:pPr lvl="0"/>
            <a:r>
              <a:rPr kumimoji="0" lang="pl-PL" altLang="ja-JP" sz="600" dirty="0">
                <a:solidFill>
                  <a:srgbClr val="4C4948"/>
                </a:solidFill>
                <a:latin typeface="+mn-lt"/>
                <a:ea typeface="Meiryo UI" panose="020B0604030504040204" pitchFamily="50" charset="-128"/>
              </a:rPr>
              <a:t>BU21077</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8ch</a:t>
            </a:r>
          </a:p>
          <a:p>
            <a:pPr lvl="0"/>
            <a:r>
              <a:rPr kumimoji="0" lang="pl-PL" altLang="ja-JP" sz="600" dirty="0">
                <a:solidFill>
                  <a:srgbClr val="4C4948"/>
                </a:solidFill>
                <a:latin typeface="+mn-lt"/>
                <a:ea typeface="Meiryo UI" panose="020B0604030504040204" pitchFamily="50" charset="-128"/>
              </a:rPr>
              <a:t>BU21079</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8ch</a:t>
            </a:r>
            <a:br>
              <a:rPr kumimoji="0" lang="en-US" altLang="ja-JP" sz="600" dirty="0">
                <a:solidFill>
                  <a:srgbClr val="4C4948"/>
                </a:solidFill>
                <a:latin typeface="+mn-lt"/>
                <a:ea typeface="Meiryo UI" panose="020B0604030504040204" pitchFamily="50" charset="-128"/>
              </a:rPr>
            </a:br>
            <a:r>
              <a:rPr kumimoji="0" lang="en-US" altLang="ja-JP" sz="600" dirty="0">
                <a:solidFill>
                  <a:srgbClr val="4C4948"/>
                </a:solidFill>
                <a:latin typeface="+mn-lt"/>
                <a:ea typeface="Meiryo UI" panose="020B0604030504040204" pitchFamily="50" charset="-128"/>
              </a:rPr>
              <a:t>BU21181 : 18ch</a:t>
            </a:r>
            <a:endParaRPr kumimoji="0" lang="en-US" altLang="ja-JP" sz="600" dirty="0">
              <a:latin typeface="+mn-lt"/>
              <a:ea typeface="Meiryo UI" panose="020B0604030504040204" pitchFamily="50" charset="-128"/>
            </a:endParaRPr>
          </a:p>
          <a:p>
            <a:pPr lvl="0"/>
            <a:r>
              <a:rPr kumimoji="0" lang="en-US" altLang="ja-JP" sz="600" dirty="0">
                <a:solidFill>
                  <a:srgbClr val="4C4948"/>
                </a:solidFill>
                <a:latin typeface="+mn-lt"/>
                <a:ea typeface="Meiryo UI" panose="020B0604030504040204" pitchFamily="50" charset="-128"/>
              </a:rPr>
              <a:t>BU21182 : 20ch</a:t>
            </a:r>
          </a:p>
        </p:txBody>
      </p:sp>
      <p:sp>
        <p:nvSpPr>
          <p:cNvPr id="438" name="Rectangle 85"/>
          <p:cNvSpPr>
            <a:spLocks noChangeArrowheads="1"/>
          </p:cNvSpPr>
          <p:nvPr/>
        </p:nvSpPr>
        <p:spPr bwMode="auto">
          <a:xfrm>
            <a:off x="6911662" y="3259478"/>
            <a:ext cx="5113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pl-PL" altLang="ja-JP" sz="600" dirty="0">
                <a:solidFill>
                  <a:srgbClr val="4C4948"/>
                </a:solidFill>
                <a:latin typeface="+mn-lt"/>
                <a:ea typeface="Meiryo UI" panose="020B0604030504040204" pitchFamily="50" charset="-128"/>
              </a:rPr>
              <a:t>(LED)</a:t>
            </a:r>
          </a:p>
          <a:p>
            <a:pPr lvl="0"/>
            <a:r>
              <a:rPr kumimoji="0" lang="pl-PL" altLang="ja-JP" sz="600" dirty="0">
                <a:solidFill>
                  <a:srgbClr val="4C4948"/>
                </a:solidFill>
                <a:latin typeface="+mn-lt"/>
                <a:ea typeface="Meiryo UI" panose="020B0604030504040204" pitchFamily="50" charset="-128"/>
              </a:rPr>
              <a:t>BU21170</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5ch</a:t>
            </a:r>
          </a:p>
          <a:p>
            <a:pPr lvl="0"/>
            <a:r>
              <a:rPr kumimoji="0" lang="pl-PL" altLang="ja-JP" sz="600" dirty="0">
                <a:solidFill>
                  <a:srgbClr val="4C4948"/>
                </a:solidFill>
                <a:latin typeface="+mn-lt"/>
                <a:ea typeface="Meiryo UI" panose="020B0604030504040204" pitchFamily="50" charset="-128"/>
              </a:rPr>
              <a:t>BU21072</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6ch</a:t>
            </a:r>
          </a:p>
          <a:p>
            <a:pPr lvl="0"/>
            <a:r>
              <a:rPr kumimoji="0" lang="pl-PL" altLang="ja-JP" sz="600" dirty="0">
                <a:solidFill>
                  <a:srgbClr val="4C4948"/>
                </a:solidFill>
                <a:latin typeface="+mn-lt"/>
                <a:ea typeface="Meiryo UI" panose="020B0604030504040204" pitchFamily="50" charset="-128"/>
              </a:rPr>
              <a:t>BU21078</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8ch</a:t>
            </a:r>
          </a:p>
          <a:p>
            <a:pPr lvl="0"/>
            <a:r>
              <a:rPr kumimoji="0" lang="pl-PL" altLang="ja-JP" sz="600" dirty="0">
                <a:solidFill>
                  <a:srgbClr val="4C4948"/>
                </a:solidFill>
                <a:latin typeface="+mn-lt"/>
                <a:ea typeface="Meiryo UI" panose="020B0604030504040204" pitchFamily="50" charset="-128"/>
              </a:rPr>
              <a:t>BU21077</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ja-JP" altLang="pl-PL" sz="600" dirty="0">
                <a:solidFill>
                  <a:srgbClr val="4C4948"/>
                </a:solidFill>
                <a:latin typeface="+mn-lt"/>
                <a:ea typeface="Meiryo UI" panose="020B0604030504040204" pitchFamily="50" charset="-128"/>
              </a:rPr>
              <a:t>－</a:t>
            </a:r>
          </a:p>
          <a:p>
            <a:pPr lvl="0"/>
            <a:r>
              <a:rPr kumimoji="0" lang="pl-PL" altLang="ja-JP" sz="600" dirty="0">
                <a:solidFill>
                  <a:srgbClr val="4C4948"/>
                </a:solidFill>
                <a:latin typeface="+mn-lt"/>
                <a:ea typeface="Meiryo UI" panose="020B0604030504040204" pitchFamily="50" charset="-128"/>
              </a:rPr>
              <a:t>BU21079</a:t>
            </a:r>
            <a:r>
              <a:rPr kumimoji="0" lang="en-US" altLang="ja-JP" sz="600" dirty="0">
                <a:solidFill>
                  <a:srgbClr val="4C4948"/>
                </a:solidFill>
                <a:latin typeface="+mn-lt"/>
                <a:ea typeface="Meiryo UI" panose="020B0604030504040204" pitchFamily="50" charset="-128"/>
              </a:rPr>
              <a:t> </a:t>
            </a:r>
            <a:r>
              <a:rPr kumimoji="0" lang="pl-PL" altLang="ja-JP" sz="600" dirty="0">
                <a:solidFill>
                  <a:srgbClr val="4C4948"/>
                </a:solidFill>
                <a:latin typeface="+mn-lt"/>
                <a:ea typeface="Meiryo UI" panose="020B0604030504040204" pitchFamily="50" charset="-128"/>
              </a:rPr>
              <a:t>:</a:t>
            </a:r>
            <a:r>
              <a:rPr kumimoji="0" lang="en-US" altLang="ja-JP" sz="600" dirty="0">
                <a:solidFill>
                  <a:srgbClr val="4C4948"/>
                </a:solidFill>
                <a:latin typeface="+mn-lt"/>
                <a:ea typeface="Meiryo UI" panose="020B0604030504040204" pitchFamily="50" charset="-128"/>
              </a:rPr>
              <a:t> </a:t>
            </a:r>
            <a:r>
              <a:rPr kumimoji="0" lang="ja-JP" altLang="pl-PL" sz="600" dirty="0">
                <a:solidFill>
                  <a:srgbClr val="4C4948"/>
                </a:solidFill>
                <a:latin typeface="+mn-lt"/>
                <a:ea typeface="Meiryo UI" panose="020B0604030504040204" pitchFamily="50" charset="-128"/>
              </a:rPr>
              <a:t>－</a:t>
            </a:r>
            <a:endParaRPr kumimoji="0" lang="en-US" altLang="ja-JP" sz="600" dirty="0">
              <a:solidFill>
                <a:srgbClr val="4C4948"/>
              </a:solidFill>
              <a:latin typeface="+mn-lt"/>
              <a:ea typeface="Meiryo UI" panose="020B0604030504040204" pitchFamily="50" charset="-128"/>
            </a:endParaRPr>
          </a:p>
          <a:p>
            <a:r>
              <a:rPr kumimoji="0" lang="en-US" altLang="ja-JP" sz="600" dirty="0">
                <a:solidFill>
                  <a:srgbClr val="4C4948"/>
                </a:solidFill>
                <a:ea typeface="Meiryo UI" panose="020B0604030504040204" pitchFamily="50" charset="-128"/>
              </a:rPr>
              <a:t>BU21181 :</a:t>
            </a:r>
            <a:r>
              <a:rPr kumimoji="0" lang="ja-JP" altLang="pl-PL" sz="600" dirty="0">
                <a:solidFill>
                  <a:srgbClr val="4C4948"/>
                </a:solidFill>
                <a:ea typeface="Meiryo UI" panose="020B0604030504040204" pitchFamily="50" charset="-128"/>
              </a:rPr>
              <a:t> －</a:t>
            </a:r>
            <a:endParaRPr kumimoji="0" lang="en-US" altLang="ja-JP" sz="600" dirty="0">
              <a:solidFill>
                <a:srgbClr val="4C4948"/>
              </a:solidFill>
              <a:ea typeface="Meiryo UI" panose="020B0604030504040204" pitchFamily="50" charset="-128"/>
            </a:endParaRPr>
          </a:p>
          <a:p>
            <a:r>
              <a:rPr kumimoji="0" lang="en-US" altLang="ja-JP" sz="600" dirty="0">
                <a:solidFill>
                  <a:srgbClr val="4C4948"/>
                </a:solidFill>
                <a:latin typeface="+mn-lt"/>
                <a:ea typeface="Meiryo UI" panose="020B0604030504040204" pitchFamily="50" charset="-128"/>
              </a:rPr>
              <a:t>BU21182 :</a:t>
            </a:r>
            <a:r>
              <a:rPr kumimoji="0" lang="ja-JP" altLang="pl-PL" sz="600" dirty="0">
                <a:solidFill>
                  <a:srgbClr val="4C4948"/>
                </a:solidFill>
                <a:ea typeface="Meiryo UI" panose="020B0604030504040204" pitchFamily="50" charset="-128"/>
              </a:rPr>
              <a:t> －</a:t>
            </a:r>
            <a:endParaRPr kumimoji="0" lang="en-US" altLang="ja-JP" sz="600" dirty="0">
              <a:solidFill>
                <a:srgbClr val="4C4948"/>
              </a:solidFill>
              <a:latin typeface="+mn-lt"/>
              <a:ea typeface="Meiryo UI" panose="020B0604030504040204" pitchFamily="50" charset="-128"/>
            </a:endParaRPr>
          </a:p>
        </p:txBody>
      </p:sp>
      <p:grpSp>
        <p:nvGrpSpPr>
          <p:cNvPr id="87" name="グループ化 86"/>
          <p:cNvGrpSpPr>
            <a:grpSpLocks noChangeAspect="1"/>
          </p:cNvGrpSpPr>
          <p:nvPr/>
        </p:nvGrpSpPr>
        <p:grpSpPr>
          <a:xfrm>
            <a:off x="3183110" y="2134679"/>
            <a:ext cx="3701887" cy="1800000"/>
            <a:chOff x="3183110" y="2134679"/>
            <a:chExt cx="3894013" cy="1893419"/>
          </a:xfrm>
        </p:grpSpPr>
        <p:sp>
          <p:nvSpPr>
            <p:cNvPr id="309" name="Rectangle 315"/>
            <p:cNvSpPr>
              <a:spLocks noChangeArrowheads="1"/>
            </p:cNvSpPr>
            <p:nvPr/>
          </p:nvSpPr>
          <p:spPr bwMode="auto">
            <a:xfrm>
              <a:off x="3717178" y="2186394"/>
              <a:ext cx="2381282" cy="1779763"/>
            </a:xfrm>
            <a:prstGeom prst="rect">
              <a:avLst/>
            </a:prstGeom>
            <a:solidFill>
              <a:srgbClr val="E6E6E6"/>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r>
                <a:rPr lang="ja-JP" altLang="en-US" dirty="0">
                  <a:latin typeface="+mn-lt"/>
                  <a:ea typeface="Meiryo UI" panose="020B0604030504040204" pitchFamily="50" charset="-128"/>
                </a:rPr>
                <a:t>　　　</a:t>
              </a:r>
            </a:p>
          </p:txBody>
        </p:sp>
        <p:sp>
          <p:nvSpPr>
            <p:cNvPr id="310" name="Freeform 316"/>
            <p:cNvSpPr>
              <a:spLocks/>
            </p:cNvSpPr>
            <p:nvPr/>
          </p:nvSpPr>
          <p:spPr bwMode="auto">
            <a:xfrm>
              <a:off x="3250557" y="2241453"/>
              <a:ext cx="2170683" cy="199978"/>
            </a:xfrm>
            <a:custGeom>
              <a:avLst/>
              <a:gdLst>
                <a:gd name="T0" fmla="*/ 1577 w 1577"/>
                <a:gd name="T1" fmla="*/ 0 h 120"/>
                <a:gd name="T2" fmla="*/ 0 w 1577"/>
                <a:gd name="T3" fmla="*/ 0 h 120"/>
                <a:gd name="T4" fmla="*/ 0 w 1577"/>
                <a:gd name="T5" fmla="*/ 120 h 120"/>
                <a:gd name="connsiteX0" fmla="*/ 10000 w 10000"/>
                <a:gd name="connsiteY0" fmla="*/ 0 h 12107"/>
                <a:gd name="connsiteX1" fmla="*/ 0 w 10000"/>
                <a:gd name="connsiteY1" fmla="*/ 0 h 12107"/>
                <a:gd name="connsiteX2" fmla="*/ 0 w 10000"/>
                <a:gd name="connsiteY2" fmla="*/ 12107 h 12107"/>
              </a:gdLst>
              <a:ahLst/>
              <a:cxnLst>
                <a:cxn ang="0">
                  <a:pos x="connsiteX0" y="connsiteY0"/>
                </a:cxn>
                <a:cxn ang="0">
                  <a:pos x="connsiteX1" y="connsiteY1"/>
                </a:cxn>
                <a:cxn ang="0">
                  <a:pos x="connsiteX2" y="connsiteY2"/>
                </a:cxn>
              </a:cxnLst>
              <a:rect l="l" t="t" r="r" b="b"/>
              <a:pathLst>
                <a:path w="10000" h="12107">
                  <a:moveTo>
                    <a:pt x="10000" y="0"/>
                  </a:moveTo>
                  <a:lnTo>
                    <a:pt x="0" y="0"/>
                  </a:lnTo>
                  <a:lnTo>
                    <a:pt x="0" y="12107"/>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1" name="Line 317"/>
            <p:cNvSpPr>
              <a:spLocks noChangeShapeType="1"/>
            </p:cNvSpPr>
            <p:nvPr/>
          </p:nvSpPr>
          <p:spPr bwMode="auto">
            <a:xfrm flipH="1">
              <a:off x="3351038" y="3466502"/>
              <a:ext cx="700619"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2" name="Line 318"/>
            <p:cNvSpPr>
              <a:spLocks noChangeShapeType="1"/>
            </p:cNvSpPr>
            <p:nvPr/>
          </p:nvSpPr>
          <p:spPr bwMode="auto">
            <a:xfrm flipH="1">
              <a:off x="3183110" y="3631677"/>
              <a:ext cx="868549"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3" name="Line 319"/>
            <p:cNvSpPr>
              <a:spLocks noChangeShapeType="1"/>
            </p:cNvSpPr>
            <p:nvPr/>
          </p:nvSpPr>
          <p:spPr bwMode="auto">
            <a:xfrm>
              <a:off x="3183110" y="2442416"/>
              <a:ext cx="134894"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4" name="Line 320"/>
            <p:cNvSpPr>
              <a:spLocks noChangeShapeType="1"/>
            </p:cNvSpPr>
            <p:nvPr/>
          </p:nvSpPr>
          <p:spPr bwMode="auto">
            <a:xfrm>
              <a:off x="3225780" y="2485086"/>
              <a:ext cx="49553"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5" name="Line 321"/>
            <p:cNvSpPr>
              <a:spLocks noChangeShapeType="1"/>
            </p:cNvSpPr>
            <p:nvPr/>
          </p:nvSpPr>
          <p:spPr bwMode="auto">
            <a:xfrm>
              <a:off x="3250557" y="2485086"/>
              <a:ext cx="0" cy="107363"/>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6" name="Line 322"/>
            <p:cNvSpPr>
              <a:spLocks noChangeShapeType="1"/>
            </p:cNvSpPr>
            <p:nvPr/>
          </p:nvSpPr>
          <p:spPr bwMode="auto">
            <a:xfrm>
              <a:off x="3978705" y="2241452"/>
              <a:ext cx="0" cy="207846"/>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7" name="Line 323"/>
            <p:cNvSpPr>
              <a:spLocks noChangeShapeType="1"/>
            </p:cNvSpPr>
            <p:nvPr/>
          </p:nvSpPr>
          <p:spPr bwMode="auto">
            <a:xfrm>
              <a:off x="4375127" y="2241452"/>
              <a:ext cx="0" cy="371644"/>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18" name="Line 324"/>
            <p:cNvSpPr>
              <a:spLocks noChangeShapeType="1"/>
            </p:cNvSpPr>
            <p:nvPr/>
          </p:nvSpPr>
          <p:spPr bwMode="auto">
            <a:xfrm>
              <a:off x="5162464" y="2241452"/>
              <a:ext cx="0" cy="60564"/>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4" name="グループ化 23"/>
            <p:cNvGrpSpPr/>
            <p:nvPr/>
          </p:nvGrpSpPr>
          <p:grpSpPr>
            <a:xfrm>
              <a:off x="3484555" y="2442416"/>
              <a:ext cx="70200" cy="42670"/>
              <a:chOff x="3130997" y="2585935"/>
              <a:chExt cx="76837" cy="46705"/>
            </a:xfrm>
          </p:grpSpPr>
          <p:sp>
            <p:nvSpPr>
              <p:cNvPr id="352" name="Line 326"/>
              <p:cNvSpPr>
                <a:spLocks noChangeShapeType="1"/>
              </p:cNvSpPr>
              <p:nvPr/>
            </p:nvSpPr>
            <p:spPr bwMode="auto">
              <a:xfrm>
                <a:off x="3130997" y="2632640"/>
                <a:ext cx="7683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53" name="Line 327"/>
              <p:cNvSpPr>
                <a:spLocks noChangeShapeType="1"/>
              </p:cNvSpPr>
              <p:nvPr/>
            </p:nvSpPr>
            <p:spPr bwMode="auto">
              <a:xfrm>
                <a:off x="3130997" y="2585935"/>
                <a:ext cx="7683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357" name="Line 331"/>
            <p:cNvSpPr>
              <a:spLocks noChangeShapeType="1"/>
            </p:cNvSpPr>
            <p:nvPr/>
          </p:nvSpPr>
          <p:spPr bwMode="auto">
            <a:xfrm>
              <a:off x="3518967" y="2485086"/>
              <a:ext cx="0" cy="107364"/>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58" name="Line 332"/>
            <p:cNvSpPr>
              <a:spLocks noChangeShapeType="1"/>
            </p:cNvSpPr>
            <p:nvPr/>
          </p:nvSpPr>
          <p:spPr bwMode="auto">
            <a:xfrm>
              <a:off x="3518967" y="2233194"/>
              <a:ext cx="0" cy="209222"/>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62" name="Line 336"/>
            <p:cNvSpPr>
              <a:spLocks noChangeShapeType="1"/>
            </p:cNvSpPr>
            <p:nvPr/>
          </p:nvSpPr>
          <p:spPr bwMode="auto">
            <a:xfrm>
              <a:off x="6176917" y="2427274"/>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66" name="Line 337"/>
            <p:cNvSpPr>
              <a:spLocks noChangeShapeType="1"/>
            </p:cNvSpPr>
            <p:nvPr/>
          </p:nvSpPr>
          <p:spPr bwMode="auto">
            <a:xfrm>
              <a:off x="6176917" y="2427274"/>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67" name="Line 338"/>
            <p:cNvSpPr>
              <a:spLocks noChangeShapeType="1"/>
            </p:cNvSpPr>
            <p:nvPr/>
          </p:nvSpPr>
          <p:spPr bwMode="auto">
            <a:xfrm>
              <a:off x="6176917" y="2387358"/>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68" name="Line 339"/>
            <p:cNvSpPr>
              <a:spLocks noChangeShapeType="1"/>
            </p:cNvSpPr>
            <p:nvPr/>
          </p:nvSpPr>
          <p:spPr bwMode="auto">
            <a:xfrm>
              <a:off x="6189306" y="2457557"/>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69" name="Line 340"/>
            <p:cNvSpPr>
              <a:spLocks noChangeShapeType="1"/>
            </p:cNvSpPr>
            <p:nvPr/>
          </p:nvSpPr>
          <p:spPr bwMode="auto">
            <a:xfrm>
              <a:off x="6214082" y="2485086"/>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0" name="Line 341"/>
            <p:cNvSpPr>
              <a:spLocks noChangeShapeType="1"/>
            </p:cNvSpPr>
            <p:nvPr/>
          </p:nvSpPr>
          <p:spPr bwMode="auto">
            <a:xfrm>
              <a:off x="6214082" y="2427274"/>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1" name="Line 342"/>
            <p:cNvSpPr>
              <a:spLocks noChangeShapeType="1"/>
            </p:cNvSpPr>
            <p:nvPr/>
          </p:nvSpPr>
          <p:spPr bwMode="auto">
            <a:xfrm>
              <a:off x="6214082" y="2427274"/>
              <a:ext cx="0" cy="30282"/>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2" name="Line 343"/>
            <p:cNvSpPr>
              <a:spLocks noChangeShapeType="1"/>
            </p:cNvSpPr>
            <p:nvPr/>
          </p:nvSpPr>
          <p:spPr bwMode="auto">
            <a:xfrm>
              <a:off x="6214082" y="2351569"/>
              <a:ext cx="0" cy="33035"/>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3" name="Line 344"/>
            <p:cNvSpPr>
              <a:spLocks noChangeShapeType="1"/>
            </p:cNvSpPr>
            <p:nvPr/>
          </p:nvSpPr>
          <p:spPr bwMode="auto">
            <a:xfrm>
              <a:off x="6226470" y="2457557"/>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4" name="Line 345"/>
            <p:cNvSpPr>
              <a:spLocks noChangeShapeType="1"/>
            </p:cNvSpPr>
            <p:nvPr/>
          </p:nvSpPr>
          <p:spPr bwMode="auto">
            <a:xfrm>
              <a:off x="6219588" y="2497474"/>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5" name="Line 346"/>
            <p:cNvSpPr>
              <a:spLocks noChangeShapeType="1"/>
            </p:cNvSpPr>
            <p:nvPr/>
          </p:nvSpPr>
          <p:spPr bwMode="auto">
            <a:xfrm>
              <a:off x="6194811" y="2457557"/>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6" name="Line 347"/>
            <p:cNvSpPr>
              <a:spLocks noChangeShapeType="1"/>
            </p:cNvSpPr>
            <p:nvPr/>
          </p:nvSpPr>
          <p:spPr bwMode="auto">
            <a:xfrm>
              <a:off x="6161777" y="2497474"/>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7" name="Line 348"/>
            <p:cNvSpPr>
              <a:spLocks noChangeShapeType="1"/>
            </p:cNvSpPr>
            <p:nvPr/>
          </p:nvSpPr>
          <p:spPr bwMode="auto">
            <a:xfrm>
              <a:off x="6176917" y="2680543"/>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8" name="Line 349"/>
            <p:cNvSpPr>
              <a:spLocks noChangeShapeType="1"/>
            </p:cNvSpPr>
            <p:nvPr/>
          </p:nvSpPr>
          <p:spPr bwMode="auto">
            <a:xfrm>
              <a:off x="6176917" y="2680543"/>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79" name="Line 350"/>
            <p:cNvSpPr>
              <a:spLocks noChangeShapeType="1"/>
            </p:cNvSpPr>
            <p:nvPr/>
          </p:nvSpPr>
          <p:spPr bwMode="auto">
            <a:xfrm>
              <a:off x="6176917" y="2637873"/>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80" name="Line 351"/>
            <p:cNvSpPr>
              <a:spLocks noChangeShapeType="1"/>
            </p:cNvSpPr>
            <p:nvPr/>
          </p:nvSpPr>
          <p:spPr bwMode="auto">
            <a:xfrm>
              <a:off x="6214082" y="2680543"/>
              <a:ext cx="0" cy="78459"/>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81" name="Line 352"/>
            <p:cNvSpPr>
              <a:spLocks noChangeShapeType="1"/>
            </p:cNvSpPr>
            <p:nvPr/>
          </p:nvSpPr>
          <p:spPr bwMode="auto">
            <a:xfrm>
              <a:off x="6214082" y="2680543"/>
              <a:ext cx="0" cy="78459"/>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82" name="Line 353"/>
            <p:cNvSpPr>
              <a:spLocks noChangeShapeType="1"/>
            </p:cNvSpPr>
            <p:nvPr/>
          </p:nvSpPr>
          <p:spPr bwMode="auto">
            <a:xfrm>
              <a:off x="6214082" y="2558038"/>
              <a:ext cx="0" cy="79834"/>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83" name="Line 354"/>
            <p:cNvSpPr>
              <a:spLocks noChangeShapeType="1"/>
            </p:cNvSpPr>
            <p:nvPr/>
          </p:nvSpPr>
          <p:spPr bwMode="auto">
            <a:xfrm>
              <a:off x="6161777" y="2798918"/>
              <a:ext cx="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48" name="Line 355"/>
            <p:cNvSpPr>
              <a:spLocks noChangeShapeType="1"/>
            </p:cNvSpPr>
            <p:nvPr/>
          </p:nvSpPr>
          <p:spPr bwMode="auto">
            <a:xfrm>
              <a:off x="5421240" y="2241452"/>
              <a:ext cx="0" cy="469373"/>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49" name="Line 356"/>
            <p:cNvSpPr>
              <a:spLocks noChangeShapeType="1"/>
            </p:cNvSpPr>
            <p:nvPr/>
          </p:nvSpPr>
          <p:spPr bwMode="auto">
            <a:xfrm>
              <a:off x="4094328" y="2452051"/>
              <a:ext cx="8258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0" name="Freeform 357"/>
            <p:cNvSpPr>
              <a:spLocks/>
            </p:cNvSpPr>
            <p:nvPr/>
          </p:nvSpPr>
          <p:spPr bwMode="auto">
            <a:xfrm>
              <a:off x="4176916" y="2351569"/>
              <a:ext cx="82587" cy="206469"/>
            </a:xfrm>
            <a:custGeom>
              <a:avLst/>
              <a:gdLst>
                <a:gd name="T0" fmla="*/ 0 w 60"/>
                <a:gd name="T1" fmla="*/ 0 h 150"/>
                <a:gd name="T2" fmla="*/ 0 w 60"/>
                <a:gd name="T3" fmla="*/ 150 h 150"/>
                <a:gd name="T4" fmla="*/ 60 w 60"/>
                <a:gd name="T5" fmla="*/ 150 h 150"/>
              </a:gdLst>
              <a:ahLst/>
              <a:cxnLst>
                <a:cxn ang="0">
                  <a:pos x="T0" y="T1"/>
                </a:cxn>
                <a:cxn ang="0">
                  <a:pos x="T2" y="T3"/>
                </a:cxn>
                <a:cxn ang="0">
                  <a:pos x="T4" y="T5"/>
                </a:cxn>
              </a:cxnLst>
              <a:rect l="0" t="0" r="r" b="b"/>
              <a:pathLst>
                <a:path w="60" h="150">
                  <a:moveTo>
                    <a:pt x="0" y="0"/>
                  </a:moveTo>
                  <a:lnTo>
                    <a:pt x="0" y="150"/>
                  </a:lnTo>
                  <a:lnTo>
                    <a:pt x="60" y="15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1" name="Freeform 358"/>
            <p:cNvSpPr>
              <a:spLocks/>
            </p:cNvSpPr>
            <p:nvPr/>
          </p:nvSpPr>
          <p:spPr bwMode="auto">
            <a:xfrm>
              <a:off x="4375127" y="2673661"/>
              <a:ext cx="195457" cy="73171"/>
            </a:xfrm>
            <a:custGeom>
              <a:avLst/>
              <a:gdLst>
                <a:gd name="T0" fmla="*/ 0 w 142"/>
                <a:gd name="T1" fmla="*/ 45 h 45"/>
                <a:gd name="T2" fmla="*/ 0 w 142"/>
                <a:gd name="T3" fmla="*/ 0 h 45"/>
                <a:gd name="T4" fmla="*/ 142 w 142"/>
                <a:gd name="T5" fmla="*/ 0 h 45"/>
                <a:gd name="connsiteX0" fmla="*/ 115 w 10000"/>
                <a:gd name="connsiteY0" fmla="*/ 11813 h 11813"/>
                <a:gd name="connsiteX1" fmla="*/ 0 w 10000"/>
                <a:gd name="connsiteY1" fmla="*/ 0 h 11813"/>
                <a:gd name="connsiteX2" fmla="*/ 10000 w 10000"/>
                <a:gd name="connsiteY2" fmla="*/ 0 h 11813"/>
              </a:gdLst>
              <a:ahLst/>
              <a:cxnLst>
                <a:cxn ang="0">
                  <a:pos x="connsiteX0" y="connsiteY0"/>
                </a:cxn>
                <a:cxn ang="0">
                  <a:pos x="connsiteX1" y="connsiteY1"/>
                </a:cxn>
                <a:cxn ang="0">
                  <a:pos x="connsiteX2" y="connsiteY2"/>
                </a:cxn>
              </a:cxnLst>
              <a:rect l="l" t="t" r="r" b="b"/>
              <a:pathLst>
                <a:path w="10000" h="11813">
                  <a:moveTo>
                    <a:pt x="115" y="11813"/>
                  </a:moveTo>
                  <a:cubicBezTo>
                    <a:pt x="77" y="7875"/>
                    <a:pt x="38" y="3938"/>
                    <a:pt x="0" y="0"/>
                  </a:cubicBezTo>
                  <a:lnTo>
                    <a:pt x="1000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2" name="Freeform 359"/>
            <p:cNvSpPr>
              <a:spLocks/>
            </p:cNvSpPr>
            <p:nvPr/>
          </p:nvSpPr>
          <p:spPr bwMode="auto">
            <a:xfrm>
              <a:off x="4176916" y="2336428"/>
              <a:ext cx="893325" cy="15141"/>
            </a:xfrm>
            <a:custGeom>
              <a:avLst/>
              <a:gdLst>
                <a:gd name="T0" fmla="*/ 649 w 649"/>
                <a:gd name="T1" fmla="*/ 11 h 11"/>
                <a:gd name="T2" fmla="*/ 155 w 649"/>
                <a:gd name="T3" fmla="*/ 11 h 11"/>
                <a:gd name="T4" fmla="*/ 155 w 649"/>
                <a:gd name="T5" fmla="*/ 11 h 11"/>
                <a:gd name="T6" fmla="*/ 153 w 649"/>
                <a:gd name="T7" fmla="*/ 6 h 11"/>
                <a:gd name="T8" fmla="*/ 151 w 649"/>
                <a:gd name="T9" fmla="*/ 2 h 11"/>
                <a:gd name="T10" fmla="*/ 149 w 649"/>
                <a:gd name="T11" fmla="*/ 0 h 11"/>
                <a:gd name="T12" fmla="*/ 144 w 649"/>
                <a:gd name="T13" fmla="*/ 0 h 11"/>
                <a:gd name="T14" fmla="*/ 144 w 649"/>
                <a:gd name="T15" fmla="*/ 0 h 11"/>
                <a:gd name="T16" fmla="*/ 140 w 649"/>
                <a:gd name="T17" fmla="*/ 0 h 11"/>
                <a:gd name="T18" fmla="*/ 135 w 649"/>
                <a:gd name="T19" fmla="*/ 2 h 11"/>
                <a:gd name="T20" fmla="*/ 133 w 649"/>
                <a:gd name="T21" fmla="*/ 6 h 11"/>
                <a:gd name="T22" fmla="*/ 133 w 649"/>
                <a:gd name="T23" fmla="*/ 11 h 11"/>
                <a:gd name="T24" fmla="*/ 0 w 649"/>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 h="11">
                  <a:moveTo>
                    <a:pt x="649" y="11"/>
                  </a:moveTo>
                  <a:lnTo>
                    <a:pt x="155" y="11"/>
                  </a:lnTo>
                  <a:lnTo>
                    <a:pt x="155" y="11"/>
                  </a:lnTo>
                  <a:lnTo>
                    <a:pt x="153" y="6"/>
                  </a:lnTo>
                  <a:lnTo>
                    <a:pt x="151" y="2"/>
                  </a:lnTo>
                  <a:lnTo>
                    <a:pt x="149" y="0"/>
                  </a:lnTo>
                  <a:lnTo>
                    <a:pt x="144" y="0"/>
                  </a:lnTo>
                  <a:lnTo>
                    <a:pt x="144" y="0"/>
                  </a:lnTo>
                  <a:lnTo>
                    <a:pt x="140" y="0"/>
                  </a:lnTo>
                  <a:lnTo>
                    <a:pt x="135" y="2"/>
                  </a:lnTo>
                  <a:lnTo>
                    <a:pt x="133" y="6"/>
                  </a:lnTo>
                  <a:lnTo>
                    <a:pt x="133" y="11"/>
                  </a:lnTo>
                  <a:lnTo>
                    <a:pt x="0" y="11"/>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3" name="Freeform 360"/>
            <p:cNvSpPr>
              <a:spLocks/>
            </p:cNvSpPr>
            <p:nvPr/>
          </p:nvSpPr>
          <p:spPr bwMode="auto">
            <a:xfrm>
              <a:off x="5223029" y="2336428"/>
              <a:ext cx="991054" cy="15141"/>
            </a:xfrm>
            <a:custGeom>
              <a:avLst/>
              <a:gdLst>
                <a:gd name="T0" fmla="*/ 720 w 720"/>
                <a:gd name="T1" fmla="*/ 11 h 11"/>
                <a:gd name="T2" fmla="*/ 155 w 720"/>
                <a:gd name="T3" fmla="*/ 11 h 11"/>
                <a:gd name="T4" fmla="*/ 155 w 720"/>
                <a:gd name="T5" fmla="*/ 11 h 11"/>
                <a:gd name="T6" fmla="*/ 153 w 720"/>
                <a:gd name="T7" fmla="*/ 6 h 11"/>
                <a:gd name="T8" fmla="*/ 151 w 720"/>
                <a:gd name="T9" fmla="*/ 2 h 11"/>
                <a:gd name="T10" fmla="*/ 148 w 720"/>
                <a:gd name="T11" fmla="*/ 0 h 11"/>
                <a:gd name="T12" fmla="*/ 144 w 720"/>
                <a:gd name="T13" fmla="*/ 0 h 11"/>
                <a:gd name="T14" fmla="*/ 144 w 720"/>
                <a:gd name="T15" fmla="*/ 0 h 11"/>
                <a:gd name="T16" fmla="*/ 139 w 720"/>
                <a:gd name="T17" fmla="*/ 0 h 11"/>
                <a:gd name="T18" fmla="*/ 135 w 720"/>
                <a:gd name="T19" fmla="*/ 2 h 11"/>
                <a:gd name="T20" fmla="*/ 133 w 720"/>
                <a:gd name="T21" fmla="*/ 6 h 11"/>
                <a:gd name="T22" fmla="*/ 133 w 720"/>
                <a:gd name="T23" fmla="*/ 11 h 11"/>
                <a:gd name="T24" fmla="*/ 0 w 720"/>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0" h="11">
                  <a:moveTo>
                    <a:pt x="720" y="11"/>
                  </a:moveTo>
                  <a:lnTo>
                    <a:pt x="155" y="11"/>
                  </a:lnTo>
                  <a:lnTo>
                    <a:pt x="155" y="11"/>
                  </a:lnTo>
                  <a:lnTo>
                    <a:pt x="153" y="6"/>
                  </a:lnTo>
                  <a:lnTo>
                    <a:pt x="151" y="2"/>
                  </a:lnTo>
                  <a:lnTo>
                    <a:pt x="148" y="0"/>
                  </a:lnTo>
                  <a:lnTo>
                    <a:pt x="144" y="0"/>
                  </a:lnTo>
                  <a:lnTo>
                    <a:pt x="144" y="0"/>
                  </a:lnTo>
                  <a:lnTo>
                    <a:pt x="139" y="0"/>
                  </a:lnTo>
                  <a:lnTo>
                    <a:pt x="135" y="2"/>
                  </a:lnTo>
                  <a:lnTo>
                    <a:pt x="133" y="6"/>
                  </a:lnTo>
                  <a:lnTo>
                    <a:pt x="133" y="11"/>
                  </a:lnTo>
                  <a:lnTo>
                    <a:pt x="0" y="11"/>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4" name="Freeform 361"/>
            <p:cNvSpPr>
              <a:spLocks/>
            </p:cNvSpPr>
            <p:nvPr/>
          </p:nvSpPr>
          <p:spPr bwMode="auto">
            <a:xfrm>
              <a:off x="4424679" y="2542897"/>
              <a:ext cx="1182382" cy="15141"/>
            </a:xfrm>
            <a:custGeom>
              <a:avLst/>
              <a:gdLst>
                <a:gd name="T0" fmla="*/ 859 w 859"/>
                <a:gd name="T1" fmla="*/ 11 h 11"/>
                <a:gd name="T2" fmla="*/ 735 w 859"/>
                <a:gd name="T3" fmla="*/ 11 h 11"/>
                <a:gd name="T4" fmla="*/ 735 w 859"/>
                <a:gd name="T5" fmla="*/ 11 h 11"/>
                <a:gd name="T6" fmla="*/ 733 w 859"/>
                <a:gd name="T7" fmla="*/ 7 h 11"/>
                <a:gd name="T8" fmla="*/ 731 w 859"/>
                <a:gd name="T9" fmla="*/ 2 h 11"/>
                <a:gd name="T10" fmla="*/ 728 w 859"/>
                <a:gd name="T11" fmla="*/ 0 h 11"/>
                <a:gd name="T12" fmla="*/ 724 w 859"/>
                <a:gd name="T13" fmla="*/ 0 h 11"/>
                <a:gd name="T14" fmla="*/ 724 w 859"/>
                <a:gd name="T15" fmla="*/ 0 h 11"/>
                <a:gd name="T16" fmla="*/ 719 w 859"/>
                <a:gd name="T17" fmla="*/ 0 h 11"/>
                <a:gd name="T18" fmla="*/ 715 w 859"/>
                <a:gd name="T19" fmla="*/ 2 h 11"/>
                <a:gd name="T20" fmla="*/ 713 w 859"/>
                <a:gd name="T21" fmla="*/ 7 h 11"/>
                <a:gd name="T22" fmla="*/ 713 w 859"/>
                <a:gd name="T23" fmla="*/ 11 h 11"/>
                <a:gd name="T24" fmla="*/ 0 w 859"/>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9" h="11">
                  <a:moveTo>
                    <a:pt x="859" y="11"/>
                  </a:moveTo>
                  <a:lnTo>
                    <a:pt x="735" y="11"/>
                  </a:lnTo>
                  <a:lnTo>
                    <a:pt x="735" y="11"/>
                  </a:lnTo>
                  <a:lnTo>
                    <a:pt x="733" y="7"/>
                  </a:lnTo>
                  <a:lnTo>
                    <a:pt x="731" y="2"/>
                  </a:lnTo>
                  <a:lnTo>
                    <a:pt x="728" y="0"/>
                  </a:lnTo>
                  <a:lnTo>
                    <a:pt x="724" y="0"/>
                  </a:lnTo>
                  <a:lnTo>
                    <a:pt x="724" y="0"/>
                  </a:lnTo>
                  <a:lnTo>
                    <a:pt x="719" y="0"/>
                  </a:lnTo>
                  <a:lnTo>
                    <a:pt x="715" y="2"/>
                  </a:lnTo>
                  <a:lnTo>
                    <a:pt x="713" y="7"/>
                  </a:lnTo>
                  <a:lnTo>
                    <a:pt x="713" y="11"/>
                  </a:lnTo>
                  <a:lnTo>
                    <a:pt x="0" y="11"/>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5" name="Freeform 362"/>
            <p:cNvSpPr>
              <a:spLocks/>
            </p:cNvSpPr>
            <p:nvPr/>
          </p:nvSpPr>
          <p:spPr bwMode="auto">
            <a:xfrm>
              <a:off x="5607062" y="2542897"/>
              <a:ext cx="607020" cy="15141"/>
            </a:xfrm>
            <a:custGeom>
              <a:avLst/>
              <a:gdLst>
                <a:gd name="T0" fmla="*/ 441 w 441"/>
                <a:gd name="T1" fmla="*/ 11 h 11"/>
                <a:gd name="T2" fmla="*/ 22 w 441"/>
                <a:gd name="T3" fmla="*/ 11 h 11"/>
                <a:gd name="T4" fmla="*/ 22 w 441"/>
                <a:gd name="T5" fmla="*/ 11 h 11"/>
                <a:gd name="T6" fmla="*/ 20 w 441"/>
                <a:gd name="T7" fmla="*/ 7 h 11"/>
                <a:gd name="T8" fmla="*/ 18 w 441"/>
                <a:gd name="T9" fmla="*/ 2 h 11"/>
                <a:gd name="T10" fmla="*/ 15 w 441"/>
                <a:gd name="T11" fmla="*/ 0 h 11"/>
                <a:gd name="T12" fmla="*/ 11 w 441"/>
                <a:gd name="T13" fmla="*/ 0 h 11"/>
                <a:gd name="T14" fmla="*/ 11 w 441"/>
                <a:gd name="T15" fmla="*/ 0 h 11"/>
                <a:gd name="T16" fmla="*/ 7 w 441"/>
                <a:gd name="T17" fmla="*/ 0 h 11"/>
                <a:gd name="T18" fmla="*/ 2 w 441"/>
                <a:gd name="T19" fmla="*/ 2 h 11"/>
                <a:gd name="T20" fmla="*/ 0 w 441"/>
                <a:gd name="T21" fmla="*/ 7 h 11"/>
                <a:gd name="T22" fmla="*/ 0 w 441"/>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1" h="11">
                  <a:moveTo>
                    <a:pt x="441" y="11"/>
                  </a:moveTo>
                  <a:lnTo>
                    <a:pt x="22" y="11"/>
                  </a:lnTo>
                  <a:lnTo>
                    <a:pt x="22" y="11"/>
                  </a:lnTo>
                  <a:lnTo>
                    <a:pt x="20" y="7"/>
                  </a:lnTo>
                  <a:lnTo>
                    <a:pt x="18" y="2"/>
                  </a:lnTo>
                  <a:lnTo>
                    <a:pt x="15" y="0"/>
                  </a:lnTo>
                  <a:lnTo>
                    <a:pt x="11" y="0"/>
                  </a:lnTo>
                  <a:lnTo>
                    <a:pt x="11" y="0"/>
                  </a:lnTo>
                  <a:lnTo>
                    <a:pt x="7" y="0"/>
                  </a:lnTo>
                  <a:lnTo>
                    <a:pt x="2" y="2"/>
                  </a:lnTo>
                  <a:lnTo>
                    <a:pt x="0" y="7"/>
                  </a:lnTo>
                  <a:lnTo>
                    <a:pt x="0" y="11"/>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6" name="Line 363"/>
            <p:cNvSpPr>
              <a:spLocks noChangeShapeType="1"/>
            </p:cNvSpPr>
            <p:nvPr/>
          </p:nvSpPr>
          <p:spPr bwMode="auto">
            <a:xfrm>
              <a:off x="5619450" y="2348817"/>
              <a:ext cx="0" cy="490019"/>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7" name="Line 364"/>
            <p:cNvSpPr>
              <a:spLocks noChangeShapeType="1"/>
            </p:cNvSpPr>
            <p:nvPr/>
          </p:nvSpPr>
          <p:spPr bwMode="auto">
            <a:xfrm>
              <a:off x="4570585" y="2555285"/>
              <a:ext cx="0" cy="359256"/>
            </a:xfrm>
            <a:prstGeom prst="line">
              <a:avLst/>
            </a:prstGeom>
            <a:noFill/>
            <a:ln w="63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8" name="Freeform 365"/>
            <p:cNvSpPr>
              <a:spLocks/>
            </p:cNvSpPr>
            <p:nvPr/>
          </p:nvSpPr>
          <p:spPr bwMode="auto">
            <a:xfrm>
              <a:off x="3320757" y="3451361"/>
              <a:ext cx="30282" cy="15141"/>
            </a:xfrm>
            <a:custGeom>
              <a:avLst/>
              <a:gdLst>
                <a:gd name="T0" fmla="*/ 22 w 22"/>
                <a:gd name="T1" fmla="*/ 11 h 11"/>
                <a:gd name="T2" fmla="*/ 22 w 22"/>
                <a:gd name="T3" fmla="*/ 11 h 11"/>
                <a:gd name="T4" fmla="*/ 22 w 22"/>
                <a:gd name="T5" fmla="*/ 9 h 11"/>
                <a:gd name="T6" fmla="*/ 20 w 22"/>
                <a:gd name="T7" fmla="*/ 5 h 11"/>
                <a:gd name="T8" fmla="*/ 15 w 22"/>
                <a:gd name="T9" fmla="*/ 2 h 11"/>
                <a:gd name="T10" fmla="*/ 11 w 22"/>
                <a:gd name="T11" fmla="*/ 0 h 11"/>
                <a:gd name="T12" fmla="*/ 11 w 22"/>
                <a:gd name="T13" fmla="*/ 0 h 11"/>
                <a:gd name="T14" fmla="*/ 6 w 22"/>
                <a:gd name="T15" fmla="*/ 2 h 11"/>
                <a:gd name="T16" fmla="*/ 2 w 22"/>
                <a:gd name="T17" fmla="*/ 5 h 11"/>
                <a:gd name="T18" fmla="*/ 0 w 22"/>
                <a:gd name="T19" fmla="*/ 9 h 11"/>
                <a:gd name="T20" fmla="*/ 0 w 22"/>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
                  <a:moveTo>
                    <a:pt x="22" y="11"/>
                  </a:moveTo>
                  <a:lnTo>
                    <a:pt x="22" y="11"/>
                  </a:lnTo>
                  <a:lnTo>
                    <a:pt x="22" y="9"/>
                  </a:lnTo>
                  <a:lnTo>
                    <a:pt x="20" y="5"/>
                  </a:lnTo>
                  <a:lnTo>
                    <a:pt x="15" y="2"/>
                  </a:lnTo>
                  <a:lnTo>
                    <a:pt x="11" y="0"/>
                  </a:lnTo>
                  <a:lnTo>
                    <a:pt x="11" y="0"/>
                  </a:lnTo>
                  <a:lnTo>
                    <a:pt x="6" y="2"/>
                  </a:lnTo>
                  <a:lnTo>
                    <a:pt x="2" y="5"/>
                  </a:lnTo>
                  <a:lnTo>
                    <a:pt x="0" y="9"/>
                  </a:lnTo>
                  <a:lnTo>
                    <a:pt x="0" y="11"/>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59" name="Line 366"/>
            <p:cNvSpPr>
              <a:spLocks noChangeShapeType="1"/>
            </p:cNvSpPr>
            <p:nvPr/>
          </p:nvSpPr>
          <p:spPr bwMode="auto">
            <a:xfrm flipH="1">
              <a:off x="3183110" y="3466502"/>
              <a:ext cx="13764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0" name="Freeform 367"/>
            <p:cNvSpPr>
              <a:spLocks/>
            </p:cNvSpPr>
            <p:nvPr/>
          </p:nvSpPr>
          <p:spPr bwMode="auto">
            <a:xfrm>
              <a:off x="3521720" y="3905592"/>
              <a:ext cx="423950" cy="79834"/>
            </a:xfrm>
            <a:custGeom>
              <a:avLst/>
              <a:gdLst>
                <a:gd name="T0" fmla="*/ 0 w 308"/>
                <a:gd name="T1" fmla="*/ 58 h 58"/>
                <a:gd name="T2" fmla="*/ 0 w 308"/>
                <a:gd name="T3" fmla="*/ 0 h 58"/>
                <a:gd name="T4" fmla="*/ 308 w 308"/>
                <a:gd name="T5" fmla="*/ 0 h 58"/>
              </a:gdLst>
              <a:ahLst/>
              <a:cxnLst>
                <a:cxn ang="0">
                  <a:pos x="T0" y="T1"/>
                </a:cxn>
                <a:cxn ang="0">
                  <a:pos x="T2" y="T3"/>
                </a:cxn>
                <a:cxn ang="0">
                  <a:pos x="T4" y="T5"/>
                </a:cxn>
              </a:cxnLst>
              <a:rect l="0" t="0" r="r" b="b"/>
              <a:pathLst>
                <a:path w="308" h="58">
                  <a:moveTo>
                    <a:pt x="0" y="58"/>
                  </a:moveTo>
                  <a:lnTo>
                    <a:pt x="0" y="0"/>
                  </a:lnTo>
                  <a:lnTo>
                    <a:pt x="308" y="0"/>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1" name="Line 368"/>
            <p:cNvSpPr>
              <a:spLocks noChangeShapeType="1"/>
            </p:cNvSpPr>
            <p:nvPr/>
          </p:nvSpPr>
          <p:spPr bwMode="auto">
            <a:xfrm>
              <a:off x="3521720" y="3772076"/>
              <a:ext cx="361792"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2" name="Freeform 369"/>
            <p:cNvSpPr>
              <a:spLocks/>
            </p:cNvSpPr>
            <p:nvPr/>
          </p:nvSpPr>
          <p:spPr bwMode="auto">
            <a:xfrm>
              <a:off x="3311121" y="3170563"/>
              <a:ext cx="155541" cy="461114"/>
            </a:xfrm>
            <a:custGeom>
              <a:avLst/>
              <a:gdLst>
                <a:gd name="T0" fmla="*/ 18 w 113"/>
                <a:gd name="T1" fmla="*/ 335 h 335"/>
                <a:gd name="T2" fmla="*/ 18 w 113"/>
                <a:gd name="T3" fmla="*/ 164 h 335"/>
                <a:gd name="T4" fmla="*/ 36 w 113"/>
                <a:gd name="T5" fmla="*/ 151 h 335"/>
                <a:gd name="T6" fmla="*/ 0 w 113"/>
                <a:gd name="T7" fmla="*/ 140 h 335"/>
                <a:gd name="T8" fmla="*/ 36 w 113"/>
                <a:gd name="T9" fmla="*/ 129 h 335"/>
                <a:gd name="T10" fmla="*/ 0 w 113"/>
                <a:gd name="T11" fmla="*/ 118 h 335"/>
                <a:gd name="T12" fmla="*/ 36 w 113"/>
                <a:gd name="T13" fmla="*/ 105 h 335"/>
                <a:gd name="T14" fmla="*/ 0 w 113"/>
                <a:gd name="T15" fmla="*/ 93 h 335"/>
                <a:gd name="T16" fmla="*/ 18 w 113"/>
                <a:gd name="T17" fmla="*/ 80 h 335"/>
                <a:gd name="T18" fmla="*/ 18 w 113"/>
                <a:gd name="T19" fmla="*/ 0 h 335"/>
                <a:gd name="T20" fmla="*/ 93 w 113"/>
                <a:gd name="T21" fmla="*/ 0 h 335"/>
                <a:gd name="T22" fmla="*/ 93 w 113"/>
                <a:gd name="T23" fmla="*/ 80 h 335"/>
                <a:gd name="T24" fmla="*/ 75 w 113"/>
                <a:gd name="T25" fmla="*/ 93 h 335"/>
                <a:gd name="T26" fmla="*/ 113 w 113"/>
                <a:gd name="T27" fmla="*/ 105 h 335"/>
                <a:gd name="T28" fmla="*/ 75 w 113"/>
                <a:gd name="T29" fmla="*/ 118 h 335"/>
                <a:gd name="T30" fmla="*/ 113 w 113"/>
                <a:gd name="T31" fmla="*/ 129 h 335"/>
                <a:gd name="T32" fmla="*/ 75 w 113"/>
                <a:gd name="T33" fmla="*/ 140 h 335"/>
                <a:gd name="T34" fmla="*/ 113 w 113"/>
                <a:gd name="T35" fmla="*/ 151 h 335"/>
                <a:gd name="T36" fmla="*/ 93 w 113"/>
                <a:gd name="T37" fmla="*/ 164 h 335"/>
                <a:gd name="T38" fmla="*/ 93 w 113"/>
                <a:gd name="T39" fmla="*/ 21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335">
                  <a:moveTo>
                    <a:pt x="18" y="335"/>
                  </a:moveTo>
                  <a:lnTo>
                    <a:pt x="18" y="164"/>
                  </a:lnTo>
                  <a:lnTo>
                    <a:pt x="36" y="151"/>
                  </a:lnTo>
                  <a:lnTo>
                    <a:pt x="0" y="140"/>
                  </a:lnTo>
                  <a:lnTo>
                    <a:pt x="36" y="129"/>
                  </a:lnTo>
                  <a:lnTo>
                    <a:pt x="0" y="118"/>
                  </a:lnTo>
                  <a:lnTo>
                    <a:pt x="36" y="105"/>
                  </a:lnTo>
                  <a:lnTo>
                    <a:pt x="0" y="93"/>
                  </a:lnTo>
                  <a:lnTo>
                    <a:pt x="18" y="80"/>
                  </a:lnTo>
                  <a:lnTo>
                    <a:pt x="18" y="0"/>
                  </a:lnTo>
                  <a:lnTo>
                    <a:pt x="93" y="0"/>
                  </a:lnTo>
                  <a:lnTo>
                    <a:pt x="93" y="80"/>
                  </a:lnTo>
                  <a:lnTo>
                    <a:pt x="75" y="93"/>
                  </a:lnTo>
                  <a:lnTo>
                    <a:pt x="113" y="105"/>
                  </a:lnTo>
                  <a:lnTo>
                    <a:pt x="75" y="118"/>
                  </a:lnTo>
                  <a:lnTo>
                    <a:pt x="113" y="129"/>
                  </a:lnTo>
                  <a:lnTo>
                    <a:pt x="75" y="140"/>
                  </a:lnTo>
                  <a:lnTo>
                    <a:pt x="113" y="151"/>
                  </a:lnTo>
                  <a:lnTo>
                    <a:pt x="93" y="164"/>
                  </a:lnTo>
                  <a:lnTo>
                    <a:pt x="93" y="215"/>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3" name="Freeform 370"/>
            <p:cNvSpPr>
              <a:spLocks/>
            </p:cNvSpPr>
            <p:nvPr/>
          </p:nvSpPr>
          <p:spPr bwMode="auto">
            <a:xfrm>
              <a:off x="4698596" y="2999882"/>
              <a:ext cx="805231" cy="125258"/>
            </a:xfrm>
            <a:custGeom>
              <a:avLst/>
              <a:gdLst>
                <a:gd name="T0" fmla="*/ 0 w 585"/>
                <a:gd name="T1" fmla="*/ 91 h 91"/>
                <a:gd name="T2" fmla="*/ 543 w 585"/>
                <a:gd name="T3" fmla="*/ 91 h 91"/>
                <a:gd name="T4" fmla="*/ 543 w 585"/>
                <a:gd name="T5" fmla="*/ 0 h 91"/>
                <a:gd name="T6" fmla="*/ 585 w 585"/>
                <a:gd name="T7" fmla="*/ 0 h 91"/>
              </a:gdLst>
              <a:ahLst/>
              <a:cxnLst>
                <a:cxn ang="0">
                  <a:pos x="T0" y="T1"/>
                </a:cxn>
                <a:cxn ang="0">
                  <a:pos x="T2" y="T3"/>
                </a:cxn>
                <a:cxn ang="0">
                  <a:pos x="T4" y="T5"/>
                </a:cxn>
                <a:cxn ang="0">
                  <a:pos x="T6" y="T7"/>
                </a:cxn>
              </a:cxnLst>
              <a:rect l="0" t="0" r="r" b="b"/>
              <a:pathLst>
                <a:path w="585" h="91">
                  <a:moveTo>
                    <a:pt x="0" y="91"/>
                  </a:moveTo>
                  <a:lnTo>
                    <a:pt x="543" y="91"/>
                  </a:lnTo>
                  <a:lnTo>
                    <a:pt x="543" y="0"/>
                  </a:lnTo>
                  <a:lnTo>
                    <a:pt x="585" y="0"/>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4" name="Line 371"/>
            <p:cNvSpPr>
              <a:spLocks noChangeShapeType="1"/>
            </p:cNvSpPr>
            <p:nvPr/>
          </p:nvSpPr>
          <p:spPr bwMode="auto">
            <a:xfrm>
              <a:off x="5627709" y="2999882"/>
              <a:ext cx="55058"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5" name="Line 372"/>
            <p:cNvSpPr>
              <a:spLocks noChangeShapeType="1"/>
            </p:cNvSpPr>
            <p:nvPr/>
          </p:nvSpPr>
          <p:spPr bwMode="auto">
            <a:xfrm>
              <a:off x="5418486" y="2713578"/>
              <a:ext cx="200964"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6" name="Line 373"/>
            <p:cNvSpPr>
              <a:spLocks noChangeShapeType="1"/>
            </p:cNvSpPr>
            <p:nvPr/>
          </p:nvSpPr>
          <p:spPr bwMode="auto">
            <a:xfrm>
              <a:off x="5960813" y="2999882"/>
              <a:ext cx="792843"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7" name="Freeform 374"/>
            <p:cNvSpPr>
              <a:spLocks/>
            </p:cNvSpPr>
            <p:nvPr/>
          </p:nvSpPr>
          <p:spPr bwMode="auto">
            <a:xfrm>
              <a:off x="4698596" y="3491278"/>
              <a:ext cx="1899519" cy="313833"/>
            </a:xfrm>
            <a:custGeom>
              <a:avLst/>
              <a:gdLst>
                <a:gd name="T0" fmla="*/ 0 w 1380"/>
                <a:gd name="T1" fmla="*/ 228 h 228"/>
                <a:gd name="T2" fmla="*/ 1380 w 1380"/>
                <a:gd name="T3" fmla="*/ 228 h 228"/>
                <a:gd name="T4" fmla="*/ 1380 w 1380"/>
                <a:gd name="T5" fmla="*/ 0 h 228"/>
              </a:gdLst>
              <a:ahLst/>
              <a:cxnLst>
                <a:cxn ang="0">
                  <a:pos x="T0" y="T1"/>
                </a:cxn>
                <a:cxn ang="0">
                  <a:pos x="T2" y="T3"/>
                </a:cxn>
                <a:cxn ang="0">
                  <a:pos x="T4" y="T5"/>
                </a:cxn>
              </a:cxnLst>
              <a:rect l="0" t="0" r="r" b="b"/>
              <a:pathLst>
                <a:path w="1380" h="228">
                  <a:moveTo>
                    <a:pt x="0" y="228"/>
                  </a:moveTo>
                  <a:lnTo>
                    <a:pt x="1380" y="228"/>
                  </a:lnTo>
                  <a:lnTo>
                    <a:pt x="1380" y="0"/>
                  </a:lnTo>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8" name="Line 375"/>
            <p:cNvSpPr>
              <a:spLocks noChangeShapeType="1"/>
            </p:cNvSpPr>
            <p:nvPr/>
          </p:nvSpPr>
          <p:spPr bwMode="auto">
            <a:xfrm>
              <a:off x="3386827" y="3089442"/>
              <a:ext cx="0" cy="85341"/>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69" name="Line 376"/>
            <p:cNvSpPr>
              <a:spLocks noChangeShapeType="1"/>
            </p:cNvSpPr>
            <p:nvPr/>
          </p:nvSpPr>
          <p:spPr bwMode="auto">
            <a:xfrm>
              <a:off x="6563704" y="3646818"/>
              <a:ext cx="7020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470" name="Rectangle 377"/>
            <p:cNvSpPr>
              <a:spLocks noChangeArrowheads="1"/>
            </p:cNvSpPr>
            <p:nvPr/>
          </p:nvSpPr>
          <p:spPr bwMode="auto">
            <a:xfrm>
              <a:off x="5030324" y="2293758"/>
              <a:ext cx="262904" cy="103235"/>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LDO28</a:t>
              </a:r>
              <a:endParaRPr lang="ja-JP" altLang="en-US" sz="500" dirty="0">
                <a:latin typeface="+mn-lt"/>
                <a:ea typeface="Meiryo UI" panose="020B0604030504040204" pitchFamily="50" charset="-128"/>
              </a:endParaRPr>
            </a:p>
          </p:txBody>
        </p:sp>
        <p:sp>
          <p:nvSpPr>
            <p:cNvPr id="476" name="Rectangle 383"/>
            <p:cNvSpPr>
              <a:spLocks noChangeArrowheads="1"/>
            </p:cNvSpPr>
            <p:nvPr/>
          </p:nvSpPr>
          <p:spPr bwMode="auto">
            <a:xfrm>
              <a:off x="5293228" y="2662649"/>
              <a:ext cx="261528" cy="103235"/>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POR</a:t>
              </a:r>
              <a:endParaRPr lang="ja-JP" altLang="en-US" sz="500" dirty="0">
                <a:latin typeface="+mn-lt"/>
                <a:ea typeface="Meiryo UI" panose="020B0604030504040204" pitchFamily="50" charset="-128"/>
              </a:endParaRPr>
            </a:p>
          </p:txBody>
        </p:sp>
        <p:sp>
          <p:nvSpPr>
            <p:cNvPr id="483" name="Rectangle 387"/>
            <p:cNvSpPr>
              <a:spLocks noChangeArrowheads="1"/>
            </p:cNvSpPr>
            <p:nvPr/>
          </p:nvSpPr>
          <p:spPr bwMode="auto">
            <a:xfrm>
              <a:off x="4338192" y="2966847"/>
              <a:ext cx="327600" cy="173434"/>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AFE_CNT</a:t>
              </a:r>
              <a:endParaRPr lang="ja-JP" altLang="en-US" sz="500" dirty="0">
                <a:latin typeface="+mn-lt"/>
                <a:ea typeface="Meiryo UI" panose="020B0604030504040204" pitchFamily="50" charset="-128"/>
              </a:endParaRPr>
            </a:p>
          </p:txBody>
        </p:sp>
        <p:sp>
          <p:nvSpPr>
            <p:cNvPr id="491" name="Rectangle 395"/>
            <p:cNvSpPr>
              <a:spLocks noChangeArrowheads="1"/>
            </p:cNvSpPr>
            <p:nvPr/>
          </p:nvSpPr>
          <p:spPr bwMode="auto">
            <a:xfrm>
              <a:off x="3887859" y="3204975"/>
              <a:ext cx="389539" cy="173434"/>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MPU</a:t>
              </a:r>
              <a:endParaRPr lang="ja-JP" altLang="en-US" sz="500" dirty="0">
                <a:latin typeface="+mn-lt"/>
                <a:ea typeface="Meiryo UI" panose="020B0604030504040204" pitchFamily="50" charset="-128"/>
              </a:endParaRPr>
            </a:p>
          </p:txBody>
        </p:sp>
        <p:sp>
          <p:nvSpPr>
            <p:cNvPr id="495" name="Rectangle 399"/>
            <p:cNvSpPr>
              <a:spLocks noChangeArrowheads="1"/>
            </p:cNvSpPr>
            <p:nvPr/>
          </p:nvSpPr>
          <p:spPr bwMode="auto">
            <a:xfrm>
              <a:off x="3847942" y="2399745"/>
              <a:ext cx="261528" cy="107363"/>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VREF</a:t>
              </a:r>
              <a:endParaRPr lang="ja-JP" altLang="en-US" sz="500" dirty="0">
                <a:latin typeface="+mn-lt"/>
                <a:ea typeface="Meiryo UI" panose="020B0604030504040204" pitchFamily="50" charset="-128"/>
              </a:endParaRPr>
            </a:p>
          </p:txBody>
        </p:sp>
        <p:sp>
          <p:nvSpPr>
            <p:cNvPr id="500" name="Rectangle 404"/>
            <p:cNvSpPr>
              <a:spLocks noChangeArrowheads="1"/>
            </p:cNvSpPr>
            <p:nvPr/>
          </p:nvSpPr>
          <p:spPr bwMode="auto">
            <a:xfrm>
              <a:off x="4247116" y="2507110"/>
              <a:ext cx="262904" cy="103235"/>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LDO15</a:t>
              </a:r>
              <a:endParaRPr lang="ja-JP" altLang="en-US" sz="500" dirty="0">
                <a:latin typeface="+mn-lt"/>
                <a:ea typeface="Meiryo UI" panose="020B0604030504040204" pitchFamily="50" charset="-128"/>
              </a:endParaRPr>
            </a:p>
          </p:txBody>
        </p:sp>
        <p:sp>
          <p:nvSpPr>
            <p:cNvPr id="506" name="Rectangle 410"/>
            <p:cNvSpPr>
              <a:spLocks noChangeArrowheads="1"/>
            </p:cNvSpPr>
            <p:nvPr/>
          </p:nvSpPr>
          <p:spPr bwMode="auto">
            <a:xfrm>
              <a:off x="4247116" y="2747990"/>
              <a:ext cx="262904" cy="103235"/>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OSC</a:t>
              </a:r>
              <a:endParaRPr lang="ja-JP" altLang="en-US" sz="500" dirty="0">
                <a:latin typeface="+mn-lt"/>
                <a:ea typeface="Meiryo UI" panose="020B0604030504040204" pitchFamily="50" charset="-128"/>
              </a:endParaRPr>
            </a:p>
          </p:txBody>
        </p:sp>
        <p:sp>
          <p:nvSpPr>
            <p:cNvPr id="510" name="Rectangle 414"/>
            <p:cNvSpPr>
              <a:spLocks noChangeArrowheads="1"/>
            </p:cNvSpPr>
            <p:nvPr/>
          </p:nvSpPr>
          <p:spPr bwMode="auto">
            <a:xfrm>
              <a:off x="4321992" y="3155422"/>
              <a:ext cx="360000" cy="116999"/>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WDTR</a:t>
              </a:r>
              <a:endParaRPr lang="ja-JP" altLang="en-US" sz="500" dirty="0">
                <a:latin typeface="+mn-lt"/>
                <a:ea typeface="Meiryo UI" panose="020B0604030504040204" pitchFamily="50" charset="-128"/>
              </a:endParaRPr>
            </a:p>
          </p:txBody>
        </p:sp>
        <p:sp>
          <p:nvSpPr>
            <p:cNvPr id="515" name="Rectangle 419"/>
            <p:cNvSpPr>
              <a:spLocks noChangeArrowheads="1"/>
            </p:cNvSpPr>
            <p:nvPr/>
          </p:nvSpPr>
          <p:spPr bwMode="auto">
            <a:xfrm>
              <a:off x="5088135" y="3039799"/>
              <a:ext cx="295940" cy="162423"/>
            </a:xfrm>
            <a:prstGeom prst="rect">
              <a:avLst/>
            </a:prstGeom>
            <a:solidFill>
              <a:srgbClr val="FFFFFF"/>
            </a:solidFill>
            <a:ln w="6350">
              <a:solidFill>
                <a:srgbClr val="000000"/>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C/V</a:t>
              </a:r>
            </a:p>
            <a:p>
              <a:pPr algn="ctr"/>
              <a:r>
                <a:rPr lang="en-US" altLang="ja-JP" sz="500" dirty="0">
                  <a:latin typeface="+mn-lt"/>
                  <a:ea typeface="Meiryo UI" panose="020B0604030504040204" pitchFamily="50" charset="-128"/>
                </a:rPr>
                <a:t>Converter</a:t>
              </a:r>
              <a:endParaRPr lang="ja-JP" altLang="en-US" sz="500" dirty="0">
                <a:latin typeface="+mn-lt"/>
                <a:ea typeface="Meiryo UI" panose="020B0604030504040204" pitchFamily="50" charset="-128"/>
              </a:endParaRPr>
            </a:p>
          </p:txBody>
        </p:sp>
        <p:sp>
          <p:nvSpPr>
            <p:cNvPr id="529" name="Rectangle 432"/>
            <p:cNvSpPr>
              <a:spLocks noChangeArrowheads="1"/>
            </p:cNvSpPr>
            <p:nvPr/>
          </p:nvSpPr>
          <p:spPr bwMode="auto">
            <a:xfrm>
              <a:off x="5680014" y="2914542"/>
              <a:ext cx="298693" cy="162423"/>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Sensor</a:t>
              </a:r>
            </a:p>
            <a:p>
              <a:pPr algn="ctr"/>
              <a:r>
                <a:rPr lang="en-US" altLang="ja-JP" sz="500" dirty="0">
                  <a:latin typeface="+mn-lt"/>
                  <a:ea typeface="Meiryo UI" panose="020B0604030504040204" pitchFamily="50" charset="-128"/>
                </a:rPr>
                <a:t>AFE</a:t>
              </a:r>
              <a:endParaRPr lang="ja-JP" altLang="en-US" sz="500" dirty="0">
                <a:latin typeface="+mn-lt"/>
                <a:ea typeface="Meiryo UI" panose="020B0604030504040204" pitchFamily="50" charset="-128"/>
              </a:endParaRPr>
            </a:p>
          </p:txBody>
        </p:sp>
        <p:sp>
          <p:nvSpPr>
            <p:cNvPr id="539" name="Rectangle 442"/>
            <p:cNvSpPr>
              <a:spLocks noChangeArrowheads="1"/>
            </p:cNvSpPr>
            <p:nvPr/>
          </p:nvSpPr>
          <p:spPr bwMode="auto">
            <a:xfrm>
              <a:off x="4320579" y="3290314"/>
              <a:ext cx="360000" cy="112870"/>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PRDR</a:t>
              </a:r>
              <a:endParaRPr lang="ja-JP" altLang="en-US" sz="500" dirty="0">
                <a:latin typeface="+mn-lt"/>
                <a:ea typeface="Meiryo UI" panose="020B0604030504040204" pitchFamily="50" charset="-128"/>
              </a:endParaRPr>
            </a:p>
          </p:txBody>
        </p:sp>
        <p:sp>
          <p:nvSpPr>
            <p:cNvPr id="21632" name="Rectangle 447"/>
            <p:cNvSpPr>
              <a:spLocks noChangeArrowheads="1"/>
            </p:cNvSpPr>
            <p:nvPr/>
          </p:nvSpPr>
          <p:spPr bwMode="auto">
            <a:xfrm>
              <a:off x="4320579" y="3423831"/>
              <a:ext cx="360000" cy="112870"/>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WRAM</a:t>
              </a:r>
              <a:endParaRPr lang="ja-JP" altLang="en-US" sz="500" dirty="0">
                <a:latin typeface="+mn-lt"/>
                <a:ea typeface="Meiryo UI" panose="020B0604030504040204" pitchFamily="50" charset="-128"/>
              </a:endParaRPr>
            </a:p>
          </p:txBody>
        </p:sp>
        <p:sp>
          <p:nvSpPr>
            <p:cNvPr id="21637" name="Rectangle 452"/>
            <p:cNvSpPr>
              <a:spLocks noChangeArrowheads="1"/>
            </p:cNvSpPr>
            <p:nvPr/>
          </p:nvSpPr>
          <p:spPr bwMode="auto">
            <a:xfrm>
              <a:off x="4320579" y="3558725"/>
              <a:ext cx="360000" cy="112870"/>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LEDDRY</a:t>
              </a:r>
              <a:endParaRPr lang="ja-JP" altLang="en-US" sz="500" dirty="0">
                <a:latin typeface="+mn-lt"/>
                <a:ea typeface="Meiryo UI" panose="020B0604030504040204" pitchFamily="50" charset="-128"/>
              </a:endParaRPr>
            </a:p>
          </p:txBody>
        </p:sp>
        <p:sp>
          <p:nvSpPr>
            <p:cNvPr id="21644" name="Rectangle 459"/>
            <p:cNvSpPr>
              <a:spLocks noChangeArrowheads="1"/>
            </p:cNvSpPr>
            <p:nvPr/>
          </p:nvSpPr>
          <p:spPr bwMode="auto">
            <a:xfrm>
              <a:off x="4320579" y="3689488"/>
              <a:ext cx="360000" cy="115623"/>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PWM-CNT</a:t>
              </a:r>
              <a:endParaRPr lang="ja-JP" altLang="en-US" sz="500" dirty="0">
                <a:latin typeface="+mn-lt"/>
                <a:ea typeface="Meiryo UI" panose="020B0604030504040204" pitchFamily="50" charset="-128"/>
              </a:endParaRPr>
            </a:p>
          </p:txBody>
        </p:sp>
        <p:sp>
          <p:nvSpPr>
            <p:cNvPr id="21653" name="Rectangle 468"/>
            <p:cNvSpPr>
              <a:spLocks noChangeArrowheads="1"/>
            </p:cNvSpPr>
            <p:nvPr/>
          </p:nvSpPr>
          <p:spPr bwMode="auto">
            <a:xfrm>
              <a:off x="3697907" y="2219540"/>
              <a:ext cx="34411"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4" name="Rectangle 469"/>
            <p:cNvSpPr>
              <a:spLocks noChangeArrowheads="1"/>
            </p:cNvSpPr>
            <p:nvPr/>
          </p:nvSpPr>
          <p:spPr bwMode="auto">
            <a:xfrm>
              <a:off x="3697907" y="3448607"/>
              <a:ext cx="34411"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5" name="Rectangle 470"/>
            <p:cNvSpPr>
              <a:spLocks noChangeArrowheads="1"/>
            </p:cNvSpPr>
            <p:nvPr/>
          </p:nvSpPr>
          <p:spPr bwMode="auto">
            <a:xfrm>
              <a:off x="3697907" y="3609653"/>
              <a:ext cx="34411"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6" name="Rectangle 471"/>
            <p:cNvSpPr>
              <a:spLocks noChangeArrowheads="1"/>
            </p:cNvSpPr>
            <p:nvPr/>
          </p:nvSpPr>
          <p:spPr bwMode="auto">
            <a:xfrm>
              <a:off x="3697907" y="3750052"/>
              <a:ext cx="34411"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7" name="Rectangle 472"/>
            <p:cNvSpPr>
              <a:spLocks noChangeArrowheads="1"/>
            </p:cNvSpPr>
            <p:nvPr/>
          </p:nvSpPr>
          <p:spPr bwMode="auto">
            <a:xfrm>
              <a:off x="3697907" y="3884945"/>
              <a:ext cx="34411" cy="42670"/>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8" name="Rectangle 473"/>
            <p:cNvSpPr>
              <a:spLocks noChangeArrowheads="1"/>
            </p:cNvSpPr>
            <p:nvPr/>
          </p:nvSpPr>
          <p:spPr bwMode="auto">
            <a:xfrm>
              <a:off x="6083318" y="2329546"/>
              <a:ext cx="30282"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59" name="Rectangle 474"/>
            <p:cNvSpPr>
              <a:spLocks noChangeArrowheads="1"/>
            </p:cNvSpPr>
            <p:nvPr/>
          </p:nvSpPr>
          <p:spPr bwMode="auto">
            <a:xfrm>
              <a:off x="6083318" y="2537391"/>
              <a:ext cx="30282"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60" name="Rectangle 475"/>
            <p:cNvSpPr>
              <a:spLocks noChangeArrowheads="1"/>
            </p:cNvSpPr>
            <p:nvPr/>
          </p:nvSpPr>
          <p:spPr bwMode="auto">
            <a:xfrm>
              <a:off x="6083318" y="2979235"/>
              <a:ext cx="30282"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61" name="Rectangle 476"/>
            <p:cNvSpPr>
              <a:spLocks noChangeArrowheads="1"/>
            </p:cNvSpPr>
            <p:nvPr/>
          </p:nvSpPr>
          <p:spPr bwMode="auto">
            <a:xfrm>
              <a:off x="6083318" y="3787217"/>
              <a:ext cx="30282" cy="39918"/>
            </a:xfrm>
            <a:prstGeom prst="rect">
              <a:avLst/>
            </a:prstGeom>
            <a:solidFill>
              <a:srgbClr val="FFFFFF"/>
            </a:solidFill>
            <a:ln w="6350">
              <a:solidFill>
                <a:srgbClr val="4C4948"/>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62" name="Rectangle 477"/>
            <p:cNvSpPr>
              <a:spLocks noChangeArrowheads="1"/>
            </p:cNvSpPr>
            <p:nvPr/>
          </p:nvSpPr>
          <p:spPr bwMode="auto">
            <a:xfrm>
              <a:off x="3936036" y="3430713"/>
              <a:ext cx="262904" cy="256021"/>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n-ea"/>
                </a:rPr>
                <a:t>Host</a:t>
              </a:r>
            </a:p>
            <a:p>
              <a:pPr algn="ctr"/>
              <a:r>
                <a:rPr lang="en-US" altLang="ja-JP" sz="500" dirty="0">
                  <a:latin typeface="+mn-lt"/>
                  <a:ea typeface="+mn-ea"/>
                </a:rPr>
                <a:t>I/F</a:t>
              </a:r>
              <a:endParaRPr lang="ja-JP" altLang="en-US" sz="500" dirty="0">
                <a:latin typeface="+mn-lt"/>
                <a:ea typeface="+mn-ea"/>
              </a:endParaRPr>
            </a:p>
          </p:txBody>
        </p:sp>
        <p:sp>
          <p:nvSpPr>
            <p:cNvPr id="21670" name="Rectangle 485"/>
            <p:cNvSpPr>
              <a:spLocks noChangeArrowheads="1"/>
            </p:cNvSpPr>
            <p:nvPr/>
          </p:nvSpPr>
          <p:spPr bwMode="auto">
            <a:xfrm>
              <a:off x="6207200" y="3719770"/>
              <a:ext cx="262904" cy="161046"/>
            </a:xfrm>
            <a:prstGeom prst="rect">
              <a:avLst/>
            </a:prstGeom>
            <a:solidFill>
              <a:srgbClr val="FFFFFF"/>
            </a:solidFill>
            <a:ln w="6350">
              <a:solidFill>
                <a:srgbClr val="4C4948"/>
              </a:solidFill>
              <a:prstDash val="solid"/>
              <a:miter lim="800000"/>
              <a:headEnd/>
              <a:tailEnd/>
            </a:ln>
          </p:spPr>
          <p:txBody>
            <a:bodyPr vert="horz" wrap="square" lIns="0" tIns="0" rIns="0" bIns="0" numCol="1" anchor="ctr" anchorCtr="0" compatLnSpc="1">
              <a:prstTxWarp prst="textNoShape">
                <a:avLst/>
              </a:prstTxWarp>
            </a:bodyPr>
            <a:lstStyle/>
            <a:p>
              <a:pPr algn="ctr"/>
              <a:r>
                <a:rPr lang="en-US" altLang="ja-JP" sz="500" dirty="0">
                  <a:latin typeface="+mn-lt"/>
                  <a:ea typeface="Meiryo UI" panose="020B0604030504040204" pitchFamily="50" charset="-128"/>
                </a:rPr>
                <a:t>DTG</a:t>
              </a:r>
              <a:endParaRPr lang="ja-JP" altLang="en-US" sz="500" dirty="0">
                <a:latin typeface="+mn-lt"/>
                <a:ea typeface="Meiryo UI" panose="020B0604030504040204" pitchFamily="50" charset="-128"/>
              </a:endParaRPr>
            </a:p>
          </p:txBody>
        </p:sp>
        <p:sp>
          <p:nvSpPr>
            <p:cNvPr id="21674" name="Rectangle 489"/>
            <p:cNvSpPr>
              <a:spLocks noChangeArrowheads="1"/>
            </p:cNvSpPr>
            <p:nvPr/>
          </p:nvSpPr>
          <p:spPr bwMode="auto">
            <a:xfrm>
              <a:off x="3850695" y="2918670"/>
              <a:ext cx="847901" cy="926357"/>
            </a:xfrm>
            <a:prstGeom prst="rect">
              <a:avLst/>
            </a:prstGeom>
            <a:noFill/>
            <a:ln w="6350">
              <a:solidFill>
                <a:srgbClr val="00A5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18000" rIns="36000" bIns="0" numCol="1" anchor="t" anchorCtr="0" compatLnSpc="1">
              <a:prstTxWarp prst="textNoShape">
                <a:avLst/>
              </a:prstTxWarp>
            </a:bodyPr>
            <a:lstStyle/>
            <a:p>
              <a:r>
                <a:rPr lang="en-US" altLang="ja-JP" sz="600" dirty="0">
                  <a:latin typeface="+mn-lt"/>
                  <a:ea typeface="Meiryo UI" panose="020B0604030504040204" pitchFamily="50" charset="-128"/>
                </a:rPr>
                <a:t>LOGIC</a:t>
              </a:r>
              <a:endParaRPr lang="ja-JP" altLang="en-US" sz="600" dirty="0">
                <a:latin typeface="+mn-lt"/>
                <a:ea typeface="Meiryo UI" panose="020B0604030504040204" pitchFamily="50" charset="-128"/>
              </a:endParaRPr>
            </a:p>
          </p:txBody>
        </p:sp>
        <p:sp>
          <p:nvSpPr>
            <p:cNvPr id="21675" name="Rectangle 490"/>
            <p:cNvSpPr>
              <a:spLocks noChangeArrowheads="1"/>
            </p:cNvSpPr>
            <p:nvPr/>
          </p:nvSpPr>
          <p:spPr bwMode="auto">
            <a:xfrm>
              <a:off x="4768795" y="2836083"/>
              <a:ext cx="1252581" cy="649689"/>
            </a:xfrm>
            <a:prstGeom prst="rect">
              <a:avLst/>
            </a:prstGeom>
            <a:noFill/>
            <a:ln w="6350">
              <a:solidFill>
                <a:srgbClr val="D80A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18000" rIns="36000" bIns="36000" numCol="1" anchor="b" anchorCtr="0" compatLnSpc="1">
              <a:prstTxWarp prst="textNoShape">
                <a:avLst/>
              </a:prstTxWarp>
            </a:bodyPr>
            <a:lstStyle/>
            <a:p>
              <a:r>
                <a:rPr lang="en-US" altLang="ja-JP" sz="600" dirty="0">
                  <a:latin typeface="+mn-lt"/>
                  <a:ea typeface="Meiryo UI" panose="020B0604030504040204" pitchFamily="50" charset="-128"/>
                </a:rPr>
                <a:t>AFE</a:t>
              </a:r>
              <a:endParaRPr lang="ja-JP" altLang="en-US" sz="600" dirty="0">
                <a:latin typeface="+mn-lt"/>
                <a:ea typeface="Meiryo UI" panose="020B0604030504040204" pitchFamily="50" charset="-128"/>
              </a:endParaRPr>
            </a:p>
          </p:txBody>
        </p:sp>
        <p:sp>
          <p:nvSpPr>
            <p:cNvPr id="21676" name="Freeform 491"/>
            <p:cNvSpPr>
              <a:spLocks/>
            </p:cNvSpPr>
            <p:nvPr/>
          </p:nvSpPr>
          <p:spPr bwMode="auto">
            <a:xfrm>
              <a:off x="4796325" y="3039799"/>
              <a:ext cx="231246" cy="170681"/>
            </a:xfrm>
            <a:custGeom>
              <a:avLst/>
              <a:gdLst>
                <a:gd name="T0" fmla="*/ 0 w 168"/>
                <a:gd name="T1" fmla="*/ 124 h 124"/>
                <a:gd name="T2" fmla="*/ 97 w 168"/>
                <a:gd name="T3" fmla="*/ 124 h 124"/>
                <a:gd name="T4" fmla="*/ 168 w 168"/>
                <a:gd name="T5" fmla="*/ 62 h 124"/>
                <a:gd name="T6" fmla="*/ 97 w 168"/>
                <a:gd name="T7" fmla="*/ 0 h 124"/>
                <a:gd name="T8" fmla="*/ 0 w 168"/>
                <a:gd name="T9" fmla="*/ 0 h 124"/>
                <a:gd name="T10" fmla="*/ 0 w 168"/>
                <a:gd name="T11" fmla="*/ 124 h 124"/>
              </a:gdLst>
              <a:ahLst/>
              <a:cxnLst>
                <a:cxn ang="0">
                  <a:pos x="T0" y="T1"/>
                </a:cxn>
                <a:cxn ang="0">
                  <a:pos x="T2" y="T3"/>
                </a:cxn>
                <a:cxn ang="0">
                  <a:pos x="T4" y="T5"/>
                </a:cxn>
                <a:cxn ang="0">
                  <a:pos x="T6" y="T7"/>
                </a:cxn>
                <a:cxn ang="0">
                  <a:pos x="T8" y="T9"/>
                </a:cxn>
                <a:cxn ang="0">
                  <a:pos x="T10" y="T11"/>
                </a:cxn>
              </a:cxnLst>
              <a:rect l="0" t="0" r="r" b="b"/>
              <a:pathLst>
                <a:path w="168" h="124">
                  <a:moveTo>
                    <a:pt x="0" y="124"/>
                  </a:moveTo>
                  <a:lnTo>
                    <a:pt x="97" y="124"/>
                  </a:lnTo>
                  <a:lnTo>
                    <a:pt x="168" y="62"/>
                  </a:lnTo>
                  <a:lnTo>
                    <a:pt x="97" y="0"/>
                  </a:lnTo>
                  <a:lnTo>
                    <a:pt x="0" y="0"/>
                  </a:lnTo>
                  <a:lnTo>
                    <a:pt x="0" y="124"/>
                  </a:lnTo>
                  <a:close/>
                </a:path>
              </a:pathLst>
            </a:custGeom>
            <a:solidFill>
              <a:srgbClr val="FFFFFF"/>
            </a:solidFill>
            <a:ln w="6350">
              <a:solidFill>
                <a:srgbClr val="000000"/>
              </a:solidFill>
              <a:prstDash val="solid"/>
              <a:round/>
              <a:headEnd/>
              <a:tailEnd/>
            </a:ln>
          </p:spPr>
          <p:txBody>
            <a:bodyPr vert="horz" wrap="square" lIns="54000" tIns="0" rIns="0" bIns="0" numCol="1" anchor="ctr" anchorCtr="0" compatLnSpc="1">
              <a:prstTxWarp prst="textNoShape">
                <a:avLst/>
              </a:prstTxWarp>
            </a:bodyPr>
            <a:lstStyle/>
            <a:p>
              <a:r>
                <a:rPr lang="en-US" altLang="ja-JP" sz="500" dirty="0">
                  <a:latin typeface="+mn-lt"/>
                  <a:ea typeface="Meiryo UI" panose="020B0604030504040204" pitchFamily="50" charset="-128"/>
                </a:rPr>
                <a:t>A/D</a:t>
              </a:r>
              <a:endParaRPr lang="ja-JP" altLang="en-US" sz="500" dirty="0">
                <a:latin typeface="+mn-lt"/>
                <a:ea typeface="Meiryo UI" panose="020B0604030504040204" pitchFamily="50" charset="-128"/>
              </a:endParaRPr>
            </a:p>
          </p:txBody>
        </p:sp>
        <p:sp>
          <p:nvSpPr>
            <p:cNvPr id="21683" name="Freeform 498"/>
            <p:cNvSpPr>
              <a:spLocks/>
            </p:cNvSpPr>
            <p:nvPr/>
          </p:nvSpPr>
          <p:spPr bwMode="auto">
            <a:xfrm>
              <a:off x="5499697" y="2979235"/>
              <a:ext cx="39918" cy="39918"/>
            </a:xfrm>
            <a:custGeom>
              <a:avLst/>
              <a:gdLst>
                <a:gd name="T0" fmla="*/ 29 w 29"/>
                <a:gd name="T1" fmla="*/ 15 h 29"/>
                <a:gd name="T2" fmla="*/ 29 w 29"/>
                <a:gd name="T3" fmla="*/ 15 h 29"/>
                <a:gd name="T4" fmla="*/ 27 w 29"/>
                <a:gd name="T5" fmla="*/ 20 h 29"/>
                <a:gd name="T6" fmla="*/ 25 w 29"/>
                <a:gd name="T7" fmla="*/ 24 h 29"/>
                <a:gd name="T8" fmla="*/ 20 w 29"/>
                <a:gd name="T9" fmla="*/ 29 h 29"/>
                <a:gd name="T10" fmla="*/ 14 w 29"/>
                <a:gd name="T11" fmla="*/ 29 h 29"/>
                <a:gd name="T12" fmla="*/ 14 w 29"/>
                <a:gd name="T13" fmla="*/ 29 h 29"/>
                <a:gd name="T14" fmla="*/ 9 w 29"/>
                <a:gd name="T15" fmla="*/ 29 h 29"/>
                <a:gd name="T16" fmla="*/ 3 w 29"/>
                <a:gd name="T17" fmla="*/ 24 h 29"/>
                <a:gd name="T18" fmla="*/ 0 w 29"/>
                <a:gd name="T19" fmla="*/ 20 h 29"/>
                <a:gd name="T20" fmla="*/ 0 w 29"/>
                <a:gd name="T21" fmla="*/ 15 h 29"/>
                <a:gd name="T22" fmla="*/ 0 w 29"/>
                <a:gd name="T23" fmla="*/ 15 h 29"/>
                <a:gd name="T24" fmla="*/ 0 w 29"/>
                <a:gd name="T25" fmla="*/ 9 h 29"/>
                <a:gd name="T26" fmla="*/ 3 w 29"/>
                <a:gd name="T27" fmla="*/ 4 h 29"/>
                <a:gd name="T28" fmla="*/ 9 w 29"/>
                <a:gd name="T29" fmla="*/ 0 h 29"/>
                <a:gd name="T30" fmla="*/ 14 w 29"/>
                <a:gd name="T31" fmla="*/ 0 h 29"/>
                <a:gd name="T32" fmla="*/ 14 w 29"/>
                <a:gd name="T33" fmla="*/ 0 h 29"/>
                <a:gd name="T34" fmla="*/ 20 w 29"/>
                <a:gd name="T35" fmla="*/ 0 h 29"/>
                <a:gd name="T36" fmla="*/ 25 w 29"/>
                <a:gd name="T37" fmla="*/ 4 h 29"/>
                <a:gd name="T38" fmla="*/ 27 w 29"/>
                <a:gd name="T39" fmla="*/ 9 h 29"/>
                <a:gd name="T40" fmla="*/ 29 w 29"/>
                <a:gd name="T41" fmla="*/ 15 h 29"/>
                <a:gd name="T42" fmla="*/ 29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29" y="15"/>
                  </a:moveTo>
                  <a:lnTo>
                    <a:pt x="29" y="15"/>
                  </a:lnTo>
                  <a:lnTo>
                    <a:pt x="27" y="20"/>
                  </a:lnTo>
                  <a:lnTo>
                    <a:pt x="25" y="24"/>
                  </a:lnTo>
                  <a:lnTo>
                    <a:pt x="20" y="29"/>
                  </a:lnTo>
                  <a:lnTo>
                    <a:pt x="14" y="29"/>
                  </a:lnTo>
                  <a:lnTo>
                    <a:pt x="14" y="29"/>
                  </a:lnTo>
                  <a:lnTo>
                    <a:pt x="9" y="29"/>
                  </a:lnTo>
                  <a:lnTo>
                    <a:pt x="3" y="24"/>
                  </a:lnTo>
                  <a:lnTo>
                    <a:pt x="0" y="20"/>
                  </a:lnTo>
                  <a:lnTo>
                    <a:pt x="0" y="15"/>
                  </a:lnTo>
                  <a:lnTo>
                    <a:pt x="0" y="15"/>
                  </a:lnTo>
                  <a:lnTo>
                    <a:pt x="0" y="9"/>
                  </a:lnTo>
                  <a:lnTo>
                    <a:pt x="3" y="4"/>
                  </a:lnTo>
                  <a:lnTo>
                    <a:pt x="9" y="0"/>
                  </a:lnTo>
                  <a:lnTo>
                    <a:pt x="14" y="0"/>
                  </a:lnTo>
                  <a:lnTo>
                    <a:pt x="14" y="0"/>
                  </a:lnTo>
                  <a:lnTo>
                    <a:pt x="20" y="0"/>
                  </a:lnTo>
                  <a:lnTo>
                    <a:pt x="25" y="4"/>
                  </a:lnTo>
                  <a:lnTo>
                    <a:pt x="27" y="9"/>
                  </a:lnTo>
                  <a:lnTo>
                    <a:pt x="29" y="15"/>
                  </a:lnTo>
                  <a:lnTo>
                    <a:pt x="29" y="15"/>
                  </a:lnTo>
                  <a:close/>
                </a:path>
              </a:pathLst>
            </a:custGeom>
            <a:solidFill>
              <a:srgbClr val="FFFFFF"/>
            </a:solidFill>
            <a:ln w="6350">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84" name="Freeform 499"/>
            <p:cNvSpPr>
              <a:spLocks/>
            </p:cNvSpPr>
            <p:nvPr/>
          </p:nvSpPr>
          <p:spPr bwMode="auto">
            <a:xfrm>
              <a:off x="5591921" y="2979235"/>
              <a:ext cx="39918" cy="39918"/>
            </a:xfrm>
            <a:custGeom>
              <a:avLst/>
              <a:gdLst>
                <a:gd name="T0" fmla="*/ 29 w 29"/>
                <a:gd name="T1" fmla="*/ 15 h 29"/>
                <a:gd name="T2" fmla="*/ 29 w 29"/>
                <a:gd name="T3" fmla="*/ 15 h 29"/>
                <a:gd name="T4" fmla="*/ 29 w 29"/>
                <a:gd name="T5" fmla="*/ 20 h 29"/>
                <a:gd name="T6" fmla="*/ 24 w 29"/>
                <a:gd name="T7" fmla="*/ 24 h 29"/>
                <a:gd name="T8" fmla="*/ 20 w 29"/>
                <a:gd name="T9" fmla="*/ 29 h 29"/>
                <a:gd name="T10" fmla="*/ 15 w 29"/>
                <a:gd name="T11" fmla="*/ 29 h 29"/>
                <a:gd name="T12" fmla="*/ 15 w 29"/>
                <a:gd name="T13" fmla="*/ 29 h 29"/>
                <a:gd name="T14" fmla="*/ 9 w 29"/>
                <a:gd name="T15" fmla="*/ 29 h 29"/>
                <a:gd name="T16" fmla="*/ 4 w 29"/>
                <a:gd name="T17" fmla="*/ 24 h 29"/>
                <a:gd name="T18" fmla="*/ 2 w 29"/>
                <a:gd name="T19" fmla="*/ 20 h 29"/>
                <a:gd name="T20" fmla="*/ 0 w 29"/>
                <a:gd name="T21" fmla="*/ 15 h 29"/>
                <a:gd name="T22" fmla="*/ 0 w 29"/>
                <a:gd name="T23" fmla="*/ 15 h 29"/>
                <a:gd name="T24" fmla="*/ 2 w 29"/>
                <a:gd name="T25" fmla="*/ 9 h 29"/>
                <a:gd name="T26" fmla="*/ 4 w 29"/>
                <a:gd name="T27" fmla="*/ 4 h 29"/>
                <a:gd name="T28" fmla="*/ 9 w 29"/>
                <a:gd name="T29" fmla="*/ 0 h 29"/>
                <a:gd name="T30" fmla="*/ 15 w 29"/>
                <a:gd name="T31" fmla="*/ 0 h 29"/>
                <a:gd name="T32" fmla="*/ 15 w 29"/>
                <a:gd name="T33" fmla="*/ 0 h 29"/>
                <a:gd name="T34" fmla="*/ 20 w 29"/>
                <a:gd name="T35" fmla="*/ 0 h 29"/>
                <a:gd name="T36" fmla="*/ 24 w 29"/>
                <a:gd name="T37" fmla="*/ 4 h 29"/>
                <a:gd name="T38" fmla="*/ 29 w 29"/>
                <a:gd name="T39" fmla="*/ 9 h 29"/>
                <a:gd name="T40" fmla="*/ 29 w 29"/>
                <a:gd name="T41" fmla="*/ 15 h 29"/>
                <a:gd name="T42" fmla="*/ 29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29" y="15"/>
                  </a:moveTo>
                  <a:lnTo>
                    <a:pt x="29" y="15"/>
                  </a:lnTo>
                  <a:lnTo>
                    <a:pt x="29" y="20"/>
                  </a:lnTo>
                  <a:lnTo>
                    <a:pt x="24" y="24"/>
                  </a:lnTo>
                  <a:lnTo>
                    <a:pt x="20" y="29"/>
                  </a:lnTo>
                  <a:lnTo>
                    <a:pt x="15" y="29"/>
                  </a:lnTo>
                  <a:lnTo>
                    <a:pt x="15" y="29"/>
                  </a:lnTo>
                  <a:lnTo>
                    <a:pt x="9" y="29"/>
                  </a:lnTo>
                  <a:lnTo>
                    <a:pt x="4" y="24"/>
                  </a:lnTo>
                  <a:lnTo>
                    <a:pt x="2" y="20"/>
                  </a:lnTo>
                  <a:lnTo>
                    <a:pt x="0" y="15"/>
                  </a:lnTo>
                  <a:lnTo>
                    <a:pt x="0" y="15"/>
                  </a:lnTo>
                  <a:lnTo>
                    <a:pt x="2" y="9"/>
                  </a:lnTo>
                  <a:lnTo>
                    <a:pt x="4" y="4"/>
                  </a:lnTo>
                  <a:lnTo>
                    <a:pt x="9" y="0"/>
                  </a:lnTo>
                  <a:lnTo>
                    <a:pt x="15" y="0"/>
                  </a:lnTo>
                  <a:lnTo>
                    <a:pt x="15" y="0"/>
                  </a:lnTo>
                  <a:lnTo>
                    <a:pt x="20" y="0"/>
                  </a:lnTo>
                  <a:lnTo>
                    <a:pt x="24" y="4"/>
                  </a:lnTo>
                  <a:lnTo>
                    <a:pt x="29" y="9"/>
                  </a:lnTo>
                  <a:lnTo>
                    <a:pt x="29" y="15"/>
                  </a:lnTo>
                  <a:lnTo>
                    <a:pt x="29" y="15"/>
                  </a:lnTo>
                  <a:close/>
                </a:path>
              </a:pathLst>
            </a:custGeom>
            <a:solidFill>
              <a:srgbClr val="FFFFFF"/>
            </a:solidFill>
            <a:ln w="6350">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85" name="Freeform 500"/>
            <p:cNvSpPr>
              <a:spLocks/>
            </p:cNvSpPr>
            <p:nvPr/>
          </p:nvSpPr>
          <p:spPr bwMode="auto">
            <a:xfrm>
              <a:off x="5518968" y="2957211"/>
              <a:ext cx="97729" cy="22024"/>
            </a:xfrm>
            <a:custGeom>
              <a:avLst/>
              <a:gdLst>
                <a:gd name="T0" fmla="*/ 0 w 71"/>
                <a:gd name="T1" fmla="*/ 16 h 16"/>
                <a:gd name="T2" fmla="*/ 71 w 71"/>
                <a:gd name="T3" fmla="*/ 0 h 16"/>
                <a:gd name="T4" fmla="*/ 0 w 71"/>
                <a:gd name="T5" fmla="*/ 16 h 16"/>
              </a:gdLst>
              <a:ahLst/>
              <a:cxnLst>
                <a:cxn ang="0">
                  <a:pos x="T0" y="T1"/>
                </a:cxn>
                <a:cxn ang="0">
                  <a:pos x="T2" y="T3"/>
                </a:cxn>
                <a:cxn ang="0">
                  <a:pos x="T4" y="T5"/>
                </a:cxn>
              </a:cxnLst>
              <a:rect l="0" t="0" r="r" b="b"/>
              <a:pathLst>
                <a:path w="71" h="16">
                  <a:moveTo>
                    <a:pt x="0" y="16"/>
                  </a:moveTo>
                  <a:lnTo>
                    <a:pt x="71"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86" name="Line 501"/>
            <p:cNvSpPr>
              <a:spLocks noChangeShapeType="1"/>
            </p:cNvSpPr>
            <p:nvPr/>
          </p:nvSpPr>
          <p:spPr bwMode="auto">
            <a:xfrm flipV="1">
              <a:off x="5518968" y="2957211"/>
              <a:ext cx="97729" cy="22024"/>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7" name="グループ化 26"/>
            <p:cNvGrpSpPr/>
            <p:nvPr/>
          </p:nvGrpSpPr>
          <p:grpSpPr>
            <a:xfrm>
              <a:off x="3360673" y="3047850"/>
              <a:ext cx="53682" cy="38541"/>
              <a:chOff x="2995402" y="3146473"/>
              <a:chExt cx="58758" cy="42185"/>
            </a:xfrm>
          </p:grpSpPr>
          <p:sp>
            <p:nvSpPr>
              <p:cNvPr id="308" name="Freeform 314"/>
              <p:cNvSpPr>
                <a:spLocks/>
              </p:cNvSpPr>
              <p:nvPr/>
            </p:nvSpPr>
            <p:spPr bwMode="auto">
              <a:xfrm>
                <a:off x="3002935" y="3146473"/>
                <a:ext cx="43692" cy="42185"/>
              </a:xfrm>
              <a:custGeom>
                <a:avLst/>
                <a:gdLst>
                  <a:gd name="T0" fmla="*/ 29 w 29"/>
                  <a:gd name="T1" fmla="*/ 15 h 28"/>
                  <a:gd name="T2" fmla="*/ 29 w 29"/>
                  <a:gd name="T3" fmla="*/ 15 h 28"/>
                  <a:gd name="T4" fmla="*/ 27 w 29"/>
                  <a:gd name="T5" fmla="*/ 19 h 28"/>
                  <a:gd name="T6" fmla="*/ 25 w 29"/>
                  <a:gd name="T7" fmla="*/ 24 h 28"/>
                  <a:gd name="T8" fmla="*/ 20 w 29"/>
                  <a:gd name="T9" fmla="*/ 28 h 28"/>
                  <a:gd name="T10" fmla="*/ 13 w 29"/>
                  <a:gd name="T11" fmla="*/ 28 h 28"/>
                  <a:gd name="T12" fmla="*/ 13 w 29"/>
                  <a:gd name="T13" fmla="*/ 28 h 28"/>
                  <a:gd name="T14" fmla="*/ 9 w 29"/>
                  <a:gd name="T15" fmla="*/ 28 h 28"/>
                  <a:gd name="T16" fmla="*/ 2 w 29"/>
                  <a:gd name="T17" fmla="*/ 24 h 28"/>
                  <a:gd name="T18" fmla="*/ 0 w 29"/>
                  <a:gd name="T19" fmla="*/ 19 h 28"/>
                  <a:gd name="T20" fmla="*/ 0 w 29"/>
                  <a:gd name="T21" fmla="*/ 15 h 28"/>
                  <a:gd name="T22" fmla="*/ 0 w 29"/>
                  <a:gd name="T23" fmla="*/ 15 h 28"/>
                  <a:gd name="T24" fmla="*/ 0 w 29"/>
                  <a:gd name="T25" fmla="*/ 8 h 28"/>
                  <a:gd name="T26" fmla="*/ 2 w 29"/>
                  <a:gd name="T27" fmla="*/ 4 h 28"/>
                  <a:gd name="T28" fmla="*/ 9 w 29"/>
                  <a:gd name="T29" fmla="*/ 2 h 28"/>
                  <a:gd name="T30" fmla="*/ 13 w 29"/>
                  <a:gd name="T31" fmla="*/ 0 h 28"/>
                  <a:gd name="T32" fmla="*/ 13 w 29"/>
                  <a:gd name="T33" fmla="*/ 0 h 28"/>
                  <a:gd name="T34" fmla="*/ 20 w 29"/>
                  <a:gd name="T35" fmla="*/ 2 h 28"/>
                  <a:gd name="T36" fmla="*/ 25 w 29"/>
                  <a:gd name="T37" fmla="*/ 4 h 28"/>
                  <a:gd name="T38" fmla="*/ 27 w 29"/>
                  <a:gd name="T39" fmla="*/ 8 h 28"/>
                  <a:gd name="T40" fmla="*/ 29 w 29"/>
                  <a:gd name="T41" fmla="*/ 15 h 28"/>
                  <a:gd name="T42" fmla="*/ 29 w 29"/>
                  <a:gd name="T4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8">
                    <a:moveTo>
                      <a:pt x="29" y="15"/>
                    </a:moveTo>
                    <a:lnTo>
                      <a:pt x="29" y="15"/>
                    </a:lnTo>
                    <a:lnTo>
                      <a:pt x="27" y="19"/>
                    </a:lnTo>
                    <a:lnTo>
                      <a:pt x="25" y="24"/>
                    </a:lnTo>
                    <a:lnTo>
                      <a:pt x="20" y="28"/>
                    </a:lnTo>
                    <a:lnTo>
                      <a:pt x="13" y="28"/>
                    </a:lnTo>
                    <a:lnTo>
                      <a:pt x="13" y="28"/>
                    </a:lnTo>
                    <a:lnTo>
                      <a:pt x="9" y="28"/>
                    </a:lnTo>
                    <a:lnTo>
                      <a:pt x="2" y="24"/>
                    </a:lnTo>
                    <a:lnTo>
                      <a:pt x="0" y="19"/>
                    </a:lnTo>
                    <a:lnTo>
                      <a:pt x="0" y="15"/>
                    </a:lnTo>
                    <a:lnTo>
                      <a:pt x="0" y="15"/>
                    </a:lnTo>
                    <a:lnTo>
                      <a:pt x="0" y="8"/>
                    </a:lnTo>
                    <a:lnTo>
                      <a:pt x="2" y="4"/>
                    </a:lnTo>
                    <a:lnTo>
                      <a:pt x="9" y="2"/>
                    </a:lnTo>
                    <a:lnTo>
                      <a:pt x="13" y="0"/>
                    </a:lnTo>
                    <a:lnTo>
                      <a:pt x="13" y="0"/>
                    </a:lnTo>
                    <a:lnTo>
                      <a:pt x="20" y="2"/>
                    </a:lnTo>
                    <a:lnTo>
                      <a:pt x="25" y="4"/>
                    </a:lnTo>
                    <a:lnTo>
                      <a:pt x="27" y="8"/>
                    </a:lnTo>
                    <a:lnTo>
                      <a:pt x="29" y="15"/>
                    </a:lnTo>
                    <a:lnTo>
                      <a:pt x="29" y="15"/>
                    </a:lnTo>
                    <a:close/>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87" name="Freeform 502"/>
              <p:cNvSpPr>
                <a:spLocks/>
              </p:cNvSpPr>
              <p:nvPr/>
            </p:nvSpPr>
            <p:spPr bwMode="auto">
              <a:xfrm>
                <a:off x="2995402" y="3167565"/>
                <a:ext cx="58758" cy="0"/>
              </a:xfrm>
              <a:custGeom>
                <a:avLst/>
                <a:gdLst>
                  <a:gd name="T0" fmla="*/ 0 w 39"/>
                  <a:gd name="T1" fmla="*/ 39 w 39"/>
                  <a:gd name="T2" fmla="*/ 0 w 39"/>
                </a:gdLst>
                <a:ahLst/>
                <a:cxnLst>
                  <a:cxn ang="0">
                    <a:pos x="T0" y="0"/>
                  </a:cxn>
                  <a:cxn ang="0">
                    <a:pos x="T1" y="0"/>
                  </a:cxn>
                  <a:cxn ang="0">
                    <a:pos x="T2" y="0"/>
                  </a:cxn>
                </a:cxnLst>
                <a:rect l="0" t="0" r="r" b="b"/>
                <a:pathLst>
                  <a:path w="39">
                    <a:moveTo>
                      <a:pt x="0" y="0"/>
                    </a:moveTo>
                    <a:lnTo>
                      <a:pt x="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88" name="Line 503"/>
              <p:cNvSpPr>
                <a:spLocks noChangeShapeType="1"/>
              </p:cNvSpPr>
              <p:nvPr/>
            </p:nvSpPr>
            <p:spPr bwMode="auto">
              <a:xfrm>
                <a:off x="2995402" y="3167565"/>
                <a:ext cx="58758"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21620" name="Freeform 682"/>
            <p:cNvSpPr>
              <a:spLocks/>
            </p:cNvSpPr>
            <p:nvPr/>
          </p:nvSpPr>
          <p:spPr bwMode="auto">
            <a:xfrm>
              <a:off x="6563704" y="3566984"/>
              <a:ext cx="70200" cy="79834"/>
            </a:xfrm>
            <a:custGeom>
              <a:avLst/>
              <a:gdLst>
                <a:gd name="T0" fmla="*/ 51 w 51"/>
                <a:gd name="T1" fmla="*/ 0 h 58"/>
                <a:gd name="T2" fmla="*/ 25 w 51"/>
                <a:gd name="T3" fmla="*/ 58 h 58"/>
                <a:gd name="T4" fmla="*/ 0 w 51"/>
                <a:gd name="T5" fmla="*/ 0 h 58"/>
                <a:gd name="T6" fmla="*/ 51 w 51"/>
                <a:gd name="T7" fmla="*/ 0 h 58"/>
              </a:gdLst>
              <a:ahLst/>
              <a:cxnLst>
                <a:cxn ang="0">
                  <a:pos x="T0" y="T1"/>
                </a:cxn>
                <a:cxn ang="0">
                  <a:pos x="T2" y="T3"/>
                </a:cxn>
                <a:cxn ang="0">
                  <a:pos x="T4" y="T5"/>
                </a:cxn>
                <a:cxn ang="0">
                  <a:pos x="T6" y="T7"/>
                </a:cxn>
              </a:cxnLst>
              <a:rect l="0" t="0" r="r" b="b"/>
              <a:pathLst>
                <a:path w="51" h="58">
                  <a:moveTo>
                    <a:pt x="51" y="0"/>
                  </a:moveTo>
                  <a:lnTo>
                    <a:pt x="25" y="58"/>
                  </a:lnTo>
                  <a:lnTo>
                    <a:pt x="0" y="0"/>
                  </a:lnTo>
                  <a:lnTo>
                    <a:pt x="51" y="0"/>
                  </a:lnTo>
                  <a:close/>
                </a:path>
              </a:pathLst>
            </a:custGeom>
            <a:solidFill>
              <a:srgbClr val="FFFFFF"/>
            </a:solidFill>
            <a:ln w="6350">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17" name="グループ化 16"/>
            <p:cNvGrpSpPr/>
            <p:nvPr/>
          </p:nvGrpSpPr>
          <p:grpSpPr>
            <a:xfrm>
              <a:off x="6570586" y="3450435"/>
              <a:ext cx="57812" cy="38541"/>
              <a:chOff x="6508812" y="3501008"/>
              <a:chExt cx="63278" cy="42185"/>
            </a:xfrm>
          </p:grpSpPr>
          <p:sp>
            <p:nvSpPr>
              <p:cNvPr id="21621" name="Freeform 683"/>
              <p:cNvSpPr>
                <a:spLocks/>
              </p:cNvSpPr>
              <p:nvPr/>
            </p:nvSpPr>
            <p:spPr bwMode="auto">
              <a:xfrm>
                <a:off x="6519359" y="3501008"/>
                <a:ext cx="42185" cy="42185"/>
              </a:xfrm>
              <a:custGeom>
                <a:avLst/>
                <a:gdLst>
                  <a:gd name="T0" fmla="*/ 28 w 28"/>
                  <a:gd name="T1" fmla="*/ 13 h 28"/>
                  <a:gd name="T2" fmla="*/ 28 w 28"/>
                  <a:gd name="T3" fmla="*/ 13 h 28"/>
                  <a:gd name="T4" fmla="*/ 28 w 28"/>
                  <a:gd name="T5" fmla="*/ 19 h 28"/>
                  <a:gd name="T6" fmla="*/ 24 w 28"/>
                  <a:gd name="T7" fmla="*/ 24 h 28"/>
                  <a:gd name="T8" fmla="*/ 20 w 28"/>
                  <a:gd name="T9" fmla="*/ 26 h 28"/>
                  <a:gd name="T10" fmla="*/ 15 w 28"/>
                  <a:gd name="T11" fmla="*/ 28 h 28"/>
                  <a:gd name="T12" fmla="*/ 15 w 28"/>
                  <a:gd name="T13" fmla="*/ 28 h 28"/>
                  <a:gd name="T14" fmla="*/ 8 w 28"/>
                  <a:gd name="T15" fmla="*/ 26 h 28"/>
                  <a:gd name="T16" fmla="*/ 4 w 28"/>
                  <a:gd name="T17" fmla="*/ 24 h 28"/>
                  <a:gd name="T18" fmla="*/ 0 w 28"/>
                  <a:gd name="T19" fmla="*/ 19 h 28"/>
                  <a:gd name="T20" fmla="*/ 0 w 28"/>
                  <a:gd name="T21" fmla="*/ 13 h 28"/>
                  <a:gd name="T22" fmla="*/ 0 w 28"/>
                  <a:gd name="T23" fmla="*/ 13 h 28"/>
                  <a:gd name="T24" fmla="*/ 0 w 28"/>
                  <a:gd name="T25" fmla="*/ 8 h 28"/>
                  <a:gd name="T26" fmla="*/ 4 w 28"/>
                  <a:gd name="T27" fmla="*/ 2 h 28"/>
                  <a:gd name="T28" fmla="*/ 8 w 28"/>
                  <a:gd name="T29" fmla="*/ 0 h 28"/>
                  <a:gd name="T30" fmla="*/ 15 w 28"/>
                  <a:gd name="T31" fmla="*/ 0 h 28"/>
                  <a:gd name="T32" fmla="*/ 15 w 28"/>
                  <a:gd name="T33" fmla="*/ 0 h 28"/>
                  <a:gd name="T34" fmla="*/ 20 w 28"/>
                  <a:gd name="T35" fmla="*/ 0 h 28"/>
                  <a:gd name="T36" fmla="*/ 24 w 28"/>
                  <a:gd name="T37" fmla="*/ 2 h 28"/>
                  <a:gd name="T38" fmla="*/ 28 w 28"/>
                  <a:gd name="T39" fmla="*/ 8 h 28"/>
                  <a:gd name="T40" fmla="*/ 28 w 28"/>
                  <a:gd name="T41" fmla="*/ 13 h 28"/>
                  <a:gd name="T42" fmla="*/ 28 w 28"/>
                  <a:gd name="T43"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3"/>
                    </a:moveTo>
                    <a:lnTo>
                      <a:pt x="28" y="13"/>
                    </a:lnTo>
                    <a:lnTo>
                      <a:pt x="28" y="19"/>
                    </a:lnTo>
                    <a:lnTo>
                      <a:pt x="24" y="24"/>
                    </a:lnTo>
                    <a:lnTo>
                      <a:pt x="20" y="26"/>
                    </a:lnTo>
                    <a:lnTo>
                      <a:pt x="15" y="28"/>
                    </a:lnTo>
                    <a:lnTo>
                      <a:pt x="15" y="28"/>
                    </a:lnTo>
                    <a:lnTo>
                      <a:pt x="8" y="26"/>
                    </a:lnTo>
                    <a:lnTo>
                      <a:pt x="4" y="24"/>
                    </a:lnTo>
                    <a:lnTo>
                      <a:pt x="0" y="19"/>
                    </a:lnTo>
                    <a:lnTo>
                      <a:pt x="0" y="13"/>
                    </a:lnTo>
                    <a:lnTo>
                      <a:pt x="0" y="13"/>
                    </a:lnTo>
                    <a:lnTo>
                      <a:pt x="0" y="8"/>
                    </a:lnTo>
                    <a:lnTo>
                      <a:pt x="4" y="2"/>
                    </a:lnTo>
                    <a:lnTo>
                      <a:pt x="8" y="0"/>
                    </a:lnTo>
                    <a:lnTo>
                      <a:pt x="15" y="0"/>
                    </a:lnTo>
                    <a:lnTo>
                      <a:pt x="15" y="0"/>
                    </a:lnTo>
                    <a:lnTo>
                      <a:pt x="20" y="0"/>
                    </a:lnTo>
                    <a:lnTo>
                      <a:pt x="24" y="2"/>
                    </a:lnTo>
                    <a:lnTo>
                      <a:pt x="28" y="8"/>
                    </a:lnTo>
                    <a:lnTo>
                      <a:pt x="28" y="13"/>
                    </a:lnTo>
                    <a:lnTo>
                      <a:pt x="28" y="13"/>
                    </a:lnTo>
                    <a:close/>
                  </a:path>
                </a:pathLst>
              </a:custGeom>
              <a:noFill/>
              <a:ln w="6350">
                <a:solidFill>
                  <a:srgbClr val="4C49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22" name="Freeform 684"/>
              <p:cNvSpPr>
                <a:spLocks/>
              </p:cNvSpPr>
              <p:nvPr/>
            </p:nvSpPr>
            <p:spPr bwMode="auto">
              <a:xfrm>
                <a:off x="6508812" y="3522100"/>
                <a:ext cx="63278" cy="0"/>
              </a:xfrm>
              <a:custGeom>
                <a:avLst/>
                <a:gdLst>
                  <a:gd name="T0" fmla="*/ 0 w 42"/>
                  <a:gd name="T1" fmla="*/ 42 w 42"/>
                  <a:gd name="T2" fmla="*/ 0 w 42"/>
                </a:gdLst>
                <a:ahLst/>
                <a:cxnLst>
                  <a:cxn ang="0">
                    <a:pos x="T0" y="0"/>
                  </a:cxn>
                  <a:cxn ang="0">
                    <a:pos x="T1" y="0"/>
                  </a:cxn>
                  <a:cxn ang="0">
                    <a:pos x="T2" y="0"/>
                  </a:cxn>
                </a:cxnLst>
                <a:rect l="0" t="0" r="r" b="b"/>
                <a:pathLst>
                  <a:path w="42">
                    <a:moveTo>
                      <a:pt x="0" y="0"/>
                    </a:moveTo>
                    <a:lnTo>
                      <a:pt x="4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23" name="Line 685"/>
              <p:cNvSpPr>
                <a:spLocks noChangeShapeType="1"/>
              </p:cNvSpPr>
              <p:nvPr/>
            </p:nvSpPr>
            <p:spPr bwMode="auto">
              <a:xfrm>
                <a:off x="6508812" y="3522100"/>
                <a:ext cx="63278"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21624" name="Freeform 686"/>
            <p:cNvSpPr>
              <a:spLocks/>
            </p:cNvSpPr>
            <p:nvPr/>
          </p:nvSpPr>
          <p:spPr bwMode="auto">
            <a:xfrm>
              <a:off x="6688961" y="2969560"/>
              <a:ext cx="388162" cy="128011"/>
            </a:xfrm>
            <a:custGeom>
              <a:avLst/>
              <a:gdLst>
                <a:gd name="T0" fmla="*/ 209 w 282"/>
                <a:gd name="T1" fmla="*/ 93 h 93"/>
                <a:gd name="T2" fmla="*/ 0 w 282"/>
                <a:gd name="T3" fmla="*/ 93 h 93"/>
                <a:gd name="T4" fmla="*/ 73 w 282"/>
                <a:gd name="T5" fmla="*/ 0 h 93"/>
                <a:gd name="T6" fmla="*/ 282 w 282"/>
                <a:gd name="T7" fmla="*/ 0 h 93"/>
                <a:gd name="T8" fmla="*/ 209 w 282"/>
                <a:gd name="T9" fmla="*/ 93 h 93"/>
              </a:gdLst>
              <a:ahLst/>
              <a:cxnLst>
                <a:cxn ang="0">
                  <a:pos x="T0" y="T1"/>
                </a:cxn>
                <a:cxn ang="0">
                  <a:pos x="T2" y="T3"/>
                </a:cxn>
                <a:cxn ang="0">
                  <a:pos x="T4" y="T5"/>
                </a:cxn>
                <a:cxn ang="0">
                  <a:pos x="T6" y="T7"/>
                </a:cxn>
                <a:cxn ang="0">
                  <a:pos x="T8" y="T9"/>
                </a:cxn>
              </a:cxnLst>
              <a:rect l="0" t="0" r="r" b="b"/>
              <a:pathLst>
                <a:path w="282" h="93">
                  <a:moveTo>
                    <a:pt x="209" y="93"/>
                  </a:moveTo>
                  <a:lnTo>
                    <a:pt x="0" y="93"/>
                  </a:lnTo>
                  <a:lnTo>
                    <a:pt x="73" y="0"/>
                  </a:lnTo>
                  <a:lnTo>
                    <a:pt x="282" y="0"/>
                  </a:lnTo>
                  <a:lnTo>
                    <a:pt x="209" y="93"/>
                  </a:lnTo>
                  <a:close/>
                </a:path>
              </a:pathLst>
            </a:custGeom>
            <a:solidFill>
              <a:srgbClr val="FFFFFF"/>
            </a:solidFill>
            <a:ln w="6350">
              <a:solidFill>
                <a:srgbClr val="4C4948"/>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1" name="グループ化 20"/>
            <p:cNvGrpSpPr/>
            <p:nvPr/>
          </p:nvGrpSpPr>
          <p:grpSpPr>
            <a:xfrm>
              <a:off x="6804584" y="2741067"/>
              <a:ext cx="207846" cy="311080"/>
              <a:chOff x="6764935" y="2898279"/>
              <a:chExt cx="227498" cy="340494"/>
            </a:xfrm>
          </p:grpSpPr>
          <p:sp>
            <p:nvSpPr>
              <p:cNvPr id="21625" name="Freeform 687"/>
              <p:cNvSpPr>
                <a:spLocks/>
              </p:cNvSpPr>
              <p:nvPr/>
            </p:nvSpPr>
            <p:spPr bwMode="auto">
              <a:xfrm>
                <a:off x="6769455" y="2898279"/>
                <a:ext cx="222978" cy="335974"/>
              </a:xfrm>
              <a:custGeom>
                <a:avLst/>
                <a:gdLst>
                  <a:gd name="T0" fmla="*/ 28 w 148"/>
                  <a:gd name="T1" fmla="*/ 221 h 223"/>
                  <a:gd name="T2" fmla="*/ 28 w 148"/>
                  <a:gd name="T3" fmla="*/ 221 h 223"/>
                  <a:gd name="T4" fmla="*/ 44 w 148"/>
                  <a:gd name="T5" fmla="*/ 223 h 223"/>
                  <a:gd name="T6" fmla="*/ 60 w 148"/>
                  <a:gd name="T7" fmla="*/ 221 h 223"/>
                  <a:gd name="T8" fmla="*/ 73 w 148"/>
                  <a:gd name="T9" fmla="*/ 217 h 223"/>
                  <a:gd name="T10" fmla="*/ 82 w 148"/>
                  <a:gd name="T11" fmla="*/ 208 h 223"/>
                  <a:gd name="T12" fmla="*/ 82 w 148"/>
                  <a:gd name="T13" fmla="*/ 208 h 223"/>
                  <a:gd name="T14" fmla="*/ 86 w 148"/>
                  <a:gd name="T15" fmla="*/ 199 h 223"/>
                  <a:gd name="T16" fmla="*/ 91 w 148"/>
                  <a:gd name="T17" fmla="*/ 184 h 223"/>
                  <a:gd name="T18" fmla="*/ 97 w 148"/>
                  <a:gd name="T19" fmla="*/ 168 h 223"/>
                  <a:gd name="T20" fmla="*/ 104 w 148"/>
                  <a:gd name="T21" fmla="*/ 153 h 223"/>
                  <a:gd name="T22" fmla="*/ 104 w 148"/>
                  <a:gd name="T23" fmla="*/ 153 h 223"/>
                  <a:gd name="T24" fmla="*/ 126 w 148"/>
                  <a:gd name="T25" fmla="*/ 95 h 223"/>
                  <a:gd name="T26" fmla="*/ 148 w 148"/>
                  <a:gd name="T27" fmla="*/ 42 h 223"/>
                  <a:gd name="T28" fmla="*/ 148 w 148"/>
                  <a:gd name="T29" fmla="*/ 42 h 223"/>
                  <a:gd name="T30" fmla="*/ 148 w 148"/>
                  <a:gd name="T31" fmla="*/ 33 h 223"/>
                  <a:gd name="T32" fmla="*/ 146 w 148"/>
                  <a:gd name="T33" fmla="*/ 20 h 223"/>
                  <a:gd name="T34" fmla="*/ 137 w 148"/>
                  <a:gd name="T35" fmla="*/ 11 h 223"/>
                  <a:gd name="T36" fmla="*/ 133 w 148"/>
                  <a:gd name="T37" fmla="*/ 6 h 223"/>
                  <a:gd name="T38" fmla="*/ 126 w 148"/>
                  <a:gd name="T39" fmla="*/ 2 h 223"/>
                  <a:gd name="T40" fmla="*/ 126 w 148"/>
                  <a:gd name="T41" fmla="*/ 2 h 223"/>
                  <a:gd name="T42" fmla="*/ 117 w 148"/>
                  <a:gd name="T43" fmla="*/ 0 h 223"/>
                  <a:gd name="T44" fmla="*/ 108 w 148"/>
                  <a:gd name="T45" fmla="*/ 0 h 223"/>
                  <a:gd name="T46" fmla="*/ 99 w 148"/>
                  <a:gd name="T47" fmla="*/ 0 h 223"/>
                  <a:gd name="T48" fmla="*/ 93 w 148"/>
                  <a:gd name="T49" fmla="*/ 2 h 223"/>
                  <a:gd name="T50" fmla="*/ 84 w 148"/>
                  <a:gd name="T51" fmla="*/ 6 h 223"/>
                  <a:gd name="T52" fmla="*/ 77 w 148"/>
                  <a:gd name="T53" fmla="*/ 13 h 223"/>
                  <a:gd name="T54" fmla="*/ 77 w 148"/>
                  <a:gd name="T55" fmla="*/ 13 h 223"/>
                  <a:gd name="T56" fmla="*/ 68 w 148"/>
                  <a:gd name="T57" fmla="*/ 26 h 223"/>
                  <a:gd name="T58" fmla="*/ 57 w 148"/>
                  <a:gd name="T59" fmla="*/ 51 h 223"/>
                  <a:gd name="T60" fmla="*/ 46 w 148"/>
                  <a:gd name="T61" fmla="*/ 77 h 223"/>
                  <a:gd name="T62" fmla="*/ 40 w 148"/>
                  <a:gd name="T63" fmla="*/ 102 h 223"/>
                  <a:gd name="T64" fmla="*/ 40 w 148"/>
                  <a:gd name="T65" fmla="*/ 102 h 223"/>
                  <a:gd name="T66" fmla="*/ 31 w 148"/>
                  <a:gd name="T67" fmla="*/ 122 h 223"/>
                  <a:gd name="T68" fmla="*/ 20 w 148"/>
                  <a:gd name="T69" fmla="*/ 148 h 223"/>
                  <a:gd name="T70" fmla="*/ 2 w 148"/>
                  <a:gd name="T71" fmla="*/ 188 h 223"/>
                  <a:gd name="T72" fmla="*/ 2 w 148"/>
                  <a:gd name="T73" fmla="*/ 188 h 223"/>
                  <a:gd name="T74" fmla="*/ 0 w 148"/>
                  <a:gd name="T75" fmla="*/ 197 h 223"/>
                  <a:gd name="T76" fmla="*/ 6 w 148"/>
                  <a:gd name="T77" fmla="*/ 208 h 223"/>
                  <a:gd name="T78" fmla="*/ 9 w 148"/>
                  <a:gd name="T79" fmla="*/ 212 h 223"/>
                  <a:gd name="T80" fmla="*/ 15 w 148"/>
                  <a:gd name="T81" fmla="*/ 217 h 223"/>
                  <a:gd name="T82" fmla="*/ 22 w 148"/>
                  <a:gd name="T83" fmla="*/ 219 h 223"/>
                  <a:gd name="T84" fmla="*/ 28 w 148"/>
                  <a:gd name="T85" fmla="*/ 221 h 223"/>
                  <a:gd name="T86" fmla="*/ 28 w 148"/>
                  <a:gd name="T87" fmla="*/ 2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223">
                    <a:moveTo>
                      <a:pt x="28" y="221"/>
                    </a:moveTo>
                    <a:lnTo>
                      <a:pt x="28" y="221"/>
                    </a:lnTo>
                    <a:lnTo>
                      <a:pt x="44" y="223"/>
                    </a:lnTo>
                    <a:lnTo>
                      <a:pt x="60" y="221"/>
                    </a:lnTo>
                    <a:lnTo>
                      <a:pt x="73" y="217"/>
                    </a:lnTo>
                    <a:lnTo>
                      <a:pt x="82" y="208"/>
                    </a:lnTo>
                    <a:lnTo>
                      <a:pt x="82" y="208"/>
                    </a:lnTo>
                    <a:lnTo>
                      <a:pt x="86" y="199"/>
                    </a:lnTo>
                    <a:lnTo>
                      <a:pt x="91" y="184"/>
                    </a:lnTo>
                    <a:lnTo>
                      <a:pt x="97" y="168"/>
                    </a:lnTo>
                    <a:lnTo>
                      <a:pt x="104" y="153"/>
                    </a:lnTo>
                    <a:lnTo>
                      <a:pt x="104" y="153"/>
                    </a:lnTo>
                    <a:lnTo>
                      <a:pt x="126" y="95"/>
                    </a:lnTo>
                    <a:lnTo>
                      <a:pt x="148" y="42"/>
                    </a:lnTo>
                    <a:lnTo>
                      <a:pt x="148" y="42"/>
                    </a:lnTo>
                    <a:lnTo>
                      <a:pt x="148" y="33"/>
                    </a:lnTo>
                    <a:lnTo>
                      <a:pt x="146" y="20"/>
                    </a:lnTo>
                    <a:lnTo>
                      <a:pt x="137" y="11"/>
                    </a:lnTo>
                    <a:lnTo>
                      <a:pt x="133" y="6"/>
                    </a:lnTo>
                    <a:lnTo>
                      <a:pt x="126" y="2"/>
                    </a:lnTo>
                    <a:lnTo>
                      <a:pt x="126" y="2"/>
                    </a:lnTo>
                    <a:lnTo>
                      <a:pt x="117" y="0"/>
                    </a:lnTo>
                    <a:lnTo>
                      <a:pt x="108" y="0"/>
                    </a:lnTo>
                    <a:lnTo>
                      <a:pt x="99" y="0"/>
                    </a:lnTo>
                    <a:lnTo>
                      <a:pt x="93" y="2"/>
                    </a:lnTo>
                    <a:lnTo>
                      <a:pt x="84" y="6"/>
                    </a:lnTo>
                    <a:lnTo>
                      <a:pt x="77" y="13"/>
                    </a:lnTo>
                    <a:lnTo>
                      <a:pt x="77" y="13"/>
                    </a:lnTo>
                    <a:lnTo>
                      <a:pt x="68" y="26"/>
                    </a:lnTo>
                    <a:lnTo>
                      <a:pt x="57" y="51"/>
                    </a:lnTo>
                    <a:lnTo>
                      <a:pt x="46" y="77"/>
                    </a:lnTo>
                    <a:lnTo>
                      <a:pt x="40" y="102"/>
                    </a:lnTo>
                    <a:lnTo>
                      <a:pt x="40" y="102"/>
                    </a:lnTo>
                    <a:lnTo>
                      <a:pt x="31" y="122"/>
                    </a:lnTo>
                    <a:lnTo>
                      <a:pt x="20" y="148"/>
                    </a:lnTo>
                    <a:lnTo>
                      <a:pt x="2" y="188"/>
                    </a:lnTo>
                    <a:lnTo>
                      <a:pt x="2" y="188"/>
                    </a:lnTo>
                    <a:lnTo>
                      <a:pt x="0" y="197"/>
                    </a:lnTo>
                    <a:lnTo>
                      <a:pt x="6" y="208"/>
                    </a:lnTo>
                    <a:lnTo>
                      <a:pt x="9" y="212"/>
                    </a:lnTo>
                    <a:lnTo>
                      <a:pt x="15" y="217"/>
                    </a:lnTo>
                    <a:lnTo>
                      <a:pt x="22" y="219"/>
                    </a:lnTo>
                    <a:lnTo>
                      <a:pt x="28" y="221"/>
                    </a:lnTo>
                    <a:lnTo>
                      <a:pt x="28" y="221"/>
                    </a:lnTo>
                    <a:close/>
                  </a:path>
                </a:pathLst>
              </a:custGeom>
              <a:solidFill>
                <a:srgbClr val="F4BB8E"/>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1626" name="Freeform 688"/>
              <p:cNvSpPr>
                <a:spLocks/>
              </p:cNvSpPr>
              <p:nvPr/>
            </p:nvSpPr>
            <p:spPr bwMode="auto">
              <a:xfrm>
                <a:off x="6764935" y="3088112"/>
                <a:ext cx="111489" cy="150661"/>
              </a:xfrm>
              <a:custGeom>
                <a:avLst/>
                <a:gdLst>
                  <a:gd name="T0" fmla="*/ 31 w 74"/>
                  <a:gd name="T1" fmla="*/ 2 h 100"/>
                  <a:gd name="T2" fmla="*/ 31 w 74"/>
                  <a:gd name="T3" fmla="*/ 2 h 100"/>
                  <a:gd name="T4" fmla="*/ 38 w 74"/>
                  <a:gd name="T5" fmla="*/ 0 h 100"/>
                  <a:gd name="T6" fmla="*/ 45 w 74"/>
                  <a:gd name="T7" fmla="*/ 2 h 100"/>
                  <a:gd name="T8" fmla="*/ 54 w 74"/>
                  <a:gd name="T9" fmla="*/ 2 h 100"/>
                  <a:gd name="T10" fmla="*/ 54 w 74"/>
                  <a:gd name="T11" fmla="*/ 2 h 100"/>
                  <a:gd name="T12" fmla="*/ 60 w 74"/>
                  <a:gd name="T13" fmla="*/ 7 h 100"/>
                  <a:gd name="T14" fmla="*/ 67 w 74"/>
                  <a:gd name="T15" fmla="*/ 13 h 100"/>
                  <a:gd name="T16" fmla="*/ 74 w 74"/>
                  <a:gd name="T17" fmla="*/ 20 h 100"/>
                  <a:gd name="T18" fmla="*/ 74 w 74"/>
                  <a:gd name="T19" fmla="*/ 27 h 100"/>
                  <a:gd name="T20" fmla="*/ 74 w 74"/>
                  <a:gd name="T21" fmla="*/ 27 h 100"/>
                  <a:gd name="T22" fmla="*/ 58 w 74"/>
                  <a:gd name="T23" fmla="*/ 64 h 100"/>
                  <a:gd name="T24" fmla="*/ 47 w 74"/>
                  <a:gd name="T25" fmla="*/ 86 h 100"/>
                  <a:gd name="T26" fmla="*/ 43 w 74"/>
                  <a:gd name="T27" fmla="*/ 93 h 100"/>
                  <a:gd name="T28" fmla="*/ 38 w 74"/>
                  <a:gd name="T29" fmla="*/ 97 h 100"/>
                  <a:gd name="T30" fmla="*/ 38 w 74"/>
                  <a:gd name="T31" fmla="*/ 97 h 100"/>
                  <a:gd name="T32" fmla="*/ 27 w 74"/>
                  <a:gd name="T33" fmla="*/ 100 h 100"/>
                  <a:gd name="T34" fmla="*/ 16 w 74"/>
                  <a:gd name="T35" fmla="*/ 95 h 100"/>
                  <a:gd name="T36" fmla="*/ 5 w 74"/>
                  <a:gd name="T37" fmla="*/ 91 h 100"/>
                  <a:gd name="T38" fmla="*/ 3 w 74"/>
                  <a:gd name="T39" fmla="*/ 86 h 100"/>
                  <a:gd name="T40" fmla="*/ 0 w 74"/>
                  <a:gd name="T41" fmla="*/ 82 h 100"/>
                  <a:gd name="T42" fmla="*/ 0 w 74"/>
                  <a:gd name="T43" fmla="*/ 82 h 100"/>
                  <a:gd name="T44" fmla="*/ 3 w 74"/>
                  <a:gd name="T45" fmla="*/ 66 h 100"/>
                  <a:gd name="T46" fmla="*/ 12 w 74"/>
                  <a:gd name="T47" fmla="*/ 44 h 100"/>
                  <a:gd name="T48" fmla="*/ 20 w 74"/>
                  <a:gd name="T49" fmla="*/ 22 h 100"/>
                  <a:gd name="T50" fmla="*/ 31 w 74"/>
                  <a:gd name="T51" fmla="*/ 2 h 100"/>
                  <a:gd name="T52" fmla="*/ 31 w 74"/>
                  <a:gd name="T53"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100">
                    <a:moveTo>
                      <a:pt x="31" y="2"/>
                    </a:moveTo>
                    <a:lnTo>
                      <a:pt x="31" y="2"/>
                    </a:lnTo>
                    <a:lnTo>
                      <a:pt x="38" y="0"/>
                    </a:lnTo>
                    <a:lnTo>
                      <a:pt x="45" y="2"/>
                    </a:lnTo>
                    <a:lnTo>
                      <a:pt x="54" y="2"/>
                    </a:lnTo>
                    <a:lnTo>
                      <a:pt x="54" y="2"/>
                    </a:lnTo>
                    <a:lnTo>
                      <a:pt x="60" y="7"/>
                    </a:lnTo>
                    <a:lnTo>
                      <a:pt x="67" y="13"/>
                    </a:lnTo>
                    <a:lnTo>
                      <a:pt x="74" y="20"/>
                    </a:lnTo>
                    <a:lnTo>
                      <a:pt x="74" y="27"/>
                    </a:lnTo>
                    <a:lnTo>
                      <a:pt x="74" y="27"/>
                    </a:lnTo>
                    <a:lnTo>
                      <a:pt x="58" y="64"/>
                    </a:lnTo>
                    <a:lnTo>
                      <a:pt x="47" y="86"/>
                    </a:lnTo>
                    <a:lnTo>
                      <a:pt x="43" y="93"/>
                    </a:lnTo>
                    <a:lnTo>
                      <a:pt x="38" y="97"/>
                    </a:lnTo>
                    <a:lnTo>
                      <a:pt x="38" y="97"/>
                    </a:lnTo>
                    <a:lnTo>
                      <a:pt x="27" y="100"/>
                    </a:lnTo>
                    <a:lnTo>
                      <a:pt x="16" y="95"/>
                    </a:lnTo>
                    <a:lnTo>
                      <a:pt x="5" y="91"/>
                    </a:lnTo>
                    <a:lnTo>
                      <a:pt x="3" y="86"/>
                    </a:lnTo>
                    <a:lnTo>
                      <a:pt x="0" y="82"/>
                    </a:lnTo>
                    <a:lnTo>
                      <a:pt x="0" y="82"/>
                    </a:lnTo>
                    <a:lnTo>
                      <a:pt x="3" y="66"/>
                    </a:lnTo>
                    <a:lnTo>
                      <a:pt x="12" y="44"/>
                    </a:lnTo>
                    <a:lnTo>
                      <a:pt x="20" y="22"/>
                    </a:lnTo>
                    <a:lnTo>
                      <a:pt x="31" y="2"/>
                    </a:lnTo>
                    <a:lnTo>
                      <a:pt x="31" y="2"/>
                    </a:lnTo>
                    <a:close/>
                  </a:path>
                </a:pathLst>
              </a:custGeom>
              <a:solidFill>
                <a:srgbClr val="FFFFFF"/>
              </a:solidFill>
              <a:ln w="63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293" name="Line 696"/>
            <p:cNvSpPr>
              <a:spLocks noChangeShapeType="1"/>
            </p:cNvSpPr>
            <p:nvPr/>
          </p:nvSpPr>
          <p:spPr bwMode="auto">
            <a:xfrm>
              <a:off x="6176917" y="2457557"/>
              <a:ext cx="72952"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94" name="Line 697"/>
            <p:cNvSpPr>
              <a:spLocks noChangeShapeType="1"/>
            </p:cNvSpPr>
            <p:nvPr/>
          </p:nvSpPr>
          <p:spPr bwMode="auto">
            <a:xfrm>
              <a:off x="6192059" y="2479581"/>
              <a:ext cx="4267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95" name="Line 698"/>
            <p:cNvSpPr>
              <a:spLocks noChangeShapeType="1"/>
            </p:cNvSpPr>
            <p:nvPr/>
          </p:nvSpPr>
          <p:spPr bwMode="auto">
            <a:xfrm>
              <a:off x="6201694" y="2500227"/>
              <a:ext cx="2064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96" name="Line 699"/>
            <p:cNvSpPr>
              <a:spLocks noChangeShapeType="1"/>
            </p:cNvSpPr>
            <p:nvPr/>
          </p:nvSpPr>
          <p:spPr bwMode="auto">
            <a:xfrm>
              <a:off x="6176917" y="2759002"/>
              <a:ext cx="72952"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97" name="Line 700"/>
            <p:cNvSpPr>
              <a:spLocks noChangeShapeType="1"/>
            </p:cNvSpPr>
            <p:nvPr/>
          </p:nvSpPr>
          <p:spPr bwMode="auto">
            <a:xfrm>
              <a:off x="6192059" y="2781025"/>
              <a:ext cx="4267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98" name="Line 701"/>
            <p:cNvSpPr>
              <a:spLocks noChangeShapeType="1"/>
            </p:cNvSpPr>
            <p:nvPr/>
          </p:nvSpPr>
          <p:spPr bwMode="auto">
            <a:xfrm>
              <a:off x="6201694" y="2803049"/>
              <a:ext cx="2064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nvGrpSpPr>
            <p:cNvPr id="22" name="グループ化 21"/>
            <p:cNvGrpSpPr/>
            <p:nvPr/>
          </p:nvGrpSpPr>
          <p:grpSpPr>
            <a:xfrm>
              <a:off x="3481803" y="2592450"/>
              <a:ext cx="72952" cy="42670"/>
              <a:chOff x="3127984" y="2638098"/>
              <a:chExt cx="79850" cy="46705"/>
            </a:xfrm>
          </p:grpSpPr>
          <p:sp>
            <p:nvSpPr>
              <p:cNvPr id="299" name="Line 702"/>
              <p:cNvSpPr>
                <a:spLocks noChangeShapeType="1"/>
              </p:cNvSpPr>
              <p:nvPr/>
            </p:nvSpPr>
            <p:spPr bwMode="auto">
              <a:xfrm>
                <a:off x="3127984" y="2638098"/>
                <a:ext cx="7985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0" name="Line 703"/>
              <p:cNvSpPr>
                <a:spLocks noChangeShapeType="1"/>
              </p:cNvSpPr>
              <p:nvPr/>
            </p:nvSpPr>
            <p:spPr bwMode="auto">
              <a:xfrm>
                <a:off x="3144556" y="2660697"/>
                <a:ext cx="46705"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1" name="Line 704"/>
              <p:cNvSpPr>
                <a:spLocks noChangeShapeType="1"/>
              </p:cNvSpPr>
              <p:nvPr/>
            </p:nvSpPr>
            <p:spPr bwMode="auto">
              <a:xfrm>
                <a:off x="3158116" y="2684803"/>
                <a:ext cx="24106"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sp>
          <p:nvSpPr>
            <p:cNvPr id="302" name="Line 705"/>
            <p:cNvSpPr>
              <a:spLocks noChangeShapeType="1"/>
            </p:cNvSpPr>
            <p:nvPr/>
          </p:nvSpPr>
          <p:spPr bwMode="auto">
            <a:xfrm>
              <a:off x="3210639" y="2592450"/>
              <a:ext cx="75705"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3" name="Line 706"/>
            <p:cNvSpPr>
              <a:spLocks noChangeShapeType="1"/>
            </p:cNvSpPr>
            <p:nvPr/>
          </p:nvSpPr>
          <p:spPr bwMode="auto">
            <a:xfrm>
              <a:off x="3228533" y="2613097"/>
              <a:ext cx="39918"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4" name="Line 707"/>
            <p:cNvSpPr>
              <a:spLocks noChangeShapeType="1"/>
            </p:cNvSpPr>
            <p:nvPr/>
          </p:nvSpPr>
          <p:spPr bwMode="auto">
            <a:xfrm>
              <a:off x="3238168" y="2635121"/>
              <a:ext cx="20647"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5" name="Line 708"/>
            <p:cNvSpPr>
              <a:spLocks noChangeShapeType="1"/>
            </p:cNvSpPr>
            <p:nvPr/>
          </p:nvSpPr>
          <p:spPr bwMode="auto">
            <a:xfrm>
              <a:off x="3481803" y="3985428"/>
              <a:ext cx="72952"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6" name="Line 709"/>
            <p:cNvSpPr>
              <a:spLocks noChangeShapeType="1"/>
            </p:cNvSpPr>
            <p:nvPr/>
          </p:nvSpPr>
          <p:spPr bwMode="auto">
            <a:xfrm>
              <a:off x="3496943" y="4006074"/>
              <a:ext cx="42670"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307" name="Line 710"/>
            <p:cNvSpPr>
              <a:spLocks noChangeShapeType="1"/>
            </p:cNvSpPr>
            <p:nvPr/>
          </p:nvSpPr>
          <p:spPr bwMode="auto">
            <a:xfrm>
              <a:off x="3509332" y="4028098"/>
              <a:ext cx="22024" cy="0"/>
            </a:xfrm>
            <a:prstGeom prst="line">
              <a:avLst/>
            </a:prstGeom>
            <a:noFill/>
            <a:ln w="6350">
              <a:solidFill>
                <a:srgbClr val="4C49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544" name="Rectangle 85"/>
            <p:cNvSpPr>
              <a:spLocks noChangeArrowheads="1"/>
            </p:cNvSpPr>
            <p:nvPr/>
          </p:nvSpPr>
          <p:spPr bwMode="auto">
            <a:xfrm>
              <a:off x="3581116" y="2134679"/>
              <a:ext cx="95195"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V</a:t>
              </a:r>
              <a:r>
                <a:rPr kumimoji="0" lang="en-US" altLang="ja-JP" sz="500" baseline="-25000" dirty="0">
                  <a:solidFill>
                    <a:srgbClr val="4C4948"/>
                  </a:solidFill>
                  <a:latin typeface="+mn-lt"/>
                  <a:ea typeface="Meiryo UI" panose="020B0604030504040204" pitchFamily="50" charset="-128"/>
                </a:rPr>
                <a:t>DD</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545" name="Rectangle 85"/>
            <p:cNvSpPr>
              <a:spLocks noChangeArrowheads="1"/>
            </p:cNvSpPr>
            <p:nvPr/>
          </p:nvSpPr>
          <p:spPr bwMode="auto">
            <a:xfrm>
              <a:off x="3183110" y="2683702"/>
              <a:ext cx="429108" cy="25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zh-TW" sz="600" dirty="0">
                  <a:solidFill>
                    <a:srgbClr val="4C4948"/>
                  </a:solidFill>
                  <a:latin typeface="+mn-lt"/>
                  <a:ea typeface="Meiryo UI" panose="020B0604030504040204" pitchFamily="50" charset="-128"/>
                </a:rPr>
                <a:t>Single power </a:t>
              </a:r>
            </a:p>
            <a:p>
              <a:pPr lvl="0"/>
              <a:r>
                <a:rPr kumimoji="0" lang="en-US" altLang="zh-TW" sz="600" dirty="0">
                  <a:solidFill>
                    <a:srgbClr val="4C4948"/>
                  </a:solidFill>
                  <a:latin typeface="+mn-lt"/>
                  <a:ea typeface="Meiryo UI" panose="020B0604030504040204" pitchFamily="50" charset="-128"/>
                </a:rPr>
                <a:t>supply</a:t>
              </a:r>
            </a:p>
            <a:p>
              <a:pPr lvl="0"/>
              <a:r>
                <a:rPr kumimoji="0" lang="en-US" altLang="zh-TW" sz="600" dirty="0">
                  <a:solidFill>
                    <a:srgbClr val="4C4948"/>
                  </a:solidFill>
                  <a:latin typeface="+mn-lt"/>
                  <a:ea typeface="Meiryo UI" panose="020B0604030504040204" pitchFamily="50" charset="-128"/>
                </a:rPr>
                <a:t>operation</a:t>
              </a:r>
              <a:endParaRPr kumimoji="0" lang="ja-JP" altLang="ja-JP" i="0" u="none" strike="noStrike" cap="none" normalizeH="0" baseline="-25000" dirty="0">
                <a:ln>
                  <a:noFill/>
                </a:ln>
                <a:solidFill>
                  <a:schemeClr val="tx1"/>
                </a:solidFill>
                <a:effectLst/>
                <a:latin typeface="+mn-lt"/>
                <a:ea typeface="Meiryo UI" panose="020B0604030504040204" pitchFamily="50" charset="-128"/>
              </a:endParaRPr>
            </a:p>
          </p:txBody>
        </p:sp>
        <p:sp>
          <p:nvSpPr>
            <p:cNvPr id="546" name="Rectangle 85"/>
            <p:cNvSpPr>
              <a:spLocks noChangeArrowheads="1"/>
            </p:cNvSpPr>
            <p:nvPr/>
          </p:nvSpPr>
          <p:spPr bwMode="auto">
            <a:xfrm>
              <a:off x="3554755" y="3379513"/>
              <a:ext cx="121557"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SDA</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547" name="Rectangle 85"/>
            <p:cNvSpPr>
              <a:spLocks noChangeArrowheads="1"/>
            </p:cNvSpPr>
            <p:nvPr/>
          </p:nvSpPr>
          <p:spPr bwMode="auto">
            <a:xfrm>
              <a:off x="3562078" y="3528345"/>
              <a:ext cx="114233"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SCL</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548" name="Rectangle 85"/>
            <p:cNvSpPr>
              <a:spLocks noChangeArrowheads="1"/>
            </p:cNvSpPr>
            <p:nvPr/>
          </p:nvSpPr>
          <p:spPr bwMode="auto">
            <a:xfrm>
              <a:off x="3526930" y="3688849"/>
              <a:ext cx="149382"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TEST</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549" name="Rectangle 85"/>
            <p:cNvSpPr>
              <a:spLocks noChangeArrowheads="1"/>
            </p:cNvSpPr>
            <p:nvPr/>
          </p:nvSpPr>
          <p:spPr bwMode="auto">
            <a:xfrm>
              <a:off x="3584046" y="3915658"/>
              <a:ext cx="92266"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V</a:t>
              </a:r>
              <a:r>
                <a:rPr kumimoji="0" lang="en-US" altLang="ja-JP" sz="500" baseline="-25000" dirty="0">
                  <a:solidFill>
                    <a:srgbClr val="4C4948"/>
                  </a:solidFill>
                  <a:latin typeface="+mn-lt"/>
                  <a:ea typeface="Meiryo UI" panose="020B0604030504040204" pitchFamily="50" charset="-128"/>
                </a:rPr>
                <a:t>SS</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1" name="Rectangle 85"/>
            <p:cNvSpPr>
              <a:spLocks noChangeArrowheads="1"/>
            </p:cNvSpPr>
            <p:nvPr/>
          </p:nvSpPr>
          <p:spPr bwMode="auto">
            <a:xfrm>
              <a:off x="6249538" y="2300542"/>
              <a:ext cx="134737"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AV</a:t>
              </a:r>
              <a:r>
                <a:rPr kumimoji="0" lang="en-US" altLang="ja-JP" sz="500" baseline="-25000" dirty="0">
                  <a:solidFill>
                    <a:srgbClr val="4C4948"/>
                  </a:solidFill>
                  <a:latin typeface="+mn-lt"/>
                  <a:ea typeface="Meiryo UI" panose="020B0604030504040204" pitchFamily="50" charset="-128"/>
                </a:rPr>
                <a:t>DD</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2" name="Rectangle 85"/>
            <p:cNvSpPr>
              <a:spLocks noChangeArrowheads="1"/>
            </p:cNvSpPr>
            <p:nvPr/>
          </p:nvSpPr>
          <p:spPr bwMode="auto">
            <a:xfrm>
              <a:off x="6249538" y="2551058"/>
              <a:ext cx="137666"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DV</a:t>
              </a:r>
              <a:r>
                <a:rPr kumimoji="0" lang="en-US" altLang="ja-JP" sz="500" baseline="-25000" dirty="0">
                  <a:solidFill>
                    <a:srgbClr val="4C4948"/>
                  </a:solidFill>
                  <a:latin typeface="+mn-lt"/>
                  <a:ea typeface="Meiryo UI" panose="020B0604030504040204" pitchFamily="50" charset="-128"/>
                </a:rPr>
                <a:t>DD</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3" name="Rectangle 85"/>
            <p:cNvSpPr>
              <a:spLocks noChangeArrowheads="1"/>
            </p:cNvSpPr>
            <p:nvPr/>
          </p:nvSpPr>
          <p:spPr bwMode="auto">
            <a:xfrm>
              <a:off x="6139326" y="3014925"/>
              <a:ext cx="181602"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SIN0-9</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4" name="Rectangle 85"/>
            <p:cNvSpPr>
              <a:spLocks noChangeArrowheads="1"/>
            </p:cNvSpPr>
            <p:nvPr/>
          </p:nvSpPr>
          <p:spPr bwMode="auto">
            <a:xfrm>
              <a:off x="6139326" y="3620334"/>
              <a:ext cx="181602"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SIN0-5</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5" name="Rectangle 85"/>
            <p:cNvSpPr>
              <a:spLocks noChangeArrowheads="1"/>
            </p:cNvSpPr>
            <p:nvPr/>
          </p:nvSpPr>
          <p:spPr bwMode="auto">
            <a:xfrm>
              <a:off x="6139326" y="3901927"/>
              <a:ext cx="93730"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ja-JP" sz="500" dirty="0">
                  <a:solidFill>
                    <a:srgbClr val="4C4948"/>
                  </a:solidFill>
                  <a:latin typeface="+mn-lt"/>
                  <a:ea typeface="Meiryo UI" panose="020B0604030504040204" pitchFamily="50" charset="-128"/>
                </a:rPr>
                <a:t>INT</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39" name="Rectangle 85"/>
            <p:cNvSpPr>
              <a:spLocks noChangeArrowheads="1"/>
            </p:cNvSpPr>
            <p:nvPr/>
          </p:nvSpPr>
          <p:spPr bwMode="auto">
            <a:xfrm>
              <a:off x="6580953" y="2822253"/>
              <a:ext cx="181602"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Touch!</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440" name="Rectangle 85"/>
            <p:cNvSpPr>
              <a:spLocks noChangeArrowheads="1"/>
            </p:cNvSpPr>
            <p:nvPr/>
          </p:nvSpPr>
          <p:spPr bwMode="auto">
            <a:xfrm>
              <a:off x="6671448" y="3117724"/>
              <a:ext cx="405675" cy="70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kumimoji="0" lang="en-US" altLang="ja-JP" sz="500" dirty="0">
                  <a:solidFill>
                    <a:srgbClr val="4C4948"/>
                  </a:solidFill>
                  <a:latin typeface="+mn-lt"/>
                  <a:ea typeface="Meiryo UI" panose="020B0604030504040204" pitchFamily="50" charset="-128"/>
                </a:rPr>
                <a:t>Electrode(PCB)</a:t>
              </a:r>
              <a:endParaRPr kumimoji="0" lang="ja-JP" altLang="ja-JP" sz="2000" i="0" u="none" strike="noStrike" cap="none" normalizeH="0" baseline="-25000" dirty="0">
                <a:ln>
                  <a:noFill/>
                </a:ln>
                <a:solidFill>
                  <a:schemeClr val="tx1"/>
                </a:solidFill>
                <a:effectLst/>
                <a:latin typeface="+mn-lt"/>
                <a:ea typeface="Meiryo UI" panose="020B0604030504040204" pitchFamily="50" charset="-128"/>
              </a:endParaRPr>
            </a:p>
          </p:txBody>
        </p:sp>
        <p:sp>
          <p:nvSpPr>
            <p:cNvPr id="225" name="円/楕円 224"/>
            <p:cNvSpPr/>
            <p:nvPr/>
          </p:nvSpPr>
          <p:spPr bwMode="auto">
            <a:xfrm>
              <a:off x="3502522" y="2223559"/>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26" name="円/楕円 225"/>
            <p:cNvSpPr/>
            <p:nvPr/>
          </p:nvSpPr>
          <p:spPr bwMode="auto">
            <a:xfrm>
              <a:off x="3960650" y="2226153"/>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27" name="円/楕円 226"/>
            <p:cNvSpPr/>
            <p:nvPr/>
          </p:nvSpPr>
          <p:spPr bwMode="auto">
            <a:xfrm>
              <a:off x="4361872" y="2223947"/>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28" name="円/楕円 227"/>
            <p:cNvSpPr/>
            <p:nvPr/>
          </p:nvSpPr>
          <p:spPr bwMode="auto">
            <a:xfrm>
              <a:off x="4551386" y="2537391"/>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29" name="円/楕円 228"/>
            <p:cNvSpPr/>
            <p:nvPr/>
          </p:nvSpPr>
          <p:spPr bwMode="auto">
            <a:xfrm>
              <a:off x="4551386" y="2654015"/>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0" name="円/楕円 229"/>
            <p:cNvSpPr/>
            <p:nvPr/>
          </p:nvSpPr>
          <p:spPr bwMode="auto">
            <a:xfrm>
              <a:off x="3419933" y="3448071"/>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1" name="円/楕円 230"/>
            <p:cNvSpPr/>
            <p:nvPr/>
          </p:nvSpPr>
          <p:spPr bwMode="auto">
            <a:xfrm>
              <a:off x="3317276" y="3616681"/>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2" name="円/楕円 231"/>
            <p:cNvSpPr/>
            <p:nvPr/>
          </p:nvSpPr>
          <p:spPr bwMode="auto">
            <a:xfrm>
              <a:off x="5143159" y="2226153"/>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3" name="円/楕円 232"/>
            <p:cNvSpPr/>
            <p:nvPr/>
          </p:nvSpPr>
          <p:spPr bwMode="auto">
            <a:xfrm>
              <a:off x="5598089" y="2332676"/>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4" name="円/楕円 233"/>
            <p:cNvSpPr/>
            <p:nvPr/>
          </p:nvSpPr>
          <p:spPr bwMode="auto">
            <a:xfrm>
              <a:off x="5603005" y="2697133"/>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sp>
          <p:nvSpPr>
            <p:cNvPr id="235" name="円/楕円 234"/>
            <p:cNvSpPr/>
            <p:nvPr/>
          </p:nvSpPr>
          <p:spPr bwMode="auto">
            <a:xfrm>
              <a:off x="4159783" y="2435606"/>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cxnSp>
          <p:nvCxnSpPr>
            <p:cNvPr id="64" name="直線コネクタ 63"/>
            <p:cNvCxnSpPr>
              <a:stCxn id="461" idx="0"/>
              <a:endCxn id="460" idx="1"/>
            </p:cNvCxnSpPr>
            <p:nvPr/>
          </p:nvCxnSpPr>
          <p:spPr>
            <a:xfrm>
              <a:off x="3521720" y="3772076"/>
              <a:ext cx="0" cy="133517"/>
            </a:xfrm>
            <a:prstGeom prst="line">
              <a:avLst/>
            </a:prstGeom>
            <a:ln w="6350" cap="rnd">
              <a:solidFill>
                <a:srgbClr val="444F58"/>
              </a:solidFill>
              <a:headEnd type="none"/>
              <a:tailEnd type="none" w="sm" len="sm"/>
            </a:ln>
            <a:effectLst/>
          </p:spPr>
          <p:style>
            <a:lnRef idx="1">
              <a:schemeClr val="accent1"/>
            </a:lnRef>
            <a:fillRef idx="0">
              <a:schemeClr val="accent1"/>
            </a:fillRef>
            <a:effectRef idx="0">
              <a:schemeClr val="accent1"/>
            </a:effectRef>
            <a:fontRef idx="minor">
              <a:schemeClr val="tx1"/>
            </a:fontRef>
          </p:style>
        </p:cxnSp>
        <p:sp>
          <p:nvSpPr>
            <p:cNvPr id="245" name="円/楕円 244"/>
            <p:cNvSpPr/>
            <p:nvPr/>
          </p:nvSpPr>
          <p:spPr bwMode="auto">
            <a:xfrm>
              <a:off x="3506723" y="3888619"/>
              <a:ext cx="32890" cy="32890"/>
            </a:xfrm>
            <a:prstGeom prst="ellipse">
              <a:avLst/>
            </a:prstGeom>
            <a:solidFill>
              <a:srgbClr val="4C4948"/>
            </a:solidFill>
            <a:ln>
              <a:noFill/>
            </a:ln>
            <a:extLst/>
          </p:spPr>
          <p:txBody>
            <a:bodyPr vert="horz" wrap="square" lIns="91440" tIns="45720" rIns="91440" bIns="45720" numCol="1" anchor="t" anchorCtr="0" compatLnSpc="1">
              <a:prstTxWarp prst="textNoShape">
                <a:avLst/>
              </a:prstTxWarp>
            </a:bodyPr>
            <a:lstStyle/>
            <a:p>
              <a:endParaRPr lang="ja-JP" altLang="en-US" dirty="0">
                <a:latin typeface="+mn-lt"/>
                <a:ea typeface="Meiryo UI" panose="020B0604030504040204" pitchFamily="50" charset="-128"/>
              </a:endParaRPr>
            </a:p>
          </p:txBody>
        </p:sp>
      </p:grpSp>
      <p:grpSp>
        <p:nvGrpSpPr>
          <p:cNvPr id="246" name="グループ化 245"/>
          <p:cNvGrpSpPr/>
          <p:nvPr/>
        </p:nvGrpSpPr>
        <p:grpSpPr>
          <a:xfrm>
            <a:off x="8002694" y="1637410"/>
            <a:ext cx="713337" cy="952458"/>
            <a:chOff x="7906879" y="2136583"/>
            <a:chExt cx="713337" cy="952458"/>
          </a:xfrm>
        </p:grpSpPr>
        <p:pic>
          <p:nvPicPr>
            <p:cNvPr id="247" name="図 2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941042" y="2136583"/>
              <a:ext cx="603332" cy="804898"/>
            </a:xfrm>
            <a:prstGeom prst="rect">
              <a:avLst/>
            </a:prstGeom>
          </p:spPr>
        </p:pic>
        <p:sp>
          <p:nvSpPr>
            <p:cNvPr id="248" name="コンテンツ プレースホルダー 2"/>
            <p:cNvSpPr txBox="1">
              <a:spLocks/>
            </p:cNvSpPr>
            <p:nvPr/>
          </p:nvSpPr>
          <p:spPr bwMode="auto">
            <a:xfrm>
              <a:off x="7906879" y="2996708"/>
              <a:ext cx="713337"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0" indent="0" algn="l" rtl="0" eaLnBrk="0" fontAlgn="base" hangingPunct="0">
                <a:spcBef>
                  <a:spcPts val="400"/>
                </a:spcBef>
                <a:spcAft>
                  <a:spcPct val="0"/>
                </a:spcAft>
                <a:buFontTx/>
                <a:buNone/>
                <a:defRPr kumimoji="1" sz="18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l" rtl="0" eaLnBrk="0" fontAlgn="base" hangingPunct="0">
                <a:spcBef>
                  <a:spcPct val="20000"/>
                </a:spcBef>
                <a:spcAft>
                  <a:spcPct val="0"/>
                </a:spcAft>
                <a:buFontTx/>
                <a:buNone/>
                <a:defRPr kumimoji="1" sz="1400">
                  <a:solidFill>
                    <a:schemeClr val="tx1"/>
                  </a:solidFill>
                  <a:latin typeface="ＭＳ Ｐゴシック"/>
                  <a:ea typeface="ＭＳ Ｐゴシック"/>
                  <a:cs typeface="ＭＳ Ｐゴシック"/>
                </a:defRPr>
              </a:lvl2pPr>
              <a:lvl3pPr marL="914400" indent="0" algn="l" rtl="0" eaLnBrk="0" fontAlgn="base" hangingPunct="0">
                <a:spcBef>
                  <a:spcPct val="20000"/>
                </a:spcBef>
                <a:spcAft>
                  <a:spcPct val="0"/>
                </a:spcAft>
                <a:buFontTx/>
                <a:buNone/>
                <a:defRPr kumimoji="1" sz="1000">
                  <a:solidFill>
                    <a:schemeClr val="tx1"/>
                  </a:solidFill>
                  <a:latin typeface="ＭＳ Ｐゴシック"/>
                  <a:ea typeface="ＭＳ Ｐゴシック"/>
                  <a:cs typeface="ＭＳ Ｐゴシック"/>
                </a:defRPr>
              </a:lvl3pPr>
              <a:lvl4pPr marL="1371600" indent="0" algn="l" rtl="0" eaLnBrk="0" fontAlgn="base" hangingPunct="0">
                <a:spcBef>
                  <a:spcPct val="20000"/>
                </a:spcBef>
                <a:spcAft>
                  <a:spcPct val="0"/>
                </a:spcAft>
                <a:buFontTx/>
                <a:buNone/>
                <a:defRPr kumimoji="1" sz="800">
                  <a:solidFill>
                    <a:schemeClr val="tx1"/>
                  </a:solidFill>
                  <a:latin typeface="ＭＳ Ｐゴシック"/>
                  <a:ea typeface="ＭＳ Ｐゴシック"/>
                  <a:cs typeface="ＭＳ Ｐゴシック"/>
                </a:defRPr>
              </a:lvl4pPr>
              <a:lvl5pPr marL="1828800" indent="0" algn="l" rtl="0" eaLnBrk="0" fontAlgn="base" hangingPunct="0">
                <a:spcBef>
                  <a:spcPct val="20000"/>
                </a:spcBef>
                <a:spcAft>
                  <a:spcPct val="0"/>
                </a:spcAft>
                <a:buFontTx/>
                <a:buNone/>
                <a:defRPr kumimoji="1" sz="600">
                  <a:solidFill>
                    <a:schemeClr val="tx1"/>
                  </a:solidFill>
                  <a:latin typeface="ＭＳ Ｐゴシック"/>
                  <a:ea typeface="ＭＳ Ｐゴシック"/>
                  <a:cs typeface="ＭＳ Ｐゴシック"/>
                </a:defRPr>
              </a:lvl5pPr>
              <a:lvl6pPr marL="2514600" indent="-228600" algn="l" rtl="0" fontAlgn="base">
                <a:spcBef>
                  <a:spcPct val="20000"/>
                </a:spcBef>
                <a:spcAft>
                  <a:spcPct val="0"/>
                </a:spcAft>
                <a:buChar char="»"/>
                <a:defRPr kumimoji="1" sz="2000">
                  <a:solidFill>
                    <a:srgbClr val="444F58"/>
                  </a:solidFill>
                  <a:latin typeface="+mn-lt"/>
                  <a:ea typeface="+mn-ea"/>
                </a:defRPr>
              </a:lvl6pPr>
              <a:lvl7pPr marL="2971800" indent="-228600" algn="l" rtl="0" fontAlgn="base">
                <a:spcBef>
                  <a:spcPct val="20000"/>
                </a:spcBef>
                <a:spcAft>
                  <a:spcPct val="0"/>
                </a:spcAft>
                <a:buChar char="»"/>
                <a:defRPr kumimoji="1" sz="2000">
                  <a:solidFill>
                    <a:srgbClr val="444F58"/>
                  </a:solidFill>
                  <a:latin typeface="+mn-lt"/>
                  <a:ea typeface="+mn-ea"/>
                </a:defRPr>
              </a:lvl7pPr>
              <a:lvl8pPr marL="3429000" indent="-228600" algn="l" rtl="0" fontAlgn="base">
                <a:spcBef>
                  <a:spcPct val="20000"/>
                </a:spcBef>
                <a:spcAft>
                  <a:spcPct val="0"/>
                </a:spcAft>
                <a:buChar char="»"/>
                <a:defRPr kumimoji="1" sz="2000">
                  <a:solidFill>
                    <a:srgbClr val="444F58"/>
                  </a:solidFill>
                  <a:latin typeface="+mn-lt"/>
                  <a:ea typeface="+mn-ea"/>
                </a:defRPr>
              </a:lvl8pPr>
              <a:lvl9pPr marL="3886200" indent="-228600" algn="l" rtl="0" fontAlgn="base">
                <a:spcBef>
                  <a:spcPct val="20000"/>
                </a:spcBef>
                <a:spcAft>
                  <a:spcPct val="0"/>
                </a:spcAft>
                <a:buChar char="»"/>
                <a:defRPr kumimoji="1" sz="2000">
                  <a:solidFill>
                    <a:srgbClr val="444F58"/>
                  </a:solidFill>
                  <a:latin typeface="+mn-lt"/>
                  <a:ea typeface="+mn-ea"/>
                </a:defRPr>
              </a:lvl9pPr>
            </a:lstStyle>
            <a:p>
              <a:pPr>
                <a:spcBef>
                  <a:spcPts val="0"/>
                </a:spcBef>
              </a:pPr>
              <a:r>
                <a:rPr lang="en-US" altLang="ja-JP" sz="600" kern="0" dirty="0">
                  <a:latin typeface="+mn-lt"/>
                </a:rPr>
                <a:t>Control Panel Button</a:t>
              </a:r>
              <a:endParaRPr lang="ja-JP" altLang="en-US" sz="600" kern="0" dirty="0">
                <a:latin typeface="+mn-lt"/>
              </a:endParaRPr>
            </a:p>
          </p:txBody>
        </p:sp>
      </p:grpSp>
      <p:sp>
        <p:nvSpPr>
          <p:cNvPr id="250" name="角丸四角形 249"/>
          <p:cNvSpPr/>
          <p:nvPr/>
        </p:nvSpPr>
        <p:spPr bwMode="auto">
          <a:xfrm>
            <a:off x="2001780" y="2132856"/>
            <a:ext cx="914400" cy="244530"/>
          </a:xfrm>
          <a:prstGeom prst="roundRect">
            <a:avLst/>
          </a:prstGeom>
          <a:solidFill>
            <a:srgbClr val="FFFFFF"/>
          </a:solidFill>
          <a:ln w="6350">
            <a:solidFill>
              <a:srgbClr val="D80A30"/>
            </a:solidFill>
            <a:round/>
            <a:headEnd/>
            <a:tailEnd/>
          </a:ln>
          <a:extLst/>
        </p:spPr>
        <p:txBody>
          <a:bodyPr vert="horz" wrap="square" lIns="0" tIns="18000" rIns="0" bIns="18000" numCol="1" anchor="ctr" anchorCtr="0" compatLnSpc="1">
            <a:prstTxWarp prst="textNoShape">
              <a:avLst/>
            </a:prstTxWarp>
            <a:spAutoFit/>
          </a:bodyPr>
          <a:lstStyle/>
          <a:p>
            <a:pPr algn="ctr"/>
            <a:r>
              <a:rPr lang="en-US" altLang="ja-JP" sz="600" b="1" dirty="0">
                <a:solidFill>
                  <a:srgbClr val="D80A30"/>
                </a:solidFill>
              </a:rPr>
              <a:t>Simplifies Noise</a:t>
            </a:r>
          </a:p>
          <a:p>
            <a:pPr algn="ctr"/>
            <a:r>
              <a:rPr lang="en-US" altLang="ja-JP" sz="600" b="1" dirty="0">
                <a:solidFill>
                  <a:srgbClr val="D80A30"/>
                </a:solidFill>
              </a:rPr>
              <a:t>Countermeasures</a:t>
            </a:r>
            <a:endParaRPr lang="ja-JP" altLang="en-US" sz="600" b="1" dirty="0">
              <a:solidFill>
                <a:srgbClr val="D80A30"/>
              </a:solidFill>
            </a:endParaRPr>
          </a:p>
        </p:txBody>
      </p:sp>
    </p:spTree>
    <p:extLst>
      <p:ext uri="{BB962C8B-B14F-4D97-AF65-F5344CB8AC3E}">
        <p14:creationId xmlns:p14="http://schemas.microsoft.com/office/powerpoint/2010/main" val="2317933642"/>
      </p:ext>
    </p:extLst>
  </p:cSld>
  <p:clrMapOvr>
    <a:masterClrMapping/>
  </p:clrMapOvr>
</p:sld>
</file>

<file path=ppt/theme/theme1.xml><?xml version="1.0" encoding="utf-8"?>
<a:theme xmlns:a="http://schemas.openxmlformats.org/drawingml/2006/main" name="新しいプレゼンテーション">
  <a:themeElements>
    <a:clrScheme name="ロームカラー　パワポ　指定色">
      <a:dk1>
        <a:srgbClr val="000000"/>
      </a:dk1>
      <a:lt1>
        <a:sysClr val="window" lastClr="FFFFFF"/>
      </a:lt1>
      <a:dk2>
        <a:srgbClr val="444F58"/>
      </a:dk2>
      <a:lt2>
        <a:srgbClr val="D3D9DC"/>
      </a:lt2>
      <a:accent1>
        <a:srgbClr val="D90013"/>
      </a:accent1>
      <a:accent2>
        <a:srgbClr val="008CCE"/>
      </a:accent2>
      <a:accent3>
        <a:srgbClr val="CED700"/>
      </a:accent3>
      <a:accent4>
        <a:srgbClr val="8DBADA"/>
      </a:accent4>
      <a:accent5>
        <a:srgbClr val="9CA0CC"/>
      </a:accent5>
      <a:accent6>
        <a:srgbClr val="F7AC00"/>
      </a:accent6>
      <a:hlink>
        <a:srgbClr val="0000FF"/>
      </a:hlink>
      <a:folHlink>
        <a:srgbClr val="800080"/>
      </a:folHlink>
    </a:clrScheme>
    <a:fontScheme name="英語">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a:solidFill>
            <a:srgbClr val="4C4948"/>
          </a:solidFill>
          <a:prstDash val="solid"/>
          <a:round/>
          <a:headEnd/>
          <a:tailEnd/>
        </a:ln>
        <a:extLst>
          <a:ext uri="{909E8E84-426E-40DD-AFC4-6F175D3DCCD1}">
            <a14:hiddenFill xmlns:a14="http://schemas.microsoft.com/office/drawing/2010/main">
              <a:noFill/>
            </a14:hiddenFill>
          </a:ext>
        </a:extLst>
      </a:spPr>
      <a:bodyPr vert="horz" wrap="square" lIns="91440" tIns="45720" rIns="91440" bIns="45720" numCol="1" anchor="t" anchorCtr="0" compatLnSpc="1">
        <a:prstTxWarp prst="textNoShape">
          <a:avLst/>
        </a:prstTxWarp>
      </a:bodyPr>
      <a:lstStyle>
        <a:defPPr>
          <a:defRPr/>
        </a:defPPr>
      </a:lstStyle>
    </a:spDef>
    <a:lnDef>
      <a:spPr>
        <a:ln w="6350" cap="rnd">
          <a:solidFill>
            <a:srgbClr val="444F58"/>
          </a:solidFill>
          <a:headEnd type="none"/>
          <a:tailEnd type="none" w="sm" len="sm"/>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400"/>
          </a:spcBef>
          <a:defRPr kumimoji="1" sz="1800" dirty="0" smtClean="0">
            <a:solidFill>
              <a:schemeClr val="tx2"/>
            </a:solidFill>
            <a:latin typeface="+mn-ea"/>
            <a:ea typeface="+mn-ea"/>
            <a:cs typeface="メイリオ" panose="020B0604030504040204" pitchFamily="50" charset="-128"/>
          </a:defRPr>
        </a:defPPr>
      </a:lstStyle>
    </a:txDef>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新しいプレゼンテーション 13">
        <a:dk1>
          <a:srgbClr val="444F58"/>
        </a:dk1>
        <a:lt1>
          <a:srgbClr val="FFFFFF"/>
        </a:lt1>
        <a:dk2>
          <a:srgbClr val="444F58"/>
        </a:dk2>
        <a:lt2>
          <a:srgbClr val="808080"/>
        </a:lt2>
        <a:accent1>
          <a:srgbClr val="BBE0E3"/>
        </a:accent1>
        <a:accent2>
          <a:srgbClr val="D90013"/>
        </a:accent2>
        <a:accent3>
          <a:srgbClr val="FFFFFF"/>
        </a:accent3>
        <a:accent4>
          <a:srgbClr val="39424A"/>
        </a:accent4>
        <a:accent5>
          <a:srgbClr val="DAEDEF"/>
        </a:accent5>
        <a:accent6>
          <a:srgbClr val="C4001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13734</TotalTime>
  <Words>304</Words>
  <Application>Microsoft Office PowerPoint</Application>
  <PresentationFormat>画面に合わせる (4:3)</PresentationFormat>
  <Paragraphs>105</Paragraphs>
  <Slides>1</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8" baseType="lpstr">
      <vt:lpstr>Meiryo UI</vt:lpstr>
      <vt:lpstr>ＭＳ Ｐゴシック</vt:lpstr>
      <vt:lpstr>ＭＳ ゴシック</vt:lpstr>
      <vt:lpstr>Arial</vt:lpstr>
      <vt:lpstr>Wingdings</vt:lpstr>
      <vt:lpstr>新しいプレゼンテーション</vt:lpstr>
      <vt:lpstr>Microsoft Excel ワークシート</vt:lpstr>
      <vt:lpstr>Capacitive Switch Sensor ICs</vt:lpstr>
    </vt:vector>
  </TitlesOfParts>
  <Company>ROHM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ROHM</dc:creator>
  <cp:lastModifiedBy>中嶋 優夫</cp:lastModifiedBy>
  <cp:revision>1236</cp:revision>
  <cp:lastPrinted>2017-06-22T05:21:00Z</cp:lastPrinted>
  <dcterms:created xsi:type="dcterms:W3CDTF">2008-11-28T05:15:36Z</dcterms:created>
  <dcterms:modified xsi:type="dcterms:W3CDTF">2020-06-09T11:17:11Z</dcterms:modified>
</cp:coreProperties>
</file>