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88" r:id="rId10"/>
    <p:sldId id="264" r:id="rId11"/>
    <p:sldId id="271" r:id="rId12"/>
    <p:sldId id="265" r:id="rId13"/>
    <p:sldId id="275" r:id="rId14"/>
    <p:sldId id="284" r:id="rId15"/>
    <p:sldId id="276" r:id="rId16"/>
    <p:sldId id="266" r:id="rId17"/>
    <p:sldId id="267" r:id="rId18"/>
    <p:sldId id="268" r:id="rId19"/>
    <p:sldId id="269" r:id="rId20"/>
    <p:sldId id="270" r:id="rId21"/>
    <p:sldId id="272" r:id="rId22"/>
    <p:sldId id="273" r:id="rId23"/>
    <p:sldId id="274" r:id="rId24"/>
    <p:sldId id="277" r:id="rId25"/>
    <p:sldId id="278" r:id="rId26"/>
    <p:sldId id="279" r:id="rId27"/>
    <p:sldId id="280" r:id="rId28"/>
    <p:sldId id="281" r:id="rId29"/>
    <p:sldId id="282" r:id="rId30"/>
    <p:sldId id="285" r:id="rId31"/>
    <p:sldId id="283" r:id="rId32"/>
    <p:sldId id="287" r:id="rId33"/>
    <p:sldId id="286"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140500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424572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127371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68917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75C15-95D9-4AF8-BD74-F89617975C0C}"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26475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E75C15-95D9-4AF8-BD74-F89617975C0C}" type="datetimeFigureOut">
              <a:rPr lang="en-US" smtClean="0"/>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392185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E75C15-95D9-4AF8-BD74-F89617975C0C}" type="datetimeFigureOut">
              <a:rPr lang="en-US" smtClean="0"/>
              <a:t>8/3/2016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45079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E75C15-95D9-4AF8-BD74-F89617975C0C}" type="datetimeFigureOut">
              <a:rPr lang="en-US" smtClean="0"/>
              <a:t>8/3/2016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241897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5C15-95D9-4AF8-BD74-F89617975C0C}" type="datetimeFigureOut">
              <a:rPr lang="en-US" smtClean="0"/>
              <a:t>8/3/2016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260924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75C15-95D9-4AF8-BD74-F89617975C0C}" type="datetimeFigureOut">
              <a:rPr lang="en-US" smtClean="0"/>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60861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75C15-95D9-4AF8-BD74-F89617975C0C}" type="datetimeFigureOut">
              <a:rPr lang="en-US" smtClean="0"/>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18573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75C15-95D9-4AF8-BD74-F89617975C0C}" type="datetimeFigureOut">
              <a:rPr lang="en-US" smtClean="0"/>
              <a:t>8/3/2016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50780-5F75-4D3F-BA74-536A05ECC697}" type="slidenum">
              <a:rPr lang="en-US" smtClean="0"/>
              <a:t>‹#›</a:t>
            </a:fld>
            <a:endParaRPr lang="en-US"/>
          </a:p>
        </p:txBody>
      </p:sp>
    </p:spTree>
    <p:extLst>
      <p:ext uri="{BB962C8B-B14F-4D97-AF65-F5344CB8AC3E}">
        <p14:creationId xmlns:p14="http://schemas.microsoft.com/office/powerpoint/2010/main" val="356369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s.com/html/html5_intro.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php.net/manual/bg/function.substr.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hp.net/manual/bg/language.operators.precedence.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hp.net/manual/bg/language.operators.precedence.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ear.php.net/manual/en/standards.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php.net/manual/bg/language.operators.precedence.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7649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a:t>
            </a:r>
            <a:endParaRPr lang="en-US" dirty="0"/>
          </a:p>
        </p:txBody>
      </p:sp>
      <p:sp>
        <p:nvSpPr>
          <p:cNvPr id="3" name="Content Placeholder 2"/>
          <p:cNvSpPr>
            <a:spLocks noGrp="1"/>
          </p:cNvSpPr>
          <p:nvPr>
            <p:ph idx="1"/>
          </p:nvPr>
        </p:nvSpPr>
        <p:spPr/>
        <p:txBody>
          <a:bodyPr/>
          <a:lstStyle/>
          <a:p>
            <a:r>
              <a:rPr lang="en-US" dirty="0" smtClean="0"/>
              <a:t>A regular page lifecycle</a:t>
            </a:r>
          </a:p>
          <a:p>
            <a:r>
              <a:rPr lang="en-US" dirty="0" smtClean="0"/>
              <a:t>Configuring apache for </a:t>
            </a:r>
            <a:r>
              <a:rPr lang="en-US" dirty="0" err="1" smtClean="0"/>
              <a:t>php</a:t>
            </a:r>
            <a:endParaRPr lang="en-US" dirty="0" smtClean="0"/>
          </a:p>
          <a:p>
            <a:pPr lvl="1"/>
            <a:r>
              <a:rPr lang="en-US" dirty="0" err="1" smtClean="0"/>
              <a:t>Httpd.conf</a:t>
            </a:r>
            <a:endParaRPr lang="en-US" dirty="0" smtClean="0"/>
          </a:p>
          <a:p>
            <a:pPr lvl="1"/>
            <a:r>
              <a:rPr lang="en-US" dirty="0" err="1" smtClean="0"/>
              <a:t>AddType</a:t>
            </a:r>
            <a:r>
              <a:rPr lang="en-US" dirty="0" smtClean="0"/>
              <a:t> application/x-</a:t>
            </a:r>
            <a:r>
              <a:rPr lang="en-US" dirty="0" err="1" smtClean="0"/>
              <a:t>httpd</a:t>
            </a:r>
            <a:r>
              <a:rPr lang="en-US" dirty="0" smtClean="0"/>
              <a:t>-</a:t>
            </a:r>
            <a:r>
              <a:rPr lang="en-US" dirty="0" err="1" smtClean="0"/>
              <a:t>php</a:t>
            </a:r>
            <a:r>
              <a:rPr lang="en-US" dirty="0" smtClean="0"/>
              <a:t> .</a:t>
            </a:r>
            <a:r>
              <a:rPr lang="en-US" dirty="0" err="1" smtClean="0"/>
              <a:t>php</a:t>
            </a:r>
            <a:endParaRPr lang="en-US" dirty="0" smtClean="0"/>
          </a:p>
          <a:p>
            <a:pPr lvl="1"/>
            <a:r>
              <a:rPr lang="en-US" dirty="0" smtClean="0"/>
              <a:t>http://www.tutorialspoint.com/php/php_apache_configuration.htm</a:t>
            </a:r>
          </a:p>
          <a:p>
            <a:r>
              <a:rPr lang="en-US" dirty="0" smtClean="0"/>
              <a:t>A </a:t>
            </a:r>
            <a:r>
              <a:rPr lang="en-US" dirty="0" err="1" smtClean="0"/>
              <a:t>php</a:t>
            </a:r>
            <a:r>
              <a:rPr lang="en-US" dirty="0" smtClean="0"/>
              <a:t> page lifecycle</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212978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the development environment</a:t>
            </a:r>
            <a:endParaRPr lang="en-US" dirty="0"/>
          </a:p>
        </p:txBody>
      </p:sp>
      <p:sp>
        <p:nvSpPr>
          <p:cNvPr id="3" name="Content Placeholder 2"/>
          <p:cNvSpPr>
            <a:spLocks noGrp="1"/>
          </p:cNvSpPr>
          <p:nvPr>
            <p:ph idx="1"/>
          </p:nvPr>
        </p:nvSpPr>
        <p:spPr/>
        <p:txBody>
          <a:bodyPr/>
          <a:lstStyle/>
          <a:p>
            <a:r>
              <a:rPr lang="en-US" dirty="0" smtClean="0"/>
              <a:t>Setting breakpoints</a:t>
            </a:r>
          </a:p>
          <a:p>
            <a:r>
              <a:rPr lang="en-US" dirty="0" smtClean="0"/>
              <a:t>Setting conditional breakpoints</a:t>
            </a:r>
          </a:p>
          <a:p>
            <a:r>
              <a:rPr lang="en-US" dirty="0" smtClean="0"/>
              <a:t>Watching</a:t>
            </a:r>
          </a:p>
          <a:p>
            <a:r>
              <a:rPr lang="en-US" dirty="0" smtClean="0"/>
              <a:t>Inspecting</a:t>
            </a:r>
          </a:p>
          <a:p>
            <a:r>
              <a:rPr lang="en-US" dirty="0" smtClean="0"/>
              <a:t>Changing value</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97461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a:t>
            </a:r>
            <a:r>
              <a:rPr lang="en-US" dirty="0" smtClean="0"/>
              <a:t>PHP &amp; HTML</a:t>
            </a:r>
            <a:endParaRPr lang="en-US" dirty="0"/>
          </a:p>
        </p:txBody>
      </p:sp>
      <p:sp>
        <p:nvSpPr>
          <p:cNvPr id="3" name="Content Placeholder 2"/>
          <p:cNvSpPr>
            <a:spLocks noGrp="1"/>
          </p:cNvSpPr>
          <p:nvPr>
            <p:ph idx="1"/>
          </p:nvPr>
        </p:nvSpPr>
        <p:spPr/>
        <p:txBody>
          <a:bodyPr/>
          <a:lstStyle/>
          <a:p>
            <a:r>
              <a:rPr lang="en-US" dirty="0" smtClean="0"/>
              <a:t>HTTP methods and verbs</a:t>
            </a:r>
          </a:p>
          <a:p>
            <a:r>
              <a:rPr lang="en-US" dirty="0" smtClean="0"/>
              <a:t>Inspecting calls with developer tools</a:t>
            </a:r>
          </a:p>
          <a:p>
            <a:r>
              <a:rPr lang="en-US" dirty="0" smtClean="0"/>
              <a:t>HTML &lt;form&gt; and it’s role</a:t>
            </a:r>
          </a:p>
          <a:p>
            <a:r>
              <a:rPr lang="en-US" dirty="0" smtClean="0"/>
              <a:t>&lt;?</a:t>
            </a:r>
            <a:r>
              <a:rPr lang="en-US" dirty="0" err="1" smtClean="0"/>
              <a:t>php</a:t>
            </a:r>
            <a:endParaRPr lang="en-US" dirty="0" smtClean="0"/>
          </a:p>
          <a:p>
            <a:r>
              <a:rPr lang="en-US" dirty="0" smtClean="0"/>
              <a:t>&lt;?</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44845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a:t>
            </a:r>
            <a:r>
              <a:rPr lang="en-US" dirty="0" smtClean="0"/>
              <a:t>PHP &amp; HTML</a:t>
            </a:r>
            <a:endParaRPr lang="en-US" dirty="0"/>
          </a:p>
        </p:txBody>
      </p:sp>
      <p:sp>
        <p:nvSpPr>
          <p:cNvPr id="3" name="Content Placeholder 2"/>
          <p:cNvSpPr>
            <a:spLocks noGrp="1"/>
          </p:cNvSpPr>
          <p:nvPr>
            <p:ph idx="1"/>
          </p:nvPr>
        </p:nvSpPr>
        <p:spPr/>
        <p:txBody>
          <a:bodyPr>
            <a:normAutofit lnSpcReduction="10000"/>
          </a:bodyPr>
          <a:lstStyle/>
          <a:p>
            <a:r>
              <a:rPr lang="en-US" dirty="0" smtClean="0"/>
              <a:t>HTML 5 structure</a:t>
            </a:r>
          </a:p>
          <a:p>
            <a:r>
              <a:rPr lang="en-US" dirty="0"/>
              <a:t>&lt;!</a:t>
            </a:r>
            <a:r>
              <a:rPr lang="en-US" dirty="0" err="1"/>
              <a:t>doctype</a:t>
            </a:r>
            <a:r>
              <a:rPr lang="en-US" dirty="0"/>
              <a:t> html</a:t>
            </a:r>
            <a:r>
              <a:rPr lang="en-US" dirty="0" smtClean="0"/>
              <a:t>&gt;</a:t>
            </a:r>
          </a:p>
          <a:p>
            <a:r>
              <a:rPr lang="en-US" dirty="0" smtClean="0"/>
              <a:t>&lt;html&gt;&lt;/html&gt;</a:t>
            </a:r>
          </a:p>
          <a:p>
            <a:r>
              <a:rPr lang="en-US" dirty="0" smtClean="0"/>
              <a:t>&lt;head&gt;&lt;/head&gt;</a:t>
            </a:r>
          </a:p>
          <a:p>
            <a:pPr lvl="1"/>
            <a:r>
              <a:rPr lang="en-US" dirty="0" smtClean="0"/>
              <a:t>&lt;meta/&gt;</a:t>
            </a:r>
          </a:p>
          <a:p>
            <a:pPr lvl="1"/>
            <a:r>
              <a:rPr lang="en-US" dirty="0" smtClean="0"/>
              <a:t>&lt;title&gt;&lt;/title&gt;</a:t>
            </a:r>
          </a:p>
          <a:p>
            <a:pPr lvl="1"/>
            <a:r>
              <a:rPr lang="en-US" dirty="0" smtClean="0"/>
              <a:t>&lt;link /&gt;</a:t>
            </a:r>
          </a:p>
          <a:p>
            <a:pPr lvl="1"/>
            <a:r>
              <a:rPr lang="en-US" dirty="0" smtClean="0"/>
              <a:t>&lt;script&gt;</a:t>
            </a:r>
          </a:p>
          <a:p>
            <a:r>
              <a:rPr lang="en-US" dirty="0" smtClean="0"/>
              <a:t>&lt;body&gt; &lt;/body&gt;</a:t>
            </a:r>
          </a:p>
          <a:p>
            <a:pPr marL="0" indent="0">
              <a:buNone/>
            </a:pPr>
            <a:r>
              <a:rPr lang="en-US" dirty="0">
                <a:hlinkClick r:id="rId2"/>
              </a:rPr>
              <a:t>http://</a:t>
            </a:r>
            <a:r>
              <a:rPr lang="en-US" dirty="0" smtClean="0">
                <a:hlinkClick r:id="rId2"/>
              </a:rPr>
              <a:t>www.w3schools.com/html/html5_intro.asp</a:t>
            </a:r>
            <a:endParaRPr lang="en-US" dirty="0" smtClean="0"/>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1736597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a:t>
            </a:r>
            <a:r>
              <a:rPr lang="en-US" dirty="0" smtClean="0"/>
              <a:t>PHP &amp; HTML</a:t>
            </a:r>
            <a:endParaRPr lang="en-US" dirty="0"/>
          </a:p>
        </p:txBody>
      </p:sp>
      <p:sp>
        <p:nvSpPr>
          <p:cNvPr id="3" name="Content Placeholder 2"/>
          <p:cNvSpPr>
            <a:spLocks noGrp="1"/>
          </p:cNvSpPr>
          <p:nvPr>
            <p:ph idx="1"/>
          </p:nvPr>
        </p:nvSpPr>
        <p:spPr/>
        <p:txBody>
          <a:bodyPr/>
          <a:lstStyle/>
          <a:p>
            <a:r>
              <a:rPr lang="en-US" dirty="0" smtClean="0"/>
              <a:t>i</a:t>
            </a:r>
            <a:r>
              <a:rPr lang="en-US" dirty="0" smtClean="0"/>
              <a:t>nput</a:t>
            </a:r>
          </a:p>
          <a:p>
            <a:pPr lvl="1"/>
            <a:r>
              <a:rPr lang="en-US" dirty="0" smtClean="0"/>
              <a:t>Type: radio – returns zero or one of many values</a:t>
            </a:r>
          </a:p>
          <a:p>
            <a:pPr lvl="1"/>
            <a:r>
              <a:rPr lang="en-US" dirty="0" smtClean="0"/>
              <a:t>Type: checkbox – returns zero or more values</a:t>
            </a:r>
          </a:p>
          <a:p>
            <a:pPr lvl="1"/>
            <a:r>
              <a:rPr lang="en-US" dirty="0" smtClean="0"/>
              <a:t>Type: text – sends a URL encoded text</a:t>
            </a:r>
          </a:p>
          <a:p>
            <a:r>
              <a:rPr lang="en-US" dirty="0" smtClean="0"/>
              <a:t>select – sends a single value</a:t>
            </a:r>
          </a:p>
          <a:p>
            <a:pPr lvl="1"/>
            <a:r>
              <a:rPr lang="en-US" dirty="0" smtClean="0"/>
              <a:t>Attribute: multiple – sends zero or more values</a:t>
            </a:r>
          </a:p>
          <a:p>
            <a:pPr marL="0" indent="0">
              <a:buNone/>
            </a:pPr>
            <a:endParaRPr lang="en-US" dirty="0" smtClean="0"/>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89519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a:t>
            </a:r>
            <a:r>
              <a:rPr lang="en-US" dirty="0" smtClean="0"/>
              <a:t>PHP &amp; HTML</a:t>
            </a:r>
            <a:endParaRPr lang="en-US" dirty="0"/>
          </a:p>
        </p:txBody>
      </p:sp>
      <p:sp>
        <p:nvSpPr>
          <p:cNvPr id="3" name="Content Placeholder 2"/>
          <p:cNvSpPr>
            <a:spLocks noGrp="1"/>
          </p:cNvSpPr>
          <p:nvPr>
            <p:ph idx="1"/>
          </p:nvPr>
        </p:nvSpPr>
        <p:spPr/>
        <p:txBody>
          <a:bodyPr/>
          <a:lstStyle/>
          <a:p>
            <a:r>
              <a:rPr lang="en-US" dirty="0"/>
              <a:t>Posted values are set in the $_POST global </a:t>
            </a:r>
            <a:r>
              <a:rPr lang="en-US" dirty="0" smtClean="0"/>
              <a:t>variable</a:t>
            </a:r>
          </a:p>
          <a:p>
            <a:r>
              <a:rPr lang="en-US" dirty="0" smtClean="0"/>
              <a:t>Request query parameters </a:t>
            </a:r>
            <a:r>
              <a:rPr lang="en-US" dirty="0"/>
              <a:t>are set in the </a:t>
            </a:r>
            <a:r>
              <a:rPr lang="en-US" dirty="0" smtClean="0"/>
              <a:t>$_GET </a:t>
            </a:r>
            <a:r>
              <a:rPr lang="en-US" dirty="0"/>
              <a:t>global </a:t>
            </a:r>
            <a:r>
              <a:rPr lang="en-US" dirty="0" smtClean="0"/>
              <a:t>variable</a:t>
            </a:r>
          </a:p>
          <a:p>
            <a:r>
              <a:rPr lang="en-US" dirty="0" smtClean="0"/>
              <a:t>Files are set in the $_FILES global variable</a:t>
            </a:r>
            <a:endParaRPr lang="en-US" dirty="0"/>
          </a:p>
          <a:p>
            <a:pPr marL="0" indent="0">
              <a:buNone/>
            </a:pPr>
            <a:endParaRPr lang="en-US" dirty="0" smtClean="0"/>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575391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a:t>
            </a:r>
            <a:endParaRPr lang="en-US" dirty="0"/>
          </a:p>
        </p:txBody>
      </p:sp>
      <p:sp>
        <p:nvSpPr>
          <p:cNvPr id="3" name="Content Placeholder 2"/>
          <p:cNvSpPr>
            <a:spLocks noGrp="1"/>
          </p:cNvSpPr>
          <p:nvPr>
            <p:ph idx="1"/>
          </p:nvPr>
        </p:nvSpPr>
        <p:spPr/>
        <p:txBody>
          <a:bodyPr/>
          <a:lstStyle/>
          <a:p>
            <a:r>
              <a:rPr lang="en-US" dirty="0" smtClean="0"/>
              <a:t>Comments</a:t>
            </a:r>
          </a:p>
          <a:p>
            <a:pPr lvl="1"/>
            <a:r>
              <a:rPr lang="en-US" dirty="0" smtClean="0"/>
              <a:t>//</a:t>
            </a:r>
          </a:p>
          <a:p>
            <a:pPr lvl="1"/>
            <a:r>
              <a:rPr lang="en-US" dirty="0" smtClean="0"/>
              <a:t>#</a:t>
            </a:r>
          </a:p>
          <a:p>
            <a:pPr lvl="1"/>
            <a:r>
              <a:rPr lang="en-US" dirty="0" smtClean="0"/>
              <a:t>/* */</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709096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Special characters</a:t>
            </a:r>
          </a:p>
          <a:p>
            <a:r>
              <a:rPr lang="en-US" dirty="0" smtClean="0"/>
              <a:t>		\n	Newline (ASCII 10)</a:t>
            </a:r>
          </a:p>
          <a:p>
            <a:r>
              <a:rPr lang="en-US" dirty="0" smtClean="0"/>
              <a:t>		\r	Carriage return (ASCII 13)</a:t>
            </a:r>
          </a:p>
          <a:p>
            <a:r>
              <a:rPr lang="en-US" dirty="0" smtClean="0"/>
              <a:t>		\t	Tab (ASCII 9)</a:t>
            </a:r>
          </a:p>
          <a:p>
            <a:r>
              <a:rPr lang="en-US" dirty="0" smtClean="0"/>
              <a:t>		\\	\</a:t>
            </a:r>
          </a:p>
          <a:p>
            <a:r>
              <a:rPr lang="en-US" dirty="0" smtClean="0"/>
              <a:t>		\$	$</a:t>
            </a:r>
          </a:p>
          <a:p>
            <a:r>
              <a:rPr lang="en-US" dirty="0" smtClean="0"/>
              <a:t>		\"	"</a:t>
            </a:r>
          </a:p>
          <a:p>
            <a:r>
              <a:rPr lang="en-US" dirty="0" smtClean="0"/>
              <a:t>		\0 .. \777	Octal (base 8) number</a:t>
            </a:r>
          </a:p>
          <a:p>
            <a:r>
              <a:rPr lang="en-US" dirty="0" smtClean="0"/>
              <a:t>		\x0 .. \</a:t>
            </a:r>
            <a:r>
              <a:rPr lang="en-US" dirty="0" err="1" smtClean="0"/>
              <a:t>xFF</a:t>
            </a:r>
            <a:r>
              <a:rPr lang="en-US" dirty="0" smtClean="0"/>
              <a:t>	Hexadecimal (base 16) number</a:t>
            </a:r>
          </a:p>
          <a:p>
            <a:r>
              <a:rPr lang="en-US" dirty="0" smtClean="0"/>
              <a:t>		&lt;&lt;&lt;</a:t>
            </a:r>
            <a:r>
              <a:rPr lang="en-US" dirty="0" err="1" smtClean="0"/>
              <a:t>LargeStringDelimiters</a:t>
            </a:r>
            <a:r>
              <a:rPr lang="en-US" dirty="0" smtClean="0"/>
              <a:t> </a:t>
            </a:r>
          </a:p>
          <a:p>
            <a:pPr marL="0" indent="0">
              <a:buNone/>
            </a:pPr>
            <a:r>
              <a:rPr lang="en-US" dirty="0" err="1" smtClean="0"/>
              <a:t>LargeStringDelimiters</a:t>
            </a:r>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210792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Concatenating strings</a:t>
            </a:r>
          </a:p>
          <a:p>
            <a:r>
              <a:rPr lang="en-US" dirty="0" smtClean="0"/>
              <a:t>Comparing </a:t>
            </a:r>
          </a:p>
          <a:p>
            <a:pPr lvl="1"/>
            <a:r>
              <a:rPr lang="en-US" dirty="0" smtClean="0"/>
              <a:t>	</a:t>
            </a:r>
            <a:r>
              <a:rPr lang="en-US" dirty="0" err="1" smtClean="0"/>
              <a:t>strlen</a:t>
            </a:r>
            <a:endParaRPr lang="en-US" dirty="0" smtClean="0"/>
          </a:p>
          <a:p>
            <a:pPr lvl="1"/>
            <a:r>
              <a:rPr lang="en-US" dirty="0" smtClean="0"/>
              <a:t>	trim</a:t>
            </a:r>
          </a:p>
          <a:p>
            <a:pPr lvl="1"/>
            <a:r>
              <a:rPr lang="en-US" dirty="0" smtClean="0"/>
              <a:t>	==</a:t>
            </a:r>
          </a:p>
          <a:p>
            <a:pPr lvl="1"/>
            <a:r>
              <a:rPr lang="en-US" dirty="0" smtClean="0"/>
              <a:t>	</a:t>
            </a:r>
            <a:r>
              <a:rPr lang="en-US" dirty="0" err="1" smtClean="0"/>
              <a:t>strcasecmp</a:t>
            </a:r>
            <a:endParaRPr lang="en-US" dirty="0" smtClean="0"/>
          </a:p>
          <a:p>
            <a:pPr lvl="1"/>
            <a:r>
              <a:rPr lang="en-US" dirty="0" smtClean="0"/>
              <a:t>	</a:t>
            </a:r>
            <a:r>
              <a:rPr lang="en-US" dirty="0" err="1" smtClean="0"/>
              <a:t>strtolower</a:t>
            </a:r>
            <a:r>
              <a:rPr lang="en-US" dirty="0" smtClean="0"/>
              <a:t> </a:t>
            </a:r>
          </a:p>
          <a:p>
            <a:pPr lvl="1"/>
            <a:r>
              <a:rPr lang="en-US" dirty="0" smtClean="0"/>
              <a:t>	</a:t>
            </a:r>
            <a:r>
              <a:rPr lang="en-US" dirty="0" err="1" smtClean="0"/>
              <a:t>strtoupper</a:t>
            </a:r>
            <a:endParaRPr lang="en-US" dirty="0" smtClean="0"/>
          </a:p>
          <a:p>
            <a:pPr lvl="1"/>
            <a:r>
              <a:rPr lang="en-US" dirty="0" smtClean="0"/>
              <a:t>	&gt; and &lt; ?		</a:t>
            </a:r>
          </a:p>
          <a:p>
            <a:pPr marL="457200" lvl="1" indent="0">
              <a:buNone/>
            </a:pPr>
            <a:endParaRPr lang="en-US" dirty="0" smtClean="0"/>
          </a:p>
        </p:txBody>
      </p:sp>
    </p:spTree>
    <p:extLst>
      <p:ext uri="{BB962C8B-B14F-4D97-AF65-F5344CB8AC3E}">
        <p14:creationId xmlns:p14="http://schemas.microsoft.com/office/powerpoint/2010/main" val="2675799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Manipulating</a:t>
            </a:r>
          </a:p>
          <a:p>
            <a:pPr lvl="1"/>
            <a:r>
              <a:rPr lang="en-US" dirty="0" err="1" smtClean="0"/>
              <a:t>str_replace</a:t>
            </a:r>
            <a:endParaRPr lang="en-US" dirty="0" smtClean="0"/>
          </a:p>
          <a:p>
            <a:pPr lvl="1"/>
            <a:r>
              <a:rPr lang="en-US" dirty="0" smtClean="0">
                <a:hlinkClick r:id="rId2"/>
              </a:rPr>
              <a:t>http://php.net/manual/bg/function.substr.php</a:t>
            </a:r>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327264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XAMPP allows us</a:t>
            </a:r>
          </a:p>
          <a:p>
            <a:pPr lvl="1"/>
            <a:r>
              <a:rPr lang="en-US" dirty="0" smtClean="0"/>
              <a:t>To have a COTS PHP, MySQL, FTP, Mail server, </a:t>
            </a:r>
            <a:r>
              <a:rPr lang="en-US" dirty="0" err="1" smtClean="0"/>
              <a:t>etc</a:t>
            </a:r>
            <a:r>
              <a:rPr lang="en-US" dirty="0" smtClean="0"/>
              <a:t> installation</a:t>
            </a:r>
          </a:p>
          <a:p>
            <a:pPr lvl="1"/>
            <a:r>
              <a:rPr lang="en-US" dirty="0" smtClean="0"/>
              <a:t>To have </a:t>
            </a:r>
            <a:r>
              <a:rPr lang="en-US" dirty="0" err="1" smtClean="0"/>
              <a:t>phpmyadmin</a:t>
            </a:r>
            <a:r>
              <a:rPr lang="en-US" dirty="0" smtClean="0"/>
              <a:t> ready</a:t>
            </a:r>
          </a:p>
          <a:p>
            <a:pPr lvl="1"/>
            <a:r>
              <a:rPr lang="en-US" dirty="0" smtClean="0"/>
              <a:t>And many more</a:t>
            </a:r>
            <a:endParaRPr lang="en-US" dirty="0"/>
          </a:p>
        </p:txBody>
      </p:sp>
    </p:spTree>
    <p:extLst>
      <p:ext uri="{BB962C8B-B14F-4D97-AF65-F5344CB8AC3E}">
        <p14:creationId xmlns:p14="http://schemas.microsoft.com/office/powerpoint/2010/main" val="742004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side note</a:t>
            </a:r>
            <a:endParaRPr lang="en-US" dirty="0"/>
          </a:p>
        </p:txBody>
      </p:sp>
      <p:sp>
        <p:nvSpPr>
          <p:cNvPr id="3" name="Content Placeholder 2"/>
          <p:cNvSpPr>
            <a:spLocks noGrp="1"/>
          </p:cNvSpPr>
          <p:nvPr>
            <p:ph idx="1"/>
          </p:nvPr>
        </p:nvSpPr>
        <p:spPr/>
        <p:txBody>
          <a:bodyPr>
            <a:normAutofit/>
          </a:bodyPr>
          <a:lstStyle/>
          <a:p>
            <a:r>
              <a:rPr lang="en-US" dirty="0" smtClean="0"/>
              <a:t>Use google (:</a:t>
            </a:r>
          </a:p>
          <a:p>
            <a:r>
              <a:rPr lang="en-US" dirty="0" smtClean="0"/>
              <a:t>Examine the PHP documentation and examples</a:t>
            </a:r>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2538191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a:t>
            </a:r>
          </a:p>
          <a:p>
            <a:r>
              <a:rPr lang="en-US" dirty="0" smtClean="0"/>
              <a:t>Floating point numbers</a:t>
            </a:r>
          </a:p>
          <a:p>
            <a:r>
              <a:rPr lang="en-US" dirty="0" smtClean="0"/>
              <a:t>Operators</a:t>
            </a:r>
          </a:p>
          <a:p>
            <a:pPr lvl="1"/>
            <a:r>
              <a:rPr lang="en-US" dirty="0" smtClean="0"/>
              <a:t>+</a:t>
            </a:r>
          </a:p>
          <a:p>
            <a:pPr lvl="1"/>
            <a:r>
              <a:rPr lang="en-US" dirty="0" smtClean="0"/>
              <a:t>-</a:t>
            </a:r>
          </a:p>
          <a:p>
            <a:pPr lvl="1"/>
            <a:r>
              <a:rPr lang="en-US" dirty="0" smtClean="0"/>
              <a:t>/</a:t>
            </a:r>
          </a:p>
          <a:p>
            <a:pPr lvl="1"/>
            <a:r>
              <a:rPr lang="en-US" dirty="0" smtClean="0"/>
              <a:t>%</a:t>
            </a:r>
          </a:p>
          <a:p>
            <a:r>
              <a:rPr lang="en-US" dirty="0">
                <a:hlinkClick r:id="rId2"/>
              </a:rPr>
              <a:t>http://</a:t>
            </a:r>
            <a:r>
              <a:rPr lang="en-US" dirty="0" smtClean="0">
                <a:hlinkClick r:id="rId2"/>
              </a:rPr>
              <a:t>php.net/manual/bg/language.operators.precedence.php</a:t>
            </a:r>
            <a:endParaRPr lang="en-US" dirty="0" smtClean="0"/>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2888051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a:t>
            </a:r>
          </a:p>
          <a:p>
            <a:r>
              <a:rPr lang="en-US" dirty="0" smtClean="0"/>
              <a:t>Floating point numbers</a:t>
            </a:r>
          </a:p>
          <a:p>
            <a:r>
              <a:rPr lang="en-US" dirty="0" smtClean="0"/>
              <a:t>Operators</a:t>
            </a:r>
          </a:p>
          <a:p>
            <a:pPr lvl="1"/>
            <a:r>
              <a:rPr lang="en-US" dirty="0" smtClean="0"/>
              <a:t>+</a:t>
            </a:r>
          </a:p>
          <a:p>
            <a:pPr lvl="1"/>
            <a:r>
              <a:rPr lang="en-US" dirty="0" smtClean="0"/>
              <a:t>-</a:t>
            </a:r>
          </a:p>
          <a:p>
            <a:pPr lvl="1"/>
            <a:r>
              <a:rPr lang="en-US" dirty="0" smtClean="0"/>
              <a:t>/</a:t>
            </a:r>
          </a:p>
          <a:p>
            <a:pPr lvl="1"/>
            <a:r>
              <a:rPr lang="en-US" dirty="0" smtClean="0"/>
              <a:t>%</a:t>
            </a:r>
          </a:p>
          <a:p>
            <a:r>
              <a:rPr lang="en-US" dirty="0">
                <a:hlinkClick r:id="rId2"/>
              </a:rPr>
              <a:t>http://</a:t>
            </a:r>
            <a:r>
              <a:rPr lang="en-US" dirty="0" smtClean="0">
                <a:hlinkClick r:id="rId2"/>
              </a:rPr>
              <a:t>php.net/manual/bg/language.operators.precedence.php</a:t>
            </a:r>
            <a:endParaRPr lang="en-US" dirty="0" smtClean="0"/>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222879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on variables</a:t>
            </a:r>
            <a:endParaRPr lang="en-US" dirty="0"/>
          </a:p>
        </p:txBody>
      </p:sp>
      <p:sp>
        <p:nvSpPr>
          <p:cNvPr id="3" name="Content Placeholder 2"/>
          <p:cNvSpPr>
            <a:spLocks noGrp="1"/>
          </p:cNvSpPr>
          <p:nvPr>
            <p:ph idx="1"/>
          </p:nvPr>
        </p:nvSpPr>
        <p:spPr/>
        <p:txBody>
          <a:bodyPr>
            <a:normAutofit/>
          </a:bodyPr>
          <a:lstStyle/>
          <a:p>
            <a:r>
              <a:rPr lang="en-US" dirty="0" smtClean="0"/>
              <a:t>PHP is loosely </a:t>
            </a:r>
            <a:r>
              <a:rPr lang="en-US" dirty="0" smtClean="0"/>
              <a:t>typed</a:t>
            </a:r>
          </a:p>
          <a:p>
            <a:r>
              <a:rPr lang="en-US" dirty="0"/>
              <a:t>Coding standards </a:t>
            </a:r>
            <a:r>
              <a:rPr lang="en-US" dirty="0">
                <a:hlinkClick r:id="rId2"/>
              </a:rPr>
              <a:t>https://</a:t>
            </a:r>
            <a:r>
              <a:rPr lang="en-US" dirty="0" smtClean="0">
                <a:hlinkClick r:id="rId2"/>
              </a:rPr>
              <a:t>pear.php.net/manual/en/standards.php</a:t>
            </a:r>
            <a:endParaRPr lang="en-US" dirty="0" smtClean="0"/>
          </a:p>
          <a:p>
            <a:r>
              <a:rPr lang="en-US" dirty="0" smtClean="0"/>
              <a:t>Outputting variables on a page</a:t>
            </a:r>
            <a:endParaRPr lang="en-US" dirty="0" smtClean="0"/>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971545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logic</a:t>
            </a:r>
            <a:endParaRPr lang="en-US" dirty="0"/>
          </a:p>
        </p:txBody>
      </p:sp>
      <p:sp>
        <p:nvSpPr>
          <p:cNvPr id="3" name="Content Placeholder 2"/>
          <p:cNvSpPr>
            <a:spLocks noGrp="1"/>
          </p:cNvSpPr>
          <p:nvPr>
            <p:ph idx="1"/>
          </p:nvPr>
        </p:nvSpPr>
        <p:spPr/>
        <p:txBody>
          <a:bodyPr>
            <a:normAutofit/>
          </a:bodyPr>
          <a:lstStyle/>
          <a:p>
            <a:r>
              <a:rPr lang="en-US" dirty="0"/>
              <a:t>== and !=</a:t>
            </a:r>
          </a:p>
          <a:p>
            <a:r>
              <a:rPr lang="en-US" dirty="0" smtClean="0"/>
              <a:t>!</a:t>
            </a:r>
            <a:r>
              <a:rPr lang="en-US" dirty="0"/>
              <a:t>negating</a:t>
            </a:r>
          </a:p>
          <a:p>
            <a:r>
              <a:rPr lang="en-US" dirty="0" smtClean="0"/>
              <a:t>if</a:t>
            </a:r>
            <a:endParaRPr lang="en-US" dirty="0"/>
          </a:p>
          <a:p>
            <a:r>
              <a:rPr lang="en-US" dirty="0" smtClean="0"/>
              <a:t>else</a:t>
            </a:r>
            <a:endParaRPr lang="en-US" dirty="0"/>
          </a:p>
          <a:p>
            <a:r>
              <a:rPr lang="en-US" dirty="0" err="1" smtClean="0"/>
              <a:t>elseif</a:t>
            </a:r>
            <a:endParaRPr lang="en-US" dirty="0" smtClean="0"/>
          </a:p>
          <a:p>
            <a:r>
              <a:rPr lang="en-US" dirty="0" smtClean="0"/>
              <a:t>switch</a:t>
            </a:r>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1446681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logic</a:t>
            </a:r>
            <a:endParaRPr lang="en-US" dirty="0"/>
          </a:p>
        </p:txBody>
      </p:sp>
      <p:sp>
        <p:nvSpPr>
          <p:cNvPr id="3" name="Content Placeholder 2"/>
          <p:cNvSpPr>
            <a:spLocks noGrp="1"/>
          </p:cNvSpPr>
          <p:nvPr>
            <p:ph idx="1"/>
          </p:nvPr>
        </p:nvSpPr>
        <p:spPr/>
        <p:txBody>
          <a:bodyPr>
            <a:normAutofit/>
          </a:bodyPr>
          <a:lstStyle/>
          <a:p>
            <a:r>
              <a:rPr lang="en-US" dirty="0"/>
              <a:t>== and !=</a:t>
            </a:r>
          </a:p>
          <a:p>
            <a:r>
              <a:rPr lang="en-US" dirty="0" smtClean="0"/>
              <a:t>!negating</a:t>
            </a:r>
          </a:p>
          <a:p>
            <a:r>
              <a:rPr lang="en-US" dirty="0" smtClean="0"/>
              <a:t>Conditional operators &amp;&amp;, ||</a:t>
            </a:r>
          </a:p>
          <a:p>
            <a:r>
              <a:rPr lang="en-US" dirty="0"/>
              <a:t>True or false?</a:t>
            </a:r>
          </a:p>
          <a:p>
            <a:pPr lvl="1"/>
            <a:r>
              <a:rPr lang="en-US" dirty="0"/>
              <a:t>	7 * 6</a:t>
            </a:r>
          </a:p>
          <a:p>
            <a:pPr lvl="1"/>
            <a:r>
              <a:rPr lang="en-US" dirty="0"/>
              <a:t>	5 - 6 * 2</a:t>
            </a:r>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3850470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a:t>
            </a:r>
            <a:endParaRPr lang="en-US" dirty="0"/>
          </a:p>
        </p:txBody>
      </p:sp>
      <p:sp>
        <p:nvSpPr>
          <p:cNvPr id="3" name="Content Placeholder 2"/>
          <p:cNvSpPr>
            <a:spLocks noGrp="1"/>
          </p:cNvSpPr>
          <p:nvPr>
            <p:ph idx="1"/>
          </p:nvPr>
        </p:nvSpPr>
        <p:spPr/>
        <p:txBody>
          <a:bodyPr>
            <a:normAutofit/>
          </a:bodyPr>
          <a:lstStyle/>
          <a:p>
            <a:r>
              <a:rPr lang="en-US" dirty="0" smtClean="0"/>
              <a:t>While</a:t>
            </a:r>
          </a:p>
          <a:p>
            <a:r>
              <a:rPr lang="en-US" dirty="0" smtClean="0"/>
              <a:t>for </a:t>
            </a:r>
            <a:r>
              <a:rPr lang="en-US" dirty="0"/>
              <a:t>(initialize; condition; .... many things to execute)</a:t>
            </a:r>
            <a:r>
              <a:rPr lang="en-US" dirty="0" smtClean="0"/>
              <a:t>		</a:t>
            </a:r>
          </a:p>
          <a:p>
            <a:pPr marL="457200" lvl="1" indent="0">
              <a:buNone/>
            </a:pPr>
            <a:endParaRPr lang="en-US" dirty="0" smtClean="0"/>
          </a:p>
        </p:txBody>
      </p:sp>
    </p:spTree>
    <p:extLst>
      <p:ext uri="{BB962C8B-B14F-4D97-AF65-F5344CB8AC3E}">
        <p14:creationId xmlns:p14="http://schemas.microsoft.com/office/powerpoint/2010/main" val="4014665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r>
              <a:rPr lang="en-US" dirty="0" smtClean="0"/>
              <a:t>While</a:t>
            </a:r>
          </a:p>
          <a:p>
            <a:r>
              <a:rPr lang="en-US" dirty="0" smtClean="0"/>
              <a:t>for </a:t>
            </a:r>
            <a:r>
              <a:rPr lang="en-US" dirty="0"/>
              <a:t>(initialize; condition; .... many things to execute)</a:t>
            </a:r>
            <a:r>
              <a:rPr lang="en-US" dirty="0" smtClean="0"/>
              <a:t>		</a:t>
            </a:r>
          </a:p>
          <a:p>
            <a:pPr marL="457200" lvl="1" indent="0">
              <a:buNone/>
            </a:pPr>
            <a:endParaRPr lang="en-US" dirty="0" smtClean="0"/>
          </a:p>
        </p:txBody>
      </p:sp>
    </p:spTree>
    <p:extLst>
      <p:ext uri="{BB962C8B-B14F-4D97-AF65-F5344CB8AC3E}">
        <p14:creationId xmlns:p14="http://schemas.microsoft.com/office/powerpoint/2010/main" val="3607766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every time you work with PHP you will work with arrays</a:t>
            </a:r>
            <a:endParaRPr lang="en-US" dirty="0"/>
          </a:p>
        </p:txBody>
      </p:sp>
      <p:sp>
        <p:nvSpPr>
          <p:cNvPr id="3" name="Content Placeholder 2"/>
          <p:cNvSpPr>
            <a:spLocks noGrp="1"/>
          </p:cNvSpPr>
          <p:nvPr>
            <p:ph idx="1"/>
          </p:nvPr>
        </p:nvSpPr>
        <p:spPr/>
        <p:txBody>
          <a:bodyPr>
            <a:normAutofit/>
          </a:bodyPr>
          <a:lstStyle/>
          <a:p>
            <a:r>
              <a:rPr lang="en-US" dirty="0"/>
              <a:t>$creating = array('key' =&gt; 'value')</a:t>
            </a:r>
          </a:p>
          <a:p>
            <a:r>
              <a:rPr lang="en-US" dirty="0" smtClean="0"/>
              <a:t>$</a:t>
            </a:r>
            <a:r>
              <a:rPr lang="en-US" dirty="0"/>
              <a:t>or = ['key' =&gt; 'value']</a:t>
            </a:r>
          </a:p>
          <a:p>
            <a:r>
              <a:rPr lang="en-US" dirty="0" smtClean="0"/>
              <a:t>$</a:t>
            </a:r>
            <a:r>
              <a:rPr lang="en-US" dirty="0"/>
              <a:t>element['by'] = 'element';</a:t>
            </a:r>
          </a:p>
          <a:p>
            <a:r>
              <a:rPr lang="en-US" dirty="0" smtClean="0"/>
              <a:t>$</a:t>
            </a:r>
            <a:r>
              <a:rPr lang="en-US" dirty="0"/>
              <a:t>adding[] = 'element at the end of the array'</a:t>
            </a:r>
          </a:p>
          <a:p>
            <a:r>
              <a:rPr lang="en-US" dirty="0" smtClean="0"/>
              <a:t>$</a:t>
            </a:r>
            <a:r>
              <a:rPr lang="en-US" dirty="0" err="1"/>
              <a:t>howMuchElements</a:t>
            </a:r>
            <a:r>
              <a:rPr lang="en-US" dirty="0"/>
              <a:t> = count(array);</a:t>
            </a:r>
            <a:r>
              <a:rPr lang="en-US" dirty="0" smtClean="0"/>
              <a:t>		</a:t>
            </a:r>
          </a:p>
          <a:p>
            <a:pPr marL="457200" lvl="1" indent="0">
              <a:buNone/>
            </a:pPr>
            <a:endParaRPr lang="en-US" dirty="0" smtClean="0"/>
          </a:p>
        </p:txBody>
      </p:sp>
    </p:spTree>
    <p:extLst>
      <p:ext uri="{BB962C8B-B14F-4D97-AF65-F5344CB8AC3E}">
        <p14:creationId xmlns:p14="http://schemas.microsoft.com/office/powerpoint/2010/main" val="154618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over arrays</a:t>
            </a:r>
            <a:endParaRPr lang="en-US" dirty="0"/>
          </a:p>
        </p:txBody>
      </p:sp>
      <p:sp>
        <p:nvSpPr>
          <p:cNvPr id="3" name="Content Placeholder 2"/>
          <p:cNvSpPr>
            <a:spLocks noGrp="1"/>
          </p:cNvSpPr>
          <p:nvPr>
            <p:ph idx="1"/>
          </p:nvPr>
        </p:nvSpPr>
        <p:spPr/>
        <p:txBody>
          <a:bodyPr>
            <a:normAutofit/>
          </a:bodyPr>
          <a:lstStyle/>
          <a:p>
            <a:r>
              <a:rPr lang="en-US" dirty="0" err="1"/>
              <a:t>foreach</a:t>
            </a:r>
            <a:r>
              <a:rPr lang="en-US" dirty="0"/>
              <a:t>($array as $key =&gt; $value)</a:t>
            </a:r>
          </a:p>
          <a:p>
            <a:r>
              <a:rPr lang="en-US" dirty="0" err="1" smtClean="0"/>
              <a:t>array_key_exists</a:t>
            </a:r>
            <a:endParaRPr lang="en-US" dirty="0"/>
          </a:p>
          <a:p>
            <a:r>
              <a:rPr lang="en-US" dirty="0" err="1" smtClean="0"/>
              <a:t>in_array</a:t>
            </a:r>
            <a:endParaRPr lang="en-US" dirty="0"/>
          </a:p>
          <a:p>
            <a:r>
              <a:rPr lang="en-US" dirty="0" smtClean="0"/>
              <a:t>interpolating </a:t>
            </a:r>
            <a:r>
              <a:rPr lang="en-US" dirty="0" smtClean="0"/>
              <a:t>	</a:t>
            </a:r>
          </a:p>
          <a:p>
            <a:pPr marL="457200" lvl="1" indent="0">
              <a:buNone/>
            </a:pPr>
            <a:endParaRPr lang="en-US" dirty="0" smtClean="0"/>
          </a:p>
        </p:txBody>
      </p:sp>
    </p:spTree>
    <p:extLst>
      <p:ext uri="{BB962C8B-B14F-4D97-AF65-F5344CB8AC3E}">
        <p14:creationId xmlns:p14="http://schemas.microsoft.com/office/powerpoint/2010/main" val="260177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PhpStorm</a:t>
            </a:r>
            <a:r>
              <a:rPr lang="en-US" dirty="0" smtClean="0"/>
              <a:t> is a great ide</a:t>
            </a:r>
          </a:p>
          <a:p>
            <a:pPr lvl="1"/>
            <a:r>
              <a:rPr lang="en-US" dirty="0" smtClean="0"/>
              <a:t>Enabling debugging</a:t>
            </a:r>
          </a:p>
          <a:p>
            <a:pPr lvl="1"/>
            <a:r>
              <a:rPr lang="en-US" dirty="0" smtClean="0"/>
              <a:t>Enabling syntax checking</a:t>
            </a:r>
          </a:p>
          <a:p>
            <a:pPr lvl="1"/>
            <a:r>
              <a:rPr lang="en-US" dirty="0" smtClean="0"/>
              <a:t>And many more</a:t>
            </a:r>
            <a:endParaRPr lang="en-US" dirty="0"/>
          </a:p>
        </p:txBody>
      </p:sp>
    </p:spTree>
    <p:extLst>
      <p:ext uri="{BB962C8B-B14F-4D97-AF65-F5344CB8AC3E}">
        <p14:creationId xmlns:p14="http://schemas.microsoft.com/office/powerpoint/2010/main" val="2624297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dirty="0" smtClean="0"/>
              <a:t>Let you reuse your logic</a:t>
            </a:r>
          </a:p>
          <a:p>
            <a:r>
              <a:rPr lang="en-US" dirty="0" smtClean="0"/>
              <a:t>Every function has</a:t>
            </a:r>
          </a:p>
          <a:p>
            <a:r>
              <a:rPr lang="en-US" dirty="0" smtClean="0"/>
              <a:t>A “function” declaration</a:t>
            </a:r>
          </a:p>
          <a:p>
            <a:r>
              <a:rPr lang="en-US" dirty="0" smtClean="0"/>
              <a:t>A name</a:t>
            </a:r>
          </a:p>
          <a:p>
            <a:r>
              <a:rPr lang="en-US" dirty="0" smtClean="0"/>
              <a:t>A list of parameters that can be passed to it </a:t>
            </a:r>
          </a:p>
          <a:p>
            <a:r>
              <a:rPr lang="en-US" dirty="0" smtClean="0"/>
              <a:t>A function can return a value</a:t>
            </a:r>
          </a:p>
          <a:p>
            <a:pPr marL="457200" lvl="1" indent="0">
              <a:buNone/>
            </a:pPr>
            <a:endParaRPr lang="en-US" dirty="0" smtClean="0"/>
          </a:p>
        </p:txBody>
      </p:sp>
    </p:spTree>
    <p:extLst>
      <p:ext uri="{BB962C8B-B14F-4D97-AF65-F5344CB8AC3E}">
        <p14:creationId xmlns:p14="http://schemas.microsoft.com/office/powerpoint/2010/main" val="247414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Declaration:</a:t>
            </a:r>
          </a:p>
          <a:p>
            <a:pPr marL="0" indent="0">
              <a:buNone/>
            </a:pPr>
            <a:r>
              <a:rPr lang="en-US" dirty="0" smtClean="0"/>
              <a:t>function </a:t>
            </a:r>
            <a:r>
              <a:rPr lang="en-US" dirty="0" err="1"/>
              <a:t>c</a:t>
            </a:r>
            <a:r>
              <a:rPr lang="en-US" dirty="0" err="1" smtClean="0"/>
              <a:t>heckOddNumber</a:t>
            </a:r>
            <a:r>
              <a:rPr lang="en-US" dirty="0" smtClean="0"/>
              <a:t> ($number) {</a:t>
            </a:r>
          </a:p>
          <a:p>
            <a:pPr marL="0" indent="0">
              <a:buNone/>
            </a:pPr>
            <a:r>
              <a:rPr lang="en-US" dirty="0" smtClean="0"/>
              <a:t>	//Returns true if the number is odd.</a:t>
            </a:r>
          </a:p>
          <a:p>
            <a:pPr marL="0" indent="0">
              <a:buNone/>
            </a:pPr>
            <a:r>
              <a:rPr lang="en-US" dirty="0" smtClean="0"/>
              <a:t>	return $number % 2 == 0; //Check the priority of operations. </a:t>
            </a:r>
          </a:p>
          <a:p>
            <a:pPr marL="0" indent="0">
              <a:buNone/>
            </a:pPr>
            <a:r>
              <a:rPr lang="en-US" dirty="0"/>
              <a:t>	</a:t>
            </a:r>
            <a:r>
              <a:rPr lang="en-US" dirty="0" smtClean="0"/>
              <a:t>//% comes before ==</a:t>
            </a:r>
          </a:p>
          <a:p>
            <a:pPr marL="0" indent="0">
              <a:buNone/>
            </a:pPr>
            <a:r>
              <a:rPr lang="en-US" sz="1600" i="1" dirty="0"/>
              <a:t>	</a:t>
            </a:r>
            <a:r>
              <a:rPr lang="en-US" sz="1600" i="1" dirty="0" smtClean="0"/>
              <a:t>// </a:t>
            </a:r>
            <a:r>
              <a:rPr lang="en-US" sz="1600" i="1" dirty="0" smtClean="0">
                <a:hlinkClick r:id="rId2"/>
              </a:rPr>
              <a:t>http</a:t>
            </a:r>
            <a:r>
              <a:rPr lang="en-US" sz="1600" i="1" dirty="0">
                <a:hlinkClick r:id="rId2"/>
              </a:rPr>
              <a:t>://</a:t>
            </a:r>
            <a:r>
              <a:rPr lang="en-US" sz="1600" i="1" dirty="0" smtClean="0">
                <a:hlinkClick r:id="rId2"/>
              </a:rPr>
              <a:t>php.net/manual/bg/language.operators.precedence.php</a:t>
            </a:r>
            <a:r>
              <a:rPr lang="en-US" sz="1600" i="1" dirty="0" smtClean="0"/>
              <a:t> </a:t>
            </a:r>
            <a:endParaRPr lang="en-US" dirty="0"/>
          </a:p>
          <a:p>
            <a:pPr marL="0" indent="0">
              <a:buNone/>
            </a:pPr>
            <a:r>
              <a:rPr lang="en-US" dirty="0" smtClean="0"/>
              <a:t>}</a:t>
            </a:r>
            <a:endParaRPr lang="en-US" dirty="0" smtClean="0"/>
          </a:p>
          <a:p>
            <a:pPr marL="457200" lvl="1" indent="0">
              <a:buNone/>
            </a:pPr>
            <a:endParaRPr lang="en-US" dirty="0" smtClean="0"/>
          </a:p>
        </p:txBody>
      </p:sp>
    </p:spTree>
    <p:extLst>
      <p:ext uri="{BB962C8B-B14F-4D97-AF65-F5344CB8AC3E}">
        <p14:creationId xmlns:p14="http://schemas.microsoft.com/office/powerpoint/2010/main" val="3821650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Declaration:</a:t>
            </a:r>
          </a:p>
          <a:p>
            <a:pPr marL="0" indent="0">
              <a:buNone/>
            </a:pPr>
            <a:r>
              <a:rPr lang="en-US" dirty="0" smtClean="0"/>
              <a:t>function </a:t>
            </a:r>
            <a:r>
              <a:rPr lang="en-US" dirty="0" err="1"/>
              <a:t>c</a:t>
            </a:r>
            <a:r>
              <a:rPr lang="en-US" dirty="0" err="1" smtClean="0"/>
              <a:t>heckOddNumber</a:t>
            </a:r>
            <a:r>
              <a:rPr lang="en-US" dirty="0" smtClean="0"/>
              <a:t> ($number) </a:t>
            </a:r>
          </a:p>
          <a:p>
            <a:pPr marL="0" indent="0">
              <a:buNone/>
            </a:pPr>
            <a:endParaRPr lang="en-US" dirty="0"/>
          </a:p>
          <a:p>
            <a:pPr marL="0" indent="0">
              <a:buNone/>
            </a:pPr>
            <a:r>
              <a:rPr lang="en-US" dirty="0" smtClean="0"/>
              <a:t>Calling a function:</a:t>
            </a:r>
          </a:p>
          <a:p>
            <a:pPr marL="0" indent="0">
              <a:buNone/>
            </a:pPr>
            <a:r>
              <a:rPr lang="en-US" dirty="0" err="1" smtClean="0"/>
              <a:t>checkOddNumber</a:t>
            </a:r>
            <a:r>
              <a:rPr lang="en-US" dirty="0" smtClean="0"/>
              <a:t>(1)</a:t>
            </a:r>
          </a:p>
          <a:p>
            <a:pPr marL="0" indent="0">
              <a:buNone/>
            </a:pPr>
            <a:r>
              <a:rPr lang="en-US" dirty="0" smtClean="0"/>
              <a:t>Or</a:t>
            </a:r>
          </a:p>
          <a:p>
            <a:pPr marL="0" indent="0">
              <a:buNone/>
            </a:pPr>
            <a:r>
              <a:rPr lang="en-US" dirty="0" smtClean="0"/>
              <a:t>$</a:t>
            </a:r>
            <a:r>
              <a:rPr lang="en-US" dirty="0" err="1" smtClean="0"/>
              <a:t>numberIWantToCheck</a:t>
            </a:r>
            <a:r>
              <a:rPr lang="en-US" dirty="0" smtClean="0"/>
              <a:t> = 1;</a:t>
            </a:r>
          </a:p>
          <a:p>
            <a:pPr marL="0" indent="0">
              <a:buNone/>
            </a:pPr>
            <a:r>
              <a:rPr lang="en-US" dirty="0" err="1" smtClean="0"/>
              <a:t>checkOddNumber</a:t>
            </a:r>
            <a:r>
              <a:rPr lang="en-US" dirty="0" smtClean="0"/>
              <a:t>($</a:t>
            </a:r>
            <a:r>
              <a:rPr lang="en-US" dirty="0" err="1" smtClean="0"/>
              <a:t>numberIWantToCheck</a:t>
            </a:r>
            <a:r>
              <a:rPr lang="en-US" dirty="0" smtClean="0"/>
              <a:t>);</a:t>
            </a:r>
          </a:p>
        </p:txBody>
      </p:sp>
    </p:spTree>
    <p:extLst>
      <p:ext uri="{BB962C8B-B14F-4D97-AF65-F5344CB8AC3E}">
        <p14:creationId xmlns:p14="http://schemas.microsoft.com/office/powerpoint/2010/main" val="2049739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scope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Declaration:</a:t>
            </a:r>
          </a:p>
          <a:p>
            <a:pPr marL="0" indent="0">
              <a:buNone/>
            </a:pPr>
            <a:r>
              <a:rPr lang="en-US" dirty="0"/>
              <a:t>function </a:t>
            </a:r>
            <a:r>
              <a:rPr lang="en-US" dirty="0" err="1"/>
              <a:t>tellMeSomething</a:t>
            </a:r>
            <a:r>
              <a:rPr lang="en-US" dirty="0"/>
              <a:t>() {</a:t>
            </a:r>
          </a:p>
          <a:p>
            <a:pPr marL="0" indent="0">
              <a:buNone/>
            </a:pPr>
            <a:r>
              <a:rPr lang="en-US" dirty="0"/>
              <a:t>    $name = 'Your Name';</a:t>
            </a:r>
          </a:p>
          <a:p>
            <a:pPr marL="0" indent="0">
              <a:buNone/>
            </a:pPr>
            <a:r>
              <a:rPr lang="en-US" dirty="0"/>
              <a:t> </a:t>
            </a:r>
            <a:r>
              <a:rPr lang="en-US" dirty="0" smtClean="0"/>
              <a:t>   print </a:t>
            </a:r>
            <a:r>
              <a:rPr lang="en-US" dirty="0"/>
              <a:t>"My name is $name";</a:t>
            </a:r>
          </a:p>
          <a:p>
            <a:pPr marL="0" indent="0">
              <a:buNone/>
            </a:pPr>
            <a:r>
              <a:rPr lang="en-US" dirty="0"/>
              <a:t>}</a:t>
            </a:r>
          </a:p>
          <a:p>
            <a:pPr marL="457200" lvl="1" indent="0">
              <a:buNone/>
            </a:pPr>
            <a:endParaRPr lang="en-US" dirty="0" smtClean="0"/>
          </a:p>
        </p:txBody>
      </p:sp>
    </p:spTree>
    <p:extLst>
      <p:ext uri="{BB962C8B-B14F-4D97-AF65-F5344CB8AC3E}">
        <p14:creationId xmlns:p14="http://schemas.microsoft.com/office/powerpoint/2010/main" val="2491461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scope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$GLOBALS is an array that can hold your variables and be accessed from any scope</a:t>
            </a:r>
          </a:p>
          <a:p>
            <a:pPr marL="0" indent="0">
              <a:buNone/>
            </a:pPr>
            <a:endParaRPr lang="en-US" dirty="0"/>
          </a:p>
          <a:p>
            <a:pPr marL="0" indent="0">
              <a:buNone/>
            </a:pPr>
            <a:r>
              <a:rPr lang="en-US" dirty="0"/>
              <a:t>function </a:t>
            </a:r>
            <a:r>
              <a:rPr lang="en-US" dirty="0" err="1"/>
              <a:t>tellMeSomethingGlobal</a:t>
            </a:r>
            <a:r>
              <a:rPr lang="en-US" dirty="0"/>
              <a:t>() {</a:t>
            </a:r>
          </a:p>
          <a:p>
            <a:pPr marL="0" indent="0">
              <a:buNone/>
            </a:pPr>
            <a:r>
              <a:rPr lang="en-US" dirty="0"/>
              <a:t>    $name = 'Your Name';</a:t>
            </a:r>
          </a:p>
          <a:p>
            <a:pPr marL="0" indent="0">
              <a:buNone/>
            </a:pPr>
            <a:r>
              <a:rPr lang="en-US" dirty="0"/>
              <a:t>    print "My name is {$GLOBALS['</a:t>
            </a:r>
            <a:r>
              <a:rPr lang="en-US" dirty="0" err="1"/>
              <a:t>myName</a:t>
            </a:r>
            <a:r>
              <a:rPr lang="en-US" dirty="0"/>
              <a:t>']}";</a:t>
            </a:r>
          </a:p>
          <a:p>
            <a:pPr marL="0" indent="0">
              <a:buNone/>
            </a:pPr>
            <a:r>
              <a:rPr lang="en-US" dirty="0"/>
              <a:t>}</a:t>
            </a:r>
          </a:p>
          <a:p>
            <a:pPr marL="0" indent="0">
              <a:buNone/>
            </a:pPr>
            <a:r>
              <a:rPr lang="en-US" dirty="0"/>
              <a:t>$GLOBALS['</a:t>
            </a:r>
            <a:r>
              <a:rPr lang="en-US" dirty="0" err="1"/>
              <a:t>myName</a:t>
            </a:r>
            <a:r>
              <a:rPr lang="en-US" dirty="0"/>
              <a:t>'] = "Andrey";</a:t>
            </a:r>
          </a:p>
          <a:p>
            <a:pPr marL="0" indent="0">
              <a:buNone/>
            </a:pPr>
            <a:r>
              <a:rPr lang="en-US" dirty="0" err="1"/>
              <a:t>tellMeSomethingGlobal</a:t>
            </a:r>
            <a:r>
              <a:rPr lang="en-US" dirty="0"/>
              <a:t>();</a:t>
            </a:r>
            <a:endParaRPr lang="en-US" dirty="0" smtClean="0"/>
          </a:p>
        </p:txBody>
      </p:sp>
    </p:spTree>
    <p:extLst>
      <p:ext uri="{BB962C8B-B14F-4D97-AF65-F5344CB8AC3E}">
        <p14:creationId xmlns:p14="http://schemas.microsoft.com/office/powerpoint/2010/main" val="609381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constraints on function arguments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7705536"/>
              </p:ext>
            </p:extLst>
          </p:nvPr>
        </p:nvGraphicFramePr>
        <p:xfrm>
          <a:off x="1062318" y="2017062"/>
          <a:ext cx="10291483" cy="3573770"/>
        </p:xfrm>
        <a:graphic>
          <a:graphicData uri="http://schemas.openxmlformats.org/drawingml/2006/table">
            <a:tbl>
              <a:tblPr/>
              <a:tblGrid>
                <a:gridCol w="1184383"/>
                <a:gridCol w="7267282"/>
                <a:gridCol w="1839818"/>
              </a:tblGrid>
              <a:tr h="343279">
                <a:tc>
                  <a:txBody>
                    <a:bodyPr/>
                    <a:lstStyle/>
                    <a:p>
                      <a:pPr algn="l" fontAlgn="b"/>
                      <a:r>
                        <a:rPr lang="en-US" sz="2000" b="1" i="0" u="none" strike="noStrike" dirty="0">
                          <a:solidFill>
                            <a:srgbClr val="FFFFFF"/>
                          </a:solidFill>
                          <a:effectLst/>
                          <a:latin typeface="Calibri" panose="020F0502020204030204" pitchFamily="34" charset="0"/>
                        </a:rPr>
                        <a:t>Declaration</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l" fontAlgn="b"/>
                      <a:r>
                        <a:rPr lang="en-US" sz="2000" b="1" i="0" u="none" strike="noStrike">
                          <a:solidFill>
                            <a:srgbClr val="FFFFFF"/>
                          </a:solidFill>
                          <a:effectLst/>
                          <a:latin typeface="Calibri" panose="020F0502020204030204" pitchFamily="34" charset="0"/>
                        </a:rPr>
                        <a:t>Argument rule</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l" fontAlgn="b"/>
                      <a:r>
                        <a:rPr lang="en-US" sz="2000" b="1" i="0" u="none" strike="noStrike">
                          <a:solidFill>
                            <a:srgbClr val="FFFFFF"/>
                          </a:solidFill>
                          <a:effectLst/>
                          <a:latin typeface="Calibri" panose="020F0502020204030204" pitchFamily="34" charset="0"/>
                        </a:rPr>
                        <a:t>Minimum PHP version</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r>
              <a:tr h="343279">
                <a:tc>
                  <a:txBody>
                    <a:bodyPr/>
                    <a:lstStyle/>
                    <a:p>
                      <a:pPr algn="l" fontAlgn="b"/>
                      <a:r>
                        <a:rPr lang="en-US" sz="2000" b="0" i="0" u="none" strike="noStrike" dirty="0">
                          <a:solidFill>
                            <a:srgbClr val="000000"/>
                          </a:solidFill>
                          <a:effectLst/>
                          <a:latin typeface="Calibri" panose="020F0502020204030204" pitchFamily="34" charset="0"/>
                        </a:rPr>
                        <a:t>array</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an array</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5.1.0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bool</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t>
                      </a:r>
                      <a:r>
                        <a:rPr lang="en-US" sz="2000" b="0" i="0" u="none" strike="noStrike" dirty="0" err="1">
                          <a:solidFill>
                            <a:srgbClr val="000000"/>
                          </a:solidFill>
                          <a:effectLst/>
                          <a:latin typeface="Calibri" panose="020F0502020204030204" pitchFamily="34" charset="0"/>
                        </a:rPr>
                        <a:t>boolean</a:t>
                      </a:r>
                      <a:r>
                        <a:rPr lang="en-US" sz="2000" b="0" i="0" u="none" strike="noStrike" dirty="0">
                          <a:solidFill>
                            <a:srgbClr val="000000"/>
                          </a:solidFill>
                          <a:effectLst/>
                          <a:latin typeface="Calibri" panose="020F0502020204030204" pitchFamily="34" charset="0"/>
                        </a:rPr>
                        <a:t>: true or false</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callable</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something representing a function or method that can be </a:t>
                      </a:r>
                      <a:r>
                        <a:rPr lang="en-US" sz="2000" b="0" i="0" u="none" strike="noStrike" dirty="0" smtClean="0">
                          <a:solidFill>
                            <a:srgbClr val="000000"/>
                          </a:solidFill>
                          <a:effectLst/>
                          <a:latin typeface="Calibri" panose="020F0502020204030204" pitchFamily="34" charset="0"/>
                        </a:rPr>
                        <a:t>called</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5.4.0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float</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 floating-point number</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int</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an integer</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string</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Must be a string</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Name of a class</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Must be an instance of that class (see Chapter 6 for more information about classes and instances).</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1183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other files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Other files can contain:</a:t>
            </a:r>
          </a:p>
          <a:p>
            <a:r>
              <a:rPr lang="en-US" dirty="0" smtClean="0"/>
              <a:t>Declarations</a:t>
            </a:r>
          </a:p>
          <a:p>
            <a:r>
              <a:rPr lang="en-US" dirty="0" smtClean="0"/>
              <a:t>Executing code</a:t>
            </a:r>
          </a:p>
          <a:p>
            <a:endParaRPr lang="en-US" dirty="0"/>
          </a:p>
          <a:p>
            <a:pPr marL="0" indent="0">
              <a:buNone/>
            </a:pPr>
            <a:r>
              <a:rPr lang="en-US" dirty="0" smtClean="0"/>
              <a:t>Include &amp; Require</a:t>
            </a:r>
            <a:endParaRPr lang="en-US" dirty="0" smtClean="0"/>
          </a:p>
        </p:txBody>
      </p:sp>
    </p:spTree>
    <p:extLst>
      <p:ext uri="{BB962C8B-B14F-4D97-AF65-F5344CB8AC3E}">
        <p14:creationId xmlns:p14="http://schemas.microsoft.com/office/powerpoint/2010/main" val="2303980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Groupping</a:t>
            </a:r>
            <a:r>
              <a:rPr lang="en-GB" dirty="0" smtClean="0"/>
              <a:t> your logic and data</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smtClean="0"/>
              <a:t>Class</a:t>
            </a:r>
          </a:p>
          <a:p>
            <a:pPr lvl="1"/>
            <a:r>
              <a:rPr lang="en-US" dirty="0" smtClean="0"/>
              <a:t>A </a:t>
            </a:r>
            <a:r>
              <a:rPr lang="en-US" dirty="0"/>
              <a:t>template or recipe that describes the variables and functions for a kind of object. For example, an Entree class would contain variables that hold its name and ingredients. The functions in an Entree class would be for things such as cooking the entrée, serving it, and determining whether a particular ingredient is in it. </a:t>
            </a:r>
          </a:p>
          <a:p>
            <a:r>
              <a:rPr lang="en-US" dirty="0" smtClean="0"/>
              <a:t>Method</a:t>
            </a:r>
          </a:p>
          <a:p>
            <a:pPr lvl="1"/>
            <a:r>
              <a:rPr lang="en-US" dirty="0" smtClean="0"/>
              <a:t>A </a:t>
            </a:r>
            <a:r>
              <a:rPr lang="en-US" dirty="0"/>
              <a:t>function defined in a class. </a:t>
            </a:r>
          </a:p>
          <a:p>
            <a:r>
              <a:rPr lang="en-US" dirty="0"/>
              <a:t>Property</a:t>
            </a:r>
          </a:p>
          <a:p>
            <a:pPr lvl="1"/>
            <a:r>
              <a:rPr lang="en-US" dirty="0" smtClean="0"/>
              <a:t>A </a:t>
            </a:r>
            <a:r>
              <a:rPr lang="en-US" dirty="0"/>
              <a:t>variable defined in a class. </a:t>
            </a:r>
          </a:p>
        </p:txBody>
      </p:sp>
    </p:spTree>
    <p:extLst>
      <p:ext uri="{BB962C8B-B14F-4D97-AF65-F5344CB8AC3E}">
        <p14:creationId xmlns:p14="http://schemas.microsoft.com/office/powerpoint/2010/main" val="503896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Groupping</a:t>
            </a:r>
            <a:r>
              <a:rPr lang="en-GB" dirty="0" smtClean="0"/>
              <a:t> your logic and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Instance</a:t>
            </a:r>
            <a:endParaRPr lang="en-US" dirty="0"/>
          </a:p>
          <a:p>
            <a:pPr lvl="1"/>
            <a:r>
              <a:rPr lang="en-US" dirty="0" smtClean="0"/>
              <a:t>An </a:t>
            </a:r>
            <a:r>
              <a:rPr lang="en-US" dirty="0"/>
              <a:t>individual usage of a class. If you are serving three entrées for dinner in your program, you would create three instances of the Entree class. While each of these instances is based on the same class, they differ internally by having different property values. The methods in each instance contain the same instructions, but probably produce different results because they each rely on the particular property values in their instance. Creating a new instance of a class is called “instantiating an object.”</a:t>
            </a:r>
          </a:p>
          <a:p>
            <a:r>
              <a:rPr lang="en-US" dirty="0"/>
              <a:t>Constructor</a:t>
            </a:r>
          </a:p>
          <a:p>
            <a:pPr lvl="1"/>
            <a:r>
              <a:rPr lang="en-US" dirty="0" smtClean="0"/>
              <a:t>A </a:t>
            </a:r>
            <a:r>
              <a:rPr lang="en-US" dirty="0"/>
              <a:t>special method that is automatically run when an object is instantiated. Usually, constructors set up object properties and do other housekeeping that makes the object ready for use.</a:t>
            </a:r>
          </a:p>
          <a:p>
            <a:r>
              <a:rPr lang="en-US" dirty="0"/>
              <a:t>Static method</a:t>
            </a:r>
          </a:p>
          <a:p>
            <a:pPr lvl="1"/>
            <a:r>
              <a:rPr lang="en-US" dirty="0" smtClean="0"/>
              <a:t>A </a:t>
            </a:r>
            <a:r>
              <a:rPr lang="en-US" dirty="0"/>
              <a:t>special kind of method that can be called without instantiating a class. Static methods don’t depend on the property values of a particular instance. </a:t>
            </a:r>
            <a:endParaRPr lang="en-US" dirty="0" smtClean="0"/>
          </a:p>
        </p:txBody>
      </p:sp>
    </p:spTree>
    <p:extLst>
      <p:ext uri="{BB962C8B-B14F-4D97-AF65-F5344CB8AC3E}">
        <p14:creationId xmlns:p14="http://schemas.microsoft.com/office/powerpoint/2010/main" val="2191186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Classes</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class Monitor {</a:t>
            </a:r>
          </a:p>
          <a:p>
            <a:pPr marL="0" indent="0">
              <a:buNone/>
            </a:pPr>
            <a:r>
              <a:rPr lang="en-GB" dirty="0" smtClean="0"/>
              <a:t>	public $</a:t>
            </a:r>
            <a:r>
              <a:rPr lang="en-GB" dirty="0" err="1" smtClean="0"/>
              <a:t>diagonalLength</a:t>
            </a:r>
            <a:r>
              <a:rPr lang="en-GB" dirty="0" smtClean="0"/>
              <a:t>;</a:t>
            </a:r>
          </a:p>
          <a:p>
            <a:pPr marL="0" indent="0">
              <a:buNone/>
            </a:pPr>
            <a:r>
              <a:rPr lang="en-GB" dirty="0"/>
              <a:t>	</a:t>
            </a:r>
            <a:r>
              <a:rPr lang="en-GB" dirty="0" smtClean="0"/>
              <a:t>public function </a:t>
            </a:r>
            <a:r>
              <a:rPr lang="en-GB" dirty="0" err="1" smtClean="0"/>
              <a:t>tellDiagonalLength</a:t>
            </a:r>
            <a:r>
              <a:rPr lang="en-GB" dirty="0" smtClean="0"/>
              <a:t>() {</a:t>
            </a:r>
          </a:p>
          <a:p>
            <a:pPr marL="0" indent="0">
              <a:buNone/>
            </a:pPr>
            <a:r>
              <a:rPr lang="en-GB" dirty="0"/>
              <a:t>	</a:t>
            </a:r>
            <a:r>
              <a:rPr lang="en-GB" dirty="0" smtClean="0"/>
              <a:t>	print </a:t>
            </a:r>
            <a:r>
              <a:rPr lang="en-US" dirty="0" smtClean="0"/>
              <a:t>“Length is {$</a:t>
            </a:r>
            <a:r>
              <a:rPr lang="en-US" dirty="0" err="1" smtClean="0"/>
              <a:t>this.diagonalLength</a:t>
            </a:r>
            <a:r>
              <a:rPr lang="en-US" dirty="0" smtClean="0"/>
              <a:t>}”;</a:t>
            </a:r>
            <a:endParaRPr lang="en-GB" dirty="0" smtClean="0"/>
          </a:p>
          <a:p>
            <a:pPr marL="0" indent="0">
              <a:buNone/>
            </a:pPr>
            <a:r>
              <a:rPr lang="en-GB" dirty="0"/>
              <a:t>	</a:t>
            </a:r>
            <a:r>
              <a:rPr lang="en-GB" dirty="0" smtClean="0"/>
              <a:t>}</a:t>
            </a:r>
            <a:endParaRPr lang="en-GB" dirty="0"/>
          </a:p>
          <a:p>
            <a:pPr marL="0" indent="0">
              <a:buNone/>
            </a:pPr>
            <a:r>
              <a:rPr lang="en-GB" dirty="0" smtClean="0"/>
              <a:t>}</a:t>
            </a:r>
            <a:endParaRPr lang="en-US" dirty="0" smtClean="0"/>
          </a:p>
        </p:txBody>
      </p:sp>
    </p:spTree>
    <p:extLst>
      <p:ext uri="{BB962C8B-B14F-4D97-AF65-F5344CB8AC3E}">
        <p14:creationId xmlns:p14="http://schemas.microsoft.com/office/powerpoint/2010/main" val="41658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GitHub allows us for</a:t>
            </a:r>
          </a:p>
          <a:p>
            <a:pPr lvl="1"/>
            <a:r>
              <a:rPr lang="en-US" dirty="0" smtClean="0"/>
              <a:t>Creating a single place to store all development code</a:t>
            </a:r>
          </a:p>
          <a:p>
            <a:pPr lvl="1"/>
            <a:r>
              <a:rPr lang="en-US" dirty="0" smtClean="0"/>
              <a:t>Easily synchronize changes across development environments</a:t>
            </a:r>
          </a:p>
          <a:p>
            <a:r>
              <a:rPr lang="en-US" dirty="0" smtClean="0"/>
              <a:t>Create your own GitHub account and experiment</a:t>
            </a:r>
          </a:p>
          <a:p>
            <a:r>
              <a:rPr lang="en-US" dirty="0" smtClean="0"/>
              <a:t>GitHub needs an SSH key to authorize you </a:t>
            </a:r>
          </a:p>
          <a:p>
            <a:pPr marL="457200" lvl="1" indent="0">
              <a:buNone/>
            </a:pPr>
            <a:endParaRPr lang="en-US" dirty="0" smtClean="0"/>
          </a:p>
        </p:txBody>
      </p:sp>
    </p:spTree>
    <p:extLst>
      <p:ext uri="{BB962C8B-B14F-4D97-AF65-F5344CB8AC3E}">
        <p14:creationId xmlns:p14="http://schemas.microsoft.com/office/powerpoint/2010/main" val="3760982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properties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class Monitor {</a:t>
            </a:r>
          </a:p>
          <a:p>
            <a:pPr marL="0" indent="0">
              <a:buNone/>
            </a:pPr>
            <a:r>
              <a:rPr lang="en-GB" dirty="0"/>
              <a:t>    </a:t>
            </a:r>
            <a:r>
              <a:rPr lang="en-GB" dirty="0">
                <a:solidFill>
                  <a:schemeClr val="accent1"/>
                </a:solidFill>
              </a:rPr>
              <a:t>//Public property</a:t>
            </a:r>
          </a:p>
          <a:p>
            <a:pPr marL="0" indent="0">
              <a:buNone/>
            </a:pPr>
            <a:r>
              <a:rPr lang="en-GB" dirty="0"/>
              <a:t>    public $</a:t>
            </a:r>
            <a:r>
              <a:rPr lang="en-GB" dirty="0" err="1"/>
              <a:t>diagonalLength</a:t>
            </a:r>
            <a:r>
              <a:rPr lang="en-GB" dirty="0"/>
              <a:t>;</a:t>
            </a:r>
          </a:p>
          <a:p>
            <a:pPr marL="0" indent="0">
              <a:buNone/>
            </a:pPr>
            <a:r>
              <a:rPr lang="en-GB" dirty="0"/>
              <a:t>    </a:t>
            </a:r>
            <a:r>
              <a:rPr lang="en-GB" dirty="0">
                <a:solidFill>
                  <a:schemeClr val="accent2"/>
                </a:solidFill>
              </a:rPr>
              <a:t>//Private property</a:t>
            </a:r>
          </a:p>
          <a:p>
            <a:pPr marL="0" indent="0">
              <a:buNone/>
            </a:pPr>
            <a:r>
              <a:rPr lang="en-GB" dirty="0"/>
              <a:t>    private $unit = "inches</a:t>
            </a:r>
            <a:r>
              <a:rPr lang="en-GB" dirty="0" smtClean="0"/>
              <a:t>";</a:t>
            </a:r>
            <a:endParaRPr lang="bg-BG" dirty="0" smtClean="0"/>
          </a:p>
          <a:p>
            <a:pPr marL="0" indent="0">
              <a:buNone/>
            </a:pPr>
            <a:r>
              <a:rPr lang="bg-BG" dirty="0" smtClean="0"/>
              <a:t>    //</a:t>
            </a:r>
            <a:r>
              <a:rPr lang="en-GB" dirty="0" smtClean="0"/>
              <a:t>Protected property</a:t>
            </a:r>
          </a:p>
          <a:p>
            <a:pPr marL="0" indent="0">
              <a:buNone/>
            </a:pPr>
            <a:r>
              <a:rPr lang="en-GB" dirty="0" smtClean="0"/>
              <a:t>    protected $</a:t>
            </a:r>
            <a:r>
              <a:rPr lang="en-US" smtClean="0"/>
              <a:t>voltage = 0;</a:t>
            </a:r>
            <a:endParaRPr lang="en-GB" dirty="0"/>
          </a:p>
          <a:p>
            <a:pPr marL="0" indent="0">
              <a:buNone/>
            </a:pPr>
            <a:r>
              <a:rPr lang="en-GB" dirty="0"/>
              <a:t>    //</a:t>
            </a:r>
            <a:r>
              <a:rPr lang="en-GB" dirty="0" smtClean="0"/>
              <a:t>Function</a:t>
            </a:r>
            <a:r>
              <a:rPr lang="bg-BG" dirty="0" smtClean="0"/>
              <a:t> </a:t>
            </a:r>
            <a:r>
              <a:rPr lang="en-GB" dirty="0" smtClean="0"/>
              <a:t>definition</a:t>
            </a:r>
            <a:endParaRPr lang="en-GB" dirty="0"/>
          </a:p>
          <a:p>
            <a:pPr marL="0" indent="0">
              <a:buNone/>
            </a:pPr>
            <a:r>
              <a:rPr lang="en-GB" dirty="0"/>
              <a:t>    public function </a:t>
            </a:r>
            <a:r>
              <a:rPr lang="en-GB" dirty="0" err="1"/>
              <a:t>tellDiagonalLength</a:t>
            </a:r>
            <a:r>
              <a:rPr lang="en-GB" dirty="0"/>
              <a:t>() {</a:t>
            </a:r>
          </a:p>
          <a:p>
            <a:pPr marL="0" indent="0">
              <a:buNone/>
            </a:pPr>
            <a:r>
              <a:rPr lang="en-GB" dirty="0"/>
              <a:t>        print "Length is {$this-&gt;</a:t>
            </a:r>
            <a:r>
              <a:rPr lang="en-GB" dirty="0" err="1"/>
              <a:t>diagonalLength</a:t>
            </a:r>
            <a:r>
              <a:rPr lang="en-GB" dirty="0"/>
              <a:t>} {$this-&gt;unit}";</a:t>
            </a:r>
          </a:p>
          <a:p>
            <a:pPr marL="0" indent="0">
              <a:buNone/>
            </a:pPr>
            <a:r>
              <a:rPr lang="en-GB" dirty="0" smtClean="0"/>
              <a:t>    }</a:t>
            </a:r>
            <a:endParaRPr lang="en-GB" dirty="0"/>
          </a:p>
          <a:p>
            <a:pPr marL="0" indent="0">
              <a:buNone/>
            </a:pPr>
            <a:r>
              <a:rPr lang="en-GB" dirty="0"/>
              <a:t>}</a:t>
            </a:r>
            <a:endParaRPr lang="en-US" dirty="0" smtClean="0"/>
          </a:p>
        </p:txBody>
      </p:sp>
    </p:spTree>
    <p:extLst>
      <p:ext uri="{BB962C8B-B14F-4D97-AF65-F5344CB8AC3E}">
        <p14:creationId xmlns:p14="http://schemas.microsoft.com/office/powerpoint/2010/main" val="19537588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Methods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class Monitor {</a:t>
            </a:r>
          </a:p>
          <a:p>
            <a:pPr marL="0" indent="0">
              <a:buNone/>
            </a:pPr>
            <a:r>
              <a:rPr lang="en-GB" dirty="0"/>
              <a:t>    </a:t>
            </a:r>
            <a:r>
              <a:rPr lang="en-GB" dirty="0">
                <a:solidFill>
                  <a:schemeClr val="accent1"/>
                </a:solidFill>
              </a:rPr>
              <a:t>//Public property</a:t>
            </a:r>
          </a:p>
          <a:p>
            <a:pPr marL="0" indent="0">
              <a:buNone/>
            </a:pPr>
            <a:r>
              <a:rPr lang="en-GB" dirty="0"/>
              <a:t>    public $</a:t>
            </a:r>
            <a:r>
              <a:rPr lang="en-GB" dirty="0" err="1"/>
              <a:t>diagonalLength</a:t>
            </a:r>
            <a:r>
              <a:rPr lang="en-GB" dirty="0"/>
              <a:t>;</a:t>
            </a:r>
          </a:p>
          <a:p>
            <a:pPr marL="0" indent="0">
              <a:buNone/>
            </a:pPr>
            <a:r>
              <a:rPr lang="en-GB" dirty="0"/>
              <a:t>    </a:t>
            </a:r>
            <a:r>
              <a:rPr lang="en-GB" dirty="0">
                <a:solidFill>
                  <a:schemeClr val="accent2"/>
                </a:solidFill>
              </a:rPr>
              <a:t>//Private property</a:t>
            </a:r>
          </a:p>
          <a:p>
            <a:pPr marL="0" indent="0">
              <a:buNone/>
            </a:pPr>
            <a:r>
              <a:rPr lang="en-GB" dirty="0"/>
              <a:t>    private $unit = "inches";</a:t>
            </a:r>
          </a:p>
          <a:p>
            <a:pPr marL="0" indent="0">
              <a:buNone/>
            </a:pPr>
            <a:r>
              <a:rPr lang="en-GB" dirty="0"/>
              <a:t>    </a:t>
            </a:r>
            <a:r>
              <a:rPr lang="en-US" dirty="0" smtClean="0"/>
              <a:t>//</a:t>
            </a:r>
            <a:r>
              <a:rPr lang="en-US" dirty="0"/>
              <a:t>Static Function</a:t>
            </a:r>
          </a:p>
          <a:p>
            <a:pPr marL="0" indent="0">
              <a:buNone/>
            </a:pPr>
            <a:r>
              <a:rPr lang="en-US" dirty="0"/>
              <a:t>    public static function </a:t>
            </a:r>
            <a:r>
              <a:rPr lang="en-US" dirty="0" err="1"/>
              <a:t>convertInchesToCm</a:t>
            </a:r>
            <a:r>
              <a:rPr lang="en-US" dirty="0"/>
              <a:t>($inches) {</a:t>
            </a:r>
          </a:p>
          <a:p>
            <a:pPr marL="0" indent="0">
              <a:buNone/>
            </a:pPr>
            <a:r>
              <a:rPr lang="en-US" dirty="0"/>
              <a:t>        return $inches * 2.54;</a:t>
            </a:r>
          </a:p>
          <a:p>
            <a:pPr marL="0" indent="0">
              <a:buNone/>
            </a:pPr>
            <a:r>
              <a:rPr lang="en-US" dirty="0"/>
              <a:t>    </a:t>
            </a:r>
            <a:r>
              <a:rPr lang="en-US" dirty="0" smtClean="0"/>
              <a:t>}</a:t>
            </a:r>
          </a:p>
          <a:p>
            <a:pPr marL="0" indent="0">
              <a:buNone/>
            </a:pPr>
            <a:r>
              <a:rPr lang="en-GB" dirty="0" smtClean="0"/>
              <a:t>}</a:t>
            </a:r>
          </a:p>
          <a:p>
            <a:pPr marL="0" indent="0">
              <a:buNone/>
            </a:pPr>
            <a:r>
              <a:rPr lang="en-US" dirty="0"/>
              <a:t>print "&lt;</a:t>
            </a:r>
            <a:r>
              <a:rPr lang="en-US" dirty="0" err="1"/>
              <a:t>br</a:t>
            </a:r>
            <a:r>
              <a:rPr lang="en-US" dirty="0"/>
              <a:t>/&gt;2 cm to inches are ".Monitor::</a:t>
            </a:r>
            <a:r>
              <a:rPr lang="en-US" dirty="0" err="1"/>
              <a:t>convertInchesToCm</a:t>
            </a:r>
            <a:r>
              <a:rPr lang="en-US" dirty="0"/>
              <a:t>(2) . "cm";</a:t>
            </a:r>
            <a:endParaRPr lang="en-US" dirty="0" smtClean="0"/>
          </a:p>
        </p:txBody>
      </p:sp>
    </p:spTree>
    <p:extLst>
      <p:ext uri="{BB962C8B-B14F-4D97-AF65-F5344CB8AC3E}">
        <p14:creationId xmlns:p14="http://schemas.microsoft.com/office/powerpoint/2010/main" val="4003278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Constructors define required data constraints</a:t>
            </a:r>
            <a:endParaRPr lang="en-US" dirty="0"/>
          </a:p>
        </p:txBody>
      </p:sp>
      <p:sp>
        <p:nvSpPr>
          <p:cNvPr id="3" name="Content Placeholder 2"/>
          <p:cNvSpPr>
            <a:spLocks noGrp="1"/>
          </p:cNvSpPr>
          <p:nvPr>
            <p:ph idx="1"/>
          </p:nvPr>
        </p:nvSpPr>
        <p:spPr/>
        <p:txBody>
          <a:bodyPr>
            <a:normAutofit/>
          </a:bodyPr>
          <a:lstStyle/>
          <a:p>
            <a:pPr marL="0" indent="0">
              <a:buNone/>
            </a:pPr>
            <a:r>
              <a:rPr lang="en-GB" dirty="0"/>
              <a:t>class Monitor {</a:t>
            </a:r>
          </a:p>
          <a:p>
            <a:pPr marL="0" indent="0">
              <a:buNone/>
            </a:pPr>
            <a:r>
              <a:rPr lang="en-GB" dirty="0"/>
              <a:t>    </a:t>
            </a:r>
            <a:r>
              <a:rPr lang="en-GB" dirty="0" smtClean="0">
                <a:solidFill>
                  <a:schemeClr val="accent1"/>
                </a:solidFill>
              </a:rPr>
              <a:t>public function __construct($</a:t>
            </a:r>
            <a:r>
              <a:rPr lang="en-GB" dirty="0" err="1" smtClean="0">
                <a:solidFill>
                  <a:schemeClr val="accent1"/>
                </a:solidFill>
              </a:rPr>
              <a:t>diagonalLength</a:t>
            </a:r>
            <a:r>
              <a:rPr lang="bg-BG" dirty="0" smtClean="0">
                <a:solidFill>
                  <a:schemeClr val="accent1"/>
                </a:solidFill>
              </a:rPr>
              <a:t>, $</a:t>
            </a:r>
            <a:r>
              <a:rPr lang="en-GB" dirty="0" smtClean="0">
                <a:solidFill>
                  <a:schemeClr val="accent1"/>
                </a:solidFill>
              </a:rPr>
              <a:t>units) {</a:t>
            </a:r>
          </a:p>
          <a:p>
            <a:pPr marL="0" indent="0">
              <a:buNone/>
            </a:pPr>
            <a:r>
              <a:rPr lang="bg-BG" dirty="0">
                <a:solidFill>
                  <a:schemeClr val="accent1"/>
                </a:solidFill>
              </a:rPr>
              <a:t>	</a:t>
            </a:r>
            <a:r>
              <a:rPr lang="en-US" dirty="0">
                <a:solidFill>
                  <a:schemeClr val="accent1"/>
                </a:solidFill>
              </a:rPr>
              <a:t>$this-&gt;</a:t>
            </a:r>
            <a:r>
              <a:rPr lang="en-GB" dirty="0" err="1">
                <a:solidFill>
                  <a:schemeClr val="accent1"/>
                </a:solidFill>
              </a:rPr>
              <a:t>diagonalLength</a:t>
            </a:r>
            <a:r>
              <a:rPr lang="en-GB" dirty="0">
                <a:solidFill>
                  <a:schemeClr val="accent1"/>
                </a:solidFill>
              </a:rPr>
              <a:t> = $</a:t>
            </a:r>
            <a:r>
              <a:rPr lang="en-GB" dirty="0" err="1">
                <a:solidFill>
                  <a:schemeClr val="accent1"/>
                </a:solidFill>
              </a:rPr>
              <a:t>diagonalLength</a:t>
            </a:r>
            <a:r>
              <a:rPr lang="en-GB" dirty="0">
                <a:solidFill>
                  <a:schemeClr val="accent1"/>
                </a:solidFill>
              </a:rPr>
              <a:t>;</a:t>
            </a:r>
          </a:p>
          <a:p>
            <a:pPr marL="0" indent="0">
              <a:buNone/>
            </a:pPr>
            <a:r>
              <a:rPr lang="bg-BG" dirty="0">
                <a:solidFill>
                  <a:schemeClr val="accent1"/>
                </a:solidFill>
              </a:rPr>
              <a:t>	</a:t>
            </a:r>
            <a:r>
              <a:rPr lang="en-US" dirty="0">
                <a:solidFill>
                  <a:schemeClr val="accent1"/>
                </a:solidFill>
              </a:rPr>
              <a:t>$this-</a:t>
            </a:r>
            <a:r>
              <a:rPr lang="en-US" dirty="0" smtClean="0">
                <a:solidFill>
                  <a:schemeClr val="accent1"/>
                </a:solidFill>
              </a:rPr>
              <a:t>&gt;</a:t>
            </a:r>
            <a:r>
              <a:rPr lang="en-GB" dirty="0" smtClean="0">
                <a:solidFill>
                  <a:schemeClr val="accent1"/>
                </a:solidFill>
              </a:rPr>
              <a:t>units = $units;</a:t>
            </a:r>
          </a:p>
          <a:p>
            <a:pPr marL="0" indent="0">
              <a:buNone/>
            </a:pPr>
            <a:r>
              <a:rPr lang="en-GB" dirty="0" smtClean="0">
                <a:solidFill>
                  <a:schemeClr val="accent1"/>
                </a:solidFill>
              </a:rPr>
              <a:t>    }</a:t>
            </a:r>
            <a:endParaRPr lang="en-US" dirty="0" smtClean="0"/>
          </a:p>
          <a:p>
            <a:pPr marL="0" indent="0">
              <a:buNone/>
            </a:pPr>
            <a:r>
              <a:rPr lang="en-GB" dirty="0" smtClean="0"/>
              <a:t>}</a:t>
            </a:r>
          </a:p>
          <a:p>
            <a:pPr marL="0" indent="0">
              <a:buNone/>
            </a:pPr>
            <a:r>
              <a:rPr lang="en-US" dirty="0"/>
              <a:t>print "&lt;</a:t>
            </a:r>
            <a:r>
              <a:rPr lang="en-US" dirty="0" err="1"/>
              <a:t>br</a:t>
            </a:r>
            <a:r>
              <a:rPr lang="en-US" dirty="0"/>
              <a:t>/&gt;2 cm to inches are ".Monitor::</a:t>
            </a:r>
            <a:r>
              <a:rPr lang="en-US" dirty="0" err="1"/>
              <a:t>convertInchesToCm</a:t>
            </a:r>
            <a:r>
              <a:rPr lang="en-US" dirty="0"/>
              <a:t>(2) . "cm";</a:t>
            </a:r>
            <a:endParaRPr lang="en-US" dirty="0" smtClean="0"/>
          </a:p>
        </p:txBody>
      </p:sp>
    </p:spTree>
    <p:extLst>
      <p:ext uri="{BB962C8B-B14F-4D97-AF65-F5344CB8AC3E}">
        <p14:creationId xmlns:p14="http://schemas.microsoft.com/office/powerpoint/2010/main" val="1523536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objects</a:t>
            </a:r>
            <a:endParaRPr lang="en-US" dirty="0"/>
          </a:p>
        </p:txBody>
      </p:sp>
      <p:sp>
        <p:nvSpPr>
          <p:cNvPr id="3" name="Content Placeholder 2"/>
          <p:cNvSpPr>
            <a:spLocks noGrp="1"/>
          </p:cNvSpPr>
          <p:nvPr>
            <p:ph idx="1"/>
          </p:nvPr>
        </p:nvSpPr>
        <p:spPr/>
        <p:txBody>
          <a:bodyPr>
            <a:normAutofit/>
          </a:bodyPr>
          <a:lstStyle/>
          <a:p>
            <a:r>
              <a:rPr lang="en-GB" dirty="0" smtClean="0"/>
              <a:t>You inherit the parent class properties, methods</a:t>
            </a:r>
            <a:endParaRPr lang="en-US" dirty="0" smtClean="0"/>
          </a:p>
        </p:txBody>
      </p:sp>
    </p:spTree>
    <p:extLst>
      <p:ext uri="{BB962C8B-B14F-4D97-AF65-F5344CB8AC3E}">
        <p14:creationId xmlns:p14="http://schemas.microsoft.com/office/powerpoint/2010/main" val="8928815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objects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class </a:t>
            </a:r>
            <a:r>
              <a:rPr lang="en-GB" dirty="0" err="1"/>
              <a:t>ElectricalAppliance</a:t>
            </a:r>
            <a:endParaRPr lang="en-GB" dirty="0"/>
          </a:p>
          <a:p>
            <a:pPr marL="0" indent="0">
              <a:buNone/>
            </a:pPr>
            <a:r>
              <a:rPr lang="en-GB" dirty="0"/>
              <a:t>{</a:t>
            </a:r>
          </a:p>
          <a:p>
            <a:pPr marL="0" indent="0">
              <a:buNone/>
            </a:pPr>
            <a:r>
              <a:rPr lang="en-GB" dirty="0"/>
              <a:t>    public $voltage = 0;</a:t>
            </a:r>
          </a:p>
          <a:p>
            <a:pPr marL="0" indent="0">
              <a:buNone/>
            </a:pPr>
            <a:r>
              <a:rPr lang="en-GB" dirty="0"/>
              <a:t>    public function __construct($voltage)</a:t>
            </a:r>
          </a:p>
          <a:p>
            <a:pPr marL="0" indent="0">
              <a:buNone/>
            </a:pPr>
            <a:r>
              <a:rPr lang="en-GB" dirty="0"/>
              <a:t>    {</a:t>
            </a:r>
          </a:p>
          <a:p>
            <a:pPr marL="0" indent="0">
              <a:buNone/>
            </a:pPr>
            <a:r>
              <a:rPr lang="en-GB" dirty="0"/>
              <a:t>        $this-&gt;voltage = $voltage;</a:t>
            </a:r>
          </a:p>
          <a:p>
            <a:pPr marL="0" indent="0">
              <a:buNone/>
            </a:pPr>
            <a:r>
              <a:rPr lang="en-GB" dirty="0"/>
              <a:t>    </a:t>
            </a:r>
            <a:r>
              <a:rPr lang="en-GB" dirty="0" smtClean="0"/>
              <a:t>}</a:t>
            </a:r>
            <a:endParaRPr lang="en-GB" dirty="0"/>
          </a:p>
          <a:p>
            <a:pPr marL="0" indent="0">
              <a:buNone/>
            </a:pPr>
            <a:r>
              <a:rPr lang="en-GB" dirty="0" smtClean="0"/>
              <a:t>}</a:t>
            </a:r>
          </a:p>
          <a:p>
            <a:pPr marL="0" indent="0">
              <a:buNone/>
            </a:pPr>
            <a:r>
              <a:rPr lang="en-GB" dirty="0" smtClean="0"/>
              <a:t>//Now the new class fax will have a $voltage property and a required constructor</a:t>
            </a:r>
            <a:endParaRPr lang="en-GB" dirty="0"/>
          </a:p>
          <a:p>
            <a:pPr marL="0" indent="0">
              <a:buNone/>
            </a:pPr>
            <a:r>
              <a:rPr lang="en-GB" dirty="0"/>
              <a:t>class Fax extends  </a:t>
            </a:r>
            <a:r>
              <a:rPr lang="en-GB" dirty="0" err="1"/>
              <a:t>ElectricalAppliance</a:t>
            </a:r>
            <a:endParaRPr lang="en-US" dirty="0" smtClean="0"/>
          </a:p>
        </p:txBody>
      </p:sp>
    </p:spTree>
    <p:extLst>
      <p:ext uri="{BB962C8B-B14F-4D97-AF65-F5344CB8AC3E}">
        <p14:creationId xmlns:p14="http://schemas.microsoft.com/office/powerpoint/2010/main" val="285654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constructors of the parent class</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class </a:t>
            </a:r>
            <a:r>
              <a:rPr lang="en-GB" dirty="0"/>
              <a:t>Fax extends  </a:t>
            </a:r>
            <a:r>
              <a:rPr lang="en-GB" dirty="0" err="1" smtClean="0"/>
              <a:t>ElectricalAppliance</a:t>
            </a:r>
            <a:r>
              <a:rPr lang="en-GB" dirty="0" smtClean="0"/>
              <a:t> {</a:t>
            </a:r>
          </a:p>
          <a:p>
            <a:pPr marL="0" indent="0">
              <a:buNone/>
            </a:pPr>
            <a:r>
              <a:rPr lang="en-US" dirty="0"/>
              <a:t> </a:t>
            </a:r>
            <a:r>
              <a:rPr lang="en-US" dirty="0" smtClean="0"/>
              <a:t>   public </a:t>
            </a:r>
            <a:r>
              <a:rPr lang="en-US" dirty="0"/>
              <a:t>function __construct($voltage)</a:t>
            </a:r>
          </a:p>
          <a:p>
            <a:pPr marL="0" indent="0">
              <a:buNone/>
            </a:pPr>
            <a:r>
              <a:rPr lang="en-US" dirty="0"/>
              <a:t>    {</a:t>
            </a:r>
          </a:p>
          <a:p>
            <a:pPr marL="0" indent="0">
              <a:buNone/>
            </a:pPr>
            <a:r>
              <a:rPr lang="en-US" dirty="0"/>
              <a:t>        </a:t>
            </a:r>
            <a:r>
              <a:rPr lang="en-US" dirty="0">
                <a:solidFill>
                  <a:schemeClr val="accent1"/>
                </a:solidFill>
              </a:rPr>
              <a:t>parent</a:t>
            </a:r>
            <a:r>
              <a:rPr lang="en-US" dirty="0"/>
              <a:t>::__construct($voltage);</a:t>
            </a:r>
          </a:p>
          <a:p>
            <a:pPr marL="0" indent="0">
              <a:buNone/>
            </a:pPr>
            <a:r>
              <a:rPr lang="en-US" dirty="0"/>
              <a:t>    }</a:t>
            </a:r>
            <a:endParaRPr lang="en-US" dirty="0" smtClean="0"/>
          </a:p>
        </p:txBody>
      </p:sp>
    </p:spTree>
    <p:extLst>
      <p:ext uri="{BB962C8B-B14F-4D97-AF65-F5344CB8AC3E}">
        <p14:creationId xmlns:p14="http://schemas.microsoft.com/office/powerpoint/2010/main" val="2735927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Git</a:t>
            </a:r>
            <a:r>
              <a:rPr lang="en-US" dirty="0"/>
              <a:t> </a:t>
            </a:r>
            <a:r>
              <a:rPr lang="en-US" dirty="0" smtClean="0"/>
              <a:t>Extensions</a:t>
            </a:r>
          </a:p>
          <a:p>
            <a:pPr lvl="1"/>
            <a:r>
              <a:rPr lang="en-US" dirty="0" smtClean="0"/>
              <a:t>Ready to use tools </a:t>
            </a:r>
          </a:p>
          <a:p>
            <a:pPr lvl="1"/>
            <a:r>
              <a:rPr lang="en-US" dirty="0" smtClean="0"/>
              <a:t>Integrated SSH/HTTPS</a:t>
            </a:r>
          </a:p>
          <a:p>
            <a:pPr lvl="1"/>
            <a:r>
              <a:rPr lang="en-US" dirty="0" smtClean="0"/>
              <a:t>Integrated bash and visual IDE</a:t>
            </a:r>
            <a:endParaRPr lang="bg-BG" dirty="0" smtClean="0"/>
          </a:p>
          <a:p>
            <a:r>
              <a:rPr lang="en-GB" dirty="0" smtClean="0"/>
              <a:t>Installing </a:t>
            </a:r>
          </a:p>
          <a:p>
            <a:pPr lvl="1"/>
            <a:r>
              <a:rPr lang="en-GB" dirty="0" smtClean="0"/>
              <a:t>Use SSH (you don’t need to authenticate every time)</a:t>
            </a:r>
          </a:p>
          <a:p>
            <a:pPr lvl="1"/>
            <a:r>
              <a:rPr lang="en-GB" dirty="0" smtClean="0"/>
              <a:t>Use Git Bash (this is a command prompt to execute git commands)</a:t>
            </a:r>
          </a:p>
          <a:p>
            <a:pPr lvl="1"/>
            <a:r>
              <a:rPr lang="en-GB" dirty="0" smtClean="0"/>
              <a:t>Use Kdiff3 – a great tool for </a:t>
            </a:r>
            <a:r>
              <a:rPr lang="en-GB" smtClean="0"/>
              <a:t>merging conflicts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81020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Git</a:t>
            </a:r>
            <a:r>
              <a:rPr lang="en-US" dirty="0"/>
              <a:t> </a:t>
            </a:r>
            <a:r>
              <a:rPr lang="en-US" dirty="0" smtClean="0"/>
              <a:t>Extensions</a:t>
            </a:r>
          </a:p>
          <a:p>
            <a:pPr lvl="1"/>
            <a:r>
              <a:rPr lang="en-US" dirty="0" smtClean="0"/>
              <a:t>Generating an SSH </a:t>
            </a:r>
            <a:r>
              <a:rPr lang="en-US" dirty="0" smtClean="0"/>
              <a:t>Key</a:t>
            </a:r>
          </a:p>
          <a:p>
            <a:pPr lvl="2"/>
            <a:r>
              <a:rPr lang="en-US" dirty="0" smtClean="0"/>
              <a:t>You can even use an online tool such as</a:t>
            </a:r>
          </a:p>
          <a:p>
            <a:pPr lvl="2"/>
            <a:r>
              <a:rPr lang="en-US" dirty="0"/>
              <a:t>Save your </a:t>
            </a:r>
            <a:r>
              <a:rPr lang="en-US" dirty="0" smtClean="0"/>
              <a:t>private key </a:t>
            </a:r>
            <a:r>
              <a:rPr lang="en-US" dirty="0"/>
              <a:t>as </a:t>
            </a:r>
            <a:r>
              <a:rPr lang="en-US" dirty="0" err="1"/>
              <a:t>id_rsa</a:t>
            </a:r>
            <a:r>
              <a:rPr lang="en-US" dirty="0"/>
              <a:t> in your %User%/.</a:t>
            </a:r>
            <a:r>
              <a:rPr lang="en-US" dirty="0" err="1" smtClean="0"/>
              <a:t>ssh</a:t>
            </a:r>
            <a:r>
              <a:rPr lang="en-US" dirty="0" smtClean="0"/>
              <a:t> folder</a:t>
            </a:r>
          </a:p>
          <a:p>
            <a:pPr lvl="2"/>
            <a:r>
              <a:rPr lang="en-US" dirty="0"/>
              <a:t>Save your </a:t>
            </a:r>
            <a:r>
              <a:rPr lang="en-US" dirty="0" smtClean="0"/>
              <a:t>public key </a:t>
            </a:r>
            <a:r>
              <a:rPr lang="en-US" dirty="0"/>
              <a:t>as </a:t>
            </a:r>
            <a:r>
              <a:rPr lang="en-US" dirty="0" smtClean="0"/>
              <a:t>id_rsa.pub </a:t>
            </a:r>
            <a:r>
              <a:rPr lang="en-US" dirty="0"/>
              <a:t>in your %User%/.</a:t>
            </a:r>
            <a:r>
              <a:rPr lang="en-US" dirty="0" err="1" smtClean="0"/>
              <a:t>ssh</a:t>
            </a:r>
            <a:r>
              <a:rPr lang="en-US" dirty="0" smtClean="0"/>
              <a:t> folder</a:t>
            </a:r>
            <a:endParaRPr lang="en-GB" dirty="0" smtClean="0"/>
          </a:p>
          <a:p>
            <a:r>
              <a:rPr lang="en-GB" dirty="0" smtClean="0"/>
              <a:t>GitHub</a:t>
            </a:r>
            <a:endParaRPr lang="en-GB" dirty="0" smtClean="0"/>
          </a:p>
          <a:p>
            <a:pPr lvl="1"/>
            <a:r>
              <a:rPr lang="en-GB" dirty="0" smtClean="0"/>
              <a:t>Associating your SSH Key with your account</a:t>
            </a:r>
            <a:endParaRPr lang="en-US" dirty="0" smtClean="0"/>
          </a:p>
          <a:p>
            <a:pPr marL="457200" lvl="1" indent="0">
              <a:buNone/>
            </a:pPr>
            <a:endParaRPr lang="en-US" dirty="0" smtClean="0"/>
          </a:p>
        </p:txBody>
      </p:sp>
    </p:spTree>
    <p:extLst>
      <p:ext uri="{BB962C8B-B14F-4D97-AF65-F5344CB8AC3E}">
        <p14:creationId xmlns:p14="http://schemas.microsoft.com/office/powerpoint/2010/main" val="414445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Git</a:t>
            </a:r>
            <a:r>
              <a:rPr lang="en-US" dirty="0"/>
              <a:t> </a:t>
            </a:r>
            <a:r>
              <a:rPr lang="en-US" dirty="0" smtClean="0"/>
              <a:t>Basics</a:t>
            </a:r>
          </a:p>
          <a:p>
            <a:pPr lvl="1"/>
            <a:r>
              <a:rPr lang="en-US" dirty="0" smtClean="0"/>
              <a:t>What is a repository?</a:t>
            </a:r>
          </a:p>
          <a:p>
            <a:pPr lvl="1"/>
            <a:r>
              <a:rPr lang="en-US" dirty="0" smtClean="0"/>
              <a:t>What is a remote repository?</a:t>
            </a:r>
          </a:p>
          <a:p>
            <a:pPr lvl="1"/>
            <a:r>
              <a:rPr lang="en-US" dirty="0" smtClean="0"/>
              <a:t>What is cloning?</a:t>
            </a:r>
          </a:p>
          <a:p>
            <a:pPr lvl="1"/>
            <a:r>
              <a:rPr lang="en-US" dirty="0" smtClean="0"/>
              <a:t>What is commit?</a:t>
            </a:r>
          </a:p>
          <a:p>
            <a:pPr lvl="1"/>
            <a:r>
              <a:rPr lang="en-US" dirty="0" smtClean="0"/>
              <a:t>What is push?</a:t>
            </a:r>
          </a:p>
          <a:p>
            <a:pPr lvl="1"/>
            <a:r>
              <a:rPr lang="en-US" dirty="0" smtClean="0"/>
              <a:t>What is pull?</a:t>
            </a:r>
          </a:p>
          <a:p>
            <a:pPr marL="457200" lvl="1" indent="0">
              <a:buNone/>
            </a:pPr>
            <a:endParaRPr lang="en-US" dirty="0" smtClean="0"/>
          </a:p>
        </p:txBody>
      </p:sp>
    </p:spTree>
    <p:extLst>
      <p:ext uri="{BB962C8B-B14F-4D97-AF65-F5344CB8AC3E}">
        <p14:creationId xmlns:p14="http://schemas.microsoft.com/office/powerpoint/2010/main" val="1966080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PHPStorm</a:t>
            </a:r>
            <a:r>
              <a:rPr lang="en-US" dirty="0" smtClean="0"/>
              <a:t> storm project prerequisites</a:t>
            </a:r>
          </a:p>
          <a:p>
            <a:pPr lvl="1"/>
            <a:r>
              <a:rPr lang="en-US" dirty="0" smtClean="0"/>
              <a:t>Php.ini</a:t>
            </a:r>
          </a:p>
          <a:p>
            <a:pPr lvl="1"/>
            <a:r>
              <a:rPr lang="en-US" dirty="0" smtClean="0"/>
              <a:t>The secret behind </a:t>
            </a:r>
            <a:r>
              <a:rPr lang="en-US" dirty="0" smtClean="0"/>
              <a:t>XDEBUG – outputs debug information to a certain TCP port. This way a visual IDE can connect and stop at breakpoints, understand what variable values are, etc.</a:t>
            </a:r>
            <a:endParaRPr lang="en-US" dirty="0" smtClean="0"/>
          </a:p>
          <a:p>
            <a:pPr marL="457200" lvl="1" indent="0">
              <a:buNone/>
            </a:pPr>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561940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Creating </a:t>
            </a:r>
            <a:r>
              <a:rPr lang="en-US" dirty="0" smtClean="0"/>
              <a:t>your first project</a:t>
            </a:r>
          </a:p>
          <a:p>
            <a:pPr lvl="1"/>
            <a:r>
              <a:rPr lang="en-US" dirty="0" smtClean="0"/>
              <a:t>Make sure you are pointing to the correct </a:t>
            </a:r>
            <a:r>
              <a:rPr lang="en-US" dirty="0" err="1" smtClean="0"/>
              <a:t>php</a:t>
            </a:r>
            <a:r>
              <a:rPr lang="en-US" dirty="0" smtClean="0"/>
              <a:t> </a:t>
            </a:r>
            <a:r>
              <a:rPr lang="en-US" dirty="0" smtClean="0"/>
              <a:t>executable</a:t>
            </a:r>
            <a:endParaRPr lang="en-US" dirty="0" smtClean="0"/>
          </a:p>
          <a:p>
            <a:pPr lvl="1"/>
            <a:r>
              <a:rPr lang="en-US" dirty="0" smtClean="0"/>
              <a:t>Configure your </a:t>
            </a:r>
            <a:r>
              <a:rPr lang="en-US" dirty="0" err="1" smtClean="0"/>
              <a:t>php</a:t>
            </a:r>
            <a:r>
              <a:rPr lang="en-US" dirty="0" smtClean="0"/>
              <a:t> application </a:t>
            </a:r>
            <a:r>
              <a:rPr lang="en-US" dirty="0" smtClean="0"/>
              <a:t>debugging</a:t>
            </a:r>
          </a:p>
          <a:p>
            <a:pPr lvl="2"/>
            <a:r>
              <a:rPr lang="en-US" dirty="0" smtClean="0"/>
              <a:t>Run-&gt;Edit configuration-&gt; Add (+) -&gt; PHP Web Application -&gt; </a:t>
            </a:r>
          </a:p>
          <a:p>
            <a:pPr lvl="3"/>
            <a:r>
              <a:rPr lang="en-US" dirty="0" smtClean="0"/>
              <a:t>Start </a:t>
            </a:r>
            <a:r>
              <a:rPr lang="en-US" dirty="0" err="1" smtClean="0"/>
              <a:t>url</a:t>
            </a:r>
            <a:r>
              <a:rPr lang="en-US" dirty="0" smtClean="0"/>
              <a:t> points to your XAMPP folder or address of the first file that should be executed</a:t>
            </a:r>
          </a:p>
          <a:p>
            <a:pPr lvl="3"/>
            <a:r>
              <a:rPr lang="en-US" dirty="0" smtClean="0"/>
              <a:t>Add a server</a:t>
            </a:r>
          </a:p>
          <a:p>
            <a:pPr marL="0" indent="0">
              <a:buNone/>
            </a:pPr>
            <a:endParaRPr lang="en-US" dirty="0" smtClean="0"/>
          </a:p>
          <a:p>
            <a:pPr lvl="2"/>
            <a:endParaRPr lang="en-US" dirty="0" smtClean="0"/>
          </a:p>
          <a:p>
            <a:pPr lvl="1"/>
            <a:endParaRPr lang="en-US" dirty="0" smtClean="0"/>
          </a:p>
          <a:p>
            <a:pPr lvl="1"/>
            <a:endParaRPr lang="en-US" dirty="0" smtClean="0"/>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1482258" y="4348162"/>
            <a:ext cx="8347542" cy="1403569"/>
          </a:xfrm>
          <a:prstGeom prst="rect">
            <a:avLst/>
          </a:prstGeom>
        </p:spPr>
      </p:pic>
    </p:spTree>
    <p:extLst>
      <p:ext uri="{BB962C8B-B14F-4D97-AF65-F5344CB8AC3E}">
        <p14:creationId xmlns:p14="http://schemas.microsoft.com/office/powerpoint/2010/main" val="390417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1458</Words>
  <Application>Microsoft Office PowerPoint</Application>
  <PresentationFormat>Widescreen</PresentationFormat>
  <Paragraphs>348</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PHP</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Warming up with PHP</vt:lpstr>
      <vt:lpstr>Warming up with the development environment</vt:lpstr>
      <vt:lpstr>Warming up with PHP &amp; HTML</vt:lpstr>
      <vt:lpstr>Warming up with PHP &amp; HTML</vt:lpstr>
      <vt:lpstr>Warming up with PHP &amp; HTML</vt:lpstr>
      <vt:lpstr>Warming up with PHP &amp; HTML</vt:lpstr>
      <vt:lpstr>Warming up with PHP</vt:lpstr>
      <vt:lpstr>Strings</vt:lpstr>
      <vt:lpstr>Strings</vt:lpstr>
      <vt:lpstr>Strings</vt:lpstr>
      <vt:lpstr>A side note</vt:lpstr>
      <vt:lpstr>Numbers</vt:lpstr>
      <vt:lpstr>Numbers</vt:lpstr>
      <vt:lpstr>A word on variables</vt:lpstr>
      <vt:lpstr>Understanding logic</vt:lpstr>
      <vt:lpstr>Understanding logic</vt:lpstr>
      <vt:lpstr>Iterating</vt:lpstr>
      <vt:lpstr>Arrays</vt:lpstr>
      <vt:lpstr>Almost every time you work with PHP you will work with arrays</vt:lpstr>
      <vt:lpstr>Iterating over arrays</vt:lpstr>
      <vt:lpstr>Functions</vt:lpstr>
      <vt:lpstr>Functions</vt:lpstr>
      <vt:lpstr>Functions</vt:lpstr>
      <vt:lpstr>Functions scope</vt:lpstr>
      <vt:lpstr>Functions scope</vt:lpstr>
      <vt:lpstr>Adding constraints on function arguments </vt:lpstr>
      <vt:lpstr>Loading other files</vt:lpstr>
      <vt:lpstr>Groupping your logic and data</vt:lpstr>
      <vt:lpstr>Groupping your logic and data</vt:lpstr>
      <vt:lpstr>Creating Classes</vt:lpstr>
      <vt:lpstr>Adding properties</vt:lpstr>
      <vt:lpstr>Static Methods</vt:lpstr>
      <vt:lpstr>Constructors define required data constraints</vt:lpstr>
      <vt:lpstr>Extending objects</vt:lpstr>
      <vt:lpstr>Extending objects</vt:lpstr>
      <vt:lpstr>Calling constructors of the parent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Andrey Dautev</dc:creator>
  <cp:lastModifiedBy>Andrey Dautev</cp:lastModifiedBy>
  <cp:revision>40</cp:revision>
  <dcterms:created xsi:type="dcterms:W3CDTF">2016-08-01T15:05:29Z</dcterms:created>
  <dcterms:modified xsi:type="dcterms:W3CDTF">2016-08-03T16:32:43Z</dcterms:modified>
</cp:coreProperties>
</file>