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b43822e0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b43822e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b43822e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b43822e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b43822e0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b43822e0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b43822e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b43822e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b43822e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b43822e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b43822e0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b43822e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43822e0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43822e0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Big Mountain Resort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Guided Capstone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r>
              <a:rPr lang="en"/>
              <a:t>Identification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Arial"/>
                <a:ea typeface="Arial"/>
                <a:cs typeface="Arial"/>
                <a:sym typeface="Arial"/>
              </a:rPr>
              <a:t>Big Mountain Resort wants to determine a better value for their ticket prices in order to increase revenue to cover the $1.54 million operating cost increase for this season. Determine the optimal ticket price by analyzing the data and finding the key factors to support a ticket price increase. Identify cost-cutting measures from the data that can support a ticket price increase for this season.</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1200"/>
              </a:spcAft>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Context</a:t>
            </a:r>
            <a:endParaRPr b="1"/>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rgbClr val="000000"/>
                </a:solidFill>
                <a:latin typeface="Arial"/>
                <a:ea typeface="Arial"/>
                <a:cs typeface="Arial"/>
                <a:sym typeface="Arial"/>
              </a:rPr>
              <a:t>The objective was to analyze data from 300 resorts that fit into the same market and identify key factors to support increasing the ticket price and cost-saving opportunities for the season. </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To be successful, Big Mountain must see an increase in revenue, and maintain or increase customer satisfaction.</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For this analysis market data was provided on 300 ski resorts throughout the US with amenities consistent with Big Mountain. This data was blended with data that contained population and state sizes sourced from Wikipedia. </a:t>
            </a:r>
            <a:endParaRPr b="1">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Findings</a:t>
            </a:r>
            <a:endParaRPr b="1"/>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Current ticket price does not take advantage of the resorts provided value.</a:t>
            </a:r>
            <a:endParaRPr b="1"/>
          </a:p>
          <a:p>
            <a:pPr indent="-342900" lvl="0" marL="457200" rtl="0" algn="l">
              <a:spcBef>
                <a:spcPts val="0"/>
              </a:spcBef>
              <a:spcAft>
                <a:spcPts val="0"/>
              </a:spcAft>
              <a:buSzPts val="1800"/>
              <a:buChar char="●"/>
            </a:pPr>
            <a:r>
              <a:rPr b="1" lang="en"/>
              <a:t>Recommend a $10 increase in ticket price.</a:t>
            </a:r>
            <a:endParaRPr b="1"/>
          </a:p>
          <a:p>
            <a:pPr indent="-342900" lvl="0" marL="457200" rtl="0" algn="l">
              <a:spcBef>
                <a:spcPts val="0"/>
              </a:spcBef>
              <a:spcAft>
                <a:spcPts val="0"/>
              </a:spcAft>
              <a:buSzPts val="1800"/>
              <a:buChar char="●"/>
            </a:pPr>
            <a:r>
              <a:rPr b="1" lang="en"/>
              <a:t>This price increase is supported by </a:t>
            </a:r>
            <a:endParaRPr b="1"/>
          </a:p>
          <a:p>
            <a:pPr indent="-342900" lvl="1" marL="914400" rtl="0" algn="l">
              <a:spcBef>
                <a:spcPts val="0"/>
              </a:spcBef>
              <a:spcAft>
                <a:spcPts val="0"/>
              </a:spcAft>
              <a:buSzPts val="1800"/>
              <a:buChar char="○"/>
            </a:pPr>
            <a:r>
              <a:rPr b="1" lang="en" sz="1800"/>
              <a:t>Increasing the vertical drop of a run</a:t>
            </a:r>
            <a:endParaRPr b="1" sz="1800"/>
          </a:p>
          <a:p>
            <a:pPr indent="-342900" lvl="1" marL="914400" rtl="0" algn="l">
              <a:spcBef>
                <a:spcPts val="0"/>
              </a:spcBef>
              <a:spcAft>
                <a:spcPts val="0"/>
              </a:spcAft>
              <a:buSzPts val="1800"/>
              <a:buChar char="○"/>
            </a:pPr>
            <a:r>
              <a:rPr b="1" lang="en" sz="1800"/>
              <a:t>Adding 1 chair lift</a:t>
            </a:r>
            <a:endParaRPr b="1" sz="1800"/>
          </a:p>
          <a:p>
            <a:pPr indent="-342900" lvl="1" marL="914400" rtl="0" algn="l">
              <a:spcBef>
                <a:spcPts val="0"/>
              </a:spcBef>
              <a:spcAft>
                <a:spcPts val="0"/>
              </a:spcAft>
              <a:buSzPts val="1800"/>
              <a:buChar char="○"/>
            </a:pPr>
            <a:r>
              <a:rPr b="1" lang="en" sz="1800"/>
              <a:t>Increase </a:t>
            </a:r>
            <a:r>
              <a:rPr b="1" lang="en" sz="1800"/>
              <a:t>snowmaking</a:t>
            </a:r>
            <a:r>
              <a:rPr b="1" lang="en" sz="1800"/>
              <a:t> coverage by 2 acres</a:t>
            </a:r>
            <a:endParaRPr b="1" sz="1800"/>
          </a:p>
          <a:p>
            <a:pPr indent="-342900" lvl="0" marL="457200" rtl="0" algn="l">
              <a:spcBef>
                <a:spcPts val="0"/>
              </a:spcBef>
              <a:spcAft>
                <a:spcPts val="0"/>
              </a:spcAft>
              <a:buSzPts val="1800"/>
              <a:buChar char="●"/>
            </a:pPr>
            <a:r>
              <a:rPr b="1" lang="en"/>
              <a:t>$18 million increase in revenue over the season.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 Data</a:t>
            </a:r>
            <a:endParaRPr b="1"/>
          </a:p>
        </p:txBody>
      </p:sp>
      <p:sp>
        <p:nvSpPr>
          <p:cNvPr id="84" name="Google Shape;84;p17"/>
          <p:cNvSpPr txBox="1"/>
          <p:nvPr>
            <p:ph idx="1" type="body"/>
          </p:nvPr>
        </p:nvSpPr>
        <p:spPr>
          <a:xfrm>
            <a:off x="3506975" y="1140725"/>
            <a:ext cx="5325300" cy="341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Correlations were found from this heat map and used to train the machine learning model.</a:t>
            </a:r>
            <a:endParaRPr b="1"/>
          </a:p>
          <a:p>
            <a:pPr indent="-342900" lvl="0" marL="457200" rtl="0" algn="l">
              <a:spcBef>
                <a:spcPts val="0"/>
              </a:spcBef>
              <a:spcAft>
                <a:spcPts val="0"/>
              </a:spcAft>
              <a:buSzPts val="1800"/>
              <a:buChar char="●"/>
            </a:pPr>
            <a:r>
              <a:rPr b="1" lang="en"/>
              <a:t>From this model we fed it our most correlated amenities to find the the most value.</a:t>
            </a:r>
            <a:endParaRPr b="1"/>
          </a:p>
        </p:txBody>
      </p:sp>
      <p:pic>
        <p:nvPicPr>
          <p:cNvPr id="85" name="Google Shape;85;p17"/>
          <p:cNvPicPr preferRelativeResize="0"/>
          <p:nvPr/>
        </p:nvPicPr>
        <p:blipFill>
          <a:blip r:embed="rId3">
            <a:alphaModFix/>
          </a:blip>
          <a:stretch>
            <a:fillRect/>
          </a:stretch>
        </p:blipFill>
        <p:spPr>
          <a:xfrm>
            <a:off x="364250" y="1246850"/>
            <a:ext cx="2876550" cy="280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	 Results	</a:t>
            </a:r>
            <a:endParaRPr b="1"/>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rgbClr val="000000"/>
                </a:solidFill>
                <a:latin typeface="Arial"/>
                <a:ea typeface="Arial"/>
                <a:cs typeface="Arial"/>
                <a:sym typeface="Arial"/>
              </a:rPr>
              <a:t>Scenario 1. Closing runs. Closing one run made no difference in the ticket price, but any more and ticket prices had to come down. </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b="1" lang="en">
                <a:solidFill>
                  <a:srgbClr val="000000"/>
                </a:solidFill>
                <a:latin typeface="Arial"/>
                <a:ea typeface="Arial"/>
                <a:cs typeface="Arial"/>
                <a:sym typeface="Arial"/>
              </a:rPr>
              <a:t>Scenario 2. Increase the vertical drop of 1 run and adding an additional chair lift. This scenario showed support for raising the ticket price by $9.13. With a seasonal revenue increase of $15,978,514.</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 Results</a:t>
            </a:r>
            <a:endParaRPr b="1"/>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rgbClr val="000000"/>
                </a:solidFill>
                <a:latin typeface="Arial"/>
                <a:ea typeface="Arial"/>
                <a:cs typeface="Arial"/>
                <a:sym typeface="Arial"/>
              </a:rPr>
              <a:t>Scenario 3. Same as number 2, but adding 2 acres of snow making cover. This scenario showed support for a $10.42 increase per ticket. With a seasonal revenue increase of $18,235,761.</a:t>
            </a:r>
            <a:endParaRPr b="1">
              <a:solidFill>
                <a:srgbClr val="000000"/>
              </a:solidFill>
              <a:latin typeface="Arial"/>
              <a:ea typeface="Arial"/>
              <a:cs typeface="Arial"/>
              <a:sym typeface="Arial"/>
            </a:endParaRPr>
          </a:p>
          <a:p>
            <a:pPr indent="0" lvl="0" marL="457200" rtl="0" algn="l">
              <a:spcBef>
                <a:spcPts val="0"/>
              </a:spcBef>
              <a:spcAft>
                <a:spcPts val="0"/>
              </a:spcAft>
              <a:buNone/>
            </a:pPr>
            <a:r>
              <a:t/>
            </a:r>
            <a:endParaRPr b="1">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b="1" lang="en">
                <a:solidFill>
                  <a:srgbClr val="000000"/>
                </a:solidFill>
                <a:latin typeface="Arial"/>
                <a:ea typeface="Arial"/>
                <a:cs typeface="Arial"/>
                <a:sym typeface="Arial"/>
              </a:rPr>
              <a:t>Scenario 4. Increase the longest run by 0.2 mile to boast 3.5 miles length, requiring an additional snow making coverage of 4 acres. This scenario supported a $0.0 ticket price increase.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Summary</a:t>
            </a:r>
            <a:endParaRPr b="1"/>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These results look promising, data on o</a:t>
            </a:r>
            <a:r>
              <a:rPr b="1" lang="en" sz="2000"/>
              <a:t>perational costs</a:t>
            </a:r>
            <a:r>
              <a:rPr b="1" lang="en" sz="2000"/>
              <a:t> is needed to add more depth to the model. This is a good starting point for Big Mountain to increase revenue. </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