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5" r:id="rId28"/>
    <p:sldId id="286" r:id="rId29"/>
    <p:sldId id="266" r:id="rId30"/>
    <p:sldId id="267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94660"/>
  </p:normalViewPr>
  <p:slideViewPr>
    <p:cSldViewPr>
      <p:cViewPr>
        <p:scale>
          <a:sx n="71" d="100"/>
          <a:sy n="71" d="100"/>
        </p:scale>
        <p:origin x="-7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83D99-320C-4E08-BD4E-504C4C6E80A4}" type="datetimeFigureOut">
              <a:rPr lang="zh-TW" altLang="en-US" smtClean="0"/>
              <a:pPr/>
              <a:t>2017/1/4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C0ECD-500F-4400-A7D3-F17143B19A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0ECD-500F-4400-A7D3-F17143B19AD0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614317F-767E-4D1A-B7A5-CD106FAD2FD0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964-B4D0-43B5-B6BC-91E5F62FB345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C2E-FE89-4984-9BB4-87B496E60881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CE40AE-BDD9-4E86-B1D2-49C8DA542002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BD139A3-9DF7-4C1F-A961-BBBAD2557311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1A8-AB53-41CF-8A38-5AF38BB1E083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0D01-99DF-46D3-B165-90F736967BCF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C7EC15-EA59-423D-8479-2C004A0C57E6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F71D-716E-49FD-84BA-C62A80E4C2C5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B6E2F0-1EB5-4611-B23D-0741D3B5B7F3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D5211D-DDBD-49BA-847B-C1BF973AC5F7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9176C5-2D20-496D-A89F-A8618BA8E808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lectroiq.com/blog/2009/08/double-patterning-design-challeng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63688" y="1412776"/>
            <a:ext cx="7128792" cy="2016224"/>
          </a:xfrm>
        </p:spPr>
        <p:txBody>
          <a:bodyPr>
            <a:normAutofit/>
          </a:bodyPr>
          <a:lstStyle/>
          <a:p>
            <a:pPr algn="r"/>
            <a:r>
              <a:rPr lang="en-US" altLang="zh-TW" sz="3200" dirty="0" smtClean="0"/>
              <a:t>COLOR BALANCING</a:t>
            </a:r>
            <a:br>
              <a:rPr lang="en-US" altLang="zh-TW" sz="3200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400" dirty="0" smtClean="0"/>
              <a:t>from:2015 cad contest</a:t>
            </a:r>
            <a:endParaRPr lang="zh-TW" altLang="en-US" sz="2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67744" y="4509120"/>
            <a:ext cx="6172200" cy="1371600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Group:1</a:t>
            </a:r>
          </a:p>
          <a:p>
            <a:r>
              <a:rPr lang="en-US" altLang="zh-TW" sz="2000" dirty="0" smtClean="0"/>
              <a:t>Group member:</a:t>
            </a:r>
            <a:r>
              <a:rPr lang="zh-TW" altLang="en-US" sz="2000" dirty="0" smtClean="0"/>
              <a:t>徐宇霆、蔡宇軒、林裕洲</a:t>
            </a:r>
            <a:r>
              <a:rPr lang="en-US" altLang="zh-TW" sz="2000" dirty="0" smtClean="0"/>
              <a:t> </a:t>
            </a:r>
          </a:p>
          <a:p>
            <a:r>
              <a:rPr lang="en-US" altLang="zh-TW" sz="2000" dirty="0" smtClean="0"/>
              <a:t>Date:1/4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r>
              <a:rPr lang="en-US" altLang="zh-TW" dirty="0" smtClean="0"/>
              <a:t>Cutting the bounding box into </a:t>
            </a:r>
            <a:r>
              <a:rPr lang="en-US" altLang="zh-TW" dirty="0" smtClean="0">
                <a:solidFill>
                  <a:srgbClr val="FF0000"/>
                </a:solidFill>
              </a:rPr>
              <a:t>several windows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At Each window, the </a:t>
            </a:r>
            <a:r>
              <a:rPr lang="en-US" altLang="zh-TW" dirty="0" smtClean="0">
                <a:solidFill>
                  <a:srgbClr val="FF0000"/>
                </a:solidFill>
              </a:rPr>
              <a:t>differential color density </a:t>
            </a:r>
            <a:r>
              <a:rPr lang="en-US" altLang="zh-TW" dirty="0" smtClean="0"/>
              <a:t>is defined as differential area of red and green </a:t>
            </a:r>
            <a:r>
              <a:rPr lang="en-US" altLang="zh-TW" dirty="0" smtClean="0"/>
              <a:t>shapes divided </a:t>
            </a:r>
            <a:r>
              <a:rPr lang="en-US" altLang="zh-TW" dirty="0" smtClean="0"/>
              <a:t>by the window area.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Total score is defined as </a:t>
            </a:r>
          </a:p>
          <a:p>
            <a:pPr algn="ctr">
              <a:buNone/>
            </a:pPr>
            <a:r>
              <a:rPr lang="en-US" altLang="zh-TW" dirty="0" smtClean="0"/>
              <a:t>	100-0.2*</a:t>
            </a:r>
            <a:r>
              <a:rPr lang="el-GR" altLang="zh-TW" dirty="0" smtClean="0"/>
              <a:t>Σ</a:t>
            </a:r>
            <a:r>
              <a:rPr lang="en-US" altLang="zh-TW" dirty="0" smtClean="0"/>
              <a:t>(differential color density)</a:t>
            </a:r>
          </a:p>
          <a:p>
            <a:pPr algn="ctr">
              <a:buNone/>
            </a:pPr>
            <a:r>
              <a:rPr lang="en-US" altLang="zh-TW" dirty="0" smtClean="0"/>
              <a:t>=100-0.2*</a:t>
            </a:r>
            <a:r>
              <a:rPr lang="el-GR" altLang="zh-TW" dirty="0" smtClean="0"/>
              <a:t>Σ</a:t>
            </a:r>
            <a:r>
              <a:rPr lang="en-US" altLang="zh-TW" dirty="0" smtClean="0"/>
              <a:t>|red area – green area|/ window area</a:t>
            </a:r>
          </a:p>
          <a:p>
            <a:pPr algn="ctr">
              <a:buNone/>
            </a:pPr>
            <a:r>
              <a:rPr lang="zh-TW" altLang="en-US" dirty="0" smtClean="0"/>
              <a:t>→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minimize </a:t>
            </a:r>
            <a:r>
              <a:rPr lang="el-GR" altLang="zh-TW" dirty="0" smtClean="0">
                <a:solidFill>
                  <a:srgbClr val="FF0000"/>
                </a:solidFill>
              </a:rPr>
              <a:t>Σ</a:t>
            </a:r>
            <a:r>
              <a:rPr lang="en-US" altLang="zh-TW" dirty="0" smtClean="0">
                <a:solidFill>
                  <a:srgbClr val="FF0000"/>
                </a:solidFill>
              </a:rPr>
              <a:t>|red area – green area|</a:t>
            </a:r>
          </a:p>
        </p:txBody>
      </p:sp>
      <p:grpSp>
        <p:nvGrpSpPr>
          <p:cNvPr id="4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altLang="zh-TW" sz="4000" dirty="0" smtClean="0">
                  <a:latin typeface="標楷體" pitchFamily="65" charset="-120"/>
                  <a:ea typeface="標楷體" pitchFamily="65" charset="-120"/>
                </a:rPr>
                <a:t>Problem definition</a:t>
              </a:r>
              <a:endParaRPr lang="en-US" altLang="zh-TW"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" name="Group 132"/>
          <p:cNvGrpSpPr/>
          <p:nvPr/>
        </p:nvGrpSpPr>
        <p:grpSpPr>
          <a:xfrm>
            <a:off x="539552" y="2882568"/>
            <a:ext cx="7920880" cy="1145448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243060"/>
              <a:ext cx="6059491" cy="5197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How to draw the colors?</a:t>
              </a:r>
              <a:endParaRPr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491880" y="5157192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 smtClean="0"/>
              <a:t>Σ</a:t>
            </a:r>
            <a:r>
              <a:rPr lang="en-US" altLang="zh-TW" dirty="0" smtClean="0"/>
              <a:t>|red area – green area|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79712" y="2996952"/>
            <a:ext cx="468052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83568" y="2492896"/>
            <a:ext cx="1276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window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2123728" y="3356992"/>
            <a:ext cx="115212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796136" y="4509120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283968" y="5229200"/>
            <a:ext cx="1008112" cy="720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347864" y="2996952"/>
            <a:ext cx="792088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364088" y="5013176"/>
            <a:ext cx="792088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979712" y="4797152"/>
            <a:ext cx="792088" cy="12241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051720" y="2780928"/>
            <a:ext cx="2232248" cy="1368152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4139952" y="4437112"/>
            <a:ext cx="2448272" cy="1728192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835696" y="4653136"/>
            <a:ext cx="1152128" cy="1512168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627784" y="2348880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Graph 1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4716016" y="3861048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Graph 2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467544" y="5085184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Graph 3</a:t>
            </a:r>
            <a:endParaRPr lang="zh-TW" altLang="en-US" sz="2400" dirty="0"/>
          </a:p>
        </p:txBody>
      </p:sp>
      <p:grpSp>
        <p:nvGrpSpPr>
          <p:cNvPr id="3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3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3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Preparation</a:t>
              </a:r>
              <a:r>
                <a:rPr lang="zh-TW" altLang="en-US" sz="4000" dirty="0" smtClean="0">
                  <a:latin typeface="標楷體" pitchFamily="65" charset="-120"/>
                  <a:ea typeface="標楷體" pitchFamily="65" charset="-120"/>
                </a:rPr>
                <a:t> </a:t>
              </a:r>
              <a:r>
                <a:rPr lang="en-US" altLang="zh-TW" sz="4000" dirty="0" smtClean="0">
                  <a:latin typeface="標楷體" pitchFamily="65" charset="-120"/>
                  <a:ea typeface="標楷體" pitchFamily="65" charset="-120"/>
                </a:rPr>
                <a:t>for drawing</a:t>
              </a:r>
              <a:endParaRPr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37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endParaRPr lang="zh-TW" altLang="en-US" baseline="30000" dirty="0"/>
          </a:p>
        </p:txBody>
      </p:sp>
      <p:sp>
        <p:nvSpPr>
          <p:cNvPr id="38" name="矩形 37"/>
          <p:cNvSpPr/>
          <p:nvPr/>
        </p:nvSpPr>
        <p:spPr>
          <a:xfrm>
            <a:off x="56407" y="1484784"/>
            <a:ext cx="88360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We cannot add the differential area of different windows, i.e.</a:t>
            </a:r>
          </a:p>
          <a:p>
            <a:r>
              <a:rPr lang="en-US" altLang="zh-TW" sz="2400" dirty="0" smtClean="0"/>
              <a:t>|A|+|B|</a:t>
            </a:r>
            <a:r>
              <a:rPr lang="zh-TW" altLang="en-US" sz="2400" dirty="0" smtClean="0"/>
              <a:t>≠</a:t>
            </a:r>
            <a:r>
              <a:rPr lang="en-US" altLang="zh-TW" sz="2400" dirty="0" smtClean="0"/>
              <a:t>|A+B|, so we consider only one window at a time.</a:t>
            </a:r>
            <a:endParaRPr lang="zh-TW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2843808" y="6309320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 smtClean="0"/>
              <a:t>Σ</a:t>
            </a:r>
            <a:r>
              <a:rPr lang="en-US" altLang="zh-TW" dirty="0" smtClean="0"/>
              <a:t>|red area – green area|</a:t>
            </a:r>
            <a:endParaRPr lang="zh-TW" altLang="en-US" dirty="0"/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2996952"/>
            <a:ext cx="468052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2492896"/>
            <a:ext cx="1276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window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123728" y="3356992"/>
            <a:ext cx="115212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96136" y="4509120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283968" y="5229200"/>
            <a:ext cx="1008112" cy="720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47864" y="2996952"/>
            <a:ext cx="792088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364088" y="5013176"/>
            <a:ext cx="792088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79712" y="4797152"/>
            <a:ext cx="792088" cy="12241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051720" y="2780928"/>
            <a:ext cx="2232248" cy="1368152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139952" y="4437112"/>
            <a:ext cx="2448272" cy="1728192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835696" y="4653136"/>
            <a:ext cx="1152128" cy="1512168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627784" y="2348880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Graph 1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716016" y="3861048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Graph 2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467544" y="5085184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Graph 3</a:t>
            </a:r>
            <a:endParaRPr lang="zh-TW" altLang="en-US" sz="2400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11560" y="1988840"/>
          <a:ext cx="77156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891"/>
                <a:gridCol w="2571891"/>
                <a:gridCol w="25718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Graph1: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red-green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Graph2: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red-green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Graph3: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red-green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2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2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altLang="zh-TW" sz="4000" dirty="0" smtClean="0">
                  <a:latin typeface="標楷體" pitchFamily="65" charset="-120"/>
                  <a:ea typeface="標楷體" pitchFamily="65" charset="-120"/>
                </a:rPr>
                <a:t>Preparation for drawing</a:t>
              </a:r>
              <a:endParaRPr lang="en-US" altLang="zh-TW"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843808" y="6309320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 smtClean="0"/>
              <a:t>Σ</a:t>
            </a:r>
            <a:r>
              <a:rPr lang="en-US" altLang="zh-TW" dirty="0" smtClean="0"/>
              <a:t>|red area – green area|</a:t>
            </a:r>
            <a:endParaRPr lang="zh-TW" altLang="en-US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2996952"/>
            <a:ext cx="468052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2492896"/>
            <a:ext cx="1276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window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123728" y="3356992"/>
            <a:ext cx="115212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96136" y="4509120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283968" y="5229200"/>
            <a:ext cx="1008112" cy="720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47864" y="2996952"/>
            <a:ext cx="792088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364088" y="5013176"/>
            <a:ext cx="792088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79712" y="4797152"/>
            <a:ext cx="792088" cy="12241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051720" y="2780928"/>
            <a:ext cx="2232248" cy="1368152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139952" y="4437112"/>
            <a:ext cx="2448272" cy="1728192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835696" y="4653136"/>
            <a:ext cx="1152128" cy="1512168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627784" y="2348880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Graph 1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716016" y="3861048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Graph 2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467544" y="5085184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Graph 3</a:t>
            </a:r>
            <a:endParaRPr lang="zh-TW" altLang="en-US" sz="2400" dirty="0"/>
          </a:p>
        </p:txBody>
      </p: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1560" y="1484784"/>
            <a:ext cx="4503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Differential area of a window  </a:t>
            </a:r>
            <a:endParaRPr lang="zh-TW" altLang="en-US" sz="2400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55576" y="2060848"/>
          <a:ext cx="2448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Graph1: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red-green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323528" y="1988840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=</a:t>
            </a:r>
            <a:endParaRPr lang="zh-TW" altLang="en-US" sz="2400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683568" y="1988840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419872" y="2060848"/>
          <a:ext cx="2448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Graph 2: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084168" y="2060848"/>
          <a:ext cx="2448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Graph 3: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線接點 30"/>
          <p:cNvCxnSpPr/>
          <p:nvPr/>
        </p:nvCxnSpPr>
        <p:spPr>
          <a:xfrm>
            <a:off x="8604448" y="1988840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31840" y="1988840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+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796136" y="1988840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+</a:t>
            </a:r>
            <a:endParaRPr lang="zh-TW" altLang="en-US" sz="2400" dirty="0"/>
          </a:p>
        </p:txBody>
      </p:sp>
      <p:grpSp>
        <p:nvGrpSpPr>
          <p:cNvPr id="2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3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3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altLang="zh-TW" sz="4000" dirty="0" smtClean="0">
                  <a:latin typeface="標楷體" pitchFamily="65" charset="-120"/>
                  <a:ea typeface="標楷體" pitchFamily="65" charset="-120"/>
                </a:rPr>
                <a:t>Preparation for drawing</a:t>
              </a:r>
              <a:endParaRPr lang="en-US" altLang="zh-TW"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2843808" y="6309320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 smtClean="0"/>
              <a:t>Σ</a:t>
            </a:r>
            <a:r>
              <a:rPr lang="en-US" altLang="zh-TW" dirty="0" smtClean="0"/>
              <a:t>|red area – green area|</a:t>
            </a:r>
            <a:endParaRPr lang="zh-TW" altLang="en-US" dirty="0"/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2996952"/>
            <a:ext cx="468052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2492896"/>
            <a:ext cx="1276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window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123728" y="3356992"/>
            <a:ext cx="115212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96136" y="4509120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283968" y="5229200"/>
            <a:ext cx="1008112" cy="720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47864" y="2996952"/>
            <a:ext cx="792088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364088" y="5013176"/>
            <a:ext cx="792088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79712" y="4797152"/>
            <a:ext cx="792088" cy="12241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051720" y="2780928"/>
            <a:ext cx="2232248" cy="1368152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139952" y="4437112"/>
            <a:ext cx="2448272" cy="1728192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835696" y="4653136"/>
            <a:ext cx="1152128" cy="1512168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627784" y="2348880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Graph 1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716016" y="3861048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Graph 2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467544" y="5085184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Graph 3</a:t>
            </a:r>
            <a:endParaRPr lang="zh-TW" altLang="en-US" sz="2400" dirty="0"/>
          </a:p>
        </p:txBody>
      </p: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1560" y="1484784"/>
            <a:ext cx="4503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Differential area of a window  </a:t>
            </a:r>
            <a:endParaRPr lang="zh-TW" altLang="en-US" sz="2400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55576" y="2060848"/>
          <a:ext cx="2448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Graph1: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red-green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107504" y="1988840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=</a:t>
            </a:r>
            <a:endParaRPr lang="zh-TW" altLang="en-US" sz="2400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467544" y="1988840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419872" y="2060848"/>
          <a:ext cx="2448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Graph 2: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084168" y="2060848"/>
          <a:ext cx="2448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Graph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線接點 30"/>
          <p:cNvCxnSpPr/>
          <p:nvPr/>
        </p:nvCxnSpPr>
        <p:spPr>
          <a:xfrm>
            <a:off x="8604448" y="1988840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67544" y="198884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±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3131840" y="198884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±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796136" y="198884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±</a:t>
            </a:r>
            <a:endParaRPr lang="zh-TW" altLang="en-US" sz="2400" dirty="0"/>
          </a:p>
        </p:txBody>
      </p:sp>
      <p:grpSp>
        <p:nvGrpSpPr>
          <p:cNvPr id="2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36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37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altLang="zh-TW" sz="4000" dirty="0" smtClean="0">
                  <a:latin typeface="標楷體" pitchFamily="65" charset="-120"/>
                  <a:ea typeface="標楷體" pitchFamily="65" charset="-120"/>
                </a:rPr>
                <a:t>Preparation for drawing</a:t>
              </a:r>
              <a:endParaRPr lang="en-US" altLang="zh-TW"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2843808" y="6309320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 smtClean="0"/>
              <a:t>Σ</a:t>
            </a:r>
            <a:r>
              <a:rPr lang="en-US" altLang="zh-TW" dirty="0" smtClean="0"/>
              <a:t>|red area – green area|</a:t>
            </a:r>
            <a:endParaRPr lang="zh-TW" altLang="en-US" dirty="0"/>
          </a:p>
        </p:txBody>
      </p:sp>
      <p:sp>
        <p:nvSpPr>
          <p:cNvPr id="32" name="投影片編號版面配置區 3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1560" y="1484784"/>
            <a:ext cx="4503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Differential </a:t>
            </a:r>
            <a:r>
              <a:rPr lang="en-US" altLang="zh-TW" sz="2400" dirty="0" smtClean="0"/>
              <a:t>area of a window  </a:t>
            </a:r>
            <a:endParaRPr lang="zh-TW" altLang="en-US" sz="2400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55576" y="2060848"/>
          <a:ext cx="2448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Graph1: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red-green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107504" y="1988840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=</a:t>
            </a:r>
            <a:endParaRPr lang="zh-TW" altLang="en-US" sz="2400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467544" y="1988840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419872" y="2060848"/>
          <a:ext cx="2448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Graph 2: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084168" y="2060848"/>
          <a:ext cx="2448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Graph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線接點 30"/>
          <p:cNvCxnSpPr/>
          <p:nvPr/>
        </p:nvCxnSpPr>
        <p:spPr>
          <a:xfrm>
            <a:off x="8604448" y="1988840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67544" y="198884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±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3131840" y="198884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±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796136" y="198884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±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07504" y="357301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=</a:t>
            </a:r>
            <a:endParaRPr lang="zh-TW" altLang="en-US" sz="2400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39554" y="3645024"/>
          <a:ext cx="72007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66"/>
                <a:gridCol w="2400266"/>
                <a:gridCol w="2400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Graph1: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red-green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Graph2: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red-green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Graph3: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red-green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7740352" y="357301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×</a:t>
            </a:r>
            <a:endParaRPr lang="zh-TW" altLang="en-US" sz="2400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8100392" y="3284984"/>
          <a:ext cx="4320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±1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±1</a:t>
                      </a:r>
                      <a:endParaRPr lang="zh-TW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±1</a:t>
                      </a:r>
                      <a:endParaRPr lang="zh-TW" alt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直線接點 38"/>
          <p:cNvCxnSpPr/>
          <p:nvPr/>
        </p:nvCxnSpPr>
        <p:spPr>
          <a:xfrm>
            <a:off x="8676456" y="3212976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67544" y="3284984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44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45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altLang="zh-TW" sz="4000" dirty="0" smtClean="0">
                  <a:latin typeface="標楷體" pitchFamily="65" charset="-120"/>
                  <a:ea typeface="標楷體" pitchFamily="65" charset="-120"/>
                </a:rPr>
                <a:t>Preparation for drawing</a:t>
              </a:r>
              <a:endParaRPr lang="en-US" altLang="zh-TW"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843808" y="6309320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 smtClean="0"/>
              <a:t>Σ</a:t>
            </a:r>
            <a:r>
              <a:rPr lang="en-US" altLang="zh-TW" dirty="0" smtClean="0"/>
              <a:t>|red area – green area|</a:t>
            </a:r>
            <a:endParaRPr lang="zh-TW" altLang="en-US" dirty="0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611560" y="2780928"/>
          <a:ext cx="55446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54"/>
                <a:gridCol w="1386154"/>
                <a:gridCol w="1386154"/>
                <a:gridCol w="138615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Graph 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Graph 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Graph 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Window 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Window 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Window 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6156176" y="364502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×</a:t>
            </a:r>
            <a:endParaRPr lang="zh-TW" altLang="en-US" sz="2400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6516216" y="3356992"/>
          <a:ext cx="4320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±1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±1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±1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線接點 38"/>
          <p:cNvCxnSpPr/>
          <p:nvPr/>
        </p:nvCxnSpPr>
        <p:spPr>
          <a:xfrm>
            <a:off x="7020272" y="3284984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67544" y="3284984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92280" y="3645024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=</a:t>
            </a:r>
            <a:endParaRPr lang="zh-TW" altLang="en-US" sz="24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596336" y="3140968"/>
          <a:ext cx="720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a</a:t>
                      </a:r>
                      <a:r>
                        <a:rPr lang="en-US" altLang="zh-TW" sz="1000" dirty="0" smtClean="0"/>
                        <a:t>2</a:t>
                      </a:r>
                      <a:endParaRPr lang="zh-TW" altLang="en-US" sz="10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…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a</a:t>
                      </a:r>
                      <a:r>
                        <a:rPr lang="en-US" altLang="zh-TW" sz="1000" dirty="0" smtClean="0"/>
                        <a:t>n</a:t>
                      </a:r>
                      <a:endParaRPr lang="zh-TW" altLang="en-US" sz="10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2411760" y="2276872"/>
            <a:ext cx="1917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Area matrix</a:t>
            </a:r>
            <a:endParaRPr lang="zh-TW" altLang="en-US" sz="2400" dirty="0"/>
          </a:p>
        </p:txBody>
      </p:sp>
      <p:cxnSp>
        <p:nvCxnSpPr>
          <p:cNvPr id="38" name="直線接點 37"/>
          <p:cNvCxnSpPr/>
          <p:nvPr/>
        </p:nvCxnSpPr>
        <p:spPr>
          <a:xfrm>
            <a:off x="8460432" y="3284984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7452320" y="3284984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04248" y="1628800"/>
            <a:ext cx="1898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Color vector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 flipH="1">
            <a:off x="6732240" y="2060848"/>
            <a:ext cx="21602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46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47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altLang="zh-TW" sz="4000" dirty="0" smtClean="0">
                  <a:latin typeface="標楷體" pitchFamily="65" charset="-120"/>
                  <a:ea typeface="標楷體" pitchFamily="65" charset="-120"/>
                </a:rPr>
                <a:t>Preparation for drawing</a:t>
              </a:r>
              <a:endParaRPr lang="en-US" altLang="zh-TW"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843808" y="6309320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 smtClean="0"/>
              <a:t>Σ</a:t>
            </a:r>
            <a:r>
              <a:rPr lang="en-US" altLang="zh-TW" dirty="0" smtClean="0"/>
              <a:t>|red area – green area|</a:t>
            </a:r>
            <a:endParaRPr lang="zh-TW" altLang="en-US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" name="Group 132"/>
          <p:cNvGrpSpPr/>
          <p:nvPr/>
        </p:nvGrpSpPr>
        <p:grpSpPr>
          <a:xfrm>
            <a:off x="539552" y="2882568"/>
            <a:ext cx="7920880" cy="1145448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243060"/>
              <a:ext cx="6059491" cy="5197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Algorithm of drawing </a:t>
              </a:r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colors</a:t>
              </a:r>
              <a:endParaRPr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For a given matrix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how to construct a column vector </a:t>
            </a:r>
            <a:r>
              <a:rPr lang="en-US" altLang="zh-TW" i="1" dirty="0" smtClean="0"/>
              <a:t>X </a:t>
            </a:r>
            <a:r>
              <a:rPr lang="en-US" altLang="zh-TW" dirty="0" smtClean="0"/>
              <a:t>whose value is either 1 or -1, so that the value </a:t>
            </a:r>
            <a:r>
              <a:rPr lang="el-GR" altLang="zh-TW" dirty="0" smtClean="0"/>
              <a:t>Σ</a:t>
            </a:r>
            <a:r>
              <a:rPr lang="en-US" altLang="zh-TW" dirty="0" smtClean="0"/>
              <a:t>|(</a:t>
            </a:r>
            <a:r>
              <a:rPr lang="en-US" altLang="zh-TW" i="1" dirty="0" smtClean="0"/>
              <a:t>AX</a:t>
            </a:r>
            <a:r>
              <a:rPr lang="en-US" altLang="zh-TW" dirty="0" smtClean="0"/>
              <a:t>)</a:t>
            </a:r>
            <a:r>
              <a:rPr lang="en-US" altLang="zh-TW" sz="1400" dirty="0" err="1" smtClean="0"/>
              <a:t>i</a:t>
            </a:r>
            <a:r>
              <a:rPr lang="en-US" altLang="zh-TW" dirty="0" smtClean="0"/>
              <a:t>| would be the minima?</a:t>
            </a:r>
            <a:endParaRPr lang="zh-TW" altLang="en-US" i="1" dirty="0"/>
          </a:p>
        </p:txBody>
      </p:sp>
      <p:grpSp>
        <p:nvGrpSpPr>
          <p:cNvPr id="4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2400"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altLang="zh-TW" sz="4000" dirty="0" smtClean="0">
                  <a:latin typeface="標楷體" pitchFamily="65" charset="-120"/>
                  <a:ea typeface="標楷體" pitchFamily="65" charset="-120"/>
                </a:rPr>
                <a:t>Problem redefinition</a:t>
              </a:r>
              <a:endParaRPr lang="en-US" altLang="zh-TW"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11560" y="2996952"/>
          <a:ext cx="55446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54"/>
                <a:gridCol w="1386154"/>
                <a:gridCol w="1386154"/>
                <a:gridCol w="138615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Graph 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Graph 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Graph 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Window 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Window 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Window 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156176" y="386104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×</a:t>
            </a:r>
            <a:endParaRPr lang="zh-TW" altLang="en-US" sz="2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516216" y="3573016"/>
          <a:ext cx="4320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±1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±1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±1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線接點 10"/>
          <p:cNvCxnSpPr/>
          <p:nvPr/>
        </p:nvCxnSpPr>
        <p:spPr>
          <a:xfrm>
            <a:off x="7020272" y="350100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67544" y="350100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092280" y="3861048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=</a:t>
            </a:r>
            <a:endParaRPr lang="zh-TW" altLang="en-US" sz="24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596336" y="3356992"/>
          <a:ext cx="720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a</a:t>
                      </a:r>
                      <a:r>
                        <a:rPr lang="en-US" altLang="zh-TW" sz="1000" dirty="0" smtClean="0"/>
                        <a:t>2</a:t>
                      </a:r>
                      <a:endParaRPr lang="zh-TW" altLang="en-US" sz="10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…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a</a:t>
                      </a:r>
                      <a:r>
                        <a:rPr lang="en-US" altLang="zh-TW" sz="1000" dirty="0" smtClean="0"/>
                        <a:t>n</a:t>
                      </a:r>
                      <a:endParaRPr lang="zh-TW" altLang="en-US" sz="10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線接點 14"/>
          <p:cNvCxnSpPr/>
          <p:nvPr/>
        </p:nvCxnSpPr>
        <p:spPr>
          <a:xfrm>
            <a:off x="8460432" y="350100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7452320" y="350100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195736" y="5301208"/>
            <a:ext cx="2986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 </a:t>
            </a:r>
            <a:r>
              <a:rPr lang="zh-TW" altLang="en-US" sz="2400" dirty="0" smtClean="0"/>
              <a:t>→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minimize </a:t>
            </a:r>
            <a:r>
              <a:rPr lang="el-GR" altLang="zh-TW" sz="2400" dirty="0" smtClean="0">
                <a:solidFill>
                  <a:srgbClr val="FF0000"/>
                </a:solidFill>
              </a:rPr>
              <a:t>Σ</a:t>
            </a:r>
            <a:r>
              <a:rPr lang="en-US" altLang="zh-TW" sz="2400" dirty="0" smtClean="0">
                <a:solidFill>
                  <a:srgbClr val="FF0000"/>
                </a:solidFill>
              </a:rPr>
              <a:t>|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a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k</a:t>
            </a:r>
            <a:r>
              <a:rPr lang="en-US" altLang="zh-TW" sz="2400" dirty="0" smtClean="0">
                <a:solidFill>
                  <a:srgbClr val="FF0000"/>
                </a:solidFill>
              </a:rPr>
              <a:t>|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843808" y="0"/>
            <a:ext cx="12192" cy="685800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橢圓 6"/>
          <p:cNvSpPr/>
          <p:nvPr/>
        </p:nvSpPr>
        <p:spPr>
          <a:xfrm flipH="1">
            <a:off x="2771800" y="1484784"/>
            <a:ext cx="219456" cy="20116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橢圓 7"/>
          <p:cNvSpPr/>
          <p:nvPr/>
        </p:nvSpPr>
        <p:spPr>
          <a:xfrm flipH="1">
            <a:off x="2771800" y="2852936"/>
            <a:ext cx="219456" cy="20116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橢圓 8"/>
          <p:cNvSpPr/>
          <p:nvPr/>
        </p:nvSpPr>
        <p:spPr>
          <a:xfrm flipH="1">
            <a:off x="2771800" y="4149080"/>
            <a:ext cx="219456" cy="20116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5536" y="1052736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latin typeface="標楷體" pitchFamily="65" charset="-120"/>
                <a:ea typeface="標楷體" pitchFamily="65" charset="-120"/>
              </a:rPr>
              <a:t>Agenda</a:t>
            </a: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47864" y="1340768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Color Balancing purpose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47864" y="2636912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Project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procedure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47864" y="400506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Project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result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4" name="橢圓 13"/>
          <p:cNvSpPr/>
          <p:nvPr/>
        </p:nvSpPr>
        <p:spPr>
          <a:xfrm flipH="1">
            <a:off x="2771800" y="5373216"/>
            <a:ext cx="219456" cy="20116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47864" y="522920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Reference</a:t>
            </a: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For a given matrix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how to construct a column vector </a:t>
            </a:r>
            <a:r>
              <a:rPr lang="en-US" altLang="zh-TW" i="1" dirty="0" smtClean="0"/>
              <a:t>X </a:t>
            </a:r>
            <a:r>
              <a:rPr lang="en-US" altLang="zh-TW" dirty="0" smtClean="0"/>
              <a:t>whose value is either 1 or -1, so that the value </a:t>
            </a:r>
            <a:r>
              <a:rPr lang="el-GR" altLang="zh-TW" dirty="0" smtClean="0"/>
              <a:t>Σ</a:t>
            </a:r>
            <a:r>
              <a:rPr lang="en-US" altLang="zh-TW" dirty="0" smtClean="0"/>
              <a:t>|(</a:t>
            </a:r>
            <a:r>
              <a:rPr lang="en-US" altLang="zh-TW" i="1" dirty="0" smtClean="0"/>
              <a:t>AX</a:t>
            </a:r>
            <a:r>
              <a:rPr lang="en-US" altLang="zh-TW" dirty="0" smtClean="0"/>
              <a:t>)</a:t>
            </a:r>
            <a:r>
              <a:rPr lang="en-US" altLang="zh-TW" sz="1400" dirty="0" err="1" smtClean="0"/>
              <a:t>i</a:t>
            </a:r>
            <a:r>
              <a:rPr lang="en-US" altLang="zh-TW" dirty="0" smtClean="0"/>
              <a:t>| would be the minima?</a:t>
            </a:r>
            <a:endParaRPr lang="zh-TW" altLang="en-US" i="1" dirty="0"/>
          </a:p>
        </p:txBody>
      </p:sp>
      <p:grpSp>
        <p:nvGrpSpPr>
          <p:cNvPr id="4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2400"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altLang="zh-TW" sz="4000" dirty="0" smtClean="0">
                  <a:latin typeface="標楷體" pitchFamily="65" charset="-120"/>
                  <a:ea typeface="標楷體" pitchFamily="65" charset="-120"/>
                </a:rPr>
                <a:t>Problem redefinition</a:t>
              </a:r>
              <a:endParaRPr lang="en-US" altLang="zh-TW"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11560" y="2996952"/>
          <a:ext cx="55446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54"/>
                <a:gridCol w="1386154"/>
                <a:gridCol w="1386154"/>
                <a:gridCol w="138615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Graph 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Graph 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Graph 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Window 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Window 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Window 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156176" y="386104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×</a:t>
            </a:r>
            <a:endParaRPr lang="zh-TW" altLang="en-US" sz="2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516216" y="3573016"/>
          <a:ext cx="4320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±1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±1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±1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線接點 10"/>
          <p:cNvCxnSpPr/>
          <p:nvPr/>
        </p:nvCxnSpPr>
        <p:spPr>
          <a:xfrm>
            <a:off x="7020272" y="350100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67544" y="350100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092280" y="3861048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=</a:t>
            </a:r>
            <a:endParaRPr lang="zh-TW" altLang="en-US" sz="24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596336" y="3356992"/>
          <a:ext cx="720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a</a:t>
                      </a:r>
                      <a:r>
                        <a:rPr lang="en-US" altLang="zh-TW" sz="1000" dirty="0" smtClean="0"/>
                        <a:t>2</a:t>
                      </a:r>
                      <a:endParaRPr lang="zh-TW" altLang="en-US" sz="10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…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a</a:t>
                      </a:r>
                      <a:r>
                        <a:rPr lang="en-US" altLang="zh-TW" sz="1000" dirty="0" smtClean="0"/>
                        <a:t>n</a:t>
                      </a:r>
                      <a:endParaRPr lang="zh-TW" altLang="en-US" sz="10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線接點 14"/>
          <p:cNvCxnSpPr/>
          <p:nvPr/>
        </p:nvCxnSpPr>
        <p:spPr>
          <a:xfrm>
            <a:off x="8460432" y="350100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7452320" y="350100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55576" y="5301208"/>
            <a:ext cx="56909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 </a:t>
            </a:r>
            <a:r>
              <a:rPr lang="zh-TW" altLang="en-US" sz="2400" dirty="0" smtClean="0"/>
              <a:t>→</a:t>
            </a:r>
            <a:r>
              <a:rPr lang="en-US" altLang="zh-TW" sz="2400" dirty="0" smtClean="0"/>
              <a:t> minimize </a:t>
            </a:r>
            <a:r>
              <a:rPr lang="el-GR" altLang="zh-TW" sz="2400" dirty="0" smtClean="0"/>
              <a:t>Σ</a:t>
            </a:r>
            <a:r>
              <a:rPr lang="en-US" altLang="zh-TW" sz="2400" dirty="0" smtClean="0"/>
              <a:t>|</a:t>
            </a:r>
            <a:r>
              <a:rPr lang="en-US" altLang="zh-TW" sz="2400" dirty="0" err="1" smtClean="0"/>
              <a:t>a</a:t>
            </a:r>
            <a:r>
              <a:rPr lang="en-US" altLang="zh-TW" sz="1400" dirty="0" err="1" smtClean="0"/>
              <a:t>k</a:t>
            </a:r>
            <a:r>
              <a:rPr lang="en-US" altLang="zh-TW" sz="2400" dirty="0" smtClean="0"/>
              <a:t>|</a:t>
            </a:r>
          </a:p>
          <a:p>
            <a:pPr algn="ctr"/>
            <a:r>
              <a:rPr lang="en-US" altLang="zh-TW" sz="2400" dirty="0" smtClean="0"/>
              <a:t>Optimization problem </a:t>
            </a:r>
            <a:r>
              <a:rPr lang="zh-TW" altLang="en-US" sz="2400" dirty="0" smtClean="0"/>
              <a:t>→ </a:t>
            </a:r>
            <a:r>
              <a:rPr lang="en-US" altLang="zh-TW" sz="2400" dirty="0" smtClean="0">
                <a:solidFill>
                  <a:srgbClr val="FF0000"/>
                </a:solidFill>
              </a:rPr>
              <a:t>SA algorithm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The expectation value of the failure probability will exponentially decay while using linear execution time. More explicitly, </a:t>
            </a:r>
          </a:p>
          <a:p>
            <a:pPr algn="ctr"/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failure probability of testing one time = </a:t>
            </a:r>
            <a:r>
              <a:rPr lang="en-US" altLang="zh-TW" i="1" dirty="0" smtClean="0"/>
              <a:t>q</a:t>
            </a:r>
          </a:p>
          <a:p>
            <a:pPr algn="ctr">
              <a:buNone/>
            </a:pPr>
            <a:r>
              <a:rPr lang="zh-TW" altLang="en-US" dirty="0" smtClean="0"/>
              <a:t>⇒ </a:t>
            </a:r>
            <a:r>
              <a:rPr lang="en-US" altLang="zh-TW" dirty="0" smtClean="0"/>
              <a:t>failure probability of testing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times = </a:t>
            </a:r>
            <a:r>
              <a:rPr lang="en-US" altLang="zh-TW" i="1" dirty="0" err="1" smtClean="0"/>
              <a:t>q</a:t>
            </a:r>
            <a:r>
              <a:rPr lang="en-US" altLang="zh-TW" i="1" baseline="30000" dirty="0" err="1" smtClean="0"/>
              <a:t>n</a:t>
            </a:r>
            <a:r>
              <a:rPr lang="en-US" altLang="zh-TW" dirty="0" smtClean="0"/>
              <a:t> </a:t>
            </a:r>
          </a:p>
          <a:p>
            <a:pPr algn="ctr"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For example, if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= 99%, then testing 70 times will lead to </a:t>
            </a:r>
            <a:r>
              <a:rPr lang="en-US" altLang="zh-TW" i="1" dirty="0" smtClean="0"/>
              <a:t>q</a:t>
            </a:r>
            <a:r>
              <a:rPr lang="en-US" altLang="zh-TW" baseline="30000" dirty="0" smtClean="0"/>
              <a:t>70</a:t>
            </a:r>
            <a:r>
              <a:rPr lang="en-US" altLang="zh-TW" i="1" dirty="0" smtClean="0"/>
              <a:t> </a:t>
            </a:r>
            <a:r>
              <a:rPr lang="zh-TW" altLang="en-US" dirty="0" smtClean="0"/>
              <a:t>≌ </a:t>
            </a:r>
            <a:r>
              <a:rPr lang="en-US" altLang="zh-TW" dirty="0" smtClean="0"/>
              <a:t>50% !</a:t>
            </a:r>
            <a:endParaRPr lang="zh-TW" altLang="en-US" baseline="30000" dirty="0"/>
          </a:p>
        </p:txBody>
      </p:sp>
      <p:grpSp>
        <p:nvGrpSpPr>
          <p:cNvPr id="4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power of SA algorithm</a:t>
              </a:r>
              <a:endParaRPr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We use </a:t>
            </a:r>
            <a:r>
              <a:rPr lang="en-US" altLang="zh-TW" dirty="0" smtClean="0">
                <a:solidFill>
                  <a:srgbClr val="FF0000"/>
                </a:solidFill>
              </a:rPr>
              <a:t>iteration = 500 </a:t>
            </a:r>
            <a:r>
              <a:rPr lang="en-US" altLang="zh-TW" dirty="0" smtClean="0"/>
              <a:t>for the reason that the answer is almost fixed after 500 iterations of SA. 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The initial condition is randomly chosen </a:t>
            </a:r>
            <a:r>
              <a:rPr lang="en-US" altLang="zh-TW" dirty="0" smtClean="0"/>
              <a:t>at the beginning of each iteration for more chance to reach different answers.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initial temperature and the temperature decreasing ratio is set properly so that </a:t>
            </a:r>
            <a:r>
              <a:rPr lang="en-US" altLang="zh-TW" dirty="0" smtClean="0">
                <a:solidFill>
                  <a:srgbClr val="FF0000"/>
                </a:solidFill>
              </a:rPr>
              <a:t>the probability of applying the change would be reasonable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grpSp>
        <p:nvGrpSpPr>
          <p:cNvPr id="4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altLang="zh-TW" sz="4000" dirty="0" smtClean="0">
                  <a:latin typeface="標楷體" pitchFamily="65" charset="-120"/>
                  <a:ea typeface="標楷體" pitchFamily="65" charset="-120"/>
                </a:rPr>
                <a:t>power of SA algorithm</a:t>
              </a:r>
              <a:endParaRPr lang="en-US" altLang="zh-TW"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Pseudocode</a:t>
            </a:r>
            <a:endParaRPr lang="zh-TW" altLang="en-US" dirty="0"/>
          </a:p>
        </p:txBody>
      </p:sp>
      <p:grpSp>
        <p:nvGrpSpPr>
          <p:cNvPr id="4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6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7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altLang="zh-TW" sz="4000" dirty="0" err="1" smtClean="0"/>
                <a:t>Pseudocode</a:t>
              </a:r>
              <a:endParaRPr lang="zh-TW" altLang="en-US" sz="40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700808"/>
            <a:ext cx="4824536" cy="495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Group 132"/>
          <p:cNvGrpSpPr/>
          <p:nvPr/>
        </p:nvGrpSpPr>
        <p:grpSpPr>
          <a:xfrm>
            <a:off x="539552" y="2882568"/>
            <a:ext cx="7920880" cy="1145448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243060"/>
              <a:ext cx="6059491" cy="5197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3 accelerating </a:t>
              </a:r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methods</a:t>
              </a:r>
              <a:endParaRPr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611560" y="1916832"/>
          <a:ext cx="55446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54"/>
                <a:gridCol w="1386154"/>
                <a:gridCol w="1386154"/>
                <a:gridCol w="138615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Graph 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Graph 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Graph 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Window 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Window 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Window 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6156176" y="278092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×</a:t>
            </a:r>
            <a:endParaRPr lang="zh-TW" altLang="en-US" sz="2400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6516216" y="2492896"/>
          <a:ext cx="4320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±1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±1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±1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線接點 38"/>
          <p:cNvCxnSpPr/>
          <p:nvPr/>
        </p:nvCxnSpPr>
        <p:spPr>
          <a:xfrm>
            <a:off x="7020272" y="242088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67544" y="242088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92280" y="2780928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=</a:t>
            </a:r>
            <a:endParaRPr lang="zh-TW" altLang="en-US" sz="24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596336" y="2276872"/>
          <a:ext cx="720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a</a:t>
                      </a:r>
                      <a:r>
                        <a:rPr lang="en-US" altLang="zh-TW" sz="1000" dirty="0" smtClean="0"/>
                        <a:t>2</a:t>
                      </a:r>
                      <a:endParaRPr lang="zh-TW" altLang="en-US" sz="10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…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a</a:t>
                      </a:r>
                      <a:r>
                        <a:rPr lang="en-US" altLang="zh-TW" sz="1000" dirty="0" smtClean="0"/>
                        <a:t>n</a:t>
                      </a:r>
                      <a:endParaRPr lang="zh-TW" altLang="en-US" sz="10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2411760" y="1412776"/>
            <a:ext cx="1917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Area matrix</a:t>
            </a:r>
            <a:endParaRPr lang="zh-TW" altLang="en-US" sz="2400" dirty="0"/>
          </a:p>
        </p:txBody>
      </p:sp>
      <p:cxnSp>
        <p:nvCxnSpPr>
          <p:cNvPr id="38" name="直線接點 37"/>
          <p:cNvCxnSpPr/>
          <p:nvPr/>
        </p:nvCxnSpPr>
        <p:spPr>
          <a:xfrm>
            <a:off x="8460432" y="242088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7452320" y="242088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211960" y="4653136"/>
          <a:ext cx="720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a</a:t>
                      </a:r>
                      <a:r>
                        <a:rPr lang="en-US" altLang="zh-TW" sz="1000" dirty="0" smtClean="0"/>
                        <a:t>2</a:t>
                      </a:r>
                      <a:endParaRPr lang="zh-TW" altLang="en-US" sz="10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…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a</a:t>
                      </a:r>
                      <a:r>
                        <a:rPr lang="en-US" altLang="zh-TW" sz="1000" dirty="0" smtClean="0"/>
                        <a:t>n</a:t>
                      </a:r>
                      <a:endParaRPr lang="zh-TW" altLang="en-US" sz="10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5004048" y="5157192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+=</a:t>
            </a:r>
            <a:endParaRPr lang="zh-TW" altLang="en-US" sz="24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652120" y="4293096"/>
          <a:ext cx="13861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Graph 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red-green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6804248" y="1628800"/>
            <a:ext cx="1898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Color vector</a:t>
            </a:r>
            <a:endParaRPr lang="zh-TW" altLang="en-US" sz="2400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804248" y="2060848"/>
            <a:ext cx="14401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092280" y="5157192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× (±2)</a:t>
            </a:r>
            <a:endParaRPr lang="zh-TW" altLang="en-US" sz="2400" dirty="0"/>
          </a:p>
        </p:txBody>
      </p:sp>
      <p:grpSp>
        <p:nvGrpSpPr>
          <p:cNvPr id="2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27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28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altLang="zh-TW" sz="4000" dirty="0" smtClean="0">
                  <a:latin typeface="標楷體" pitchFamily="65" charset="-120"/>
                  <a:ea typeface="標楷體" pitchFamily="65" charset="-120"/>
                </a:rPr>
                <a:t>3 accelerating method</a:t>
              </a:r>
              <a:endParaRPr lang="en-US" altLang="zh-TW"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95536" y="4293096"/>
            <a:ext cx="3744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2 method of acceleration:</a:t>
            </a:r>
          </a:p>
          <a:p>
            <a:endParaRPr lang="en-US" altLang="zh-TW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Partial calculation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Using </a:t>
            </a:r>
            <a:r>
              <a:rPr lang="en-US" altLang="zh-TW" sz="2400" i="1" dirty="0" smtClean="0"/>
              <a:t>array</a:t>
            </a:r>
            <a:r>
              <a:rPr lang="en-US" altLang="zh-TW" sz="2400" dirty="0" smtClean="0"/>
              <a:t> instead of </a:t>
            </a:r>
            <a:r>
              <a:rPr lang="en-US" altLang="zh-TW" sz="2400" i="1" dirty="0" smtClean="0"/>
              <a:t>vector</a:t>
            </a:r>
            <a:r>
              <a:rPr lang="en-US" altLang="zh-TW" sz="2400" dirty="0" smtClean="0"/>
              <a:t> for faster calculations</a:t>
            </a:r>
            <a:endParaRPr lang="zh-TW" altLang="en-US" sz="2400" dirty="0"/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altLang="zh-TW" sz="4000" dirty="0" smtClean="0">
                  <a:latin typeface="標楷體" pitchFamily="65" charset="-120"/>
                  <a:ea typeface="標楷體" pitchFamily="65" charset="-120"/>
                </a:rPr>
                <a:t>CUDA toolkit</a:t>
              </a:r>
              <a:endParaRPr lang="en-US" altLang="zh-TW"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7467600" cy="42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Several time faster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 the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original one.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Project result</a:t>
              </a:r>
              <a:endParaRPr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6106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12776"/>
            <a:ext cx="86106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14625"/>
            <a:ext cx="62769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4752975"/>
            <a:ext cx="13335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投影片編號版面配置區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Project result</a:t>
              </a:r>
              <a:endParaRPr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12" name="投影片編號版面配置區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026" name="Picture 2" descr="C:\Users\adavid669933\Desktop\電子設計自動化導論\Final Project_Color Balancing\test_part2\testcase3-no 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235457" cy="4824536"/>
          </a:xfrm>
          <a:prstGeom prst="rect">
            <a:avLst/>
          </a:prstGeom>
          <a:noFill/>
        </p:spPr>
      </p:pic>
      <p:pic>
        <p:nvPicPr>
          <p:cNvPr id="1027" name="Picture 3" descr="C:\Users\adavid669933\Desktop\電子設計自動化導論\Final Project_Color Balancing\test_part2\testcase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56792"/>
            <a:ext cx="8253696" cy="4824536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33675"/>
            <a:ext cx="63055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4743450"/>
            <a:ext cx="13906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1. http://cad-contest.el.cycu.edu.tw/problem_E/default.htm</a:t>
            </a:r>
          </a:p>
          <a:p>
            <a:r>
              <a:rPr lang="en-US" altLang="zh-TW" dirty="0" smtClean="0"/>
              <a:t>2.http://www.cs.cornell.edu/Courses/cs3110/2009sp/recitations/rec22.html</a:t>
            </a:r>
          </a:p>
          <a:p>
            <a:r>
              <a:rPr lang="en-US" altLang="zh-TW" dirty="0" smtClean="0"/>
              <a:t>3. </a:t>
            </a:r>
            <a:r>
              <a:rPr lang="en-US" altLang="zh-TW" dirty="0" smtClean="0">
                <a:hlinkClick r:id="rId2"/>
              </a:rPr>
              <a:t>http://electroiq.com/blog/2009/08/double-patterning-design-challenges/</a:t>
            </a:r>
            <a:endParaRPr lang="en-US" altLang="zh-TW" dirty="0" smtClean="0"/>
          </a:p>
          <a:p>
            <a:r>
              <a:rPr lang="en-US" altLang="zh-TW" dirty="0" smtClean="0"/>
              <a:t>4.https://</a:t>
            </a:r>
            <a:r>
              <a:rPr lang="en-US" altLang="zh-TW" dirty="0" err="1" smtClean="0"/>
              <a:t>en.wikipedia.org</a:t>
            </a:r>
            <a:r>
              <a:rPr lang="en-US" altLang="zh-TW" dirty="0" smtClean="0"/>
              <a:t>/wiki/</a:t>
            </a:r>
            <a:r>
              <a:rPr lang="en-US" altLang="zh-TW" dirty="0" err="1" smtClean="0"/>
              <a:t>Multiple_patterning</a:t>
            </a:r>
            <a:endParaRPr lang="zh-TW" altLang="en-US" dirty="0"/>
          </a:p>
        </p:txBody>
      </p:sp>
      <p:grpSp>
        <p:nvGrpSpPr>
          <p:cNvPr id="4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Reference</a:t>
              </a:r>
              <a:endParaRPr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984248"/>
            <a:ext cx="7467600" cy="3893024"/>
          </a:xfrm>
        </p:spPr>
        <p:txBody>
          <a:bodyPr/>
          <a:lstStyle/>
          <a:p>
            <a:r>
              <a:rPr lang="en-US" altLang="zh-TW" dirty="0" smtClean="0">
                <a:ea typeface="標楷體" pitchFamily="65" charset="-120"/>
              </a:rPr>
              <a:t>During IC manufacturing, the design of mask</a:t>
            </a:r>
          </a:p>
          <a:p>
            <a:r>
              <a:rPr lang="en-US" altLang="zh-TW" dirty="0" smtClean="0">
                <a:ea typeface="標楷體" pitchFamily="65" charset="-120"/>
              </a:rPr>
              <a:t>The limitation of light, resolution</a:t>
            </a:r>
          </a:p>
          <a:p>
            <a:r>
              <a:rPr lang="en-US" altLang="zh-TW" dirty="0" smtClean="0">
                <a:ea typeface="標楷體" pitchFamily="65" charset="-120"/>
              </a:rPr>
              <a:t>Double Patterning</a:t>
            </a:r>
            <a:endParaRPr lang="zh-TW" altLang="en-US" dirty="0">
              <a:ea typeface="標楷體" pitchFamily="65" charset="-120"/>
            </a:endParaRPr>
          </a:p>
        </p:txBody>
      </p:sp>
      <p:grpSp>
        <p:nvGrpSpPr>
          <p:cNvPr id="4" name="Group 132"/>
          <p:cNvGrpSpPr/>
          <p:nvPr/>
        </p:nvGrpSpPr>
        <p:grpSpPr>
          <a:xfrm>
            <a:off x="-2" y="341203"/>
            <a:ext cx="6588226" cy="921064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Color Balancing purpose</a:t>
              </a:r>
              <a:endParaRPr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pic>
        <p:nvPicPr>
          <p:cNvPr id="16386" name="Picture 2" descr="https://tse3.mm.bing.net/th?id=OIP.Mbf05805293b3b9af98d334d4a10f7fdbo0&amp;pid=15.1&amp;P=0&amp;w=410&amp;h=1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429000"/>
            <a:ext cx="4947115" cy="2160240"/>
          </a:xfrm>
          <a:prstGeom prst="rect">
            <a:avLst/>
          </a:prstGeom>
          <a:noFill/>
        </p:spPr>
      </p:pic>
      <p:pic>
        <p:nvPicPr>
          <p:cNvPr id="16388" name="Picture 4" descr="https://upload.wikimedia.org/wikipedia/commons/a/ac/SID_SADP_uncu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852936"/>
            <a:ext cx="2362200" cy="2609851"/>
          </a:xfrm>
          <a:prstGeom prst="rect">
            <a:avLst/>
          </a:prstGeom>
          <a:noFill/>
        </p:spPr>
      </p:pic>
      <p:sp>
        <p:nvSpPr>
          <p:cNvPr id="10" name="框架 9"/>
          <p:cNvSpPr/>
          <p:nvPr/>
        </p:nvSpPr>
        <p:spPr>
          <a:xfrm>
            <a:off x="5436096" y="4725144"/>
            <a:ext cx="792088" cy="792000"/>
          </a:xfrm>
          <a:prstGeom prst="fram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6228184" y="4725144"/>
            <a:ext cx="792088" cy="792000"/>
          </a:xfrm>
          <a:prstGeom prst="fram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框架 11"/>
          <p:cNvSpPr/>
          <p:nvPr/>
        </p:nvSpPr>
        <p:spPr>
          <a:xfrm>
            <a:off x="7020272" y="3933056"/>
            <a:ext cx="792088" cy="792000"/>
          </a:xfrm>
          <a:prstGeom prst="fram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框架 12"/>
          <p:cNvSpPr/>
          <p:nvPr/>
        </p:nvSpPr>
        <p:spPr>
          <a:xfrm>
            <a:off x="7020272" y="4725144"/>
            <a:ext cx="792088" cy="792000"/>
          </a:xfrm>
          <a:prstGeom prst="fram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框架 13"/>
          <p:cNvSpPr/>
          <p:nvPr/>
        </p:nvSpPr>
        <p:spPr>
          <a:xfrm>
            <a:off x="6228184" y="3140968"/>
            <a:ext cx="792088" cy="792000"/>
          </a:xfrm>
          <a:prstGeom prst="fram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框架 14"/>
          <p:cNvSpPr/>
          <p:nvPr/>
        </p:nvSpPr>
        <p:spPr>
          <a:xfrm>
            <a:off x="5436096" y="3140968"/>
            <a:ext cx="792088" cy="792000"/>
          </a:xfrm>
          <a:prstGeom prst="fram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框架 15"/>
          <p:cNvSpPr/>
          <p:nvPr/>
        </p:nvSpPr>
        <p:spPr>
          <a:xfrm>
            <a:off x="6228184" y="3933056"/>
            <a:ext cx="792088" cy="792000"/>
          </a:xfrm>
          <a:prstGeom prst="fram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框架 16"/>
          <p:cNvSpPr/>
          <p:nvPr/>
        </p:nvSpPr>
        <p:spPr>
          <a:xfrm>
            <a:off x="5436096" y="3933056"/>
            <a:ext cx="792088" cy="792000"/>
          </a:xfrm>
          <a:prstGeom prst="fram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框架 17"/>
          <p:cNvSpPr/>
          <p:nvPr/>
        </p:nvSpPr>
        <p:spPr>
          <a:xfrm>
            <a:off x="7020272" y="3140968"/>
            <a:ext cx="792088" cy="792000"/>
          </a:xfrm>
          <a:prstGeom prst="fram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Group 132"/>
          <p:cNvGrpSpPr/>
          <p:nvPr/>
        </p:nvGrpSpPr>
        <p:grpSpPr>
          <a:xfrm>
            <a:off x="0" y="2780929"/>
            <a:ext cx="9144000" cy="921064"/>
            <a:chOff x="2" y="2482111"/>
            <a:chExt cx="9143997" cy="921063"/>
          </a:xfrm>
        </p:grpSpPr>
        <p:sp>
          <p:nvSpPr>
            <p:cNvPr id="5" name="Shape 130"/>
            <p:cNvSpPr/>
            <p:nvPr/>
          </p:nvSpPr>
          <p:spPr>
            <a:xfrm>
              <a:off x="2" y="2482111"/>
              <a:ext cx="9143997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1475658" y="2626127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Q&amp;A</a:t>
              </a:r>
              <a:endParaRPr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://cad-contest.el.cycu.edu.tw/problem_E/default_files/image0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933056"/>
            <a:ext cx="4896544" cy="2692711"/>
          </a:xfrm>
          <a:prstGeom prst="rect">
            <a:avLst/>
          </a:prstGeom>
          <a:noFill/>
        </p:spPr>
      </p:pic>
      <p:pic>
        <p:nvPicPr>
          <p:cNvPr id="15362" name="Picture 2" descr="http://cad-contest.el.cycu.edu.tw/problem_E/default_files/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556792"/>
            <a:ext cx="5472608" cy="2213919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9512" y="1772816"/>
            <a:ext cx="7467600" cy="4873752"/>
          </a:xfrm>
        </p:spPr>
        <p:txBody>
          <a:bodyPr/>
          <a:lstStyle/>
          <a:p>
            <a:r>
              <a:rPr lang="en-US" altLang="zh-TW" dirty="0" smtClean="0"/>
              <a:t>a. Map to graph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vertex and edge</a:t>
            </a:r>
          </a:p>
        </p:txBody>
      </p:sp>
      <p:grpSp>
        <p:nvGrpSpPr>
          <p:cNvPr id="4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Project procedure</a:t>
              </a:r>
              <a:endParaRPr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14750"/>
            <a:ext cx="62674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b. Build the graph</a:t>
            </a:r>
            <a:endParaRPr lang="zh-TW" altLang="en-US" dirty="0"/>
          </a:p>
        </p:txBody>
      </p:sp>
      <p:grpSp>
        <p:nvGrpSpPr>
          <p:cNvPr id="4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Project </a:t>
              </a:r>
              <a:r>
                <a:rPr lang="en-US" altLang="zh-TW" sz="4000" dirty="0" smtClean="0">
                  <a:latin typeface="標楷體" pitchFamily="65" charset="-120"/>
                  <a:ea typeface="標楷體" pitchFamily="65" charset="-120"/>
                </a:rPr>
                <a:t>procedure</a:t>
              </a:r>
              <a:endParaRPr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pic>
        <p:nvPicPr>
          <p:cNvPr id="21506" name="Picture 2" descr="http://cad-contest.el.cycu.edu.tw/problem_E/default_files/image0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7258050" cy="3971925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33800"/>
            <a:ext cx="6286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cad-contest.el.cycu.edu.tw/problem_E/default_files/image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515225" cy="5000625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c. Assign color</a:t>
            </a:r>
            <a:endParaRPr lang="zh-TW" altLang="en-US" dirty="0"/>
          </a:p>
        </p:txBody>
      </p:sp>
      <p:grpSp>
        <p:nvGrpSpPr>
          <p:cNvPr id="4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Project </a:t>
              </a:r>
              <a:r>
                <a:rPr lang="en-US" altLang="zh-TW" sz="4000" dirty="0" smtClean="0">
                  <a:latin typeface="標楷體" pitchFamily="65" charset="-120"/>
                  <a:ea typeface="標楷體" pitchFamily="65" charset="-120"/>
                </a:rPr>
                <a:t>procedure</a:t>
              </a:r>
              <a:endParaRPr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05225"/>
            <a:ext cx="62960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d. Take out invalid graph</a:t>
            </a:r>
            <a:endParaRPr lang="zh-TW" altLang="en-US" dirty="0"/>
          </a:p>
        </p:txBody>
      </p:sp>
      <p:grpSp>
        <p:nvGrpSpPr>
          <p:cNvPr id="4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Project </a:t>
              </a:r>
              <a:r>
                <a:rPr lang="en-US" altLang="zh-TW" sz="4000" dirty="0" smtClean="0">
                  <a:latin typeface="標楷體" pitchFamily="65" charset="-120"/>
                  <a:ea typeface="標楷體" pitchFamily="65" charset="-120"/>
                </a:rPr>
                <a:t>procedure</a:t>
              </a:r>
              <a:endParaRPr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pic>
        <p:nvPicPr>
          <p:cNvPr id="19458" name="Picture 2" descr="http://cad-contest.el.cycu.edu.tw/problem_E/default_files/image0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348880"/>
            <a:ext cx="4600575" cy="3581400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86175"/>
            <a:ext cx="62769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cad-contest.el.cycu.edu.tw/problem_E/default_files/image0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44824"/>
            <a:ext cx="6890172" cy="4664299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700808"/>
            <a:ext cx="7467600" cy="487375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e. Determine color</a:t>
            </a:r>
          </a:p>
          <a:p>
            <a:pPr>
              <a:buNone/>
            </a:pPr>
            <a:r>
              <a:rPr lang="en-US" altLang="zh-TW" dirty="0" smtClean="0"/>
              <a:t>       Bounding Box</a:t>
            </a:r>
            <a:endParaRPr lang="zh-TW" altLang="en-US" dirty="0"/>
          </a:p>
        </p:txBody>
      </p:sp>
      <p:grpSp>
        <p:nvGrpSpPr>
          <p:cNvPr id="4" name="Group 132"/>
          <p:cNvGrpSpPr/>
          <p:nvPr/>
        </p:nvGrpSpPr>
        <p:grpSpPr>
          <a:xfrm>
            <a:off x="-2" y="341203"/>
            <a:ext cx="6059493" cy="921064"/>
            <a:chOff x="0" y="42388"/>
            <a:chExt cx="6059491" cy="921063"/>
          </a:xfrm>
        </p:grpSpPr>
        <p:sp>
          <p:nvSpPr>
            <p:cNvPr id="5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6" name="Shape 131"/>
            <p:cNvSpPr/>
            <p:nvPr/>
          </p:nvSpPr>
          <p:spPr>
            <a:xfrm>
              <a:off x="0" y="179755"/>
              <a:ext cx="605949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Project </a:t>
              </a:r>
              <a:r>
                <a:rPr lang="en-US" altLang="zh-TW" sz="4000" dirty="0" smtClean="0">
                  <a:latin typeface="標楷體" pitchFamily="65" charset="-120"/>
                  <a:ea typeface="標楷體" pitchFamily="65" charset="-120"/>
                </a:rPr>
                <a:t>procedure</a:t>
              </a:r>
              <a:endParaRPr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7400"/>
            <a:ext cx="6267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Group 132"/>
          <p:cNvGrpSpPr/>
          <p:nvPr/>
        </p:nvGrpSpPr>
        <p:grpSpPr>
          <a:xfrm>
            <a:off x="539552" y="2882568"/>
            <a:ext cx="7920880" cy="1145448"/>
            <a:chOff x="0" y="42388"/>
            <a:chExt cx="6059491" cy="921063"/>
          </a:xfrm>
        </p:grpSpPr>
        <p:sp>
          <p:nvSpPr>
            <p:cNvPr id="6" name="Shape 130"/>
            <p:cNvSpPr/>
            <p:nvPr/>
          </p:nvSpPr>
          <p:spPr>
            <a:xfrm>
              <a:off x="0" y="42388"/>
              <a:ext cx="6059491" cy="921063"/>
            </a:xfrm>
            <a:prstGeom prst="rect">
              <a:avLst/>
            </a:prstGeom>
            <a:solidFill>
              <a:srgbClr val="FFBA3D"/>
            </a:solidFill>
            <a:ln w="12700" cap="flat">
              <a:solidFill>
                <a:srgbClr val="FFBA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7" name="Shape 131"/>
            <p:cNvSpPr/>
            <p:nvPr/>
          </p:nvSpPr>
          <p:spPr>
            <a:xfrm>
              <a:off x="0" y="243060"/>
              <a:ext cx="6059491" cy="5197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60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lang="en-US" sz="4000" dirty="0" smtClean="0">
                  <a:latin typeface="標楷體" pitchFamily="65" charset="-120"/>
                  <a:ea typeface="標楷體" pitchFamily="65" charset="-120"/>
                </a:rPr>
                <a:t>Problem definition</a:t>
              </a:r>
              <a:endParaRPr sz="4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1340</TotalTime>
  <Words>814</Words>
  <Application>Microsoft Office PowerPoint</Application>
  <PresentationFormat>如螢幕大小 (4:3)</PresentationFormat>
  <Paragraphs>293</Paragraphs>
  <Slides>30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壁窗</vt:lpstr>
      <vt:lpstr>COLOR BALANCING  from:2015 cad contest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BALANCING-proposal  from:2015 cad contest</dc:title>
  <dc:creator>adavid669933</dc:creator>
  <cp:lastModifiedBy>adavid669933</cp:lastModifiedBy>
  <cp:revision>41</cp:revision>
  <dcterms:created xsi:type="dcterms:W3CDTF">2016-12-17T08:49:49Z</dcterms:created>
  <dcterms:modified xsi:type="dcterms:W3CDTF">2017-01-04T03:39:06Z</dcterms:modified>
</cp:coreProperties>
</file>