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
      <p:font typeface="Maven Pro"/>
      <p:regular r:id="rId20"/>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avenPro-regular.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MavenPro-bold.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70bf51724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70bf51724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70bf517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70bf517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0bf5172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70bf5172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70bf5172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70bf5172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70bf51724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70bf51724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70bf51724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70bf51724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70bf51724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70bf51724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70bf517244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70bf517244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70bf51724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70bf51724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Testul Turing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Printre cele mai cunoscute LLM se numără GPT (</a:t>
            </a:r>
            <a:r>
              <a:rPr i="1" lang="en" sz="1400">
                <a:solidFill>
                  <a:srgbClr val="1F2328"/>
                </a:solidFill>
                <a:highlight>
                  <a:srgbClr val="FFFFFF"/>
                </a:highlight>
                <a:latin typeface="Arial"/>
                <a:ea typeface="Arial"/>
                <a:cs typeface="Arial"/>
                <a:sym typeface="Arial"/>
              </a:rPr>
              <a:t>Generative Pre-trained Transformer</a:t>
            </a:r>
            <a:r>
              <a:rPr lang="en" sz="1400">
                <a:solidFill>
                  <a:srgbClr val="1F2328"/>
                </a:solidFill>
                <a:highlight>
                  <a:srgbClr val="FFFFFF"/>
                </a:highlight>
                <a:latin typeface="Arial"/>
                <a:ea typeface="Arial"/>
                <a:cs typeface="Arial"/>
                <a:sym typeface="Arial"/>
              </a:rPr>
              <a:t>), utilizat în ChatGPT, BERT, Gemini și PaLM.</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În cadrul progreselor recente din inteligența artificială, agenții capabili să genereze cod reprezintă, în mod justificat, unele dintre cele mai semnificative inovații. Printre exemplele relevante se numără GitHub Copilot și Gemini Code Assist, care ilustrează aplicabilitatea acestor sisteme în automatizarea procesului de programare.</a:t>
            </a:r>
            <a:endParaRPr sz="1400">
              <a:solidFill>
                <a:srgbClr val="1F2328"/>
              </a:solidFill>
              <a:highlight>
                <a:srgbClr val="FFFFFF"/>
              </a:highlight>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Cine a fost Alan Turing?</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284" name="Google Shape;284;p14"/>
          <p:cNvSpPr txBox="1"/>
          <p:nvPr>
            <p:ph idx="1" type="body"/>
          </p:nvPr>
        </p:nvSpPr>
        <p:spPr>
          <a:xfrm>
            <a:off x="1303800" y="1323050"/>
            <a:ext cx="7030500" cy="320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Alan Turing (1912–1954) a fost un matematician și criptograf britanic care a descifrat codul Enigma utilizat de naziști în timpul celui de-al Doilea Război Mondial, contribuind decisiv la scurtarea războiului.</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Contribuțiile sale sunt studiate în programele universitare de informatică: a creat modelul cunoscut sub numele de mașina Turing și a propus testul Turing în domeniul inteligenței artificial</a:t>
            </a:r>
            <a:r>
              <a:rPr lang="en" sz="1200">
                <a:solidFill>
                  <a:srgbClr val="1F2328"/>
                </a:solidFill>
                <a:highlight>
                  <a:srgbClr val="FFFFFF"/>
                </a:highlight>
                <a:latin typeface="Arial"/>
                <a:ea typeface="Arial"/>
                <a:cs typeface="Arial"/>
                <a:sym typeface="Arial"/>
              </a:rPr>
              <a:t>e.</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O mașină Turing este un model teoretic de calcul, propus de Alan Turing în 1936, care descrie cum un computer poate procesa informații pas cu pas, prin reguli simple. Este considerată fundamentul teoriei computationale. </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2214563" y="814388"/>
            <a:ext cx="4714875" cy="351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 este Testul Turing ?</a:t>
            </a:r>
            <a:endParaRPr/>
          </a:p>
        </p:txBody>
      </p:sp>
      <p:sp>
        <p:nvSpPr>
          <p:cNvPr id="295" name="Google Shape;295;p16"/>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În lucrarea „Computing Machinery and Intelligence”, Turing nu folosește termenul „Testul Turing” în mod explicit, ci introduce ceea ce el numește „jocul imitației” (</a:t>
            </a:r>
            <a:r>
              <a:rPr i="1" lang="en" sz="1400">
                <a:solidFill>
                  <a:srgbClr val="1F2328"/>
                </a:solidFill>
                <a:highlight>
                  <a:srgbClr val="FFFFFF"/>
                </a:highlight>
                <a:latin typeface="Arial"/>
                <a:ea typeface="Arial"/>
                <a:cs typeface="Arial"/>
                <a:sym typeface="Arial"/>
              </a:rPr>
              <a:t>the imitation game</a:t>
            </a:r>
            <a:r>
              <a:rPr lang="en" sz="1400">
                <a:solidFill>
                  <a:srgbClr val="1F2328"/>
                </a:solidFill>
                <a:highlight>
                  <a:srgbClr val="FFFFFF"/>
                </a:highlight>
                <a:latin typeface="Arial"/>
                <a:ea typeface="Arial"/>
                <a:cs typeface="Arial"/>
                <a:sym typeface="Arial"/>
              </a:rPr>
              <a:t>), un experiment ipotetic pentru a evalua dacă o mașină poate imita comportamentul unui om într-un mod convingător.</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Testul Turing este un experiment de gândire propus în 1950 de matematicianul britanic Alan Turing, cu scopul de a răspunde la întrebarea: </a:t>
            </a:r>
            <a:r>
              <a:rPr i="1" lang="en" sz="1400">
                <a:solidFill>
                  <a:srgbClr val="1F2328"/>
                </a:solidFill>
                <a:highlight>
                  <a:srgbClr val="FFFFFF"/>
                </a:highlight>
                <a:latin typeface="Arial"/>
                <a:ea typeface="Arial"/>
                <a:cs typeface="Arial"/>
                <a:sym typeface="Arial"/>
              </a:rPr>
              <a:t>„Pot mașinile să gândească?”</a:t>
            </a:r>
            <a:endParaRPr i="1"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Printre primele programe care au încercat să treacă testul se numără Eliza. Astăzi, modelele de limbaj de mari dimensiuni (LLM) reprezintă o continuare modernă a acestei idei.</a:t>
            </a:r>
            <a:endParaRPr i="1" sz="1600">
              <a:solidFill>
                <a:srgbClr val="1F2328"/>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01" name="Google Shape;301;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Eliza funcționa prin potrivirea unor șabloane de text și reformularea replicilor utilizatorului sub forma unor întrebări sau afirmații. Cel mai cunoscut script al său a fost </a:t>
            </a:r>
            <a:r>
              <a:rPr i="1" lang="en" sz="1400">
                <a:solidFill>
                  <a:srgbClr val="1F2328"/>
                </a:solidFill>
                <a:highlight>
                  <a:srgbClr val="FFFFFF"/>
                </a:highlight>
                <a:latin typeface="Arial"/>
                <a:ea typeface="Arial"/>
                <a:cs typeface="Arial"/>
                <a:sym typeface="Arial"/>
              </a:rPr>
              <a:t>DOCTOR</a:t>
            </a:r>
            <a:r>
              <a:rPr lang="en" sz="1400">
                <a:solidFill>
                  <a:srgbClr val="1F2328"/>
                </a:solidFill>
                <a:highlight>
                  <a:srgbClr val="FFFFFF"/>
                </a:highlight>
                <a:latin typeface="Arial"/>
                <a:ea typeface="Arial"/>
                <a:cs typeface="Arial"/>
                <a:sym typeface="Arial"/>
              </a:rPr>
              <a:t>, care imita un psihoterapeut rogerian și dădea impresia că înțelege și răspunde empatic.</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Testul Turing Total, propus de Stevan Harnad în 1989, este o extindere a testului Turing clasic care adaugă cerința ca un sistem inteligent artificial să posede nu doar capacități lingvistice, ci și abilități senzoriale și motorii ca un robot.</a:t>
            </a:r>
            <a:endParaRPr sz="1600">
              <a:solidFill>
                <a:srgbClr val="1F2328"/>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307" name="Google Shape;307;p1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Modelele de limbaj de mari dimensiuni (</a:t>
            </a:r>
            <a:r>
              <a:rPr i="1" lang="en" sz="1400">
                <a:solidFill>
                  <a:srgbClr val="1F2328"/>
                </a:solidFill>
                <a:highlight>
                  <a:srgbClr val="FFFFFF"/>
                </a:highlight>
                <a:latin typeface="Arial"/>
                <a:ea typeface="Arial"/>
                <a:cs typeface="Arial"/>
                <a:sym typeface="Arial"/>
              </a:rPr>
              <a:t>Large Language Models</a:t>
            </a:r>
            <a:r>
              <a:rPr lang="en" sz="1400">
                <a:solidFill>
                  <a:srgbClr val="1F2328"/>
                </a:solidFill>
                <a:highlight>
                  <a:srgbClr val="FFFFFF"/>
                </a:highlight>
                <a:latin typeface="Arial"/>
                <a:ea typeface="Arial"/>
                <a:cs typeface="Arial"/>
                <a:sym typeface="Arial"/>
              </a:rPr>
              <a:t> – LLM) sunt rețele neuronale antrenate pe cantități vaste de text pentru a înțelege și a genera limbaj natural.</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Aceste modele funcționează prin prezicerea următorului cuvânt în funcție de contextul dat, reușind să producă propoziții coerente, să răspundă la întrebări și să simuleze conversații asemănătoare celor umane.</a:t>
            </a:r>
            <a:endParaRPr sz="1400">
              <a:solidFill>
                <a:srgbClr val="1F2328"/>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3" name="Google Shape;313;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Arhitectura unui Large Language Model (LLM):</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1. Input textual</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Modelul primește ca intrare un text brut, introdus de utilizator.</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2. Tokenizare</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Textul este segmentat în unități lingvistice fundamentale numite </a:t>
            </a:r>
            <a:r>
              <a:rPr i="1" lang="en" sz="1400">
                <a:solidFill>
                  <a:srgbClr val="1F2328"/>
                </a:solidFill>
                <a:highlight>
                  <a:srgbClr val="FFFFFF"/>
                </a:highlight>
                <a:latin typeface="Arial"/>
                <a:ea typeface="Arial"/>
                <a:cs typeface="Arial"/>
                <a:sym typeface="Arial"/>
              </a:rPr>
              <a:t>tokeni</a:t>
            </a:r>
            <a:r>
              <a:rPr lang="en" sz="1400">
                <a:solidFill>
                  <a:srgbClr val="1F2328"/>
                </a:solidFill>
                <a:highlight>
                  <a:srgbClr val="FFFFFF"/>
                </a:highlight>
                <a:latin typeface="Arial"/>
                <a:ea typeface="Arial"/>
                <a:cs typeface="Arial"/>
                <a:sym typeface="Arial"/>
              </a:rPr>
              <a:t>.</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3. Embedding</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Fiecărui token i se atribuie un vector numeric într-un spațiu de dimensiune fixă, facilitând prelucrarea matematică ulterioară.</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19" name="Google Shape;319;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4. Straturi Transformer</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Tokenii vectorizați sunt procesați printr-o arhitectură profundă compusă din mai multe straturi, care includ:</a:t>
            </a:r>
            <a:endParaRPr sz="1400">
              <a:solidFill>
                <a:srgbClr val="1F2328"/>
              </a:solidFill>
              <a:highlight>
                <a:srgbClr val="FFFFFF"/>
              </a:highlight>
              <a:latin typeface="Arial"/>
              <a:ea typeface="Arial"/>
              <a:cs typeface="Arial"/>
              <a:sym typeface="Arial"/>
            </a:endParaRPr>
          </a:p>
          <a:p>
            <a:pPr indent="-317500" lvl="0" marL="457200" rtl="0" algn="l">
              <a:spcBef>
                <a:spcPts val="120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Atenție multi-head (self-attention) – captează relațiile contextuale dintre tokeni.</a:t>
            </a:r>
            <a:endParaRPr sz="1400">
              <a:solidFill>
                <a:srgbClr val="1F2328"/>
              </a:solidFill>
              <a:highlight>
                <a:srgbClr val="FFFFFF"/>
              </a:highlight>
              <a:latin typeface="Arial"/>
              <a:ea typeface="Arial"/>
              <a:cs typeface="Arial"/>
              <a:sym typeface="Arial"/>
            </a:endParaRPr>
          </a:p>
          <a:p>
            <a:pPr indent="-317500" lvl="0" marL="457200" rtl="0" algn="l">
              <a:spcBef>
                <a:spcPts val="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Rețele neuronale feed-forward – aplică transformări non-liniare.</a:t>
            </a:r>
            <a:endParaRPr sz="1400">
              <a:solidFill>
                <a:srgbClr val="1F2328"/>
              </a:solidFill>
              <a:highlight>
                <a:srgbClr val="FFFFFF"/>
              </a:highlight>
              <a:latin typeface="Arial"/>
              <a:ea typeface="Arial"/>
              <a:cs typeface="Arial"/>
              <a:sym typeface="Arial"/>
            </a:endParaRPr>
          </a:p>
          <a:p>
            <a:pPr indent="-317500" lvl="0" marL="457200" rtl="0" algn="l">
              <a:spcBef>
                <a:spcPts val="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Normalizare și conexiuni reziduale – îmbunătățesc stabilitatea și fluxul de informație în rețea.</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5. Head de ieșire</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Un strat liniar urmat de funcția softmax generează o distribuție de probabilitate asupra vocabularului, indicând continuările posibile ale secvenței.</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6. Decodare autoregresivă</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Modelul generează text în mod secvențial, prezicând fiecare token următor pe baza contextului anterior, într-un proces autoregresiv.</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