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Nunito"/>
      <p:regular r:id="rId17"/>
      <p:bold r:id="rId18"/>
      <p:italic r:id="rId19"/>
      <p:boldItalic r:id="rId20"/>
    </p:embeddedFont>
    <p:embeddedFont>
      <p:font typeface="Maven Pro"/>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boldItalic.fntdata"/><Relationship Id="rId11" Type="http://schemas.openxmlformats.org/officeDocument/2006/relationships/slide" Target="slides/slide6.xml"/><Relationship Id="rId22" Type="http://schemas.openxmlformats.org/officeDocument/2006/relationships/font" Target="fonts/MavenPro-bold.fntdata"/><Relationship Id="rId10" Type="http://schemas.openxmlformats.org/officeDocument/2006/relationships/slide" Target="slides/slide5.xml"/><Relationship Id="rId21" Type="http://schemas.openxmlformats.org/officeDocument/2006/relationships/font" Target="fonts/MavenPro-regular.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Nunito-italic.fntdata"/><Relationship Id="rId6" Type="http://schemas.openxmlformats.org/officeDocument/2006/relationships/slide" Target="slides/slide1.xml"/><Relationship Id="rId18" Type="http://schemas.openxmlformats.org/officeDocument/2006/relationships/font" Target="fonts/Nunito-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70bf517244_0_5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70bf517244_0_5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70bf517244_0_27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70bf517244_0_27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70bf51724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70bf51724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70bf517244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70bf517244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70bf51724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70bf51724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70bf517244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70bf517244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70bf517244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70bf517244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70bf517244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70bf517244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70bf517244_0_5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370bf517244_0_5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70bf517244_0_5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70bf517244_0_5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youtu.be/LCEmiRjPEtQ" TargetMode="External"/><Relationship Id="rId4" Type="http://schemas.openxmlformats.org/officeDocument/2006/relationships/hyperlink" Target="https://github.com/adavidoaiei/Prezentare-master" TargetMode="External"/><Relationship Id="rId5" Type="http://schemas.openxmlformats.org/officeDocument/2006/relationships/hyperlink" Target="https://github.com/adavidoaiei/masina-tu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Testul Turing</a:t>
            </a:r>
            <a:endParaRPr/>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Adavidoaiei Dumitru-Cornel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lang="en" sz="3100">
                <a:solidFill>
                  <a:srgbClr val="1F2328"/>
                </a:solidFill>
                <a:highlight>
                  <a:srgbClr val="FFFFFF"/>
                </a:highlight>
                <a:latin typeface="Arial"/>
                <a:ea typeface="Arial"/>
                <a:cs typeface="Arial"/>
                <a:sym typeface="Arial"/>
              </a:rPr>
              <a:t>Ce este un LLM?</a:t>
            </a:r>
            <a:endParaRPr sz="31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
        <p:nvSpPr>
          <p:cNvPr id="331" name="Google Shape;331;p22"/>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1F2328"/>
                </a:solidFill>
                <a:highlight>
                  <a:srgbClr val="FFFFFF"/>
                </a:highlight>
                <a:latin typeface="Arial"/>
                <a:ea typeface="Arial"/>
                <a:cs typeface="Arial"/>
                <a:sym typeface="Arial"/>
              </a:rPr>
              <a:t>Printre cele mai cunoscute LLM se numără GPT (</a:t>
            </a:r>
            <a:r>
              <a:rPr i="1" lang="en" sz="1400">
                <a:solidFill>
                  <a:srgbClr val="1F2328"/>
                </a:solidFill>
                <a:highlight>
                  <a:srgbClr val="FFFFFF"/>
                </a:highlight>
                <a:latin typeface="Arial"/>
                <a:ea typeface="Arial"/>
                <a:cs typeface="Arial"/>
                <a:sym typeface="Arial"/>
              </a:rPr>
              <a:t>Generative Pre-trained Transformer</a:t>
            </a:r>
            <a:r>
              <a:rPr lang="en" sz="1400">
                <a:solidFill>
                  <a:srgbClr val="1F2328"/>
                </a:solidFill>
                <a:highlight>
                  <a:srgbClr val="FFFFFF"/>
                </a:highlight>
                <a:latin typeface="Arial"/>
                <a:ea typeface="Arial"/>
                <a:cs typeface="Arial"/>
                <a:sym typeface="Arial"/>
              </a:rPr>
              <a:t>), utilizat în ChatGPT, BERT, Gemini și PaLM.</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rPr lang="en" sz="1400">
                <a:solidFill>
                  <a:srgbClr val="1F2328"/>
                </a:solidFill>
                <a:highlight>
                  <a:srgbClr val="FFFFFF"/>
                </a:highlight>
                <a:latin typeface="Arial"/>
                <a:ea typeface="Arial"/>
                <a:cs typeface="Arial"/>
                <a:sym typeface="Arial"/>
              </a:rPr>
              <a:t>În cadrul progreselor recente din inteligența artificială, agenții capabili să genereze cod reprezintă, în mod justificat, unele dintre cele mai semnificative inovații. Printre exemplele relevante se numără GitHub Copilot și Gemini Code Assist, care ilustrează aplicabilitatea acestor sisteme în automatizarea procesului de programare.</a:t>
            </a:r>
            <a:endParaRPr sz="1400">
              <a:solidFill>
                <a:srgbClr val="1F2328"/>
              </a:solidFill>
              <a:highlight>
                <a:srgbClr val="FFFFFF"/>
              </a:highlight>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3"/>
          <p:cNvSpPr txBox="1"/>
          <p:nvPr>
            <p:ph idx="1" type="body"/>
          </p:nvPr>
        </p:nvSpPr>
        <p:spPr>
          <a:xfrm>
            <a:off x="1303800" y="713550"/>
            <a:ext cx="7030500" cy="3818100"/>
          </a:xfrm>
          <a:prstGeom prst="rect">
            <a:avLst/>
          </a:prstGeom>
        </p:spPr>
        <p:txBody>
          <a:bodyPr anchorCtr="0" anchor="t" bIns="91425" lIns="91425" spcFirstLastPara="1" rIns="91425" wrap="square" tIns="91425">
            <a:normAutofit/>
          </a:bodyPr>
          <a:lstStyle/>
          <a:p>
            <a:pPr indent="0" lvl="0" marL="0" rtl="0" algn="l">
              <a:lnSpc>
                <a:spcPct val="125000"/>
              </a:lnSpc>
              <a:spcBef>
                <a:spcPts val="1800"/>
              </a:spcBef>
              <a:spcAft>
                <a:spcPts val="0"/>
              </a:spcAft>
              <a:buNone/>
            </a:pPr>
            <a:r>
              <a:rPr b="1" lang="en" sz="1800">
                <a:solidFill>
                  <a:srgbClr val="1F2328"/>
                </a:solidFill>
                <a:highlight>
                  <a:srgbClr val="FFFFFF"/>
                </a:highlight>
                <a:latin typeface="Arial"/>
                <a:ea typeface="Arial"/>
                <a:cs typeface="Arial"/>
                <a:sym typeface="Arial"/>
              </a:rPr>
              <a:t>Bibliografie</a:t>
            </a:r>
            <a:endParaRPr b="1" sz="1800">
              <a:solidFill>
                <a:srgbClr val="1F2328"/>
              </a:solidFill>
              <a:highlight>
                <a:srgbClr val="FFFFFF"/>
              </a:highlight>
              <a:latin typeface="Arial"/>
              <a:ea typeface="Arial"/>
              <a:cs typeface="Arial"/>
              <a:sym typeface="Arial"/>
            </a:endParaRPr>
          </a:p>
          <a:p>
            <a:pPr indent="-304800" lvl="0" marL="457200" rtl="0" algn="l">
              <a:spcBef>
                <a:spcPts val="1200"/>
              </a:spcBef>
              <a:spcAft>
                <a:spcPts val="0"/>
              </a:spcAft>
              <a:buClr>
                <a:srgbClr val="1F2328"/>
              </a:buClr>
              <a:buSzPts val="1200"/>
              <a:buFont typeface="Arial"/>
              <a:buAutoNum type="arabicPeriod"/>
            </a:pPr>
            <a:r>
              <a:rPr lang="en" sz="1200">
                <a:solidFill>
                  <a:srgbClr val="1F2328"/>
                </a:solidFill>
                <a:highlight>
                  <a:srgbClr val="FFFFFF"/>
                </a:highlight>
                <a:latin typeface="Arial"/>
                <a:ea typeface="Arial"/>
                <a:cs typeface="Arial"/>
                <a:sym typeface="Arial"/>
              </a:rPr>
              <a:t>Prezentarea lui Andrej Karpathy la AI Startup School – </a:t>
            </a:r>
            <a:r>
              <a:rPr lang="en" sz="1200" u="sng">
                <a:solidFill>
                  <a:srgbClr val="0969DA"/>
                </a:solidFill>
                <a:highlight>
                  <a:srgbClr val="FFFFFF"/>
                </a:highlight>
                <a:latin typeface="Arial"/>
                <a:ea typeface="Arial"/>
                <a:cs typeface="Arial"/>
                <a:sym typeface="Arial"/>
                <a:hlinkClick r:id="rId3">
                  <a:extLst>
                    <a:ext uri="{A12FA001-AC4F-418D-AE19-62706E023703}">
                      <ahyp:hlinkClr val="tx"/>
                    </a:ext>
                  </a:extLst>
                </a:hlinkClick>
              </a:rPr>
              <a:t>https://youtu.be/LCEmiRjPEtQ</a:t>
            </a:r>
            <a:endParaRPr sz="1200" u="sng">
              <a:solidFill>
                <a:srgbClr val="0969DA"/>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AutoNum type="arabicPeriod"/>
            </a:pPr>
            <a:r>
              <a:rPr lang="en" sz="1200">
                <a:solidFill>
                  <a:srgbClr val="1F2328"/>
                </a:solidFill>
                <a:highlight>
                  <a:srgbClr val="FFFFFF"/>
                </a:highlight>
                <a:latin typeface="Arial"/>
                <a:ea typeface="Arial"/>
                <a:cs typeface="Arial"/>
                <a:sym typeface="Arial"/>
              </a:rPr>
              <a:t>Turing, A. M. (1950). Computing Machinery and Intelligence. </a:t>
            </a:r>
            <a:r>
              <a:rPr i="1" lang="en" sz="1200">
                <a:solidFill>
                  <a:srgbClr val="1F2328"/>
                </a:solidFill>
                <a:highlight>
                  <a:srgbClr val="FFFFFF"/>
                </a:highlight>
                <a:latin typeface="Arial"/>
                <a:ea typeface="Arial"/>
                <a:cs typeface="Arial"/>
                <a:sym typeface="Arial"/>
              </a:rPr>
              <a:t>Mind</a:t>
            </a:r>
            <a:r>
              <a:rPr lang="en" sz="1200">
                <a:solidFill>
                  <a:srgbClr val="1F2328"/>
                </a:solidFill>
                <a:highlight>
                  <a:srgbClr val="FFFFFF"/>
                </a:highlight>
                <a:latin typeface="Arial"/>
                <a:ea typeface="Arial"/>
                <a:cs typeface="Arial"/>
                <a:sym typeface="Arial"/>
              </a:rPr>
              <a:t>, 59(236), 433–460.</a:t>
            </a:r>
            <a:endParaRPr sz="1200">
              <a:solidFill>
                <a:srgbClr val="1F2328"/>
              </a:solidFill>
              <a:highlight>
                <a:srgbClr val="FFFFFF"/>
              </a:highlight>
              <a:latin typeface="Arial"/>
              <a:ea typeface="Arial"/>
              <a:cs typeface="Arial"/>
              <a:sym typeface="Arial"/>
            </a:endParaRPr>
          </a:p>
          <a:p>
            <a:pPr indent="0" lvl="0" marL="0" rtl="0" algn="l">
              <a:lnSpc>
                <a:spcPct val="125000"/>
              </a:lnSpc>
              <a:spcBef>
                <a:spcPts val="1800"/>
              </a:spcBef>
              <a:spcAft>
                <a:spcPts val="0"/>
              </a:spcAft>
              <a:buNone/>
            </a:pPr>
            <a:r>
              <a:rPr b="1" lang="en" sz="1800">
                <a:solidFill>
                  <a:srgbClr val="1F2328"/>
                </a:solidFill>
                <a:highlight>
                  <a:srgbClr val="FFFFFF"/>
                </a:highlight>
                <a:latin typeface="Arial"/>
                <a:ea typeface="Arial"/>
                <a:cs typeface="Arial"/>
                <a:sym typeface="Arial"/>
              </a:rPr>
              <a:t>Resurse</a:t>
            </a:r>
            <a:endParaRPr b="1" sz="1800">
              <a:solidFill>
                <a:srgbClr val="1F2328"/>
              </a:solidFill>
              <a:highlight>
                <a:srgbClr val="FFFFFF"/>
              </a:highlight>
              <a:latin typeface="Arial"/>
              <a:ea typeface="Arial"/>
              <a:cs typeface="Arial"/>
              <a:sym typeface="Arial"/>
            </a:endParaRPr>
          </a:p>
          <a:p>
            <a:pPr indent="-304800" lvl="0" marL="457200" rtl="0" algn="l">
              <a:spcBef>
                <a:spcPts val="1200"/>
              </a:spcBef>
              <a:spcAft>
                <a:spcPts val="0"/>
              </a:spcAft>
              <a:buClr>
                <a:srgbClr val="1F2328"/>
              </a:buClr>
              <a:buSzPts val="1200"/>
              <a:buFont typeface="Arial"/>
              <a:buAutoNum type="arabicPeriod"/>
            </a:pPr>
            <a:r>
              <a:rPr lang="en" sz="1200">
                <a:solidFill>
                  <a:srgbClr val="1F2328"/>
                </a:solidFill>
                <a:highlight>
                  <a:srgbClr val="FFFFFF"/>
                </a:highlight>
                <a:latin typeface="Arial"/>
                <a:ea typeface="Arial"/>
                <a:cs typeface="Arial"/>
                <a:sym typeface="Arial"/>
              </a:rPr>
              <a:t>Prezentare – </a:t>
            </a:r>
            <a:r>
              <a:rPr lang="en" sz="1200" u="sng">
                <a:solidFill>
                  <a:srgbClr val="0969DA"/>
                </a:solidFill>
                <a:highlight>
                  <a:srgbClr val="FFFFFF"/>
                </a:highlight>
                <a:latin typeface="Arial"/>
                <a:ea typeface="Arial"/>
                <a:cs typeface="Arial"/>
                <a:sym typeface="Arial"/>
                <a:hlinkClick r:id="rId4">
                  <a:extLst>
                    <a:ext uri="{A12FA001-AC4F-418D-AE19-62706E023703}">
                      <ahyp:hlinkClr val="tx"/>
                    </a:ext>
                  </a:extLst>
                </a:hlinkClick>
              </a:rPr>
              <a:t>https://github.com/adavidoaiei/Prezentare-master</a:t>
            </a:r>
            <a:endParaRPr sz="1200" u="sng">
              <a:solidFill>
                <a:srgbClr val="0969DA"/>
              </a:solidFill>
              <a:highlight>
                <a:srgbClr val="FFFFFF"/>
              </a:highlight>
              <a:latin typeface="Arial"/>
              <a:ea typeface="Arial"/>
              <a:cs typeface="Arial"/>
              <a:sym typeface="Arial"/>
            </a:endParaRPr>
          </a:p>
          <a:p>
            <a:pPr indent="-304800" lvl="0" marL="457200" rtl="0" algn="l">
              <a:spcBef>
                <a:spcPts val="0"/>
              </a:spcBef>
              <a:spcAft>
                <a:spcPts val="0"/>
              </a:spcAft>
              <a:buClr>
                <a:srgbClr val="1F2328"/>
              </a:buClr>
              <a:buSzPts val="1200"/>
              <a:buFont typeface="Arial"/>
              <a:buAutoNum type="arabicPeriod"/>
            </a:pPr>
            <a:r>
              <a:rPr lang="en" sz="1200">
                <a:solidFill>
                  <a:srgbClr val="1F2328"/>
                </a:solidFill>
                <a:highlight>
                  <a:srgbClr val="FFFFFF"/>
                </a:highlight>
                <a:latin typeface="Arial"/>
                <a:ea typeface="Arial"/>
                <a:cs typeface="Arial"/>
                <a:sym typeface="Arial"/>
              </a:rPr>
              <a:t>Simulator mașină Turing în HTML și JavaScript – </a:t>
            </a:r>
            <a:r>
              <a:rPr lang="en" sz="1200" u="sng">
                <a:solidFill>
                  <a:srgbClr val="0969DA"/>
                </a:solidFill>
                <a:highlight>
                  <a:srgbClr val="FFFFFF"/>
                </a:highlight>
                <a:latin typeface="Arial"/>
                <a:ea typeface="Arial"/>
                <a:cs typeface="Arial"/>
                <a:sym typeface="Arial"/>
                <a:hlinkClick r:id="rId5">
                  <a:extLst>
                    <a:ext uri="{A12FA001-AC4F-418D-AE19-62706E023703}">
                      <ahyp:hlinkClr val="tx"/>
                    </a:ext>
                  </a:extLst>
                </a:hlinkClick>
              </a:rPr>
              <a:t>https://github.com/adavidoaiei/masina-turing</a:t>
            </a:r>
            <a:endParaRPr sz="1200" u="sng">
              <a:solidFill>
                <a:srgbClr val="0969DA"/>
              </a:solidFill>
              <a:highlight>
                <a:srgbClr val="FFFFFF"/>
              </a:highlight>
              <a:latin typeface="Arial"/>
              <a:ea typeface="Arial"/>
              <a:cs typeface="Arial"/>
              <a:sym typeface="Arial"/>
            </a:endParaRPr>
          </a:p>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lang="en" sz="3100">
                <a:solidFill>
                  <a:srgbClr val="1F2328"/>
                </a:solidFill>
                <a:highlight>
                  <a:srgbClr val="FFFFFF"/>
                </a:highlight>
                <a:latin typeface="Arial"/>
                <a:ea typeface="Arial"/>
                <a:cs typeface="Arial"/>
                <a:sym typeface="Arial"/>
              </a:rPr>
              <a:t>Cine a fost Alan Turing?</a:t>
            </a:r>
            <a:endParaRPr sz="31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sp>
        <p:nvSpPr>
          <p:cNvPr id="284" name="Google Shape;284;p14"/>
          <p:cNvSpPr txBox="1"/>
          <p:nvPr>
            <p:ph idx="1" type="body"/>
          </p:nvPr>
        </p:nvSpPr>
        <p:spPr>
          <a:xfrm>
            <a:off x="1303800" y="1780250"/>
            <a:ext cx="7030500" cy="32085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sz="1400">
                <a:solidFill>
                  <a:srgbClr val="1F2328"/>
                </a:solidFill>
                <a:highlight>
                  <a:srgbClr val="FFFFFF"/>
                </a:highlight>
                <a:latin typeface="Arial"/>
                <a:ea typeface="Arial"/>
                <a:cs typeface="Arial"/>
                <a:sym typeface="Arial"/>
              </a:rPr>
              <a:t>Alan Turing (1912–1954) a fost un matematician și criptograf britanic care a descifrat codul Enigma utilizat de naziști în timpul celui de-al Doilea Război Mondial, contribuind decisiv la scurtarea războiului.</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1F2328"/>
                </a:solidFill>
                <a:highlight>
                  <a:srgbClr val="FFFFFF"/>
                </a:highlight>
                <a:latin typeface="Arial"/>
                <a:ea typeface="Arial"/>
                <a:cs typeface="Arial"/>
                <a:sym typeface="Arial"/>
              </a:rPr>
              <a:t>Contribuțiile sale sunt studiate în programele universitare de informatică: a creat modelul cunoscut sub numele de mașina Turing și a propus testul Turing în domeniul inteligenței artificial</a:t>
            </a:r>
            <a:r>
              <a:rPr lang="en" sz="1200">
                <a:solidFill>
                  <a:srgbClr val="1F2328"/>
                </a:solidFill>
                <a:highlight>
                  <a:srgbClr val="FFFFFF"/>
                </a:highlight>
                <a:latin typeface="Arial"/>
                <a:ea typeface="Arial"/>
                <a:cs typeface="Arial"/>
                <a:sym typeface="Arial"/>
              </a:rPr>
              <a:t>e.</a:t>
            </a:r>
            <a:endParaRPr sz="12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1F2328"/>
                </a:solidFill>
                <a:highlight>
                  <a:srgbClr val="FFFFFF"/>
                </a:highlight>
                <a:latin typeface="Arial"/>
                <a:ea typeface="Arial"/>
                <a:cs typeface="Arial"/>
                <a:sym typeface="Arial"/>
              </a:rPr>
              <a:t>O mașină Turing este un model teoretic de calcul, propus de Alan Turing în 1936, care descrie cum un computer poate procesa informații pas cu pas, prin reguli simple. Este considerată fundamentul teoriei computationale. </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sz="1100">
              <a:solidFill>
                <a:srgbClr val="000000"/>
              </a:solidFill>
              <a:latin typeface="Arial"/>
              <a:ea typeface="Arial"/>
              <a:cs typeface="Arial"/>
              <a:sym typeface="Arial"/>
            </a:endParaRPr>
          </a:p>
          <a:p>
            <a:pPr indent="0" lvl="0" marL="0" rtl="0" algn="l">
              <a:spcBef>
                <a:spcPts val="0"/>
              </a:spcBef>
              <a:spcAft>
                <a:spcPts val="1200"/>
              </a:spcAft>
              <a:buNone/>
            </a:pPr>
            <a:r>
              <a:t/>
            </a:r>
            <a:endParaRPr sz="1200">
              <a:solidFill>
                <a:srgbClr val="1F2328"/>
              </a:solidFill>
              <a:highlight>
                <a:srgbClr val="FFFFFF"/>
              </a:highlight>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15"/>
          <p:cNvPicPr preferRelativeResize="0"/>
          <p:nvPr/>
        </p:nvPicPr>
        <p:blipFill>
          <a:blip r:embed="rId3">
            <a:alphaModFix/>
          </a:blip>
          <a:stretch>
            <a:fillRect/>
          </a:stretch>
        </p:blipFill>
        <p:spPr>
          <a:xfrm>
            <a:off x="2214563" y="814388"/>
            <a:ext cx="4714875" cy="35147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Ce este Testul Turing ?</a:t>
            </a:r>
            <a:endParaRPr/>
          </a:p>
        </p:txBody>
      </p:sp>
      <p:sp>
        <p:nvSpPr>
          <p:cNvPr id="295" name="Google Shape;295;p16"/>
          <p:cNvSpPr txBox="1"/>
          <p:nvPr>
            <p:ph idx="1" type="body"/>
          </p:nvPr>
        </p:nvSpPr>
        <p:spPr>
          <a:xfrm>
            <a:off x="1303800" y="1382500"/>
            <a:ext cx="7030500" cy="314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1F2328"/>
                </a:solidFill>
                <a:highlight>
                  <a:srgbClr val="FFFFFF"/>
                </a:highlight>
                <a:latin typeface="Arial"/>
                <a:ea typeface="Arial"/>
                <a:cs typeface="Arial"/>
                <a:sym typeface="Arial"/>
              </a:rPr>
              <a:t>În lucrarea „Computing Machinery and Intelligence”, Turing nu folosește termenul „Testul Turing” în mod explicit, ci introduce ceea ce el numește „jocul imitației” (</a:t>
            </a:r>
            <a:r>
              <a:rPr i="1" lang="en" sz="1400">
                <a:solidFill>
                  <a:srgbClr val="1F2328"/>
                </a:solidFill>
                <a:highlight>
                  <a:srgbClr val="FFFFFF"/>
                </a:highlight>
                <a:latin typeface="Arial"/>
                <a:ea typeface="Arial"/>
                <a:cs typeface="Arial"/>
                <a:sym typeface="Arial"/>
              </a:rPr>
              <a:t>the imitation game</a:t>
            </a:r>
            <a:r>
              <a:rPr lang="en" sz="1400">
                <a:solidFill>
                  <a:srgbClr val="1F2328"/>
                </a:solidFill>
                <a:highlight>
                  <a:srgbClr val="FFFFFF"/>
                </a:highlight>
                <a:latin typeface="Arial"/>
                <a:ea typeface="Arial"/>
                <a:cs typeface="Arial"/>
                <a:sym typeface="Arial"/>
              </a:rPr>
              <a:t>), un experiment ipotetic pentru a evalua dacă o mașină poate imita comportamentul unui om într-un mod convingător.</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lang="en" sz="1400">
                <a:solidFill>
                  <a:srgbClr val="1F2328"/>
                </a:solidFill>
                <a:highlight>
                  <a:srgbClr val="FFFFFF"/>
                </a:highlight>
                <a:latin typeface="Arial"/>
                <a:ea typeface="Arial"/>
                <a:cs typeface="Arial"/>
                <a:sym typeface="Arial"/>
              </a:rPr>
              <a:t>Testul Turing este un experiment de gândire propus în 1950 de matematicianul britanic Alan Turing, cu scopul de a răspunde la întrebarea: </a:t>
            </a:r>
            <a:r>
              <a:rPr i="1" lang="en" sz="1400">
                <a:solidFill>
                  <a:srgbClr val="1F2328"/>
                </a:solidFill>
                <a:highlight>
                  <a:srgbClr val="FFFFFF"/>
                </a:highlight>
                <a:latin typeface="Arial"/>
                <a:ea typeface="Arial"/>
                <a:cs typeface="Arial"/>
                <a:sym typeface="Arial"/>
              </a:rPr>
              <a:t>„Pot mașinile să gândească?”</a:t>
            </a:r>
            <a:endParaRPr i="1" sz="14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rPr lang="en" sz="1400">
                <a:solidFill>
                  <a:srgbClr val="1F2328"/>
                </a:solidFill>
                <a:highlight>
                  <a:srgbClr val="FFFFFF"/>
                </a:highlight>
                <a:latin typeface="Arial"/>
                <a:ea typeface="Arial"/>
                <a:cs typeface="Arial"/>
                <a:sym typeface="Arial"/>
              </a:rPr>
              <a:t>Printre primele programe care au încercat să treacă testul se numără Eliza. Astăzi, modelele de limbaj de mari dimensiuni (LLM) reprezintă o continuare modernă a acestei idei.</a:t>
            </a:r>
            <a:endParaRPr i="1" sz="1600">
              <a:solidFill>
                <a:srgbClr val="1F2328"/>
              </a:solidFill>
              <a:highlight>
                <a:srgbClr val="FFFFFF"/>
              </a:highlight>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Ce este Testul Turing ?</a:t>
            </a:r>
            <a:endParaRPr/>
          </a:p>
          <a:p>
            <a:pPr indent="0" lvl="0" marL="0" rtl="0" algn="l">
              <a:spcBef>
                <a:spcPts val="0"/>
              </a:spcBef>
              <a:spcAft>
                <a:spcPts val="0"/>
              </a:spcAft>
              <a:buNone/>
            </a:pPr>
            <a:r>
              <a:t/>
            </a:r>
            <a:endParaRPr/>
          </a:p>
        </p:txBody>
      </p:sp>
      <p:sp>
        <p:nvSpPr>
          <p:cNvPr id="301" name="Google Shape;301;p17"/>
          <p:cNvSpPr txBox="1"/>
          <p:nvPr>
            <p:ph idx="1" type="body"/>
          </p:nvPr>
        </p:nvSpPr>
        <p:spPr>
          <a:xfrm>
            <a:off x="1303800" y="1679825"/>
            <a:ext cx="7030500" cy="285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1F2328"/>
                </a:solidFill>
                <a:highlight>
                  <a:srgbClr val="FFFFFF"/>
                </a:highlight>
                <a:latin typeface="Arial"/>
                <a:ea typeface="Arial"/>
                <a:cs typeface="Arial"/>
                <a:sym typeface="Arial"/>
              </a:rPr>
              <a:t>Eliza funcționa prin potrivirea unor șabloane de text și reformularea replicilor utilizatorului sub forma unor întrebări sau afirmații. Cel mai cunoscut script al său a fost </a:t>
            </a:r>
            <a:r>
              <a:rPr i="1" lang="en" sz="1400">
                <a:solidFill>
                  <a:srgbClr val="1F2328"/>
                </a:solidFill>
                <a:highlight>
                  <a:srgbClr val="FFFFFF"/>
                </a:highlight>
                <a:latin typeface="Arial"/>
                <a:ea typeface="Arial"/>
                <a:cs typeface="Arial"/>
                <a:sym typeface="Arial"/>
              </a:rPr>
              <a:t>DOCTOR</a:t>
            </a:r>
            <a:r>
              <a:rPr lang="en" sz="1400">
                <a:solidFill>
                  <a:srgbClr val="1F2328"/>
                </a:solidFill>
                <a:highlight>
                  <a:srgbClr val="FFFFFF"/>
                </a:highlight>
                <a:latin typeface="Arial"/>
                <a:ea typeface="Arial"/>
                <a:cs typeface="Arial"/>
                <a:sym typeface="Arial"/>
              </a:rPr>
              <a:t>, care imita un psihoterapeut rogerian și dădea impresia că înțelege și răspunde empatic.</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rPr lang="en" sz="1400">
                <a:solidFill>
                  <a:srgbClr val="1F2328"/>
                </a:solidFill>
                <a:highlight>
                  <a:srgbClr val="FFFFFF"/>
                </a:highlight>
                <a:latin typeface="Arial"/>
                <a:ea typeface="Arial"/>
                <a:cs typeface="Arial"/>
                <a:sym typeface="Arial"/>
              </a:rPr>
              <a:t>Testul Turing Total, propus de Stevan Harnad în 1989, este o extindere a testului Turing clasic care adaugă cerința ca un sistem inteligent artificial să posede nu doar capacități lingvistice, ci și abilități senzoriale și motorii ca un robot.</a:t>
            </a:r>
            <a:endParaRPr sz="1600">
              <a:solidFill>
                <a:srgbClr val="1F2328"/>
              </a:solidFill>
              <a:highlight>
                <a:srgbClr val="FFFFFF"/>
              </a:highlight>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lang="en" sz="3100">
                <a:solidFill>
                  <a:srgbClr val="1F2328"/>
                </a:solidFill>
                <a:highlight>
                  <a:srgbClr val="FFFFFF"/>
                </a:highlight>
                <a:latin typeface="Arial"/>
                <a:ea typeface="Arial"/>
                <a:cs typeface="Arial"/>
                <a:sym typeface="Arial"/>
              </a:rPr>
              <a:t>Ce este un LLM?</a:t>
            </a:r>
            <a:endParaRPr sz="31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sp>
        <p:nvSpPr>
          <p:cNvPr id="307" name="Google Shape;307;p18"/>
          <p:cNvSpPr txBox="1"/>
          <p:nvPr>
            <p:ph idx="1" type="body"/>
          </p:nvPr>
        </p:nvSpPr>
        <p:spPr>
          <a:xfrm>
            <a:off x="1303800" y="1456825"/>
            <a:ext cx="7030500" cy="307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1F2328"/>
                </a:solidFill>
                <a:highlight>
                  <a:srgbClr val="FFFFFF"/>
                </a:highlight>
                <a:latin typeface="Arial"/>
                <a:ea typeface="Arial"/>
                <a:cs typeface="Arial"/>
                <a:sym typeface="Arial"/>
              </a:rPr>
              <a:t>Modelele de limbaj de mari dimensiuni (</a:t>
            </a:r>
            <a:r>
              <a:rPr i="1" lang="en" sz="1400">
                <a:solidFill>
                  <a:srgbClr val="1F2328"/>
                </a:solidFill>
                <a:highlight>
                  <a:srgbClr val="FFFFFF"/>
                </a:highlight>
                <a:latin typeface="Arial"/>
                <a:ea typeface="Arial"/>
                <a:cs typeface="Arial"/>
                <a:sym typeface="Arial"/>
              </a:rPr>
              <a:t>Large Language Models</a:t>
            </a:r>
            <a:r>
              <a:rPr lang="en" sz="1400">
                <a:solidFill>
                  <a:srgbClr val="1F2328"/>
                </a:solidFill>
                <a:highlight>
                  <a:srgbClr val="FFFFFF"/>
                </a:highlight>
                <a:latin typeface="Arial"/>
                <a:ea typeface="Arial"/>
                <a:cs typeface="Arial"/>
                <a:sym typeface="Arial"/>
              </a:rPr>
              <a:t> – LLM) sunt rețele neuronale antrenate pe cantități vaste de text pentru a înțelege și a genera limbaj natural.</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rPr lang="en" sz="1400">
                <a:solidFill>
                  <a:srgbClr val="1F2328"/>
                </a:solidFill>
                <a:highlight>
                  <a:srgbClr val="FFFFFF"/>
                </a:highlight>
                <a:latin typeface="Arial"/>
                <a:ea typeface="Arial"/>
                <a:cs typeface="Arial"/>
                <a:sym typeface="Arial"/>
              </a:rPr>
              <a:t>Aceste modele funcționează prin prezicerea următorului cuvânt în funcție de contextul dat, reușind să producă propoziții coerente, să răspundă la întrebări și să simuleze conversații asemănătoare celor umane.</a:t>
            </a:r>
            <a:endParaRPr sz="1400">
              <a:solidFill>
                <a:srgbClr val="1F2328"/>
              </a:solidFill>
              <a:highlight>
                <a:srgbClr val="FFFFFF"/>
              </a:highlight>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19"/>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lang="en" sz="3100">
                <a:solidFill>
                  <a:srgbClr val="1F2328"/>
                </a:solidFill>
                <a:highlight>
                  <a:srgbClr val="FFFFFF"/>
                </a:highlight>
                <a:latin typeface="Arial"/>
                <a:ea typeface="Arial"/>
                <a:cs typeface="Arial"/>
                <a:sym typeface="Arial"/>
              </a:rPr>
              <a:t>Ce este un LLM?</a:t>
            </a:r>
            <a:endParaRPr sz="31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
        <p:nvSpPr>
          <p:cNvPr id="313" name="Google Shape;313;p19"/>
          <p:cNvSpPr txBox="1"/>
          <p:nvPr>
            <p:ph idx="1" type="body"/>
          </p:nvPr>
        </p:nvSpPr>
        <p:spPr>
          <a:xfrm>
            <a:off x="1303800" y="1509500"/>
            <a:ext cx="7030500" cy="302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solidFill>
                  <a:srgbClr val="1F2328"/>
                </a:solidFill>
                <a:highlight>
                  <a:srgbClr val="FFFFFF"/>
                </a:highlight>
                <a:latin typeface="Arial"/>
                <a:ea typeface="Arial"/>
                <a:cs typeface="Arial"/>
                <a:sym typeface="Arial"/>
              </a:rPr>
              <a:t>Arhitectura unui Large Language Model (LLM):</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b="1" lang="en" sz="1400">
                <a:solidFill>
                  <a:srgbClr val="1F2328"/>
                </a:solidFill>
                <a:highlight>
                  <a:srgbClr val="FFFFFF"/>
                </a:highlight>
                <a:latin typeface="Arial"/>
                <a:ea typeface="Arial"/>
                <a:cs typeface="Arial"/>
                <a:sym typeface="Arial"/>
              </a:rPr>
              <a:t>1. Input textual</a:t>
            </a:r>
            <a:br>
              <a:rPr lang="en" sz="1400">
                <a:solidFill>
                  <a:srgbClr val="1F2328"/>
                </a:solidFill>
                <a:highlight>
                  <a:srgbClr val="FFFFFF"/>
                </a:highlight>
                <a:latin typeface="Arial"/>
                <a:ea typeface="Arial"/>
                <a:cs typeface="Arial"/>
                <a:sym typeface="Arial"/>
              </a:rPr>
            </a:br>
            <a:r>
              <a:rPr lang="en" sz="1400">
                <a:solidFill>
                  <a:srgbClr val="1F2328"/>
                </a:solidFill>
                <a:highlight>
                  <a:srgbClr val="FFFFFF"/>
                </a:highlight>
                <a:latin typeface="Arial"/>
                <a:ea typeface="Arial"/>
                <a:cs typeface="Arial"/>
                <a:sym typeface="Arial"/>
              </a:rPr>
              <a:t>Modelul primește ca intrare un text brut, introdus de utilizator.</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b="1" lang="en" sz="1400">
                <a:solidFill>
                  <a:srgbClr val="1F2328"/>
                </a:solidFill>
                <a:highlight>
                  <a:srgbClr val="FFFFFF"/>
                </a:highlight>
                <a:latin typeface="Arial"/>
                <a:ea typeface="Arial"/>
                <a:cs typeface="Arial"/>
                <a:sym typeface="Arial"/>
              </a:rPr>
              <a:t>2. Tokenizare</a:t>
            </a:r>
            <a:br>
              <a:rPr lang="en" sz="1400">
                <a:solidFill>
                  <a:srgbClr val="1F2328"/>
                </a:solidFill>
                <a:highlight>
                  <a:srgbClr val="FFFFFF"/>
                </a:highlight>
                <a:latin typeface="Arial"/>
                <a:ea typeface="Arial"/>
                <a:cs typeface="Arial"/>
                <a:sym typeface="Arial"/>
              </a:rPr>
            </a:br>
            <a:r>
              <a:rPr lang="en" sz="1400">
                <a:solidFill>
                  <a:srgbClr val="1F2328"/>
                </a:solidFill>
                <a:highlight>
                  <a:srgbClr val="FFFFFF"/>
                </a:highlight>
                <a:latin typeface="Arial"/>
                <a:ea typeface="Arial"/>
                <a:cs typeface="Arial"/>
                <a:sym typeface="Arial"/>
              </a:rPr>
              <a:t>Textul este segmentat în unități lingvistice fundamentale numite </a:t>
            </a:r>
            <a:r>
              <a:rPr i="1" lang="en" sz="1400">
                <a:solidFill>
                  <a:srgbClr val="1F2328"/>
                </a:solidFill>
                <a:highlight>
                  <a:srgbClr val="FFFFFF"/>
                </a:highlight>
                <a:latin typeface="Arial"/>
                <a:ea typeface="Arial"/>
                <a:cs typeface="Arial"/>
                <a:sym typeface="Arial"/>
              </a:rPr>
              <a:t>tokeni</a:t>
            </a:r>
            <a:r>
              <a:rPr lang="en" sz="1400">
                <a:solidFill>
                  <a:srgbClr val="1F2328"/>
                </a:solidFill>
                <a:highlight>
                  <a:srgbClr val="FFFFFF"/>
                </a:highlight>
                <a:latin typeface="Arial"/>
                <a:ea typeface="Arial"/>
                <a:cs typeface="Arial"/>
                <a:sym typeface="Arial"/>
              </a:rPr>
              <a:t>.</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b="1" lang="en" sz="1400">
                <a:solidFill>
                  <a:srgbClr val="1F2328"/>
                </a:solidFill>
                <a:highlight>
                  <a:srgbClr val="FFFFFF"/>
                </a:highlight>
                <a:latin typeface="Arial"/>
                <a:ea typeface="Arial"/>
                <a:cs typeface="Arial"/>
                <a:sym typeface="Arial"/>
              </a:rPr>
              <a:t>3. Embedding</a:t>
            </a:r>
            <a:br>
              <a:rPr lang="en" sz="1400">
                <a:solidFill>
                  <a:srgbClr val="1F2328"/>
                </a:solidFill>
                <a:highlight>
                  <a:srgbClr val="FFFFFF"/>
                </a:highlight>
                <a:latin typeface="Arial"/>
                <a:ea typeface="Arial"/>
                <a:cs typeface="Arial"/>
                <a:sym typeface="Arial"/>
              </a:rPr>
            </a:br>
            <a:r>
              <a:rPr lang="en" sz="1400">
                <a:solidFill>
                  <a:srgbClr val="1F2328"/>
                </a:solidFill>
                <a:highlight>
                  <a:srgbClr val="FFFFFF"/>
                </a:highlight>
                <a:latin typeface="Arial"/>
                <a:ea typeface="Arial"/>
                <a:cs typeface="Arial"/>
                <a:sym typeface="Arial"/>
              </a:rPr>
              <a:t>Fiecărui token i se atribuie un vector numeric într-un spațiu de dimensiune fixă, facilitând prelucrarea matematică ulterioară.</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20"/>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lang="en" sz="3100">
                <a:solidFill>
                  <a:srgbClr val="1F2328"/>
                </a:solidFill>
                <a:highlight>
                  <a:srgbClr val="FFFFFF"/>
                </a:highlight>
                <a:latin typeface="Arial"/>
                <a:ea typeface="Arial"/>
                <a:cs typeface="Arial"/>
                <a:sym typeface="Arial"/>
              </a:rPr>
              <a:t>Ce este un LLM?</a:t>
            </a:r>
            <a:endParaRPr sz="31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
        <p:nvSpPr>
          <p:cNvPr id="319" name="Google Shape;319;p20"/>
          <p:cNvSpPr txBox="1"/>
          <p:nvPr>
            <p:ph idx="1" type="body"/>
          </p:nvPr>
        </p:nvSpPr>
        <p:spPr>
          <a:xfrm>
            <a:off x="1303800" y="1341775"/>
            <a:ext cx="7030500" cy="318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solidFill>
                  <a:srgbClr val="1F2328"/>
                </a:solidFill>
                <a:highlight>
                  <a:srgbClr val="FFFFFF"/>
                </a:highlight>
                <a:latin typeface="Arial"/>
                <a:ea typeface="Arial"/>
                <a:cs typeface="Arial"/>
                <a:sym typeface="Arial"/>
              </a:rPr>
              <a:t>4. Straturi Transformer</a:t>
            </a:r>
            <a:br>
              <a:rPr lang="en" sz="1400">
                <a:solidFill>
                  <a:srgbClr val="1F2328"/>
                </a:solidFill>
                <a:highlight>
                  <a:srgbClr val="FFFFFF"/>
                </a:highlight>
                <a:latin typeface="Arial"/>
                <a:ea typeface="Arial"/>
                <a:cs typeface="Arial"/>
                <a:sym typeface="Arial"/>
              </a:rPr>
            </a:br>
            <a:r>
              <a:rPr lang="en" sz="1400">
                <a:solidFill>
                  <a:srgbClr val="1F2328"/>
                </a:solidFill>
                <a:highlight>
                  <a:srgbClr val="FFFFFF"/>
                </a:highlight>
                <a:latin typeface="Arial"/>
                <a:ea typeface="Arial"/>
                <a:cs typeface="Arial"/>
                <a:sym typeface="Arial"/>
              </a:rPr>
              <a:t>Tokenii vectorizați sunt procesați printr-o arhitectură profundă compusă din mai multe straturi, care includ:</a:t>
            </a:r>
            <a:endParaRPr sz="1400">
              <a:solidFill>
                <a:srgbClr val="1F2328"/>
              </a:solidFill>
              <a:highlight>
                <a:srgbClr val="FFFFFF"/>
              </a:highlight>
              <a:latin typeface="Arial"/>
              <a:ea typeface="Arial"/>
              <a:cs typeface="Arial"/>
              <a:sym typeface="Arial"/>
            </a:endParaRPr>
          </a:p>
          <a:p>
            <a:pPr indent="-317500" lvl="0" marL="457200" rtl="0" algn="l">
              <a:spcBef>
                <a:spcPts val="1200"/>
              </a:spcBef>
              <a:spcAft>
                <a:spcPts val="0"/>
              </a:spcAft>
              <a:buClr>
                <a:srgbClr val="1F2328"/>
              </a:buClr>
              <a:buSzPts val="1400"/>
              <a:buFont typeface="Arial"/>
              <a:buChar char="●"/>
            </a:pPr>
            <a:r>
              <a:rPr lang="en" sz="1400">
                <a:solidFill>
                  <a:srgbClr val="1F2328"/>
                </a:solidFill>
                <a:highlight>
                  <a:srgbClr val="FFFFFF"/>
                </a:highlight>
                <a:latin typeface="Arial"/>
                <a:ea typeface="Arial"/>
                <a:cs typeface="Arial"/>
                <a:sym typeface="Arial"/>
              </a:rPr>
              <a:t>Atenție multi-head (self-attention) – captează relațiile contextuale dintre tokeni.</a:t>
            </a:r>
            <a:endParaRPr sz="1400">
              <a:solidFill>
                <a:srgbClr val="1F2328"/>
              </a:solidFill>
              <a:highlight>
                <a:srgbClr val="FFFFFF"/>
              </a:highlight>
              <a:latin typeface="Arial"/>
              <a:ea typeface="Arial"/>
              <a:cs typeface="Arial"/>
              <a:sym typeface="Arial"/>
            </a:endParaRPr>
          </a:p>
          <a:p>
            <a:pPr indent="-317500" lvl="0" marL="457200" rtl="0" algn="l">
              <a:spcBef>
                <a:spcPts val="0"/>
              </a:spcBef>
              <a:spcAft>
                <a:spcPts val="0"/>
              </a:spcAft>
              <a:buClr>
                <a:srgbClr val="1F2328"/>
              </a:buClr>
              <a:buSzPts val="1400"/>
              <a:buFont typeface="Arial"/>
              <a:buChar char="●"/>
            </a:pPr>
            <a:r>
              <a:rPr lang="en" sz="1400">
                <a:solidFill>
                  <a:srgbClr val="1F2328"/>
                </a:solidFill>
                <a:highlight>
                  <a:srgbClr val="FFFFFF"/>
                </a:highlight>
                <a:latin typeface="Arial"/>
                <a:ea typeface="Arial"/>
                <a:cs typeface="Arial"/>
                <a:sym typeface="Arial"/>
              </a:rPr>
              <a:t>Rețele neuronale feed-forward – aplică transformări non-liniare.</a:t>
            </a:r>
            <a:endParaRPr sz="1400">
              <a:solidFill>
                <a:srgbClr val="1F2328"/>
              </a:solidFill>
              <a:highlight>
                <a:srgbClr val="FFFFFF"/>
              </a:highlight>
              <a:latin typeface="Arial"/>
              <a:ea typeface="Arial"/>
              <a:cs typeface="Arial"/>
              <a:sym typeface="Arial"/>
            </a:endParaRPr>
          </a:p>
          <a:p>
            <a:pPr indent="-317500" lvl="0" marL="457200" rtl="0" algn="l">
              <a:spcBef>
                <a:spcPts val="0"/>
              </a:spcBef>
              <a:spcAft>
                <a:spcPts val="0"/>
              </a:spcAft>
              <a:buClr>
                <a:srgbClr val="1F2328"/>
              </a:buClr>
              <a:buSzPts val="1400"/>
              <a:buFont typeface="Arial"/>
              <a:buChar char="●"/>
            </a:pPr>
            <a:r>
              <a:rPr lang="en" sz="1400">
                <a:solidFill>
                  <a:srgbClr val="1F2328"/>
                </a:solidFill>
                <a:highlight>
                  <a:srgbClr val="FFFFFF"/>
                </a:highlight>
                <a:latin typeface="Arial"/>
                <a:ea typeface="Arial"/>
                <a:cs typeface="Arial"/>
                <a:sym typeface="Arial"/>
              </a:rPr>
              <a:t>Normalizare și conexiuni reziduale – îmbunătățesc stabilitatea și fluxul de informație în rețea.</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21"/>
          <p:cNvSpPr txBox="1"/>
          <p:nvPr>
            <p:ph type="title"/>
          </p:nvPr>
        </p:nvSpPr>
        <p:spPr>
          <a:xfrm>
            <a:off x="1303800" y="598575"/>
            <a:ext cx="7030500" cy="999300"/>
          </a:xfrm>
          <a:prstGeom prst="rect">
            <a:avLst/>
          </a:prstGeom>
        </p:spPr>
        <p:txBody>
          <a:bodyPr anchorCtr="0" anchor="t" bIns="91425" lIns="91425" spcFirstLastPara="1" rIns="91425" wrap="square" tIns="91425">
            <a:normAutofit fontScale="90000"/>
          </a:bodyPr>
          <a:lstStyle/>
          <a:p>
            <a:pPr indent="0" lvl="0" marL="0" rtl="0" algn="l">
              <a:lnSpc>
                <a:spcPct val="125000"/>
              </a:lnSpc>
              <a:spcBef>
                <a:spcPts val="1800"/>
              </a:spcBef>
              <a:spcAft>
                <a:spcPts val="0"/>
              </a:spcAft>
              <a:buNone/>
            </a:pPr>
            <a:r>
              <a:rPr lang="en" sz="3100">
                <a:solidFill>
                  <a:srgbClr val="1F2328"/>
                </a:solidFill>
                <a:highlight>
                  <a:srgbClr val="FFFFFF"/>
                </a:highlight>
                <a:latin typeface="Arial"/>
                <a:ea typeface="Arial"/>
                <a:cs typeface="Arial"/>
                <a:sym typeface="Arial"/>
              </a:rPr>
              <a:t>Ce este un LLM?</a:t>
            </a:r>
            <a:endParaRPr sz="31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a:p>
        </p:txBody>
      </p:sp>
      <p:sp>
        <p:nvSpPr>
          <p:cNvPr id="325" name="Google Shape;325;p21"/>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rgbClr val="1F2328"/>
                </a:solidFill>
                <a:highlight>
                  <a:srgbClr val="FFFFFF"/>
                </a:highlight>
                <a:latin typeface="Arial"/>
                <a:ea typeface="Arial"/>
                <a:cs typeface="Arial"/>
                <a:sym typeface="Arial"/>
              </a:rPr>
              <a:t>5. Head de ieșire</a:t>
            </a:r>
            <a:br>
              <a:rPr lang="en" sz="1400">
                <a:solidFill>
                  <a:srgbClr val="1F2328"/>
                </a:solidFill>
                <a:highlight>
                  <a:srgbClr val="FFFFFF"/>
                </a:highlight>
                <a:latin typeface="Arial"/>
                <a:ea typeface="Arial"/>
                <a:cs typeface="Arial"/>
                <a:sym typeface="Arial"/>
              </a:rPr>
            </a:br>
            <a:r>
              <a:rPr lang="en" sz="1400">
                <a:solidFill>
                  <a:srgbClr val="1F2328"/>
                </a:solidFill>
                <a:highlight>
                  <a:srgbClr val="FFFFFF"/>
                </a:highlight>
                <a:latin typeface="Arial"/>
                <a:ea typeface="Arial"/>
                <a:cs typeface="Arial"/>
                <a:sym typeface="Arial"/>
              </a:rPr>
              <a:t>Un strat liniar urmat de funcția softmax generează o distribuție de probabilitate asupra vocabularului, indicând continuările posibile ale secvenței.</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0"/>
              </a:spcAft>
              <a:buNone/>
            </a:pPr>
            <a:r>
              <a:rPr b="1" lang="en" sz="1400">
                <a:solidFill>
                  <a:srgbClr val="1F2328"/>
                </a:solidFill>
                <a:highlight>
                  <a:srgbClr val="FFFFFF"/>
                </a:highlight>
                <a:latin typeface="Arial"/>
                <a:ea typeface="Arial"/>
                <a:cs typeface="Arial"/>
                <a:sym typeface="Arial"/>
              </a:rPr>
              <a:t>6. Decodare autoregresivă</a:t>
            </a:r>
            <a:br>
              <a:rPr lang="en" sz="1400">
                <a:solidFill>
                  <a:srgbClr val="1F2328"/>
                </a:solidFill>
                <a:highlight>
                  <a:srgbClr val="FFFFFF"/>
                </a:highlight>
                <a:latin typeface="Arial"/>
                <a:ea typeface="Arial"/>
                <a:cs typeface="Arial"/>
                <a:sym typeface="Arial"/>
              </a:rPr>
            </a:br>
            <a:r>
              <a:rPr lang="en" sz="1400">
                <a:solidFill>
                  <a:srgbClr val="1F2328"/>
                </a:solidFill>
                <a:highlight>
                  <a:srgbClr val="FFFFFF"/>
                </a:highlight>
                <a:latin typeface="Arial"/>
                <a:ea typeface="Arial"/>
                <a:cs typeface="Arial"/>
                <a:sym typeface="Arial"/>
              </a:rPr>
              <a:t>Modelul generează text în mod secvențial, prezicând fiecare token următor pe baza contextului anterior, într-un proces autoregresiv.</a:t>
            </a:r>
            <a:endParaRPr sz="1400">
              <a:solidFill>
                <a:srgbClr val="1F2328"/>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