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5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213-7444-2845-8943-67D503B5FEB1}" type="datetimeFigureOut">
              <a:rPr kumimoji="1" lang="zh-TW" altLang="en-US" smtClean="0"/>
              <a:t>5/7/2014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B79E-97D9-2143-B1EF-0321B55862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34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213-7444-2845-8943-67D503B5FEB1}" type="datetimeFigureOut">
              <a:rPr kumimoji="1" lang="zh-TW" altLang="en-US" smtClean="0"/>
              <a:t>5/7/2014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B79E-97D9-2143-B1EF-0321B55862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058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213-7444-2845-8943-67D503B5FEB1}" type="datetimeFigureOut">
              <a:rPr kumimoji="1" lang="zh-TW" altLang="en-US" smtClean="0"/>
              <a:t>5/7/2014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B79E-97D9-2143-B1EF-0321B55862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101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213-7444-2845-8943-67D503B5FEB1}" type="datetimeFigureOut">
              <a:rPr kumimoji="1" lang="zh-TW" altLang="en-US" smtClean="0"/>
              <a:t>5/7/2014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B79E-97D9-2143-B1EF-0321B55862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672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213-7444-2845-8943-67D503B5FEB1}" type="datetimeFigureOut">
              <a:rPr kumimoji="1" lang="zh-TW" altLang="en-US" smtClean="0"/>
              <a:t>5/7/2014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B79E-97D9-2143-B1EF-0321B55862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624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213-7444-2845-8943-67D503B5FEB1}" type="datetimeFigureOut">
              <a:rPr kumimoji="1" lang="zh-TW" altLang="en-US" smtClean="0"/>
              <a:t>5/7/2014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B79E-97D9-2143-B1EF-0321B55862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029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213-7444-2845-8943-67D503B5FEB1}" type="datetimeFigureOut">
              <a:rPr kumimoji="1" lang="zh-TW" altLang="en-US" smtClean="0"/>
              <a:t>5/7/2014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B79E-97D9-2143-B1EF-0321B55862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955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213-7444-2845-8943-67D503B5FEB1}" type="datetimeFigureOut">
              <a:rPr kumimoji="1" lang="zh-TW" altLang="en-US" smtClean="0"/>
              <a:t>5/7/2014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B79E-97D9-2143-B1EF-0321B55862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799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213-7444-2845-8943-67D503B5FEB1}" type="datetimeFigureOut">
              <a:rPr kumimoji="1" lang="zh-TW" altLang="en-US" smtClean="0"/>
              <a:t>5/7/2014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B79E-97D9-2143-B1EF-0321B55862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893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213-7444-2845-8943-67D503B5FEB1}" type="datetimeFigureOut">
              <a:rPr kumimoji="1" lang="zh-TW" altLang="en-US" smtClean="0"/>
              <a:t>5/7/2014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B79E-97D9-2143-B1EF-0321B55862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822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A213-7444-2845-8943-67D503B5FEB1}" type="datetimeFigureOut">
              <a:rPr kumimoji="1" lang="zh-TW" altLang="en-US" smtClean="0"/>
              <a:t>5/7/2014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B79E-97D9-2143-B1EF-0321B55862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450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213-7444-2845-8943-67D503B5FEB1}" type="datetimeFigureOut">
              <a:rPr kumimoji="1" lang="zh-TW" altLang="en-US" smtClean="0"/>
              <a:t>5/7/2014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AB79E-97D9-2143-B1EF-0321B55862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221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40.113.216.151/mitm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3.216.151/root.key" TargetMode="External"/><Relationship Id="rId2" Type="http://schemas.openxmlformats.org/officeDocument/2006/relationships/hyperlink" Target="http://140.113.216.151/root.p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n-in-the-middle_attack" TargetMode="External"/><Relationship Id="rId7" Type="http://schemas.openxmlformats.org/officeDocument/2006/relationships/hyperlink" Target="http://www.forensicswiki.org/wiki/Proxy_server" TargetMode="External"/><Relationship Id="rId2" Type="http://schemas.openxmlformats.org/officeDocument/2006/relationships/hyperlink" Target="http://www.devsec.org/info/ssl-ce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List_of_HTTP_header_fields" TargetMode="External"/><Relationship Id="rId5" Type="http://schemas.openxmlformats.org/officeDocument/2006/relationships/hyperlink" Target="http://blog.philippheckel.com/2013/07/01/how-to-use-mitmproxy-to-read-and-modify-https-traffic-of-your-phone/" TargetMode="External"/><Relationship Id="rId4" Type="http://schemas.openxmlformats.org/officeDocument/2006/relationships/hyperlink" Target="https://www.openssl.org/docs/HOWTO/certificates.tx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springer.com/chapter/10.1007/978-3-642-33167-1_12#page-1" TargetMode="External"/><Relationship Id="rId2" Type="http://schemas.openxmlformats.org/officeDocument/2006/relationships/hyperlink" Target="http://dl.acm.org/citation.cfm?id=15123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ackhat.com/presentations/bh-europe-09/Marlinspike/blackhat-europe-2009-marlinspike-sslstrip-slides.pdf" TargetMode="External"/><Relationship Id="rId4" Type="http://schemas.openxmlformats.org/officeDocument/2006/relationships/hyperlink" Target="https://www.linshunghuang.com/papers/mitm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Network Security Subproject </a:t>
            </a:r>
            <a:r>
              <a:rPr kumimoji="1" lang="en-US" altLang="zh-TW" dirty="0"/>
              <a:t>3</a:t>
            </a:r>
            <a:r>
              <a:rPr kumimoji="1" lang="en-US" altLang="zh-TW" dirty="0" smtClean="0"/>
              <a:t>- </a:t>
            </a:r>
            <a:br>
              <a:rPr kumimoji="1" lang="en-US" altLang="zh-TW" dirty="0" smtClean="0"/>
            </a:br>
            <a:r>
              <a:rPr lang="en-US" altLang="zh-TW" dirty="0"/>
              <a:t>Website Authentication</a:t>
            </a:r>
            <a:r>
              <a:rPr lang="zh-TW" altLang="zh-TW" dirty="0" smtClean="0">
                <a:effectLst/>
              </a:rPr>
              <a:t> </a:t>
            </a:r>
            <a:endParaRPr kumimoji="1" lang="en-US" altLang="zh-TW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TA: </a:t>
            </a:r>
            <a:r>
              <a:rPr kumimoji="1" lang="en-US" altLang="zh-TW" dirty="0" err="1" smtClean="0"/>
              <a:t>CKChen</a:t>
            </a:r>
            <a:endParaRPr kumimoji="1" lang="en-US" altLang="zh-TW" dirty="0" smtClean="0"/>
          </a:p>
          <a:p>
            <a:r>
              <a:rPr kumimoji="1" lang="en-US" altLang="zh-TW" dirty="0" smtClean="0"/>
              <a:t>Mail: </a:t>
            </a:r>
            <a:r>
              <a:rPr kumimoji="1" lang="en-US" altLang="zh-TW" dirty="0" err="1" smtClean="0"/>
              <a:t>ckchen</a:t>
            </a:r>
            <a:r>
              <a:rPr kumimoji="1" lang="en-US" altLang="zh-TW" dirty="0" smtClean="0"/>
              <a:t>(at)</a:t>
            </a:r>
            <a:r>
              <a:rPr kumimoji="1" lang="en-US" altLang="zh-TW" dirty="0" err="1" smtClean="0"/>
              <a:t>cs.nctu.edu.tw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9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MITM Flow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719262"/>
            <a:ext cx="6127750" cy="440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2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of MITM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Create a fake certificate just like previous subproject.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Intercept user’s </a:t>
            </a:r>
            <a:r>
              <a:rPr lang="en-US" altLang="zh-TW" dirty="0" smtClean="0"/>
              <a:t>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</a:t>
            </a:r>
            <a:r>
              <a:rPr lang="en-US" altLang="zh-TW" dirty="0" smtClean="0"/>
              <a:t>mplement </a:t>
            </a:r>
            <a:r>
              <a:rPr lang="en-US" altLang="zh-TW" dirty="0"/>
              <a:t>MITM program</a:t>
            </a:r>
            <a:r>
              <a:rPr lang="zh-TW" altLang="zh-TW" dirty="0" smtClean="0">
                <a:effectLst/>
              </a:rPr>
              <a:t> 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120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a Fake </a:t>
            </a:r>
            <a:r>
              <a:rPr lang="en-US" altLang="zh-TW" dirty="0"/>
              <a:t>C</a:t>
            </a:r>
            <a:r>
              <a:rPr lang="en-US" altLang="zh-TW" dirty="0" smtClean="0"/>
              <a:t>ertificate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Just like previous project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366963"/>
            <a:ext cx="64516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3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Intercept user’s communication</a:t>
            </a:r>
            <a:r>
              <a:rPr lang="zh-TW" altLang="zh-TW" dirty="0" smtClean="0">
                <a:effectLst/>
              </a:rPr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Configure </a:t>
            </a:r>
            <a:r>
              <a:rPr lang="en-US" altLang="zh-TW" dirty="0"/>
              <a:t>the browser using attacker’s machine as proxy.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pPr lvl="1"/>
            <a:r>
              <a:rPr kumimoji="1" lang="en-US" altLang="zh-TW" dirty="0" smtClean="0"/>
              <a:t>Use 443 as proxy </a:t>
            </a:r>
            <a:br>
              <a:rPr kumimoji="1" lang="en-US" altLang="zh-TW" dirty="0" smtClean="0"/>
            </a:br>
            <a:r>
              <a:rPr kumimoji="1" lang="en-US" altLang="zh-TW" dirty="0" smtClean="0"/>
              <a:t>port</a:t>
            </a:r>
            <a:endParaRPr kumimoji="1" lang="zh-TW" altLang="en-US" dirty="0"/>
          </a:p>
        </p:txBody>
      </p:sp>
      <p:pic>
        <p:nvPicPr>
          <p:cNvPr id="4" name="圖片 3" descr="擷取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2173457"/>
            <a:ext cx="3721997" cy="42490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76700" y="3162300"/>
            <a:ext cx="4381500" cy="584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076700" y="2792968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Attacker’s Address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51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 MITM </a:t>
            </a:r>
            <a:r>
              <a:rPr lang="en-US" altLang="zh-TW" dirty="0" smtClean="0"/>
              <a:t>Program</a:t>
            </a:r>
            <a:r>
              <a:rPr lang="zh-TW" altLang="zh-TW" dirty="0" smtClean="0">
                <a:effectLst/>
              </a:rPr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TA will provide a </a:t>
            </a:r>
            <a:r>
              <a:rPr kumimoji="1" lang="en-US" altLang="zh-TW" dirty="0" smtClean="0">
                <a:hlinkClick r:id="rId2"/>
              </a:rPr>
              <a:t>template program</a:t>
            </a:r>
            <a:r>
              <a:rPr kumimoji="1" lang="en-US" altLang="zh-TW" dirty="0" smtClean="0"/>
              <a:t>, student need to write the following part</a:t>
            </a:r>
          </a:p>
          <a:p>
            <a:pPr lvl="1"/>
            <a:r>
              <a:rPr kumimoji="1" lang="en-US" altLang="zh-TW" sz="2400" dirty="0" smtClean="0"/>
              <a:t>Main flow of MITM attack (run function)</a:t>
            </a:r>
          </a:p>
          <a:p>
            <a:pPr lvl="1"/>
            <a:r>
              <a:rPr kumimoji="1" lang="en-US" altLang="zh-TW" sz="2400" dirty="0" smtClean="0"/>
              <a:t>Establish HTTPS/HTTP connection(</a:t>
            </a:r>
            <a:r>
              <a:rPr lang="en-US" altLang="zh-TW" sz="2400" dirty="0" err="1" smtClean="0"/>
              <a:t>initSSLConnection</a:t>
            </a:r>
            <a:r>
              <a:rPr lang="en-US" altLang="zh-TW" sz="2400" dirty="0" smtClean="0"/>
              <a:t>, </a:t>
            </a:r>
            <a:r>
              <a:rPr lang="en-US" altLang="zh-TW" sz="2400" dirty="0" err="1"/>
              <a:t>CreateSocketAndConnectToOriginDst</a:t>
            </a:r>
            <a:r>
              <a:rPr kumimoji="1" lang="en-US" altLang="zh-TW" sz="2400" dirty="0" smtClean="0"/>
              <a:t>)</a:t>
            </a:r>
          </a:p>
          <a:p>
            <a:pPr lvl="1"/>
            <a:r>
              <a:rPr kumimoji="1" lang="en-US" altLang="zh-TW" sz="2400" dirty="0" smtClean="0"/>
              <a:t>Parsing HTTP Header(</a:t>
            </a:r>
            <a:r>
              <a:rPr lang="en-US" altLang="zh-TW" sz="2400" dirty="0" err="1"/>
              <a:t>getHostFromHeader</a:t>
            </a:r>
            <a:r>
              <a:rPr kumimoji="1" lang="en-US" altLang="zh-TW" sz="2400" dirty="0" smtClean="0"/>
              <a:t>)</a:t>
            </a:r>
          </a:p>
          <a:p>
            <a:pPr lvl="1"/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" y="4374290"/>
            <a:ext cx="3924300" cy="18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6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Expected Result of MITM</a:t>
            </a:r>
            <a:endParaRPr kumimoji="1" lang="zh-TW" altLang="en-US" dirty="0"/>
          </a:p>
        </p:txBody>
      </p:sp>
      <p:pic>
        <p:nvPicPr>
          <p:cNvPr id="4" name="內容版面配置區 3" descr="擷取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" b="1414"/>
          <a:stretch>
            <a:fillRect/>
          </a:stretch>
        </p:blipFill>
        <p:spPr/>
      </p:pic>
      <p:sp>
        <p:nvSpPr>
          <p:cNvPr id="5" name="矩形 4"/>
          <p:cNvSpPr/>
          <p:nvPr/>
        </p:nvSpPr>
        <p:spPr>
          <a:xfrm>
            <a:off x="457200" y="1892300"/>
            <a:ext cx="15240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65100" y="1600200"/>
            <a:ext cx="4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/>
              <a:t>User connect to 192.168.6.131 with https</a:t>
            </a:r>
            <a:endParaRPr kumimoji="1"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43200" y="375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Attacker at 192.168.6.132 can record the message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9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 and Trust Chain</a:t>
            </a:r>
            <a:r>
              <a:rPr lang="zh-TW" altLang="zh-TW" dirty="0" smtClean="0">
                <a:effectLst/>
              </a:rPr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against MITM attack, students are asked to build a small trust chain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/>
              <a:t>TA will provide a certificate and private key of that certificate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/>
              <a:t>Students should use certificate and key to sign their website </a:t>
            </a:r>
            <a:r>
              <a:rPr lang="en-US" altLang="zh-TW" dirty="0" smtClean="0"/>
              <a:t>certificate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846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for CA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Download TA’s certificate and private key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Generate </a:t>
            </a:r>
            <a:r>
              <a:rPr lang="en-US" altLang="zh-TW" dirty="0"/>
              <a:t>private key of your website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Generate certificate request 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Generate website’s certificate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95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TA’s certificate and private key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pPr lvl="1"/>
            <a:r>
              <a:rPr kumimoji="1" lang="en-US" altLang="zh-TW" dirty="0" smtClean="0"/>
              <a:t>Link(</a:t>
            </a:r>
            <a:r>
              <a:rPr kumimoji="1" lang="en-US" altLang="zh-TW" dirty="0" smtClean="0">
                <a:hlinkClick r:id="rId2"/>
              </a:rPr>
              <a:t>pem</a:t>
            </a:r>
            <a:r>
              <a:rPr kumimoji="1" lang="en-US" altLang="zh-TW" dirty="0" smtClean="0"/>
              <a:t>)(</a:t>
            </a:r>
            <a:r>
              <a:rPr kumimoji="1" lang="en-US" altLang="zh-TW" dirty="0" smtClean="0">
                <a:hlinkClick r:id="rId3"/>
              </a:rPr>
              <a:t>key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Add certificate </a:t>
            </a:r>
            <a:br>
              <a:rPr kumimoji="1" lang="en-US" altLang="zh-TW" dirty="0" smtClean="0"/>
            </a:br>
            <a:r>
              <a:rPr kumimoji="1" lang="en-US" altLang="zh-TW" dirty="0" smtClean="0"/>
              <a:t>to your browser</a:t>
            </a:r>
            <a:endParaRPr kumimoji="1" lang="zh-TW" altLang="en-US" dirty="0"/>
          </a:p>
        </p:txBody>
      </p:sp>
      <p:pic>
        <p:nvPicPr>
          <p:cNvPr id="6" name="圖片 5" descr="擷取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046" y="2273300"/>
            <a:ext cx="4793591" cy="416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45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2 &amp; Step 3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err="1"/>
              <a:t>openssl</a:t>
            </a:r>
            <a:r>
              <a:rPr lang="en-US" altLang="zh-TW" dirty="0"/>
              <a:t> command to generate private key of your website.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endParaRPr kumimoji="1" lang="en-US" altLang="zh-TW" dirty="0"/>
          </a:p>
          <a:p>
            <a:r>
              <a:rPr lang="en-US" altLang="zh-TW" dirty="0"/>
              <a:t>Use </a:t>
            </a:r>
            <a:r>
              <a:rPr lang="en-US" altLang="zh-TW" dirty="0" err="1"/>
              <a:t>openssl</a:t>
            </a:r>
            <a:r>
              <a:rPr lang="en-US" altLang="zh-TW" dirty="0"/>
              <a:t> to generate certificate request by your private key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0960" y="2753677"/>
            <a:ext cx="6428740" cy="36933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US" kern="100" dirty="0">
                <a:effectLst/>
                <a:ea typeface="新細明體"/>
                <a:cs typeface="Times New Roman"/>
              </a:rPr>
              <a:t>#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openssl</a:t>
            </a:r>
            <a:r>
              <a:rPr lang="en-US" kern="100" dirty="0">
                <a:effectLst/>
                <a:ea typeface="新細明體"/>
                <a:cs typeface="Times New Roman"/>
              </a:rPr>
              <a:t> 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genrsa</a:t>
            </a:r>
            <a:r>
              <a:rPr lang="en-US" kern="100" dirty="0">
                <a:effectLst/>
                <a:ea typeface="新細明體"/>
                <a:cs typeface="Times New Roman"/>
              </a:rPr>
              <a:t> –out &lt;website 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ip</a:t>
            </a:r>
            <a:r>
              <a:rPr lang="en-US" kern="100" dirty="0">
                <a:effectLst/>
                <a:ea typeface="新細明體"/>
                <a:cs typeface="Times New Roman"/>
              </a:rPr>
              <a:t>&gt;.key 2048</a:t>
            </a:r>
            <a:endParaRPr lang="zh-TW" kern="100" dirty="0">
              <a:effectLst/>
              <a:ea typeface="新細明體"/>
              <a:cs typeface="Times New Roman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0960" y="4394200"/>
            <a:ext cx="6428740" cy="38100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kern="100" dirty="0">
                <a:effectLst/>
                <a:ea typeface="新細明體"/>
                <a:cs typeface="Times New Roman"/>
              </a:rPr>
              <a:t>#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openssl</a:t>
            </a:r>
            <a:r>
              <a:rPr lang="en-US" kern="100" dirty="0">
                <a:effectLst/>
                <a:ea typeface="新細明體"/>
                <a:cs typeface="Times New Roman"/>
              </a:rPr>
              <a:t> 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req</a:t>
            </a:r>
            <a:r>
              <a:rPr lang="en-US" kern="100" dirty="0">
                <a:effectLst/>
                <a:ea typeface="新細明體"/>
                <a:cs typeface="Times New Roman"/>
              </a:rPr>
              <a:t> -new -key &lt;key file&gt; -out &lt;domain name or 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ip</a:t>
            </a:r>
            <a:r>
              <a:rPr lang="en-US" kern="100" dirty="0">
                <a:effectLst/>
                <a:ea typeface="新細明體"/>
                <a:cs typeface="Times New Roman"/>
              </a:rPr>
              <a:t>&gt;.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req</a:t>
            </a:r>
            <a:endParaRPr lang="zh-TW" kern="100" dirty="0">
              <a:effectLst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353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Project Overview</a:t>
            </a:r>
          </a:p>
          <a:p>
            <a:r>
              <a:rPr kumimoji="1" lang="en-US" altLang="zh-TW" dirty="0" smtClean="0"/>
              <a:t>SubProject2 </a:t>
            </a:r>
            <a:r>
              <a:rPr kumimoji="1" lang="en-US" altLang="zh-TW" dirty="0" smtClean="0"/>
              <a:t>Review</a:t>
            </a:r>
          </a:p>
          <a:p>
            <a:r>
              <a:rPr kumimoji="1" lang="en-US" altLang="zh-TW" dirty="0" smtClean="0"/>
              <a:t>SubProject3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Introduction</a:t>
            </a:r>
          </a:p>
          <a:p>
            <a:pPr lvl="1"/>
            <a:r>
              <a:rPr kumimoji="1" lang="en-US" altLang="zh-TW" dirty="0" smtClean="0"/>
              <a:t>MITM</a:t>
            </a:r>
          </a:p>
          <a:p>
            <a:pPr lvl="1"/>
            <a:r>
              <a:rPr lang="en-US" altLang="zh-TW" dirty="0"/>
              <a:t>CA and Trust Chain</a:t>
            </a:r>
            <a:r>
              <a:rPr lang="zh-TW" altLang="zh-TW" dirty="0"/>
              <a:t> </a:t>
            </a:r>
            <a:endParaRPr kumimoji="1" lang="en-US" altLang="zh-TW" dirty="0" smtClean="0"/>
          </a:p>
          <a:p>
            <a:r>
              <a:rPr kumimoji="1" lang="en-US" altLang="zh-TW" dirty="0" smtClean="0"/>
              <a:t>Grading Policy</a:t>
            </a:r>
          </a:p>
          <a:p>
            <a:r>
              <a:rPr kumimoji="1" lang="en-US" altLang="zh-TW" dirty="0" smtClean="0"/>
              <a:t>Summary</a:t>
            </a:r>
          </a:p>
          <a:p>
            <a:pPr lvl="1"/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22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3 - </a:t>
            </a:r>
            <a:r>
              <a:rPr kumimoji="1" lang="en-US" altLang="zh-TW" dirty="0" err="1" smtClean="0"/>
              <a:t>cont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rcRect t="2954" b="29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5589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4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With the TA’s key and certificate, website’s certificate can be generate by the certificate request.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14400" y="3258819"/>
            <a:ext cx="7137400" cy="135128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kern="100" dirty="0">
                <a:effectLst/>
                <a:ea typeface="新細明體"/>
                <a:cs typeface="Times New Roman"/>
              </a:rPr>
              <a:t>#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openssl</a:t>
            </a:r>
            <a:r>
              <a:rPr lang="en-US" kern="100" dirty="0">
                <a:effectLst/>
                <a:ea typeface="新細明體"/>
                <a:cs typeface="Times New Roman"/>
              </a:rPr>
              <a:t> x509 -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req</a:t>
            </a:r>
            <a:r>
              <a:rPr lang="en-US" kern="100" dirty="0">
                <a:effectLst/>
                <a:ea typeface="新細明體"/>
                <a:cs typeface="Times New Roman"/>
              </a:rPr>
              <a:t> -days 3650 -sha1 -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extfile</a:t>
            </a:r>
            <a:r>
              <a:rPr lang="en-US" kern="100" dirty="0">
                <a:effectLst/>
                <a:ea typeface="新細明體"/>
                <a:cs typeface="Times New Roman"/>
              </a:rPr>
              <a:t> /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etc</a:t>
            </a:r>
            <a:r>
              <a:rPr lang="en-US" kern="100" dirty="0">
                <a:effectLst/>
                <a:ea typeface="新細明體"/>
                <a:cs typeface="Times New Roman"/>
              </a:rPr>
              <a:t>/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ssl</a:t>
            </a:r>
            <a:r>
              <a:rPr lang="en-US" kern="100" dirty="0">
                <a:effectLst/>
                <a:ea typeface="新細明體"/>
                <a:cs typeface="Times New Roman"/>
              </a:rPr>
              <a:t>/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openssl.cnf</a:t>
            </a:r>
            <a:r>
              <a:rPr lang="en-US" kern="100" dirty="0">
                <a:effectLst/>
                <a:ea typeface="新細明體"/>
                <a:cs typeface="Times New Roman"/>
              </a:rPr>
              <a:t> </a:t>
            </a:r>
            <a:endParaRPr lang="en-US" kern="100" dirty="0" smtClean="0">
              <a:effectLst/>
              <a:ea typeface="新細明體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 dirty="0">
                <a:ea typeface="新細明體"/>
                <a:cs typeface="Times New Roman"/>
              </a:rPr>
              <a:t> </a:t>
            </a:r>
            <a:r>
              <a:rPr lang="en-US" kern="100" dirty="0" smtClean="0">
                <a:ea typeface="新細明體"/>
                <a:cs typeface="Times New Roman"/>
              </a:rPr>
              <a:t> </a:t>
            </a:r>
            <a:r>
              <a:rPr lang="en-US" kern="100" dirty="0" smtClean="0">
                <a:effectLst/>
                <a:ea typeface="新細明體"/>
                <a:cs typeface="Times New Roman"/>
              </a:rPr>
              <a:t>-</a:t>
            </a:r>
            <a:r>
              <a:rPr lang="en-US" kern="100" dirty="0">
                <a:effectLst/>
                <a:ea typeface="新細明體"/>
                <a:cs typeface="Times New Roman"/>
              </a:rPr>
              <a:t>extensions v3_req -CA &lt;TA’s certificate&gt; -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CAkey</a:t>
            </a:r>
            <a:r>
              <a:rPr lang="en-US" kern="100" dirty="0">
                <a:effectLst/>
                <a:ea typeface="新細明體"/>
                <a:cs typeface="Times New Roman"/>
              </a:rPr>
              <a:t> &lt;TA’s key&gt; </a:t>
            </a:r>
            <a:endParaRPr lang="en-US" kern="100" dirty="0" smtClean="0">
              <a:effectLst/>
              <a:ea typeface="新細明體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 dirty="0">
                <a:ea typeface="新細明體"/>
                <a:cs typeface="Times New Roman"/>
              </a:rPr>
              <a:t> </a:t>
            </a:r>
            <a:r>
              <a:rPr lang="en-US" kern="100" dirty="0" smtClean="0">
                <a:ea typeface="新細明體"/>
                <a:cs typeface="Times New Roman"/>
              </a:rPr>
              <a:t> </a:t>
            </a:r>
            <a:r>
              <a:rPr lang="en-US" kern="100" dirty="0" smtClean="0">
                <a:effectLst/>
                <a:ea typeface="新細明體"/>
                <a:cs typeface="Times New Roman"/>
              </a:rPr>
              <a:t>-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CAserial</a:t>
            </a:r>
            <a:r>
              <a:rPr lang="en-US" kern="100" dirty="0">
                <a:effectLst/>
                <a:ea typeface="新細明體"/>
                <a:cs typeface="Times New Roman"/>
              </a:rPr>
              <a:t> 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rootca.srl</a:t>
            </a:r>
            <a:r>
              <a:rPr lang="en-US" kern="100" dirty="0">
                <a:effectLst/>
                <a:ea typeface="新細明體"/>
                <a:cs typeface="Times New Roman"/>
              </a:rPr>
              <a:t> -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CAcreateserial</a:t>
            </a:r>
            <a:r>
              <a:rPr lang="en-US" kern="100" dirty="0">
                <a:effectLst/>
                <a:ea typeface="新細明體"/>
                <a:cs typeface="Times New Roman"/>
              </a:rPr>
              <a:t> -in &lt;certificate request file&gt; </a:t>
            </a:r>
            <a:endParaRPr lang="en-US" kern="100" dirty="0" smtClean="0">
              <a:effectLst/>
              <a:ea typeface="新細明體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 dirty="0">
                <a:ea typeface="新細明體"/>
                <a:cs typeface="Times New Roman"/>
              </a:rPr>
              <a:t> </a:t>
            </a:r>
            <a:r>
              <a:rPr lang="en-US" kern="100" dirty="0" smtClean="0">
                <a:ea typeface="新細明體"/>
                <a:cs typeface="Times New Roman"/>
              </a:rPr>
              <a:t> </a:t>
            </a:r>
            <a:r>
              <a:rPr lang="en-US" kern="100" dirty="0" smtClean="0">
                <a:effectLst/>
                <a:ea typeface="新細明體"/>
                <a:cs typeface="Times New Roman"/>
              </a:rPr>
              <a:t>-</a:t>
            </a:r>
            <a:r>
              <a:rPr lang="en-US" kern="100" dirty="0">
                <a:effectLst/>
                <a:ea typeface="新細明體"/>
                <a:cs typeface="Times New Roman"/>
              </a:rPr>
              <a:t>out &lt;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ip</a:t>
            </a:r>
            <a:r>
              <a:rPr lang="en-US" kern="100" dirty="0">
                <a:effectLst/>
                <a:ea typeface="新細明體"/>
                <a:cs typeface="Times New Roman"/>
              </a:rPr>
              <a:t> or domain name&gt;.</a:t>
            </a:r>
            <a:r>
              <a:rPr lang="en-US" kern="100" dirty="0" err="1">
                <a:effectLst/>
                <a:ea typeface="新細明體"/>
                <a:cs typeface="Times New Roman"/>
              </a:rPr>
              <a:t>crt</a:t>
            </a:r>
            <a:endParaRPr lang="zh-TW" kern="100" dirty="0">
              <a:effectLst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480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Expected Result of CA</a:t>
            </a:r>
            <a:endParaRPr kumimoji="1" lang="zh-TW" altLang="en-US" dirty="0"/>
          </a:p>
        </p:txBody>
      </p:sp>
      <p:pic>
        <p:nvPicPr>
          <p:cNvPr id="5" name="圖片 4" descr="擷取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2" y="1879600"/>
            <a:ext cx="3839375" cy="4592007"/>
          </a:xfrm>
          <a:prstGeom prst="rect">
            <a:avLst/>
          </a:prstGeom>
        </p:spPr>
      </p:pic>
      <p:pic>
        <p:nvPicPr>
          <p:cNvPr id="6" name="圖片 5" descr="擷取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87" y="1879600"/>
            <a:ext cx="4304348" cy="459200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51000" y="141763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Normal Browsing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49900" y="1438276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Under MITM Attack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227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Grading Policy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TW" dirty="0"/>
              <a:t>MITM program – 40 %</a:t>
            </a:r>
            <a:endParaRPr lang="zh-TW" altLang="zh-TW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TW" dirty="0"/>
              <a:t>Website Certificate – 30 %</a:t>
            </a:r>
            <a:endParaRPr lang="zh-TW" altLang="zh-TW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TW" dirty="0"/>
              <a:t>Report – 30 %, your report must contain</a:t>
            </a:r>
            <a:endParaRPr lang="zh-TW" altLang="zh-TW" dirty="0"/>
          </a:p>
          <a:p>
            <a:pPr lvl="1"/>
            <a:r>
              <a:rPr lang="en-US" altLang="zh-TW" sz="2400" dirty="0"/>
              <a:t>Implementation details about MITM program</a:t>
            </a:r>
            <a:endParaRPr lang="zh-TW" altLang="zh-TW" sz="2400" dirty="0"/>
          </a:p>
          <a:p>
            <a:pPr lvl="1"/>
            <a:r>
              <a:rPr lang="en-US" altLang="zh-TW" sz="2400" dirty="0"/>
              <a:t>Steps you used to generate website’s certificate</a:t>
            </a:r>
            <a:endParaRPr lang="zh-TW" altLang="zh-TW" sz="2400" dirty="0"/>
          </a:p>
          <a:p>
            <a:pPr lvl="1"/>
            <a:r>
              <a:rPr lang="en-US" altLang="zh-TW" sz="2400" dirty="0"/>
              <a:t>Further research/</a:t>
            </a:r>
            <a:r>
              <a:rPr lang="en-US" altLang="zh-TW" sz="2400" dirty="0" smtClean="0"/>
              <a:t>reading about </a:t>
            </a:r>
            <a:r>
              <a:rPr lang="en-US" altLang="zh-TW" sz="2400" dirty="0"/>
              <a:t>authentication and MITM</a:t>
            </a:r>
            <a:endParaRPr lang="zh-TW" altLang="zh-TW" sz="24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7113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altLang="zh-TW" u="sng" dirty="0">
                <a:hlinkClick r:id="rId2"/>
              </a:rPr>
              <a:t>http://www.devsec.org/info/ssl-cert.html</a:t>
            </a:r>
            <a:endParaRPr lang="zh-TW" altLang="zh-TW" dirty="0"/>
          </a:p>
          <a:p>
            <a:pPr lvl="0"/>
            <a:r>
              <a:rPr lang="en-US" altLang="zh-TW" u="sng" dirty="0">
                <a:hlinkClick r:id="rId3"/>
              </a:rPr>
              <a:t>http://en.wikipedia.org/wiki/Man-in-the-middle_attack</a:t>
            </a:r>
            <a:endParaRPr lang="zh-TW" altLang="zh-TW" dirty="0"/>
          </a:p>
          <a:p>
            <a:pPr lvl="0"/>
            <a:r>
              <a:rPr lang="en-US" altLang="zh-TW" u="sng" dirty="0">
                <a:hlinkClick r:id="rId4"/>
              </a:rPr>
              <a:t>https://www.openssl.org/docs/HOWTO/certificates.txt</a:t>
            </a:r>
            <a:endParaRPr lang="zh-TW" altLang="zh-TW" dirty="0"/>
          </a:p>
          <a:p>
            <a:pPr lvl="0"/>
            <a:r>
              <a:rPr lang="en-US" altLang="zh-TW" u="sng" dirty="0">
                <a:hlinkClick r:id="rId5"/>
              </a:rPr>
              <a:t>http://blog.philippheckel.com/2013/07/01/how-to-use-mitmproxy-to-read-and-modify-https-traffic-of-your-phone/</a:t>
            </a:r>
            <a:endParaRPr lang="zh-TW" altLang="zh-TW" dirty="0"/>
          </a:p>
          <a:p>
            <a:pPr lvl="0"/>
            <a:r>
              <a:rPr lang="en-US" altLang="zh-TW" u="sng" dirty="0">
                <a:hlinkClick r:id="rId6"/>
              </a:rPr>
              <a:t>http://en.wikipedia.org/wiki/List_of_HTTP_header_fields</a:t>
            </a:r>
            <a:endParaRPr lang="zh-TW" altLang="zh-TW" dirty="0"/>
          </a:p>
          <a:p>
            <a:pPr lvl="0"/>
            <a:r>
              <a:rPr lang="en-US" altLang="zh-TW" u="sng" dirty="0">
                <a:hlinkClick r:id="rId7"/>
              </a:rPr>
              <a:t>http://www.forensicswiki.org/wiki/Proxy_server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372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Reading List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u="sng" dirty="0">
                <a:hlinkClick r:id="rId2"/>
              </a:rPr>
              <a:t>http://dl.acm.org/citation.cfm?id=1512329</a:t>
            </a:r>
            <a:endParaRPr lang="zh-TW" altLang="zh-TW" dirty="0"/>
          </a:p>
          <a:p>
            <a:pPr lvl="0"/>
            <a:r>
              <a:rPr lang="en-US" altLang="zh-TW" u="sng" dirty="0">
                <a:hlinkClick r:id="rId3"/>
              </a:rPr>
              <a:t>http://link.springer.com/chapter/10.1007/978-3-642-33167-1_12#page-1</a:t>
            </a:r>
            <a:endParaRPr lang="zh-TW" altLang="zh-TW" dirty="0"/>
          </a:p>
          <a:p>
            <a:pPr lvl="0"/>
            <a:r>
              <a:rPr lang="en-US" altLang="zh-TW" u="sng" dirty="0">
                <a:hlinkClick r:id="rId4"/>
              </a:rPr>
              <a:t>https://www.linshunghuang.com/papers/mitm.pdf</a:t>
            </a:r>
            <a:endParaRPr lang="zh-TW" altLang="zh-TW" dirty="0"/>
          </a:p>
          <a:p>
            <a:pPr lvl="0"/>
            <a:r>
              <a:rPr lang="en-US" altLang="zh-TW" u="sng" dirty="0">
                <a:hlinkClick r:id="rId5"/>
              </a:rPr>
              <a:t>https://blackhat.com/presentations/bh-europe-09/Marlinspike/blackhat-europe-2009-marlinspike-sslstrip-slides.pdf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69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Project Overview – Secure Message Board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In this semester, </a:t>
            </a:r>
            <a:r>
              <a:rPr kumimoji="1" lang="en-US" altLang="zh-TW" dirty="0"/>
              <a:t>a </a:t>
            </a:r>
            <a:r>
              <a:rPr kumimoji="1" lang="en-US" altLang="zh-TW" dirty="0">
                <a:solidFill>
                  <a:srgbClr val="FF0000"/>
                </a:solidFill>
              </a:rPr>
              <a:t>secure message board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system</a:t>
            </a:r>
            <a:r>
              <a:rPr kumimoji="1" lang="en-US" altLang="zh-TW" dirty="0" smtClean="0"/>
              <a:t> will be segregated into 3 subprojects.</a:t>
            </a:r>
          </a:p>
          <a:p>
            <a:r>
              <a:rPr kumimoji="1" lang="en-US" altLang="zh-TW" dirty="0" smtClean="0"/>
              <a:t>A handful of security issues are included</a:t>
            </a:r>
          </a:p>
          <a:p>
            <a:pPr lvl="1"/>
            <a:r>
              <a:rPr kumimoji="1" lang="en-US" altLang="zh-TW" dirty="0" smtClean="0"/>
              <a:t>Cryptography</a:t>
            </a:r>
          </a:p>
          <a:p>
            <a:pPr lvl="1"/>
            <a:r>
              <a:rPr kumimoji="1" lang="en-US" altLang="zh-TW" dirty="0" smtClean="0"/>
              <a:t>Network Forensics</a:t>
            </a:r>
          </a:p>
          <a:p>
            <a:pPr lvl="1"/>
            <a:r>
              <a:rPr kumimoji="1" lang="en-US" altLang="zh-TW" dirty="0" smtClean="0"/>
              <a:t>SSL </a:t>
            </a:r>
          </a:p>
          <a:p>
            <a:pPr marL="514350" indent="-457200"/>
            <a:r>
              <a:rPr kumimoji="1" lang="en-US" altLang="zh-TW" dirty="0" smtClean="0"/>
              <a:t>Individual project</a:t>
            </a:r>
          </a:p>
          <a:p>
            <a:pPr marL="514350" indent="-457200"/>
            <a:r>
              <a:rPr kumimoji="1" lang="en-US" altLang="zh-TW" dirty="0"/>
              <a:t>N</a:t>
            </a:r>
            <a:r>
              <a:rPr kumimoji="1" lang="en-US" altLang="zh-TW" dirty="0" smtClean="0"/>
              <a:t>o plagiarism is allowed.</a:t>
            </a:r>
          </a:p>
        </p:txBody>
      </p:sp>
    </p:spTree>
    <p:extLst>
      <p:ext uri="{BB962C8B-B14F-4D97-AF65-F5344CB8AC3E}">
        <p14:creationId xmlns:p14="http://schemas.microsoft.com/office/powerpoint/2010/main" val="36122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Project Roadmap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Term Project – Secure Message Board</a:t>
            </a:r>
          </a:p>
          <a:p>
            <a:pPr lvl="1"/>
            <a:r>
              <a:rPr kumimoji="1" lang="en-US" altLang="zh-TW" dirty="0" smtClean="0">
                <a:solidFill>
                  <a:schemeClr val="bg1">
                    <a:lumMod val="50000"/>
                  </a:schemeClr>
                </a:solidFill>
              </a:rPr>
              <a:t>Subproject 1- Message Board with Encrypted Message</a:t>
            </a:r>
          </a:p>
          <a:p>
            <a:pPr lvl="1"/>
            <a:r>
              <a:rPr kumimoji="1" lang="en-US" altLang="zh-TW" dirty="0" smtClean="0">
                <a:solidFill>
                  <a:schemeClr val="bg1">
                    <a:lumMod val="50000"/>
                  </a:schemeClr>
                </a:solidFill>
              </a:rPr>
              <a:t>Subproject 2- Design and Defense of Password Thief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Subproject 3 - </a:t>
            </a:r>
            <a:r>
              <a:rPr lang="en-US" altLang="zh-TW" dirty="0">
                <a:solidFill>
                  <a:srgbClr val="FF0000"/>
                </a:solidFill>
              </a:rPr>
              <a:t>Website Authentication</a:t>
            </a:r>
            <a:r>
              <a:rPr lang="zh-TW" altLang="zh-TW" dirty="0" smtClean="0">
                <a:solidFill>
                  <a:srgbClr val="FF0000"/>
                </a:solidFill>
                <a:effectLst/>
              </a:rPr>
              <a:t>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Project Review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199"/>
            <a:ext cx="8458200" cy="227330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TW" dirty="0" smtClean="0"/>
              <a:t>In previous subproject, we already have a website </a:t>
            </a:r>
          </a:p>
          <a:p>
            <a:pPr lvl="1"/>
            <a:r>
              <a:rPr kumimoji="1" lang="en-US" altLang="zh-TW" dirty="0" smtClean="0"/>
              <a:t>Encrypt message in storage</a:t>
            </a:r>
          </a:p>
          <a:p>
            <a:pPr lvl="1"/>
            <a:r>
              <a:rPr kumimoji="1" lang="en-US" altLang="zh-TW" dirty="0" smtClean="0"/>
              <a:t>Encrypt communication</a:t>
            </a:r>
          </a:p>
          <a:p>
            <a:r>
              <a:rPr kumimoji="1" lang="en-US" altLang="zh-TW" dirty="0" smtClean="0"/>
              <a:t>Previous project, we concentrate on issue of  confidential. </a:t>
            </a:r>
          </a:p>
          <a:p>
            <a:r>
              <a:rPr kumimoji="1" lang="en-US" altLang="zh-TW" dirty="0" smtClean="0"/>
              <a:t>This project, we will practice issue of authentication  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8" y="4705350"/>
            <a:ext cx="1080002" cy="673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737100"/>
            <a:ext cx="1181100" cy="1181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75200" y="3822701"/>
            <a:ext cx="3657600" cy="2635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207000" y="4495800"/>
            <a:ext cx="1092200" cy="9779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/>
              <a:t>Msg</a:t>
            </a:r>
            <a:r>
              <a:rPr kumimoji="1" lang="en-US" altLang="zh-TW" dirty="0" smtClean="0"/>
              <a:t> Board</a:t>
            </a:r>
            <a:endParaRPr kumimoji="1" lang="zh-TW" altLang="en-US" dirty="0"/>
          </a:p>
        </p:txBody>
      </p:sp>
      <p:sp>
        <p:nvSpPr>
          <p:cNvPr id="10" name="圓柱 9"/>
          <p:cNvSpPr/>
          <p:nvPr/>
        </p:nvSpPr>
        <p:spPr>
          <a:xfrm>
            <a:off x="6921500" y="4775200"/>
            <a:ext cx="1282700" cy="1168400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</a:t>
            </a:r>
            <a:r>
              <a:rPr kumimoji="1" lang="en-US" altLang="zh-TW" dirty="0" smtClean="0"/>
              <a:t>torage</a:t>
            </a:r>
            <a:endParaRPr kumimoji="1" lang="zh-TW" altLang="en-US" dirty="0"/>
          </a:p>
        </p:txBody>
      </p:sp>
      <p:cxnSp>
        <p:nvCxnSpPr>
          <p:cNvPr id="12" name="直線箭頭接點 11"/>
          <p:cNvCxnSpPr>
            <a:stCxn id="5" idx="3"/>
            <a:endCxn id="9" idx="2"/>
          </p:cNvCxnSpPr>
          <p:nvPr/>
        </p:nvCxnSpPr>
        <p:spPr>
          <a:xfrm flipV="1">
            <a:off x="2667000" y="4984750"/>
            <a:ext cx="2540000" cy="5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箭頭接點 13"/>
          <p:cNvCxnSpPr>
            <a:stCxn id="9" idx="6"/>
            <a:endCxn id="10" idx="2"/>
          </p:cNvCxnSpPr>
          <p:nvPr/>
        </p:nvCxnSpPr>
        <p:spPr>
          <a:xfrm>
            <a:off x="6299200" y="4984750"/>
            <a:ext cx="622300" cy="374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994400" y="39624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Server OS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700" y="4705350"/>
            <a:ext cx="812800" cy="8128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0" y="5010150"/>
            <a:ext cx="812800" cy="8128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521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 this subproject, you need to …</a:t>
            </a:r>
          </a:p>
          <a:p>
            <a:pPr lvl="1"/>
            <a:r>
              <a:rPr lang="en-US" altLang="zh-TW" dirty="0" smtClean="0"/>
              <a:t>Build </a:t>
            </a:r>
            <a:r>
              <a:rPr lang="en-US" altLang="zh-TW" dirty="0"/>
              <a:t>a </a:t>
            </a:r>
            <a:r>
              <a:rPr lang="en-US" altLang="zh-TW" dirty="0" smtClean="0"/>
              <a:t>MITM(Man In The Middle) </a:t>
            </a:r>
            <a:r>
              <a:rPr lang="en-US" altLang="zh-TW" dirty="0"/>
              <a:t>program to attack their </a:t>
            </a:r>
            <a:r>
              <a:rPr lang="en-US" altLang="zh-TW" dirty="0" smtClean="0"/>
              <a:t>website.</a:t>
            </a:r>
          </a:p>
          <a:p>
            <a:pPr lvl="1"/>
            <a:r>
              <a:rPr lang="en-US" altLang="zh-TW" dirty="0" smtClean="0"/>
              <a:t>Construct </a:t>
            </a:r>
            <a:r>
              <a:rPr lang="en-US" altLang="zh-TW" dirty="0"/>
              <a:t>a trusted certificate sign by TA’s certificate (and key) which can used to authenticate their website.</a:t>
            </a:r>
            <a:r>
              <a:rPr lang="zh-TW" altLang="zh-TW" dirty="0" smtClean="0">
                <a:effectLst/>
              </a:rPr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36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Environment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project, students will need three machine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/>
              <a:t>Attacker’s machine (VM)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/>
              <a:t>Legal website (VM) with public </a:t>
            </a:r>
            <a:r>
              <a:rPr lang="en-US" altLang="zh-TW" dirty="0" err="1"/>
              <a:t>ip</a:t>
            </a:r>
            <a:r>
              <a:rPr lang="en-US" altLang="zh-TW" dirty="0"/>
              <a:t> address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/>
              <a:t>Victim Machine</a:t>
            </a:r>
            <a:r>
              <a:rPr lang="zh-TW" altLang="zh-TW" dirty="0" smtClean="0">
                <a:effectLst/>
              </a:rPr>
              <a:t> </a:t>
            </a:r>
            <a:endParaRPr kumimoji="1"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0" y="3793172"/>
            <a:ext cx="4686300" cy="28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Requirement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tudents </a:t>
            </a:r>
            <a:r>
              <a:rPr lang="en-US" altLang="zh-TW" dirty="0"/>
              <a:t>should upload following things to E-campus</a:t>
            </a:r>
            <a:endParaRPr lang="zh-TW" altLang="zh-TW" dirty="0"/>
          </a:p>
          <a:p>
            <a:pPr lvl="1"/>
            <a:r>
              <a:rPr lang="en-US" altLang="zh-TW" dirty="0"/>
              <a:t>MITM program source code(with fake certificate)</a:t>
            </a:r>
            <a:endParaRPr lang="zh-TW" altLang="zh-TW" dirty="0"/>
          </a:p>
          <a:p>
            <a:pPr lvl="1"/>
            <a:r>
              <a:rPr lang="en-US" altLang="zh-TW" dirty="0"/>
              <a:t>Report</a:t>
            </a:r>
            <a:endParaRPr lang="zh-TW" altLang="zh-TW" dirty="0"/>
          </a:p>
          <a:p>
            <a:pPr lvl="1"/>
            <a:r>
              <a:rPr lang="en-US" altLang="zh-TW" dirty="0"/>
              <a:t>Address of you website, which contain a certificate signed by TA’s certificate (include in report)</a:t>
            </a:r>
            <a:r>
              <a:rPr lang="en-US" altLang="zh-TW" dirty="0" smtClean="0"/>
              <a:t>.</a:t>
            </a:r>
          </a:p>
          <a:p>
            <a:r>
              <a:rPr kumimoji="1" lang="en-US" altLang="zh-TW" dirty="0" smtClean="0"/>
              <a:t>Deadline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2014.06.08</a:t>
            </a:r>
          </a:p>
          <a:p>
            <a:pPr marL="457200" lvl="1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52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MITM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MITM is an approach to attack website without strong authentication.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attacker first intercepts communicate between victim and server.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Then </a:t>
            </a:r>
            <a:r>
              <a:rPr lang="en-US" altLang="zh-TW" dirty="0"/>
              <a:t>attacker pretends itself as server and forward the message between server and victim.</a:t>
            </a:r>
            <a:r>
              <a:rPr lang="zh-TW" altLang="zh-TW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pPr lvl="1"/>
            <a:r>
              <a:rPr kumimoji="1" lang="en-US" altLang="zh-TW" dirty="0" smtClean="0"/>
              <a:t>Attacker can monitor and modify message between server and victim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8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673</Words>
  <Application>Microsoft Office PowerPoint</Application>
  <PresentationFormat>如螢幕大小 (4:3)</PresentationFormat>
  <Paragraphs>122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新細明體</vt:lpstr>
      <vt:lpstr>Arial</vt:lpstr>
      <vt:lpstr>Calibri</vt:lpstr>
      <vt:lpstr>Times New Roman</vt:lpstr>
      <vt:lpstr>Office 佈景主題</vt:lpstr>
      <vt:lpstr>Network Security Subproject 3-  Website Authentication </vt:lpstr>
      <vt:lpstr>Outline</vt:lpstr>
      <vt:lpstr>Project Overview – Secure Message Board</vt:lpstr>
      <vt:lpstr>Project Roadmap</vt:lpstr>
      <vt:lpstr>Project Review</vt:lpstr>
      <vt:lpstr>Introduction</vt:lpstr>
      <vt:lpstr>Environment</vt:lpstr>
      <vt:lpstr>Requirement</vt:lpstr>
      <vt:lpstr>MITM</vt:lpstr>
      <vt:lpstr>MITM Flow</vt:lpstr>
      <vt:lpstr>Step of MITM</vt:lpstr>
      <vt:lpstr>Create a Fake Certificate</vt:lpstr>
      <vt:lpstr>Intercept user’s communication </vt:lpstr>
      <vt:lpstr>Implement MITM Program </vt:lpstr>
      <vt:lpstr>Expected Result of MITM</vt:lpstr>
      <vt:lpstr>CA and Trust Chain </vt:lpstr>
      <vt:lpstr>Step for CA</vt:lpstr>
      <vt:lpstr>Step 1</vt:lpstr>
      <vt:lpstr>Step 2 &amp; Step 3</vt:lpstr>
      <vt:lpstr>Step 3 - cont</vt:lpstr>
      <vt:lpstr>Step 4</vt:lpstr>
      <vt:lpstr>Expected Result of CA</vt:lpstr>
      <vt:lpstr>Grading Policy</vt:lpstr>
      <vt:lpstr>Reference</vt:lpstr>
      <vt:lpstr>Reading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Subproject 3-  Website Authentication </dc:title>
  <dc:creator>bletchley CK</dc:creator>
  <cp:lastModifiedBy>寬寬寬寬</cp:lastModifiedBy>
  <cp:revision>13</cp:revision>
  <dcterms:created xsi:type="dcterms:W3CDTF">2014-05-05T13:09:06Z</dcterms:created>
  <dcterms:modified xsi:type="dcterms:W3CDTF">2014-05-07T04:11:49Z</dcterms:modified>
</cp:coreProperties>
</file>