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9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e62cd238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e62cd238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e62cd238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e62cd238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e62cd2382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e62cd238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e62cd2382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e62cd238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62cd238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62cd238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e379fc47d_1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e379fc47d_1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e379fc47d_3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e379fc47d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dbc7162e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dbc7162e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e62cd2382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e62cd238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5dbc7162e5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5dbc7162e5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dbc7162e5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dbc7162e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e62cd238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e62cd238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e62cd2382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e62cd2382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e62cd2382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e62cd238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Here we can tell that the different phases of Moon do not have the connection with the number of incident as reported in the EMS call in the New York City.</a:t>
            </a:r>
            <a:endParaRPr/>
          </a:p>
          <a:p>
            <a:pPr marL="0" lvl="0" indent="0" algn="l" rtl="0">
              <a:lnSpc>
                <a:spcPct val="115000"/>
              </a:lnSpc>
              <a:spcBef>
                <a:spcPts val="1200"/>
              </a:spcBef>
              <a:spcAft>
                <a:spcPts val="0"/>
              </a:spcAft>
              <a:buNone/>
            </a:pPr>
            <a:r>
              <a:rPr lang="en"/>
              <a:t>The figure shows that the incident level is high during Last Quarter which is 32.8% and it`s significant because it has the larger number of data sets in compared to any other phases.</a:t>
            </a:r>
            <a:endParaRPr/>
          </a:p>
          <a:p>
            <a:pPr marL="0" lvl="0" indent="0" algn="l" rtl="0">
              <a:lnSpc>
                <a:spcPct val="115000"/>
              </a:lnSpc>
              <a:spcBef>
                <a:spcPts val="1200"/>
              </a:spcBef>
              <a:spcAft>
                <a:spcPts val="0"/>
              </a:spcAft>
              <a:buNone/>
            </a:pPr>
            <a:r>
              <a:rPr lang="en"/>
              <a:t> Analysis;</a:t>
            </a:r>
            <a:endParaRPr/>
          </a:p>
          <a:p>
            <a:pPr marL="0" lvl="0" indent="0" algn="l" rtl="0">
              <a:lnSpc>
                <a:spcPct val="115000"/>
              </a:lnSpc>
              <a:spcBef>
                <a:spcPts val="1200"/>
              </a:spcBef>
              <a:spcAft>
                <a:spcPts val="0"/>
              </a:spcAft>
              <a:buNone/>
            </a:pPr>
            <a:r>
              <a:rPr lang="en"/>
              <a:t>Here we can tell that the different phases of Moon do not have the connection with the number of incident as reported in the EMS call in the New York City.</a:t>
            </a:r>
            <a:endParaRPr/>
          </a:p>
          <a:p>
            <a:pPr marL="0" lvl="0" indent="0" algn="l" rtl="0">
              <a:lnSpc>
                <a:spcPct val="115000"/>
              </a:lnSpc>
              <a:spcBef>
                <a:spcPts val="1200"/>
              </a:spcBef>
              <a:spcAft>
                <a:spcPts val="0"/>
              </a:spcAft>
              <a:buNone/>
            </a:pPr>
            <a:r>
              <a:rPr lang="en"/>
              <a:t>The figure shows that the incident level is high during Last Quarter which is 32.8% and it`s significant because it has the larger number of data sets in compared to any other phases.</a:t>
            </a:r>
            <a:endParaRPr/>
          </a:p>
          <a:p>
            <a:pPr marL="0" lvl="0" indent="0" algn="l" rtl="0">
              <a:lnSpc>
                <a:spcPct val="115000"/>
              </a:lnSpc>
              <a:spcBef>
                <a:spcPts val="1200"/>
              </a:spcBef>
              <a:spcAft>
                <a:spcPts val="0"/>
              </a:spcAft>
              <a:buNone/>
            </a:pPr>
            <a:r>
              <a:rPr lang="en"/>
              <a:t> </a:t>
            </a:r>
            <a:endParaRPr/>
          </a:p>
          <a:p>
            <a:pPr marL="0" lvl="0" indent="0" algn="l" rtl="0">
              <a:lnSpc>
                <a:spcPct val="115000"/>
              </a:lnSpc>
              <a:spcBef>
                <a:spcPts val="1200"/>
              </a:spcBef>
              <a:spcAft>
                <a:spcPts val="0"/>
              </a:spcAft>
              <a:buNone/>
            </a:pPr>
            <a:r>
              <a:rPr lang="en"/>
              <a:t> </a:t>
            </a:r>
            <a:endParaRPr/>
          </a:p>
          <a:p>
            <a:pPr marL="0" lvl="0" indent="0" algn="l" rtl="0">
              <a:spcBef>
                <a:spcPts val="120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e62cd238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e62cd238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dbc7162e5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dbc7162e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e57ebc2d2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e57ebc2d2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dbc7162e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dbc7162e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dbc7162e5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dbc7162e5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e62cd238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e62cd238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e62cd238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e62cd23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e62cd238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e62cd238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e62cd23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e62cd23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www.history.com/news/7-unusual-myths-and-theories-about-the-moon"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6.gi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Darkside of the Moon</a:t>
            </a:r>
            <a:endParaRPr/>
          </a:p>
        </p:txBody>
      </p:sp>
      <p:sp>
        <p:nvSpPr>
          <p:cNvPr id="55" name="Google Shape;55;p13"/>
          <p:cNvSpPr txBox="1">
            <a:spLocks noGrp="1"/>
          </p:cNvSpPr>
          <p:nvPr>
            <p:ph type="subTitle" idx="1"/>
          </p:nvPr>
        </p:nvSpPr>
        <p:spPr>
          <a:xfrm>
            <a:off x="311700" y="2681725"/>
            <a:ext cx="8520600" cy="52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Group 3</a:t>
            </a:r>
            <a:endParaRPr/>
          </a:p>
        </p:txBody>
      </p:sp>
      <p:sp>
        <p:nvSpPr>
          <p:cNvPr id="56" name="Google Shape;56;p13"/>
          <p:cNvSpPr txBox="1">
            <a:spLocks noGrp="1"/>
          </p:cNvSpPr>
          <p:nvPr>
            <p:ph type="subTitle" idx="1"/>
          </p:nvPr>
        </p:nvSpPr>
        <p:spPr>
          <a:xfrm>
            <a:off x="2424150" y="3452225"/>
            <a:ext cx="4295700" cy="103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Yosief, Andrew, Ben, Ellen, Jason K., Josh, Marshal, Nobon, &amp; Sajita</a:t>
            </a:r>
            <a:endParaRPr sz="1800"/>
          </a:p>
        </p:txBody>
      </p:sp>
      <p:pic>
        <p:nvPicPr>
          <p:cNvPr id="57" name="Google Shape;57;p13"/>
          <p:cNvPicPr preferRelativeResize="0"/>
          <p:nvPr/>
        </p:nvPicPr>
        <p:blipFill>
          <a:blip r:embed="rId3">
            <a:alphaModFix/>
          </a:blip>
          <a:stretch>
            <a:fillRect/>
          </a:stretch>
        </p:blipFill>
        <p:spPr>
          <a:xfrm>
            <a:off x="0" y="3048000"/>
            <a:ext cx="2000250" cy="2095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127" name="Google Shape;127;p22"/>
          <p:cNvSpPr txBox="1">
            <a:spLocks noGrp="1"/>
          </p:cNvSpPr>
          <p:nvPr>
            <p:ph type="body" idx="1"/>
          </p:nvPr>
        </p:nvSpPr>
        <p:spPr>
          <a:xfrm>
            <a:off x="311700" y="847675"/>
            <a:ext cx="8520600" cy="37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EMS Data - Cleaning </a:t>
            </a:r>
            <a:endParaRPr b="1" u="sng"/>
          </a:p>
          <a:p>
            <a:pPr marL="0" lvl="0" indent="0" algn="l" rtl="0">
              <a:spcBef>
                <a:spcPts val="1600"/>
              </a:spcBef>
              <a:spcAft>
                <a:spcPts val="1600"/>
              </a:spcAft>
              <a:buNone/>
            </a:pPr>
            <a:endParaRPr/>
          </a:p>
        </p:txBody>
      </p:sp>
      <p:pic>
        <p:nvPicPr>
          <p:cNvPr id="128" name="Google Shape;128;p22"/>
          <p:cNvPicPr preferRelativeResize="0"/>
          <p:nvPr/>
        </p:nvPicPr>
        <p:blipFill>
          <a:blip r:embed="rId3">
            <a:alphaModFix/>
          </a:blip>
          <a:stretch>
            <a:fillRect/>
          </a:stretch>
        </p:blipFill>
        <p:spPr>
          <a:xfrm>
            <a:off x="0" y="3048000"/>
            <a:ext cx="2000250" cy="2095500"/>
          </a:xfrm>
          <a:prstGeom prst="rect">
            <a:avLst/>
          </a:prstGeom>
          <a:noFill/>
          <a:ln>
            <a:noFill/>
          </a:ln>
        </p:spPr>
      </p:pic>
      <p:pic>
        <p:nvPicPr>
          <p:cNvPr id="129" name="Google Shape;129;p22"/>
          <p:cNvPicPr preferRelativeResize="0"/>
          <p:nvPr/>
        </p:nvPicPr>
        <p:blipFill>
          <a:blip r:embed="rId4">
            <a:alphaModFix/>
          </a:blip>
          <a:stretch>
            <a:fillRect/>
          </a:stretch>
        </p:blipFill>
        <p:spPr>
          <a:xfrm>
            <a:off x="1405150" y="1378550"/>
            <a:ext cx="6333700" cy="349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135" name="Google Shape;135;p23"/>
          <p:cNvSpPr txBox="1">
            <a:spLocks noGrp="1"/>
          </p:cNvSpPr>
          <p:nvPr>
            <p:ph type="body" idx="1"/>
          </p:nvPr>
        </p:nvSpPr>
        <p:spPr>
          <a:xfrm>
            <a:off x="311700" y="847675"/>
            <a:ext cx="8520600" cy="37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EMS Data - Filtering</a:t>
            </a:r>
            <a:endParaRPr b="1" u="sng"/>
          </a:p>
          <a:p>
            <a:pPr marL="0" lvl="0" indent="0" algn="l" rtl="0">
              <a:spcBef>
                <a:spcPts val="1600"/>
              </a:spcBef>
              <a:spcAft>
                <a:spcPts val="1600"/>
              </a:spcAft>
              <a:buNone/>
            </a:pPr>
            <a:endParaRPr/>
          </a:p>
        </p:txBody>
      </p:sp>
      <p:pic>
        <p:nvPicPr>
          <p:cNvPr id="136" name="Google Shape;136;p23"/>
          <p:cNvPicPr preferRelativeResize="0"/>
          <p:nvPr/>
        </p:nvPicPr>
        <p:blipFill>
          <a:blip r:embed="rId3">
            <a:alphaModFix/>
          </a:blip>
          <a:stretch>
            <a:fillRect/>
          </a:stretch>
        </p:blipFill>
        <p:spPr>
          <a:xfrm>
            <a:off x="0" y="3048000"/>
            <a:ext cx="2000250" cy="2095500"/>
          </a:xfrm>
          <a:prstGeom prst="rect">
            <a:avLst/>
          </a:prstGeom>
          <a:noFill/>
          <a:ln>
            <a:noFill/>
          </a:ln>
        </p:spPr>
      </p:pic>
      <p:pic>
        <p:nvPicPr>
          <p:cNvPr id="137" name="Google Shape;137;p23"/>
          <p:cNvPicPr preferRelativeResize="0"/>
          <p:nvPr/>
        </p:nvPicPr>
        <p:blipFill>
          <a:blip r:embed="rId4">
            <a:alphaModFix/>
          </a:blip>
          <a:stretch>
            <a:fillRect/>
          </a:stretch>
        </p:blipFill>
        <p:spPr>
          <a:xfrm>
            <a:off x="1073697" y="1608125"/>
            <a:ext cx="6719050" cy="177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143" name="Google Shape;143;p24"/>
          <p:cNvSpPr txBox="1">
            <a:spLocks noGrp="1"/>
          </p:cNvSpPr>
          <p:nvPr>
            <p:ph type="body" idx="1"/>
          </p:nvPr>
        </p:nvSpPr>
        <p:spPr>
          <a:xfrm>
            <a:off x="311700" y="847675"/>
            <a:ext cx="8520600" cy="37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EMS Data - Read to CSV</a:t>
            </a:r>
            <a:endParaRPr b="1" u="sng"/>
          </a:p>
          <a:p>
            <a:pPr marL="0" lvl="0" indent="0" algn="l" rtl="0">
              <a:spcBef>
                <a:spcPts val="1600"/>
              </a:spcBef>
              <a:spcAft>
                <a:spcPts val="1600"/>
              </a:spcAft>
              <a:buNone/>
            </a:pPr>
            <a:endParaRPr/>
          </a:p>
        </p:txBody>
      </p:sp>
      <p:pic>
        <p:nvPicPr>
          <p:cNvPr id="144" name="Google Shape;144;p24"/>
          <p:cNvPicPr preferRelativeResize="0"/>
          <p:nvPr/>
        </p:nvPicPr>
        <p:blipFill>
          <a:blip r:embed="rId3">
            <a:alphaModFix/>
          </a:blip>
          <a:stretch>
            <a:fillRect/>
          </a:stretch>
        </p:blipFill>
        <p:spPr>
          <a:xfrm>
            <a:off x="0" y="3048000"/>
            <a:ext cx="2000250" cy="2095500"/>
          </a:xfrm>
          <a:prstGeom prst="rect">
            <a:avLst/>
          </a:prstGeom>
          <a:noFill/>
          <a:ln>
            <a:noFill/>
          </a:ln>
        </p:spPr>
      </p:pic>
      <p:pic>
        <p:nvPicPr>
          <p:cNvPr id="145" name="Google Shape;145;p24"/>
          <p:cNvPicPr preferRelativeResize="0"/>
          <p:nvPr/>
        </p:nvPicPr>
        <p:blipFill>
          <a:blip r:embed="rId4">
            <a:alphaModFix/>
          </a:blip>
          <a:stretch>
            <a:fillRect/>
          </a:stretch>
        </p:blipFill>
        <p:spPr>
          <a:xfrm>
            <a:off x="837850" y="1754000"/>
            <a:ext cx="7042425" cy="1695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151" name="Google Shape;151;p25"/>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a:t>Merging the Data</a:t>
            </a:r>
            <a:endParaRPr/>
          </a:p>
        </p:txBody>
      </p:sp>
      <p:pic>
        <p:nvPicPr>
          <p:cNvPr id="152" name="Google Shape;152;p25"/>
          <p:cNvPicPr preferRelativeResize="0"/>
          <p:nvPr/>
        </p:nvPicPr>
        <p:blipFill>
          <a:blip r:embed="rId3">
            <a:alphaModFix/>
          </a:blip>
          <a:stretch>
            <a:fillRect/>
          </a:stretch>
        </p:blipFill>
        <p:spPr>
          <a:xfrm>
            <a:off x="0" y="3114663"/>
            <a:ext cx="2019300" cy="2028825"/>
          </a:xfrm>
          <a:prstGeom prst="rect">
            <a:avLst/>
          </a:prstGeom>
          <a:noFill/>
          <a:ln>
            <a:noFill/>
          </a:ln>
        </p:spPr>
      </p:pic>
      <p:pic>
        <p:nvPicPr>
          <p:cNvPr id="153" name="Google Shape;153;p25"/>
          <p:cNvPicPr preferRelativeResize="0"/>
          <p:nvPr/>
        </p:nvPicPr>
        <p:blipFill>
          <a:blip r:embed="rId4">
            <a:alphaModFix/>
          </a:blip>
          <a:stretch>
            <a:fillRect/>
          </a:stretch>
        </p:blipFill>
        <p:spPr>
          <a:xfrm>
            <a:off x="2268875" y="1275700"/>
            <a:ext cx="5007401" cy="3627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159" name="Google Shape;159;p26"/>
          <p:cNvSpPr txBox="1">
            <a:spLocks noGrp="1"/>
          </p:cNvSpPr>
          <p:nvPr>
            <p:ph type="body" idx="1"/>
          </p:nvPr>
        </p:nvSpPr>
        <p:spPr>
          <a:xfrm>
            <a:off x="311700" y="8476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a:t>Merging the Data</a:t>
            </a:r>
            <a:endParaRPr/>
          </a:p>
        </p:txBody>
      </p:sp>
      <p:pic>
        <p:nvPicPr>
          <p:cNvPr id="160" name="Google Shape;160;p26"/>
          <p:cNvPicPr preferRelativeResize="0"/>
          <p:nvPr/>
        </p:nvPicPr>
        <p:blipFill>
          <a:blip r:embed="rId3">
            <a:alphaModFix/>
          </a:blip>
          <a:stretch>
            <a:fillRect/>
          </a:stretch>
        </p:blipFill>
        <p:spPr>
          <a:xfrm>
            <a:off x="0" y="3114663"/>
            <a:ext cx="2019300" cy="2028825"/>
          </a:xfrm>
          <a:prstGeom prst="rect">
            <a:avLst/>
          </a:prstGeom>
          <a:noFill/>
          <a:ln>
            <a:noFill/>
          </a:ln>
        </p:spPr>
      </p:pic>
      <p:pic>
        <p:nvPicPr>
          <p:cNvPr id="161" name="Google Shape;161;p26"/>
          <p:cNvPicPr preferRelativeResize="0"/>
          <p:nvPr/>
        </p:nvPicPr>
        <p:blipFill>
          <a:blip r:embed="rId4">
            <a:alphaModFix/>
          </a:blip>
          <a:stretch>
            <a:fillRect/>
          </a:stretch>
        </p:blipFill>
        <p:spPr>
          <a:xfrm>
            <a:off x="1330775" y="1338200"/>
            <a:ext cx="6368949" cy="348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Analysis</a:t>
            </a:r>
            <a:endParaRPr/>
          </a:p>
        </p:txBody>
      </p:sp>
      <p:sp>
        <p:nvSpPr>
          <p:cNvPr id="167" name="Google Shape;16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8" name="Google Shape;168;p27"/>
          <p:cNvPicPr preferRelativeResize="0"/>
          <p:nvPr/>
        </p:nvPicPr>
        <p:blipFill>
          <a:blip r:embed="rId3">
            <a:alphaModFix/>
          </a:blip>
          <a:stretch>
            <a:fillRect/>
          </a:stretch>
        </p:blipFill>
        <p:spPr>
          <a:xfrm>
            <a:off x="0" y="3095613"/>
            <a:ext cx="2057400" cy="20478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822200" y="445025"/>
            <a:ext cx="5785301" cy="4338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8"/>
          <p:cNvPicPr preferRelativeResize="0"/>
          <p:nvPr/>
        </p:nvPicPr>
        <p:blipFill>
          <a:blip r:embed="rId3">
            <a:alphaModFix/>
          </a:blip>
          <a:stretch>
            <a:fillRect/>
          </a:stretch>
        </p:blipFill>
        <p:spPr>
          <a:xfrm>
            <a:off x="458000" y="339200"/>
            <a:ext cx="8278900" cy="459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364050" y="445025"/>
            <a:ext cx="8468400" cy="6000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None/>
            </a:pPr>
            <a:r>
              <a:rPr lang="en"/>
              <a:t>Average Severity Call By Moon Phase</a:t>
            </a:r>
            <a:endParaRPr/>
          </a:p>
        </p:txBody>
      </p:sp>
      <p:pic>
        <p:nvPicPr>
          <p:cNvPr id="180" name="Google Shape;180;p29"/>
          <p:cNvPicPr preferRelativeResize="0"/>
          <p:nvPr/>
        </p:nvPicPr>
        <p:blipFill>
          <a:blip r:embed="rId3">
            <a:alphaModFix/>
          </a:blip>
          <a:stretch>
            <a:fillRect/>
          </a:stretch>
        </p:blipFill>
        <p:spPr>
          <a:xfrm>
            <a:off x="0" y="3095613"/>
            <a:ext cx="2057400" cy="2047875"/>
          </a:xfrm>
          <a:prstGeom prst="rect">
            <a:avLst/>
          </a:prstGeom>
          <a:noFill/>
          <a:ln>
            <a:noFill/>
          </a:ln>
        </p:spPr>
      </p:pic>
      <p:pic>
        <p:nvPicPr>
          <p:cNvPr id="181" name="Google Shape;181;p29"/>
          <p:cNvPicPr preferRelativeResize="0"/>
          <p:nvPr/>
        </p:nvPicPr>
        <p:blipFill rotWithShape="1">
          <a:blip r:embed="rId4">
            <a:alphaModFix/>
          </a:blip>
          <a:srcRect t="5473"/>
          <a:stretch/>
        </p:blipFill>
        <p:spPr>
          <a:xfrm>
            <a:off x="1736175" y="960674"/>
            <a:ext cx="5493700" cy="3395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pic>
        <p:nvPicPr>
          <p:cNvPr id="187" name="Google Shape;187;p30"/>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188" name="Google Shape;188;p30"/>
          <p:cNvPicPr preferRelativeResize="0"/>
          <p:nvPr/>
        </p:nvPicPr>
        <p:blipFill>
          <a:blip r:embed="rId4">
            <a:alphaModFix/>
          </a:blip>
          <a:stretch>
            <a:fillRect/>
          </a:stretch>
        </p:blipFill>
        <p:spPr>
          <a:xfrm>
            <a:off x="2681450" y="1061675"/>
            <a:ext cx="4703474" cy="37197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pic>
        <p:nvPicPr>
          <p:cNvPr id="194" name="Google Shape;194;p31"/>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195" name="Google Shape;195;p31"/>
          <p:cNvPicPr preferRelativeResize="0"/>
          <p:nvPr/>
        </p:nvPicPr>
        <p:blipFill>
          <a:blip r:embed="rId4">
            <a:alphaModFix/>
          </a:blip>
          <a:stretch>
            <a:fillRect/>
          </a:stretch>
        </p:blipFill>
        <p:spPr>
          <a:xfrm>
            <a:off x="2472650" y="1093925"/>
            <a:ext cx="4974650" cy="373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&amp; Summary</a:t>
            </a:r>
            <a:endParaRPr/>
          </a:p>
        </p:txBody>
      </p:sp>
      <p:sp>
        <p:nvSpPr>
          <p:cNvPr id="63" name="Google Shape;63;p1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Well, according to History.com...</a:t>
            </a:r>
            <a:endParaRPr/>
          </a:p>
        </p:txBody>
      </p:sp>
      <p:pic>
        <p:nvPicPr>
          <p:cNvPr id="64" name="Google Shape;64;p14"/>
          <p:cNvPicPr preferRelativeResize="0"/>
          <p:nvPr/>
        </p:nvPicPr>
        <p:blipFill>
          <a:blip r:embed="rId3">
            <a:alphaModFix/>
          </a:blip>
          <a:stretch>
            <a:fillRect/>
          </a:stretch>
        </p:blipFill>
        <p:spPr>
          <a:xfrm>
            <a:off x="0" y="3114663"/>
            <a:ext cx="2019300" cy="2028825"/>
          </a:xfrm>
          <a:prstGeom prst="rect">
            <a:avLst/>
          </a:prstGeom>
          <a:noFill/>
          <a:ln>
            <a:noFill/>
          </a:ln>
        </p:spPr>
      </p:pic>
      <p:pic>
        <p:nvPicPr>
          <p:cNvPr id="65" name="Google Shape;65;p14"/>
          <p:cNvPicPr preferRelativeResize="0"/>
          <p:nvPr/>
        </p:nvPicPr>
        <p:blipFill>
          <a:blip r:embed="rId4">
            <a:alphaModFix/>
          </a:blip>
          <a:stretch>
            <a:fillRect/>
          </a:stretch>
        </p:blipFill>
        <p:spPr>
          <a:xfrm>
            <a:off x="2019300" y="1492225"/>
            <a:ext cx="6901051" cy="3243674"/>
          </a:xfrm>
          <a:prstGeom prst="rect">
            <a:avLst/>
          </a:prstGeom>
          <a:noFill/>
          <a:ln>
            <a:noFill/>
          </a:ln>
        </p:spPr>
      </p:pic>
      <p:sp>
        <p:nvSpPr>
          <p:cNvPr id="66" name="Google Shape;66;p14"/>
          <p:cNvSpPr txBox="1"/>
          <p:nvPr/>
        </p:nvSpPr>
        <p:spPr>
          <a:xfrm>
            <a:off x="3894150" y="4749325"/>
            <a:ext cx="5026200" cy="2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rgbClr val="EFEFEF"/>
                </a:solidFill>
                <a:hlinkClick r:id="rId5"/>
              </a:rPr>
              <a:t>https://www.history.com/news/7-unusual-myths-and-theories-about-the-moon</a:t>
            </a:r>
            <a:endParaRPr>
              <a:solidFill>
                <a:srgbClr val="EFEFE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pic>
        <p:nvPicPr>
          <p:cNvPr id="201" name="Google Shape;201;p32"/>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202" name="Google Shape;202;p32"/>
          <p:cNvPicPr preferRelativeResize="0"/>
          <p:nvPr/>
        </p:nvPicPr>
        <p:blipFill>
          <a:blip r:embed="rId4">
            <a:alphaModFix/>
          </a:blip>
          <a:stretch>
            <a:fillRect/>
          </a:stretch>
        </p:blipFill>
        <p:spPr>
          <a:xfrm>
            <a:off x="2431452" y="585077"/>
            <a:ext cx="4289549" cy="42895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pic>
        <p:nvPicPr>
          <p:cNvPr id="208" name="Google Shape;208;p33"/>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209" name="Google Shape;209;p33"/>
          <p:cNvPicPr preferRelativeResize="0"/>
          <p:nvPr/>
        </p:nvPicPr>
        <p:blipFill>
          <a:blip r:embed="rId4">
            <a:alphaModFix/>
          </a:blip>
          <a:stretch>
            <a:fillRect/>
          </a:stretch>
        </p:blipFill>
        <p:spPr>
          <a:xfrm>
            <a:off x="2200263" y="1017725"/>
            <a:ext cx="5094634" cy="382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a:t>
            </a:r>
            <a:endParaRPr/>
          </a:p>
        </p:txBody>
      </p:sp>
      <p:pic>
        <p:nvPicPr>
          <p:cNvPr id="215" name="Google Shape;215;p34"/>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216" name="Google Shape;216;p34"/>
          <p:cNvPicPr preferRelativeResize="0"/>
          <p:nvPr/>
        </p:nvPicPr>
        <p:blipFill>
          <a:blip r:embed="rId4">
            <a:alphaModFix/>
          </a:blip>
          <a:stretch>
            <a:fillRect/>
          </a:stretch>
        </p:blipFill>
        <p:spPr>
          <a:xfrm>
            <a:off x="2157425" y="1208950"/>
            <a:ext cx="5459875" cy="2988050"/>
          </a:xfrm>
          <a:prstGeom prst="rect">
            <a:avLst/>
          </a:prstGeom>
          <a:noFill/>
          <a:ln>
            <a:noFill/>
          </a:ln>
        </p:spPr>
      </p:pic>
      <p:sp>
        <p:nvSpPr>
          <p:cNvPr id="217" name="Google Shape;217;p34"/>
          <p:cNvSpPr txBox="1"/>
          <p:nvPr/>
        </p:nvSpPr>
        <p:spPr>
          <a:xfrm>
            <a:off x="2184600" y="4168275"/>
            <a:ext cx="60147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1100">
                <a:solidFill>
                  <a:srgbClr val="FFFFFF"/>
                </a:solidFill>
              </a:rPr>
              <a:t>Here we can tell that the different phases of Moon do not have the connection with the number of incident as reported in the EMS call in the New York City.</a:t>
            </a:r>
            <a:endParaRPr>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0" y="3048000"/>
            <a:ext cx="2000250" cy="2095500"/>
          </a:xfrm>
          <a:prstGeom prst="rect">
            <a:avLst/>
          </a:prstGeom>
          <a:noFill/>
          <a:ln>
            <a:noFill/>
          </a:ln>
        </p:spPr>
      </p:pic>
      <p:sp>
        <p:nvSpPr>
          <p:cNvPr id="223" name="Google Shape;22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 Mortem</a:t>
            </a:r>
            <a:endParaRPr/>
          </a:p>
        </p:txBody>
      </p:sp>
      <p:sp>
        <p:nvSpPr>
          <p:cNvPr id="224" name="Google Shape;22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Difficulties</a:t>
            </a:r>
            <a:endParaRPr b="1"/>
          </a:p>
          <a:p>
            <a:pPr marL="914400" lvl="1" indent="-317500" algn="l" rtl="0">
              <a:spcBef>
                <a:spcPts val="0"/>
              </a:spcBef>
              <a:spcAft>
                <a:spcPts val="0"/>
              </a:spcAft>
              <a:buSzPts val="1400"/>
              <a:buChar char="○"/>
            </a:pPr>
            <a:r>
              <a:rPr lang="en"/>
              <a:t>Large data sets… like a csv with 8.5 million rows</a:t>
            </a:r>
            <a:endParaRPr/>
          </a:p>
          <a:p>
            <a:pPr marL="914400" lvl="1" indent="-317500" algn="l" rtl="0">
              <a:spcBef>
                <a:spcPts val="0"/>
              </a:spcBef>
              <a:spcAft>
                <a:spcPts val="0"/>
              </a:spcAft>
              <a:buSzPts val="1400"/>
              <a:buChar char="○"/>
            </a:pPr>
            <a:r>
              <a:rPr lang="en"/>
              <a:t>API’s that crash after pulling data multiple times in the same sitting</a:t>
            </a:r>
            <a:endParaRPr/>
          </a:p>
          <a:p>
            <a:pPr marL="914400" lvl="1" indent="-317500" algn="l" rtl="0">
              <a:spcBef>
                <a:spcPts val="0"/>
              </a:spcBef>
              <a:spcAft>
                <a:spcPts val="0"/>
              </a:spcAft>
              <a:buSzPts val="1400"/>
              <a:buChar char="○"/>
            </a:pPr>
            <a:r>
              <a:rPr lang="en"/>
              <a:t>Dealing with datetimes when we just want the date to group by</a:t>
            </a:r>
            <a:endParaRPr/>
          </a:p>
          <a:p>
            <a:pPr marL="1828800" lvl="3" indent="-317500" algn="l" rtl="0">
              <a:spcBef>
                <a:spcPts val="0"/>
              </a:spcBef>
              <a:spcAft>
                <a:spcPts val="0"/>
              </a:spcAft>
              <a:buSzPts val="1400"/>
              <a:buChar char="●"/>
            </a:pPr>
            <a:r>
              <a:rPr lang="en" sz="1800" b="1"/>
              <a:t>What’s next?</a:t>
            </a:r>
            <a:endParaRPr sz="1800" b="1"/>
          </a:p>
          <a:p>
            <a:pPr marL="2286000" lvl="4" indent="-317500" algn="l" rtl="0">
              <a:spcBef>
                <a:spcPts val="0"/>
              </a:spcBef>
              <a:spcAft>
                <a:spcPts val="0"/>
              </a:spcAft>
              <a:buSzPts val="1400"/>
              <a:buChar char="○"/>
            </a:pPr>
            <a:r>
              <a:rPr lang="en"/>
              <a:t>Looking at more than just 3 years of data </a:t>
            </a:r>
            <a:endParaRPr/>
          </a:p>
          <a:p>
            <a:pPr marL="2286000" lvl="4" indent="-317500" algn="l" rtl="0">
              <a:spcBef>
                <a:spcPts val="0"/>
              </a:spcBef>
              <a:spcAft>
                <a:spcPts val="0"/>
              </a:spcAft>
              <a:buSzPts val="1400"/>
              <a:buChar char="○"/>
            </a:pPr>
            <a:r>
              <a:rPr lang="en"/>
              <a:t>Seeing if weather is a variable in this equation</a:t>
            </a:r>
            <a:endParaRPr/>
          </a:p>
          <a:p>
            <a:pPr marL="2286000" lvl="4" indent="-317500" algn="l" rtl="0">
              <a:spcBef>
                <a:spcPts val="0"/>
              </a:spcBef>
              <a:spcAft>
                <a:spcPts val="0"/>
              </a:spcAft>
              <a:buSzPts val="1400"/>
              <a:buChar char="○"/>
            </a:pPr>
            <a:r>
              <a:rPr lang="en"/>
              <a:t>Performing a similar analysis on cities elsewhere -- even worldwide</a:t>
            </a:r>
            <a:endParaRPr/>
          </a:p>
        </p:txBody>
      </p:sp>
      <p:pic>
        <p:nvPicPr>
          <p:cNvPr id="225" name="Google Shape;225;p35"/>
          <p:cNvPicPr preferRelativeResize="0"/>
          <p:nvPr/>
        </p:nvPicPr>
        <p:blipFill>
          <a:blip r:embed="rId4">
            <a:alphaModFix/>
          </a:blip>
          <a:stretch>
            <a:fillRect/>
          </a:stretch>
        </p:blipFill>
        <p:spPr>
          <a:xfrm>
            <a:off x="5292150" y="0"/>
            <a:ext cx="3851850" cy="161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231" name="Google Shape;23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32" name="Google Shape;232;p36"/>
          <p:cNvPicPr preferRelativeResize="0"/>
          <p:nvPr/>
        </p:nvPicPr>
        <p:blipFill>
          <a:blip r:embed="rId3">
            <a:alphaModFix/>
          </a:blip>
          <a:stretch>
            <a:fillRect/>
          </a:stretch>
        </p:blipFill>
        <p:spPr>
          <a:xfrm>
            <a:off x="0" y="3114663"/>
            <a:ext cx="2019300" cy="202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&amp; Summary</a:t>
            </a:r>
            <a:endParaRPr/>
          </a:p>
        </p:txBody>
      </p:sp>
      <p:sp>
        <p:nvSpPr>
          <p:cNvPr id="72" name="Google Shape;72;p15"/>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We thought we’d test that theory by looking at EMS calls relative to the moon phases in NYC</a:t>
            </a:r>
            <a:endParaRPr/>
          </a:p>
          <a:p>
            <a:pPr marL="457200" lvl="0" indent="-342900" algn="l" rtl="0">
              <a:spcBef>
                <a:spcPts val="0"/>
              </a:spcBef>
              <a:spcAft>
                <a:spcPts val="0"/>
              </a:spcAft>
              <a:buSzPts val="1800"/>
              <a:buChar char="●"/>
            </a:pPr>
            <a:r>
              <a:rPr lang="en" b="1"/>
              <a:t>Our Questions:</a:t>
            </a:r>
            <a:endParaRPr b="1"/>
          </a:p>
          <a:p>
            <a:pPr marL="914400" lvl="1" indent="-317500" algn="l" rtl="0">
              <a:spcBef>
                <a:spcPts val="0"/>
              </a:spcBef>
              <a:spcAft>
                <a:spcPts val="0"/>
              </a:spcAft>
              <a:buSzPts val="1400"/>
              <a:buChar char="○"/>
            </a:pPr>
            <a:r>
              <a:rPr lang="en"/>
              <a:t>Do full moons correlate to an increased number of EMS calls?</a:t>
            </a:r>
            <a:endParaRPr/>
          </a:p>
          <a:p>
            <a:pPr marL="914400" lvl="1" indent="-317500" algn="l" rtl="0">
              <a:spcBef>
                <a:spcPts val="0"/>
              </a:spcBef>
              <a:spcAft>
                <a:spcPts val="0"/>
              </a:spcAft>
              <a:buSzPts val="1400"/>
              <a:buChar char="○"/>
            </a:pPr>
            <a:r>
              <a:rPr lang="en"/>
              <a:t>Do full moons correlate to an increased severity of EMS calls?</a:t>
            </a:r>
            <a:endParaRPr/>
          </a:p>
          <a:p>
            <a:pPr marL="914400" lvl="1" indent="-317500" algn="l" rtl="0">
              <a:spcBef>
                <a:spcPts val="0"/>
              </a:spcBef>
              <a:spcAft>
                <a:spcPts val="0"/>
              </a:spcAft>
              <a:buSzPts val="1400"/>
              <a:buChar char="○"/>
            </a:pPr>
            <a:r>
              <a:rPr lang="en"/>
              <a:t>Do any of the other phases correlate to a reduced number and a reduced severity of EMS calls?</a:t>
            </a:r>
            <a:endParaRPr/>
          </a:p>
          <a:p>
            <a:pPr marL="914400" lvl="0" indent="0" algn="l" rtl="0">
              <a:spcBef>
                <a:spcPts val="1600"/>
              </a:spcBef>
              <a:spcAft>
                <a:spcPts val="0"/>
              </a:spcAft>
              <a:buNone/>
            </a:pPr>
            <a:endParaRPr/>
          </a:p>
          <a:p>
            <a:pPr marL="3200400" lvl="6" indent="-317500" algn="l" rtl="0">
              <a:spcBef>
                <a:spcPts val="1600"/>
              </a:spcBef>
              <a:spcAft>
                <a:spcPts val="0"/>
              </a:spcAft>
              <a:buSzPts val="1400"/>
              <a:buChar char="●"/>
            </a:pPr>
            <a:r>
              <a:rPr lang="en" sz="1800" u="sng"/>
              <a:t>Our Hypothesis:</a:t>
            </a:r>
            <a:endParaRPr sz="1800" u="sng"/>
          </a:p>
          <a:p>
            <a:pPr marL="3657600" lvl="7" indent="-317500" algn="l" rtl="0">
              <a:spcBef>
                <a:spcPts val="0"/>
              </a:spcBef>
              <a:spcAft>
                <a:spcPts val="0"/>
              </a:spcAft>
              <a:buSzPts val="1400"/>
              <a:buChar char="○"/>
            </a:pPr>
            <a:r>
              <a:rPr lang="en" b="1"/>
              <a:t>When there is a full moon, the number of EMS calls and the severity of these calls will not be any different than they would otherwise be.</a:t>
            </a:r>
            <a:endParaRPr b="1"/>
          </a:p>
          <a:p>
            <a:pPr marL="914400" lvl="1" indent="-317500" algn="l" rtl="0">
              <a:spcBef>
                <a:spcPts val="0"/>
              </a:spcBef>
              <a:spcAft>
                <a:spcPts val="0"/>
              </a:spcAft>
              <a:buSzPts val="1400"/>
              <a:buChar char="○"/>
            </a:pPr>
            <a:r>
              <a:rPr lang="en"/>
              <a:t>?</a:t>
            </a:r>
            <a:endParaRPr/>
          </a:p>
        </p:txBody>
      </p:sp>
      <p:pic>
        <p:nvPicPr>
          <p:cNvPr id="73" name="Google Shape;73;p15"/>
          <p:cNvPicPr preferRelativeResize="0"/>
          <p:nvPr/>
        </p:nvPicPr>
        <p:blipFill>
          <a:blip r:embed="rId3">
            <a:alphaModFix/>
          </a:blip>
          <a:stretch>
            <a:fillRect/>
          </a:stretch>
        </p:blipFill>
        <p:spPr>
          <a:xfrm>
            <a:off x="0" y="3095613"/>
            <a:ext cx="2057400" cy="204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 &amp; Our Data</a:t>
            </a: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In order to answer our questions...</a:t>
            </a:r>
            <a:endParaRPr/>
          </a:p>
          <a:p>
            <a:pPr marL="914400" lvl="1" indent="-317500" algn="l" rtl="0">
              <a:spcBef>
                <a:spcPts val="0"/>
              </a:spcBef>
              <a:spcAft>
                <a:spcPts val="0"/>
              </a:spcAft>
              <a:buSzPts val="1400"/>
              <a:buChar char="○"/>
            </a:pPr>
            <a:r>
              <a:rPr lang="en"/>
              <a:t>We needed simplistic moon data describing when full moons were</a:t>
            </a:r>
            <a:endParaRPr/>
          </a:p>
          <a:p>
            <a:pPr marL="914400" lvl="1" indent="-317500" algn="l" rtl="0">
              <a:spcBef>
                <a:spcPts val="0"/>
              </a:spcBef>
              <a:spcAft>
                <a:spcPts val="0"/>
              </a:spcAft>
              <a:buSzPts val="1400"/>
              <a:buChar char="○"/>
            </a:pPr>
            <a:r>
              <a:rPr lang="en"/>
              <a:t>We needed EMS data providing quantity and measurable severity of calls</a:t>
            </a:r>
            <a:endParaRPr/>
          </a:p>
          <a:p>
            <a:pPr marL="1828800" lvl="3" indent="-342900" algn="l" rtl="0">
              <a:spcBef>
                <a:spcPts val="0"/>
              </a:spcBef>
              <a:spcAft>
                <a:spcPts val="0"/>
              </a:spcAft>
              <a:buSzPts val="1800"/>
              <a:buChar char="●"/>
            </a:pPr>
            <a:r>
              <a:rPr lang="en" sz="1800"/>
              <a:t>Our Data</a:t>
            </a:r>
            <a:endParaRPr sz="1800"/>
          </a:p>
          <a:p>
            <a:pPr marL="2286000" lvl="4" indent="-317500" algn="l" rtl="0">
              <a:spcBef>
                <a:spcPts val="0"/>
              </a:spcBef>
              <a:spcAft>
                <a:spcPts val="0"/>
              </a:spcAft>
              <a:buSzPts val="1400"/>
              <a:buChar char="○"/>
            </a:pPr>
            <a:r>
              <a:rPr lang="en"/>
              <a:t>US Navy Moon Phases API (took data from 2016-2018) from NYC</a:t>
            </a:r>
            <a:endParaRPr/>
          </a:p>
          <a:p>
            <a:pPr marL="2743200" lvl="5" indent="-317500" algn="l" rtl="0">
              <a:spcBef>
                <a:spcPts val="0"/>
              </a:spcBef>
              <a:spcAft>
                <a:spcPts val="0"/>
              </a:spcAft>
              <a:buSzPts val="1400"/>
              <a:buChar char="■"/>
            </a:pPr>
            <a:r>
              <a:rPr lang="en"/>
              <a:t>Phase</a:t>
            </a:r>
            <a:endParaRPr/>
          </a:p>
          <a:p>
            <a:pPr marL="2743200" lvl="5" indent="-317500" algn="l" rtl="0">
              <a:spcBef>
                <a:spcPts val="0"/>
              </a:spcBef>
              <a:spcAft>
                <a:spcPts val="0"/>
              </a:spcAft>
              <a:buSzPts val="1400"/>
              <a:buChar char="■"/>
            </a:pPr>
            <a:r>
              <a:rPr lang="en"/>
              <a:t>Date</a:t>
            </a:r>
            <a:endParaRPr/>
          </a:p>
          <a:p>
            <a:pPr marL="2286000" lvl="4" indent="-317500" algn="l" rtl="0">
              <a:spcBef>
                <a:spcPts val="0"/>
              </a:spcBef>
              <a:spcAft>
                <a:spcPts val="0"/>
              </a:spcAft>
              <a:buSzPts val="1400"/>
              <a:buChar char="○"/>
            </a:pPr>
            <a:r>
              <a:rPr lang="en"/>
              <a:t>EMS Data CSV from NYC </a:t>
            </a:r>
            <a:endParaRPr/>
          </a:p>
          <a:p>
            <a:pPr marL="2743200" lvl="5" indent="-317500" algn="l" rtl="0">
              <a:spcBef>
                <a:spcPts val="0"/>
              </a:spcBef>
              <a:spcAft>
                <a:spcPts val="0"/>
              </a:spcAft>
              <a:buSzPts val="1400"/>
              <a:buChar char="■"/>
            </a:pPr>
            <a:r>
              <a:rPr lang="en"/>
              <a:t>Call date/time</a:t>
            </a:r>
            <a:endParaRPr/>
          </a:p>
          <a:p>
            <a:pPr marL="2743200" lvl="5" indent="-317500" algn="l" rtl="0">
              <a:spcBef>
                <a:spcPts val="0"/>
              </a:spcBef>
              <a:spcAft>
                <a:spcPts val="0"/>
              </a:spcAft>
              <a:buSzPts val="1400"/>
              <a:buChar char="■"/>
            </a:pPr>
            <a:r>
              <a:rPr lang="en"/>
              <a:t>Severity level</a:t>
            </a:r>
            <a:endParaRPr/>
          </a:p>
          <a:p>
            <a:pPr marL="2743200" lvl="5" indent="-317500" algn="l" rtl="0">
              <a:spcBef>
                <a:spcPts val="0"/>
              </a:spcBef>
              <a:spcAft>
                <a:spcPts val="0"/>
              </a:spcAft>
              <a:buSzPts val="1400"/>
              <a:buChar char="■"/>
            </a:pPr>
            <a:r>
              <a:rPr lang="en"/>
              <a:t>Response code (what was the issue appeared to be)</a:t>
            </a:r>
            <a:endParaRPr/>
          </a:p>
          <a:p>
            <a:pPr marL="2743200" lvl="0" indent="0" algn="l" rtl="0">
              <a:spcBef>
                <a:spcPts val="1600"/>
              </a:spcBef>
              <a:spcAft>
                <a:spcPts val="1600"/>
              </a:spcAft>
              <a:buNone/>
            </a:pPr>
            <a:endParaRPr/>
          </a:p>
        </p:txBody>
      </p:sp>
      <p:pic>
        <p:nvPicPr>
          <p:cNvPr id="80" name="Google Shape;80;p16"/>
          <p:cNvPicPr preferRelativeResize="0"/>
          <p:nvPr/>
        </p:nvPicPr>
        <p:blipFill>
          <a:blip r:embed="rId3">
            <a:alphaModFix/>
          </a:blip>
          <a:stretch>
            <a:fillRect/>
          </a:stretch>
        </p:blipFill>
        <p:spPr>
          <a:xfrm>
            <a:off x="-12" y="3105150"/>
            <a:ext cx="2085975" cy="203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86" name="Google Shape;86;p17"/>
          <p:cNvSpPr txBox="1">
            <a:spLocks noGrp="1"/>
          </p:cNvSpPr>
          <p:nvPr>
            <p:ph type="body" idx="1"/>
          </p:nvPr>
        </p:nvSpPr>
        <p:spPr>
          <a:xfrm>
            <a:off x="366925"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a:t>Moon Data - Initial Import</a:t>
            </a:r>
            <a:endParaRPr/>
          </a:p>
        </p:txBody>
      </p:sp>
      <p:pic>
        <p:nvPicPr>
          <p:cNvPr id="87" name="Google Shape;87;p17"/>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88" name="Google Shape;88;p17"/>
          <p:cNvPicPr preferRelativeResize="0"/>
          <p:nvPr/>
        </p:nvPicPr>
        <p:blipFill>
          <a:blip r:embed="rId4">
            <a:alphaModFix/>
          </a:blip>
          <a:stretch>
            <a:fillRect/>
          </a:stretch>
        </p:blipFill>
        <p:spPr>
          <a:xfrm>
            <a:off x="864725" y="1348475"/>
            <a:ext cx="7226176" cy="287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94" name="Google Shape;94;p18"/>
          <p:cNvSpPr txBox="1">
            <a:spLocks noGrp="1"/>
          </p:cNvSpPr>
          <p:nvPr>
            <p:ph type="body" idx="1"/>
          </p:nvPr>
        </p:nvSpPr>
        <p:spPr>
          <a:xfrm>
            <a:off x="366925"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a:t>Moon Data - Creating Dataframes</a:t>
            </a:r>
            <a:endParaRPr/>
          </a:p>
        </p:txBody>
      </p:sp>
      <p:pic>
        <p:nvPicPr>
          <p:cNvPr id="95" name="Google Shape;95;p18"/>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96" name="Google Shape;96;p18"/>
          <p:cNvPicPr preferRelativeResize="0"/>
          <p:nvPr/>
        </p:nvPicPr>
        <p:blipFill>
          <a:blip r:embed="rId4">
            <a:alphaModFix/>
          </a:blip>
          <a:stretch>
            <a:fillRect/>
          </a:stretch>
        </p:blipFill>
        <p:spPr>
          <a:xfrm>
            <a:off x="2003450" y="1363050"/>
            <a:ext cx="3229900" cy="3310625"/>
          </a:xfrm>
          <a:prstGeom prst="rect">
            <a:avLst/>
          </a:prstGeom>
          <a:noFill/>
          <a:ln>
            <a:noFill/>
          </a:ln>
        </p:spPr>
      </p:pic>
      <p:pic>
        <p:nvPicPr>
          <p:cNvPr id="97" name="Google Shape;97;p18"/>
          <p:cNvPicPr preferRelativeResize="0"/>
          <p:nvPr/>
        </p:nvPicPr>
        <p:blipFill rotWithShape="1">
          <a:blip r:embed="rId5">
            <a:alphaModFix/>
          </a:blip>
          <a:srcRect l="15056" r="8043"/>
          <a:stretch/>
        </p:blipFill>
        <p:spPr>
          <a:xfrm>
            <a:off x="5753525" y="2217250"/>
            <a:ext cx="2337325" cy="1407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103" name="Google Shape;103;p19"/>
          <p:cNvSpPr txBox="1">
            <a:spLocks noGrp="1"/>
          </p:cNvSpPr>
          <p:nvPr>
            <p:ph type="body" idx="1"/>
          </p:nvPr>
        </p:nvSpPr>
        <p:spPr>
          <a:xfrm>
            <a:off x="366925"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a:t>Moon Data - Formatting Date</a:t>
            </a:r>
            <a:endParaRPr/>
          </a:p>
        </p:txBody>
      </p:sp>
      <p:pic>
        <p:nvPicPr>
          <p:cNvPr id="104" name="Google Shape;104;p19"/>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105" name="Google Shape;105;p19"/>
          <p:cNvPicPr preferRelativeResize="0"/>
          <p:nvPr/>
        </p:nvPicPr>
        <p:blipFill>
          <a:blip r:embed="rId4">
            <a:alphaModFix/>
          </a:blip>
          <a:stretch>
            <a:fillRect/>
          </a:stretch>
        </p:blipFill>
        <p:spPr>
          <a:xfrm>
            <a:off x="1446440" y="1469400"/>
            <a:ext cx="6251732"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111" name="Google Shape;111;p20"/>
          <p:cNvSpPr txBox="1">
            <a:spLocks noGrp="1"/>
          </p:cNvSpPr>
          <p:nvPr>
            <p:ph type="body" idx="1"/>
          </p:nvPr>
        </p:nvSpPr>
        <p:spPr>
          <a:xfrm>
            <a:off x="366925"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u="sng"/>
              <a:t>Moon Data - Cleaning contd. &amp; Export to CSV</a:t>
            </a:r>
            <a:endParaRPr/>
          </a:p>
        </p:txBody>
      </p:sp>
      <p:pic>
        <p:nvPicPr>
          <p:cNvPr id="112" name="Google Shape;112;p20"/>
          <p:cNvPicPr preferRelativeResize="0"/>
          <p:nvPr/>
        </p:nvPicPr>
        <p:blipFill>
          <a:blip r:embed="rId3">
            <a:alphaModFix/>
          </a:blip>
          <a:stretch>
            <a:fillRect/>
          </a:stretch>
        </p:blipFill>
        <p:spPr>
          <a:xfrm>
            <a:off x="-12" y="3133713"/>
            <a:ext cx="2047875" cy="2009775"/>
          </a:xfrm>
          <a:prstGeom prst="rect">
            <a:avLst/>
          </a:prstGeom>
          <a:noFill/>
          <a:ln>
            <a:noFill/>
          </a:ln>
        </p:spPr>
      </p:pic>
      <p:pic>
        <p:nvPicPr>
          <p:cNvPr id="113" name="Google Shape;113;p20"/>
          <p:cNvPicPr preferRelativeResize="0"/>
          <p:nvPr/>
        </p:nvPicPr>
        <p:blipFill>
          <a:blip r:embed="rId4">
            <a:alphaModFix/>
          </a:blip>
          <a:stretch>
            <a:fillRect/>
          </a:stretch>
        </p:blipFill>
        <p:spPr>
          <a:xfrm>
            <a:off x="2277425" y="1573575"/>
            <a:ext cx="4846000" cy="3194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Cleanup &amp; Exploration</a:t>
            </a:r>
            <a:endParaRPr/>
          </a:p>
        </p:txBody>
      </p:sp>
      <p:sp>
        <p:nvSpPr>
          <p:cNvPr id="119" name="Google Shape;119;p21"/>
          <p:cNvSpPr txBox="1">
            <a:spLocks noGrp="1"/>
          </p:cNvSpPr>
          <p:nvPr>
            <p:ph type="body" idx="1"/>
          </p:nvPr>
        </p:nvSpPr>
        <p:spPr>
          <a:xfrm>
            <a:off x="311700" y="847675"/>
            <a:ext cx="8520600" cy="373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t>EMS Data - Initial Import</a:t>
            </a:r>
            <a:endParaRPr b="1" u="sng"/>
          </a:p>
          <a:p>
            <a:pPr marL="0" lvl="0" indent="0" algn="l" rtl="0">
              <a:spcBef>
                <a:spcPts val="1600"/>
              </a:spcBef>
              <a:spcAft>
                <a:spcPts val="1600"/>
              </a:spcAft>
              <a:buNone/>
            </a:pPr>
            <a:endParaRPr/>
          </a:p>
        </p:txBody>
      </p:sp>
      <p:pic>
        <p:nvPicPr>
          <p:cNvPr id="120" name="Google Shape;120;p21"/>
          <p:cNvPicPr preferRelativeResize="0"/>
          <p:nvPr/>
        </p:nvPicPr>
        <p:blipFill>
          <a:blip r:embed="rId3">
            <a:alphaModFix/>
          </a:blip>
          <a:stretch>
            <a:fillRect/>
          </a:stretch>
        </p:blipFill>
        <p:spPr>
          <a:xfrm>
            <a:off x="0" y="3048000"/>
            <a:ext cx="2000250" cy="2095500"/>
          </a:xfrm>
          <a:prstGeom prst="rect">
            <a:avLst/>
          </a:prstGeom>
          <a:noFill/>
          <a:ln>
            <a:noFill/>
          </a:ln>
        </p:spPr>
      </p:pic>
      <p:pic>
        <p:nvPicPr>
          <p:cNvPr id="121" name="Google Shape;121;p21"/>
          <p:cNvPicPr preferRelativeResize="0"/>
          <p:nvPr/>
        </p:nvPicPr>
        <p:blipFill>
          <a:blip r:embed="rId4">
            <a:alphaModFix/>
          </a:blip>
          <a:stretch>
            <a:fillRect/>
          </a:stretch>
        </p:blipFill>
        <p:spPr>
          <a:xfrm>
            <a:off x="606150" y="1500425"/>
            <a:ext cx="8080499" cy="28969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567</Words>
  <Application>Microsoft Office PowerPoint</Application>
  <PresentationFormat>On-screen Show (16:9)</PresentationFormat>
  <Paragraphs>73</Paragraphs>
  <Slides>24</Slides>
  <Notes>24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24</vt:i4>
      </vt:variant>
    </vt:vector>
  </HeadingPairs>
  <TitlesOfParts>
    <vt:vector size="26" baseType="lpstr">
      <vt:lpstr>Arial</vt:lpstr>
      <vt:lpstr>Simple Dark</vt:lpstr>
      <vt:lpstr>Darkside of the Moon</vt:lpstr>
      <vt:lpstr>Motivation &amp; Summary</vt:lpstr>
      <vt:lpstr>Motivation &amp; Summary</vt:lpstr>
      <vt:lpstr>Questions &amp; Our Data</vt:lpstr>
      <vt:lpstr>Data Cleanup &amp; Exploration</vt:lpstr>
      <vt:lpstr>Data Cleanup &amp; Exploration</vt:lpstr>
      <vt:lpstr>Data Cleanup &amp; Exploration</vt:lpstr>
      <vt:lpstr>Data Cleanup &amp; Exploration</vt:lpstr>
      <vt:lpstr>Data Cleanup &amp; Exploration</vt:lpstr>
      <vt:lpstr>Data Cleanup &amp; Exploration</vt:lpstr>
      <vt:lpstr>Data Cleanup &amp; Exploration</vt:lpstr>
      <vt:lpstr>Data Cleanup &amp; Exploration</vt:lpstr>
      <vt:lpstr>Data Cleanup &amp; Exploration</vt:lpstr>
      <vt:lpstr>Data Cleanup &amp; Exploration</vt:lpstr>
      <vt:lpstr>Data Analysis</vt:lpstr>
      <vt:lpstr>PowerPoint Presentation</vt:lpstr>
      <vt:lpstr>Average Severity Call By Moon Phase</vt:lpstr>
      <vt:lpstr>Discussion</vt:lpstr>
      <vt:lpstr>Discussion</vt:lpstr>
      <vt:lpstr>Discussion</vt:lpstr>
      <vt:lpstr>Discussion</vt:lpstr>
      <vt:lpstr>Discussion</vt:lpstr>
      <vt:lpstr>Post Mortem</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Darkside of the Moon</dc:title>
  <dc:creator>Sajita</dc:creator>
  <cp:lastModifiedBy>HDComputers</cp:lastModifiedBy>
  <cp:revision>1</cp:revision>
  <dcterms:modified xsi:type="dcterms:W3CDTF">2019-10-18T16:38:24Z</dcterms:modified>
</cp:coreProperties>
</file>