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02" r:id="rId3"/>
    <p:sldId id="257" r:id="rId4"/>
    <p:sldId id="303" r:id="rId5"/>
    <p:sldId id="290" r:id="rId6"/>
    <p:sldId id="304" r:id="rId7"/>
    <p:sldId id="288" r:id="rId8"/>
    <p:sldId id="279" r:id="rId9"/>
  </p:sldIdLst>
  <p:sldSz cx="9144000" cy="5143500" type="screen16x9"/>
  <p:notesSz cx="6858000" cy="9144000"/>
  <p:embeddedFontLst>
    <p:embeddedFont>
      <p:font typeface="Dosis" panose="020B0604020202020204" charset="0"/>
      <p:regular r:id="rId11"/>
      <p:bold r:id="rId12"/>
    </p:embeddedFont>
    <p:embeddedFont>
      <p:font typeface="Blogger Sans Light" panose="02000506030000020004" pitchFamily="50" charset="0"/>
      <p:regular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07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10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80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88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12471" y="1586346"/>
            <a:ext cx="6503657" cy="235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ru-RU" sz="26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ВЫПУСКНАЯ КВАЛИФИКАЦИОННАЯ </a:t>
            </a:r>
          </a:p>
          <a:p>
            <a:r>
              <a:rPr lang="ru-RU" sz="26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РАБОТА НА ТЕМУ:  </a:t>
            </a:r>
          </a:p>
          <a:p>
            <a:r>
              <a:rPr lang="ru-RU" sz="26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«РАЗРАБОТКА </a:t>
            </a:r>
            <a:r>
              <a:rPr lang="ru-RU" sz="26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ВЕБ-ПРИЛОЖЕНИЯ </a:t>
            </a:r>
          </a:p>
          <a:p>
            <a:r>
              <a:rPr lang="ru-RU" sz="26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ДЛЯ ЧТЕНИЯ КОМИКСОВ </a:t>
            </a:r>
          </a:p>
          <a:p>
            <a:r>
              <a:rPr lang="ru-RU" sz="26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С ФУНКЦИЕЙ РАСПОЗНАВАНИЯ </a:t>
            </a:r>
            <a:r>
              <a:rPr lang="ru-RU" sz="26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ТЕКСТА»</a:t>
            </a:r>
            <a:endParaRPr lang="en-US" sz="2600" b="1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097780" y="4127157"/>
            <a:ext cx="4046220" cy="32292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Выполнила: студентка группы 4381-22 Галиева Р.А.</a:t>
            </a:r>
          </a:p>
        </p:txBody>
      </p:sp>
      <p:sp>
        <p:nvSpPr>
          <p:cNvPr id="13" name="Google Shape;90;p1"/>
          <p:cNvSpPr txBox="1"/>
          <p:nvPr/>
        </p:nvSpPr>
        <p:spPr>
          <a:xfrm>
            <a:off x="1482435" y="169457"/>
            <a:ext cx="6220691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9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Министерство науки и высшего </a:t>
            </a: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образования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Российской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Федерации</a:t>
            </a:r>
            <a:endParaRPr sz="1200" i="0" u="none" strike="noStrike" cap="none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9"/>
              <a:buFont typeface="Arial"/>
              <a:buNone/>
            </a:pP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Федеральное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государственное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бюджетное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образовательное</a:t>
            </a:r>
            <a:r>
              <a:rPr lang="en-US" sz="12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учреждение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высшего</a:t>
            </a:r>
            <a:r>
              <a:rPr lang="ru-RU" sz="1200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 </a:t>
            </a:r>
            <a:r>
              <a:rPr lang="en-US" sz="1200" i="0" u="none" strike="noStrike" cap="none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образования</a:t>
            </a:r>
            <a:r>
              <a:rPr lang="en-US" sz="12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endParaRPr lang="ru-RU" sz="1200" i="0" u="none" strike="noStrike" cap="none" dirty="0" smtClean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Playfair Display"/>
            </a:endParaRPr>
          </a:p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9"/>
              <a:buFont typeface="Arial"/>
              <a:buNone/>
            </a:pPr>
            <a:r>
              <a:rPr lang="en-US" sz="12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«</a:t>
            </a: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Казанский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национальный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исследовательский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технологический</a:t>
            </a:r>
            <a:r>
              <a:rPr lang="ru-RU" sz="1200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 </a:t>
            </a:r>
            <a:r>
              <a:rPr lang="en-US" sz="1200" i="0" u="none" strike="noStrike" cap="none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университет</a:t>
            </a:r>
            <a:r>
              <a:rPr lang="en-US" sz="12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»</a:t>
            </a:r>
            <a:endParaRPr lang="ru-RU" sz="1200" i="0" u="none" strike="noStrike" cap="none" dirty="0" smtClean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Playfair Display"/>
            </a:endParaRPr>
          </a:p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9"/>
              <a:buFont typeface="Arial"/>
              <a:buNone/>
            </a:pPr>
            <a:r>
              <a:rPr lang="en-US" sz="12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2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(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ФГБОУ ВО «КНИТУ»)</a:t>
            </a:r>
            <a:endParaRPr sz="1200" i="0" u="none" strike="noStrike" cap="none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93;p1"/>
          <p:cNvSpPr txBox="1"/>
          <p:nvPr/>
        </p:nvSpPr>
        <p:spPr>
          <a:xfrm>
            <a:off x="-147114" y="4450081"/>
            <a:ext cx="233820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Казань, 20</a:t>
            </a:r>
            <a:r>
              <a:rPr lang="ru-RU" b="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2</a:t>
            </a:r>
            <a:r>
              <a:rPr lang="en-US" b="0" i="0" u="none" strike="noStrike" cap="none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2 </a:t>
            </a:r>
            <a:r>
              <a:rPr lang="en-US" b="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г</a:t>
            </a:r>
            <a:r>
              <a:rPr lang="ru-RU" b="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.</a:t>
            </a:r>
            <a:endParaRPr b="0" i="0" u="none" strike="noStrike" cap="none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19799" y="3862072"/>
            <a:ext cx="3124201" cy="32292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Руководитель ВКР: д.т.н. Титовцев А.С.</a:t>
            </a:r>
            <a:endParaRPr lang="ru-RU" dirty="0" smtClean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Постановка задачи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101375" y="1280277"/>
            <a:ext cx="7574411" cy="89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b="1" dirty="0" smtClean="0">
                <a:highlight>
                  <a:schemeClr val="accent1"/>
                </a:highlight>
              </a:rPr>
              <a:t>ЦЕЛЬ РАБОТЫ</a:t>
            </a:r>
            <a:endParaRPr sz="1400" dirty="0" smtClean="0">
              <a:highlight>
                <a:schemeClr val="accent1"/>
              </a:highlight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dirty="0" smtClean="0"/>
              <a:t>Разработать веб-приложение для чтения комиксов и реализовать функцию </a:t>
            </a:r>
            <a:r>
              <a:rPr lang="ru-RU" sz="1600" dirty="0" smtClean="0"/>
              <a:t>распознавания текста с изображений.</a:t>
            </a:r>
            <a:endParaRPr sz="1400"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1101375" y="2261754"/>
            <a:ext cx="7631146" cy="257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b="1" dirty="0" smtClean="0">
                <a:highlight>
                  <a:schemeClr val="accent1"/>
                </a:highlight>
              </a:rPr>
              <a:t>ЗАДАЧИ ПРОВОДИМОГО ИССЛЕДОВАНИЯ</a:t>
            </a:r>
            <a:endParaRPr lang="ru-RU" sz="1400" dirty="0" smtClean="0"/>
          </a:p>
          <a:p>
            <a:pPr lvl="0"/>
            <a:r>
              <a:rPr lang="ru-RU" sz="1600" dirty="0" smtClean="0"/>
              <a:t>Анализ предметной области</a:t>
            </a:r>
            <a:r>
              <a:rPr lang="en-US" sz="1600" dirty="0" smtClean="0"/>
              <a:t>,</a:t>
            </a:r>
            <a:r>
              <a:rPr lang="ru-RU" sz="1600" dirty="0" smtClean="0"/>
              <a:t> определение функциональных </a:t>
            </a:r>
            <a:r>
              <a:rPr lang="ru-RU" sz="1600" dirty="0"/>
              <a:t>и </a:t>
            </a:r>
            <a:r>
              <a:rPr lang="ru-RU" sz="1600" dirty="0" smtClean="0"/>
              <a:t>нефункциональных требований </a:t>
            </a:r>
            <a:r>
              <a:rPr lang="ru-RU" sz="1600" dirty="0"/>
              <a:t>к системе</a:t>
            </a:r>
            <a:r>
              <a:rPr lang="ru-RU" sz="1600" dirty="0" smtClean="0"/>
              <a:t>;</a:t>
            </a:r>
            <a:endParaRPr lang="ru-RU" sz="1600" dirty="0" smtClean="0"/>
          </a:p>
          <a:p>
            <a:pPr lvl="0"/>
            <a:r>
              <a:rPr lang="ru-RU" sz="1600" dirty="0" smtClean="0"/>
              <a:t>Построение макетов системы;</a:t>
            </a:r>
          </a:p>
          <a:p>
            <a:pPr lvl="0"/>
            <a:r>
              <a:rPr lang="ru-RU" sz="1600" dirty="0" smtClean="0"/>
              <a:t>Создать базу данных;</a:t>
            </a:r>
            <a:endParaRPr lang="ru-RU" sz="1600" dirty="0" smtClean="0"/>
          </a:p>
          <a:p>
            <a:r>
              <a:rPr lang="ru-RU" sz="1600" dirty="0" smtClean="0"/>
              <a:t>Разработать </a:t>
            </a:r>
            <a:r>
              <a:rPr lang="ru-RU" sz="1600" dirty="0" smtClean="0"/>
              <a:t>клиентскую и серверную части веб-приложения</a:t>
            </a:r>
            <a:r>
              <a:rPr lang="ru-RU" sz="1600" dirty="0"/>
              <a:t>.</a:t>
            </a:r>
            <a:endParaRPr sz="16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4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Предметная область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870301" y="2171513"/>
            <a:ext cx="1385516" cy="47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200" b="1" dirty="0" err="1" smtClean="0"/>
              <a:t>MangaLib</a:t>
            </a:r>
            <a:endParaRPr sz="1200"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35" y="2660073"/>
            <a:ext cx="3747830" cy="17876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1" y="2659983"/>
            <a:ext cx="3542877" cy="1787775"/>
          </a:xfrm>
          <a:prstGeom prst="rect">
            <a:avLst/>
          </a:prstGeom>
        </p:spPr>
      </p:pic>
      <p:sp>
        <p:nvSpPr>
          <p:cNvPr id="7" name="Google Shape;115;p14"/>
          <p:cNvSpPr txBox="1">
            <a:spLocks noGrp="1"/>
          </p:cNvSpPr>
          <p:nvPr>
            <p:ph type="body" idx="2"/>
          </p:nvPr>
        </p:nvSpPr>
        <p:spPr>
          <a:xfrm>
            <a:off x="6095937" y="2171513"/>
            <a:ext cx="879825" cy="47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200" b="1" dirty="0" err="1" smtClean="0"/>
              <a:t>WebToon</a:t>
            </a:r>
            <a:endParaRPr sz="1200" b="1" dirty="0"/>
          </a:p>
        </p:txBody>
      </p:sp>
      <p:sp>
        <p:nvSpPr>
          <p:cNvPr id="8" name="Google Shape;115;p14"/>
          <p:cNvSpPr txBox="1">
            <a:spLocks noGrp="1"/>
          </p:cNvSpPr>
          <p:nvPr>
            <p:ph type="body" idx="2"/>
          </p:nvPr>
        </p:nvSpPr>
        <p:spPr>
          <a:xfrm>
            <a:off x="791621" y="1210629"/>
            <a:ext cx="8322695" cy="630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dirty="0"/>
              <a:t>Предметной областью работы является хранилище комиксов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9" name="Google Shape;115;p14"/>
          <p:cNvSpPr txBox="1">
            <a:spLocks noGrp="1"/>
          </p:cNvSpPr>
          <p:nvPr>
            <p:ph type="body" idx="2"/>
          </p:nvPr>
        </p:nvSpPr>
        <p:spPr>
          <a:xfrm>
            <a:off x="3857799" y="1709350"/>
            <a:ext cx="1212963" cy="54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dirty="0" smtClean="0"/>
              <a:t>Аналоги</a:t>
            </a:r>
            <a:endParaRPr lang="ru-R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6830341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Требования </a:t>
            </a: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к системе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44152" y="1349550"/>
            <a:ext cx="4544353" cy="64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000" dirty="0" smtClean="0">
                <a:highlight>
                  <a:schemeClr val="accent1"/>
                </a:highlight>
              </a:rPr>
              <a:t>Функциональные требования</a:t>
            </a:r>
            <a:endParaRPr lang="ru-RU" sz="20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44153" y="1889878"/>
            <a:ext cx="4641336" cy="2689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 smtClean="0"/>
              <a:t>Аутентификация и авторизация;</a:t>
            </a:r>
          </a:p>
          <a:p>
            <a:pPr lvl="0"/>
            <a:r>
              <a:rPr lang="ru-RU" sz="1800" dirty="0" smtClean="0"/>
              <a:t>Чтение комиксов;</a:t>
            </a:r>
          </a:p>
          <a:p>
            <a:pPr lvl="0"/>
            <a:r>
              <a:rPr lang="ru-RU" sz="1800" dirty="0" smtClean="0"/>
              <a:t>Возможность оставлять отзывы;</a:t>
            </a:r>
          </a:p>
          <a:p>
            <a:pPr lvl="0"/>
            <a:r>
              <a:rPr lang="ru-RU" sz="1800" dirty="0" smtClean="0"/>
              <a:t>Добавление в список для чтения;</a:t>
            </a:r>
          </a:p>
          <a:p>
            <a:pPr lvl="0"/>
            <a:r>
              <a:rPr lang="ru-RU" sz="1800" dirty="0" smtClean="0"/>
              <a:t>Распознавание текста с изображений.</a:t>
            </a:r>
          </a:p>
          <a:p>
            <a:pPr lvl="0"/>
            <a:endParaRPr sz="2200" dirty="0"/>
          </a:p>
        </p:txBody>
      </p:sp>
      <p:sp>
        <p:nvSpPr>
          <p:cNvPr id="6" name="Google Shape;115;p14"/>
          <p:cNvSpPr txBox="1">
            <a:spLocks noGrp="1"/>
          </p:cNvSpPr>
          <p:nvPr>
            <p:ph type="body" idx="2"/>
          </p:nvPr>
        </p:nvSpPr>
        <p:spPr>
          <a:xfrm>
            <a:off x="4888638" y="1349550"/>
            <a:ext cx="4544353" cy="64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000" dirty="0" smtClean="0">
                <a:highlight>
                  <a:schemeClr val="accent1"/>
                </a:highlight>
              </a:rPr>
              <a:t>Нефункциональные требования</a:t>
            </a:r>
            <a:endParaRPr lang="ru-RU" sz="2000" dirty="0"/>
          </a:p>
        </p:txBody>
      </p:sp>
      <p:sp>
        <p:nvSpPr>
          <p:cNvPr id="7" name="Google Shape;115;p14"/>
          <p:cNvSpPr txBox="1">
            <a:spLocks noGrp="1"/>
          </p:cNvSpPr>
          <p:nvPr>
            <p:ph type="body" idx="2"/>
          </p:nvPr>
        </p:nvSpPr>
        <p:spPr>
          <a:xfrm>
            <a:off x="4888639" y="1889878"/>
            <a:ext cx="3805305" cy="2689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 smtClean="0"/>
              <a:t>Дружественный интерфейс;</a:t>
            </a:r>
          </a:p>
          <a:p>
            <a:pPr lvl="0"/>
            <a:r>
              <a:rPr lang="ru-RU" sz="1800" dirty="0" smtClean="0"/>
              <a:t>Привлекательный дизайн.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745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Инструменты разработки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28" name="Picture 4" descr="Купить Photo to Text OCR — Microsoft Store (ru-RU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09" y="1922793"/>
            <a:ext cx="1183616" cy="118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88" y="2985272"/>
            <a:ext cx="2095619" cy="14968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6" y="1816206"/>
            <a:ext cx="1449254" cy="116906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22" y="3401292"/>
            <a:ext cx="1883349" cy="10476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12" y="1587606"/>
            <a:ext cx="4099380" cy="9269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4" y="3143197"/>
            <a:ext cx="958879" cy="11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ER</a:t>
            </a: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-модель базы данных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9" y="1154736"/>
            <a:ext cx="5320145" cy="35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 idx="4294967295"/>
          </p:nvPr>
        </p:nvSpPr>
        <p:spPr>
          <a:xfrm>
            <a:off x="1059027" y="1"/>
            <a:ext cx="5611937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accent1"/>
                </a:solidFill>
                <a:latin typeface="Blogger Sans Light" panose="02000506030000020004" pitchFamily="50" charset="0"/>
                <a:ea typeface="Blogger Sans Light" panose="02000506030000020004" pitchFamily="50" charset="0"/>
              </a:rPr>
              <a:t>МАКЕТ СТРАНИЦЫ</a:t>
            </a:r>
            <a:endParaRPr sz="3200" dirty="0">
              <a:solidFill>
                <a:schemeClr val="accent1"/>
              </a:solidFill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27" y="731700"/>
            <a:ext cx="7045036" cy="39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206482" y="1811951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>
                <a:solidFill>
                  <a:schemeClr val="accent1"/>
                </a:solidFill>
                <a:latin typeface="Blogger Sans Light" panose="02000506030000020004" pitchFamily="50" charset="0"/>
                <a:ea typeface="Blogger Sans Light" panose="02000506030000020004" pitchFamily="50" charset="0"/>
              </a:rPr>
              <a:t>СПАСИБО ЗА ВНИМАНИЕ!</a:t>
            </a:r>
            <a:endParaRPr sz="4800" dirty="0">
              <a:solidFill>
                <a:schemeClr val="accent1"/>
              </a:solidFill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181</Words>
  <Application>Microsoft Office PowerPoint</Application>
  <PresentationFormat>Экран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Dosis</vt:lpstr>
      <vt:lpstr>Blogger Sans Light</vt:lpstr>
      <vt:lpstr>Playfair Display</vt:lpstr>
      <vt:lpstr>Roboto</vt:lpstr>
      <vt:lpstr>Times New Roman</vt:lpstr>
      <vt:lpstr>Arial</vt:lpstr>
      <vt:lpstr>William template</vt:lpstr>
      <vt:lpstr>Презентация PowerPoint</vt:lpstr>
      <vt:lpstr>Постановка задачи</vt:lpstr>
      <vt:lpstr>Предметная область</vt:lpstr>
      <vt:lpstr>Требования к системе</vt:lpstr>
      <vt:lpstr>Инструменты разработки</vt:lpstr>
      <vt:lpstr>ER-модель базы данных</vt:lpstr>
      <vt:lpstr>МАКЕТ СТРАНИЦЫ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Рената Галиева</dc:creator>
  <cp:lastModifiedBy>Рената Галиева</cp:lastModifiedBy>
  <cp:revision>163</cp:revision>
  <dcterms:modified xsi:type="dcterms:W3CDTF">2022-05-29T10:25:48Z</dcterms:modified>
</cp:coreProperties>
</file>