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76" r:id="rId5"/>
    <p:sldId id="277" r:id="rId6"/>
    <p:sldId id="262" r:id="rId7"/>
    <p:sldId id="269" r:id="rId8"/>
    <p:sldId id="270" r:id="rId9"/>
    <p:sldId id="271" r:id="rId10"/>
    <p:sldId id="272" r:id="rId11"/>
    <p:sldId id="273" r:id="rId12"/>
    <p:sldId id="274" r:id="rId13"/>
    <p:sldId id="275" r:id="rId14"/>
    <p:sldId id="267" r:id="rId15"/>
    <p:sldId id="263" r:id="rId16"/>
    <p:sldId id="268" r:id="rId17"/>
    <p:sldId id="264" r:id="rId18"/>
    <p:sldId id="265" r:id="rId19"/>
    <p:sldId id="266" r:id="rId20"/>
  </p:sldIdLst>
  <p:sldSz cx="10287000" cy="18288000"/>
  <p:notesSz cx="6858000" cy="9144000"/>
  <p:embeddedFontLst>
    <p:embeddedFont>
      <p:font typeface="Tajawal" panose="020B0604020202020204" charset="-78"/>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21">
          <p15:clr>
            <a:srgbClr val="747775"/>
          </p15:clr>
        </p15:guide>
        <p15:guide id="2" pos="57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47F301-527E-41FF-8205-B0F8C3E399B6}" v="9" dt="2023-12-04T19:40:23.294"/>
  </p1510:revLst>
</p1510:revInfo>
</file>

<file path=ppt/tableStyles.xml><?xml version="1.0" encoding="utf-8"?>
<a:tblStyleLst xmlns:a="http://schemas.openxmlformats.org/drawingml/2006/main" def="{51FE4F45-F698-4BD6-A8D2-654E767E6DC8}">
  <a:tblStyle styleId="{51FE4F45-F698-4BD6-A8D2-654E767E6D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3" d="100"/>
          <a:sy n="33" d="100"/>
        </p:scale>
        <p:origin x="2774" y="19"/>
      </p:cViewPr>
      <p:guideLst>
        <p:guide orient="horz" pos="2721"/>
        <p:guide pos="57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aldikhel" userId="3b8438de769858c8" providerId="LiveId" clId="{5447F301-527E-41FF-8205-B0F8C3E399B6}"/>
    <pc:docChg chg="undo redo custSel addSld delSld modSld sldOrd">
      <pc:chgData name="sarah .aldikhel" userId="3b8438de769858c8" providerId="LiveId" clId="{5447F301-527E-41FF-8205-B0F8C3E399B6}" dt="2023-12-04T19:45:14.673" v="780" actId="20577"/>
      <pc:docMkLst>
        <pc:docMk/>
      </pc:docMkLst>
      <pc:sldChg chg="addSp delSp modSp mod">
        <pc:chgData name="sarah .aldikhel" userId="3b8438de769858c8" providerId="LiveId" clId="{5447F301-527E-41FF-8205-B0F8C3E399B6}" dt="2023-12-04T19:43:41.564" v="777" actId="1037"/>
        <pc:sldMkLst>
          <pc:docMk/>
          <pc:sldMk cId="0" sldId="256"/>
        </pc:sldMkLst>
        <pc:spChg chg="add del">
          <ac:chgData name="sarah .aldikhel" userId="3b8438de769858c8" providerId="LiveId" clId="{5447F301-527E-41FF-8205-B0F8C3E399B6}" dt="2023-12-04T19:37:51.877" v="589" actId="22"/>
          <ac:spMkLst>
            <pc:docMk/>
            <pc:sldMk cId="0" sldId="256"/>
            <ac:spMk id="3" creationId="{D249D590-6065-AB2D-4DB5-261846E1959C}"/>
          </ac:spMkLst>
        </pc:spChg>
        <pc:spChg chg="mod">
          <ac:chgData name="sarah .aldikhel" userId="3b8438de769858c8" providerId="LiveId" clId="{5447F301-527E-41FF-8205-B0F8C3E399B6}" dt="2023-12-04T19:43:41.564" v="777" actId="1037"/>
          <ac:spMkLst>
            <pc:docMk/>
            <pc:sldMk cId="0" sldId="256"/>
            <ac:spMk id="55" creationId="{00000000-0000-0000-0000-000000000000}"/>
          </ac:spMkLst>
        </pc:spChg>
        <pc:picChg chg="add mod">
          <ac:chgData name="sarah .aldikhel" userId="3b8438de769858c8" providerId="LiveId" clId="{5447F301-527E-41FF-8205-B0F8C3E399B6}" dt="2023-12-04T19:43:28.205" v="763" actId="1038"/>
          <ac:picMkLst>
            <pc:docMk/>
            <pc:sldMk cId="0" sldId="256"/>
            <ac:picMk id="5" creationId="{F6DC55EB-65BE-954D-6DF4-F50CAA2215D8}"/>
          </ac:picMkLst>
        </pc:picChg>
        <pc:picChg chg="mod">
          <ac:chgData name="sarah .aldikhel" userId="3b8438de769858c8" providerId="LiveId" clId="{5447F301-527E-41FF-8205-B0F8C3E399B6}" dt="2023-12-04T19:39:06.005" v="607" actId="1036"/>
          <ac:picMkLst>
            <pc:docMk/>
            <pc:sldMk cId="0" sldId="256"/>
            <ac:picMk id="58" creationId="{00000000-0000-0000-0000-000000000000}"/>
          </ac:picMkLst>
        </pc:picChg>
      </pc:sldChg>
      <pc:sldChg chg="modSp mod">
        <pc:chgData name="sarah .aldikhel" userId="3b8438de769858c8" providerId="LiveId" clId="{5447F301-527E-41FF-8205-B0F8C3E399B6}" dt="2023-12-04T19:35:54.892" v="570" actId="20577"/>
        <pc:sldMkLst>
          <pc:docMk/>
          <pc:sldMk cId="0" sldId="257"/>
        </pc:sldMkLst>
        <pc:graphicFrameChg chg="modGraphic">
          <ac:chgData name="sarah .aldikhel" userId="3b8438de769858c8" providerId="LiveId" clId="{5447F301-527E-41FF-8205-B0F8C3E399B6}" dt="2023-12-04T19:35:54.892" v="570" actId="20577"/>
          <ac:graphicFrameMkLst>
            <pc:docMk/>
            <pc:sldMk cId="0" sldId="257"/>
            <ac:graphicFrameMk id="65" creationId="{00000000-0000-0000-0000-000000000000}"/>
          </ac:graphicFrameMkLst>
        </pc:graphicFrameChg>
      </pc:sldChg>
      <pc:sldChg chg="del">
        <pc:chgData name="sarah .aldikhel" userId="3b8438de769858c8" providerId="LiveId" clId="{5447F301-527E-41FF-8205-B0F8C3E399B6}" dt="2023-12-04T19:34:06.426" v="512" actId="47"/>
        <pc:sldMkLst>
          <pc:docMk/>
          <pc:sldMk cId="0" sldId="259"/>
        </pc:sldMkLst>
      </pc:sldChg>
      <pc:sldChg chg="del">
        <pc:chgData name="sarah .aldikhel" userId="3b8438de769858c8" providerId="LiveId" clId="{5447F301-527E-41FF-8205-B0F8C3E399B6}" dt="2023-12-04T19:34:30.626" v="514" actId="47"/>
        <pc:sldMkLst>
          <pc:docMk/>
          <pc:sldMk cId="0" sldId="260"/>
        </pc:sldMkLst>
      </pc:sldChg>
      <pc:sldChg chg="del">
        <pc:chgData name="sarah .aldikhel" userId="3b8438de769858c8" providerId="LiveId" clId="{5447F301-527E-41FF-8205-B0F8C3E399B6}" dt="2023-12-04T19:34:38.166" v="515" actId="47"/>
        <pc:sldMkLst>
          <pc:docMk/>
          <pc:sldMk cId="0" sldId="261"/>
        </pc:sldMkLst>
      </pc:sldChg>
      <pc:sldChg chg="add del setBg">
        <pc:chgData name="sarah .aldikhel" userId="3b8438de769858c8" providerId="LiveId" clId="{5447F301-527E-41FF-8205-B0F8C3E399B6}" dt="2023-12-04T19:36:41.725" v="572"/>
        <pc:sldMkLst>
          <pc:docMk/>
          <pc:sldMk cId="0" sldId="263"/>
        </pc:sldMkLst>
      </pc:sldChg>
      <pc:sldChg chg="modSp add del mod setBg">
        <pc:chgData name="sarah .aldikhel" userId="3b8438de769858c8" providerId="LiveId" clId="{5447F301-527E-41FF-8205-B0F8C3E399B6}" dt="2023-12-04T19:45:14.673" v="780" actId="20577"/>
        <pc:sldMkLst>
          <pc:docMk/>
          <pc:sldMk cId="0" sldId="264"/>
        </pc:sldMkLst>
        <pc:spChg chg="mod">
          <ac:chgData name="sarah .aldikhel" userId="3b8438de769858c8" providerId="LiveId" clId="{5447F301-527E-41FF-8205-B0F8C3E399B6}" dt="2023-12-04T19:45:14.673" v="780" actId="20577"/>
          <ac:spMkLst>
            <pc:docMk/>
            <pc:sldMk cId="0" sldId="264"/>
            <ac:spMk id="135" creationId="{00000000-0000-0000-0000-000000000000}"/>
          </ac:spMkLst>
        </pc:spChg>
      </pc:sldChg>
      <pc:sldChg chg="add del setBg">
        <pc:chgData name="sarah .aldikhel" userId="3b8438de769858c8" providerId="LiveId" clId="{5447F301-527E-41FF-8205-B0F8C3E399B6}" dt="2023-12-04T19:36:41.725" v="572"/>
        <pc:sldMkLst>
          <pc:docMk/>
          <pc:sldMk cId="0" sldId="265"/>
        </pc:sldMkLst>
      </pc:sldChg>
      <pc:sldChg chg="del">
        <pc:chgData name="sarah .aldikhel" userId="3b8438de769858c8" providerId="LiveId" clId="{5447F301-527E-41FF-8205-B0F8C3E399B6}" dt="2023-12-04T19:36:47.475" v="573" actId="2696"/>
        <pc:sldMkLst>
          <pc:docMk/>
          <pc:sldMk cId="0" sldId="266"/>
        </pc:sldMkLst>
      </pc:sldChg>
      <pc:sldChg chg="modSp add mod ord setBg">
        <pc:chgData name="sarah .aldikhel" userId="3b8438de769858c8" providerId="LiveId" clId="{5447F301-527E-41FF-8205-B0F8C3E399B6}" dt="2023-12-04T19:37:09.909" v="584" actId="14100"/>
        <pc:sldMkLst>
          <pc:docMk/>
          <pc:sldMk cId="4169820795" sldId="266"/>
        </pc:sldMkLst>
        <pc:picChg chg="mod">
          <ac:chgData name="sarah .aldikhel" userId="3b8438de769858c8" providerId="LiveId" clId="{5447F301-527E-41FF-8205-B0F8C3E399B6}" dt="2023-12-04T19:37:09.909" v="584" actId="14100"/>
          <ac:picMkLst>
            <pc:docMk/>
            <pc:sldMk cId="4169820795" sldId="266"/>
            <ac:picMk id="4" creationId="{2D6DE187-8822-E691-78AE-4CFB2DD6FBD0}"/>
          </ac:picMkLst>
        </pc:picChg>
      </pc:sldChg>
      <pc:sldChg chg="add setBg">
        <pc:chgData name="sarah .aldikhel" userId="3b8438de769858c8" providerId="LiveId" clId="{5447F301-527E-41FF-8205-B0F8C3E399B6}" dt="2023-12-04T19:36:41.725" v="572"/>
        <pc:sldMkLst>
          <pc:docMk/>
          <pc:sldMk cId="1798586477" sldId="267"/>
        </pc:sldMkLst>
      </pc:sldChg>
      <pc:sldChg chg="del">
        <pc:chgData name="sarah .aldikhel" userId="3b8438de769858c8" providerId="LiveId" clId="{5447F301-527E-41FF-8205-B0F8C3E399B6}" dt="2023-12-04T19:34:39.606" v="516" actId="47"/>
        <pc:sldMkLst>
          <pc:docMk/>
          <pc:sldMk cId="316918122" sldId="268"/>
        </pc:sldMkLst>
      </pc:sldChg>
      <pc:sldChg chg="add setBg">
        <pc:chgData name="sarah .aldikhel" userId="3b8438de769858c8" providerId="LiveId" clId="{5447F301-527E-41FF-8205-B0F8C3E399B6}" dt="2023-12-04T19:36:41.725" v="572"/>
        <pc:sldMkLst>
          <pc:docMk/>
          <pc:sldMk cId="4124800991" sldId="268"/>
        </pc:sldMkLst>
      </pc:sldChg>
      <pc:sldChg chg="addSp delSp modSp mod">
        <pc:chgData name="sarah .aldikhel" userId="3b8438de769858c8" providerId="LiveId" clId="{5447F301-527E-41FF-8205-B0F8C3E399B6}" dt="2023-12-04T19:32:56.856" v="510" actId="20577"/>
        <pc:sldMkLst>
          <pc:docMk/>
          <pc:sldMk cId="335432079" sldId="272"/>
        </pc:sldMkLst>
        <pc:spChg chg="mod">
          <ac:chgData name="sarah .aldikhel" userId="3b8438de769858c8" providerId="LiveId" clId="{5447F301-527E-41FF-8205-B0F8C3E399B6}" dt="2023-12-04T19:22:05.883" v="22"/>
          <ac:spMkLst>
            <pc:docMk/>
            <pc:sldMk cId="335432079" sldId="272"/>
            <ac:spMk id="3" creationId="{CC940A2B-F885-9F52-1DC9-CF420A570B9F}"/>
          </ac:spMkLst>
        </pc:spChg>
        <pc:spChg chg="del mod">
          <ac:chgData name="sarah .aldikhel" userId="3b8438de769858c8" providerId="LiveId" clId="{5447F301-527E-41FF-8205-B0F8C3E399B6}" dt="2023-12-04T19:32:31.982" v="504"/>
          <ac:spMkLst>
            <pc:docMk/>
            <pc:sldMk cId="335432079" sldId="272"/>
            <ac:spMk id="15" creationId="{467BF21E-3092-D7D9-4D76-5476C6DA39E5}"/>
          </ac:spMkLst>
        </pc:spChg>
        <pc:spChg chg="add mod">
          <ac:chgData name="sarah .aldikhel" userId="3b8438de769858c8" providerId="LiveId" clId="{5447F301-527E-41FF-8205-B0F8C3E399B6}" dt="2023-12-04T19:32:56.856" v="510" actId="20577"/>
          <ac:spMkLst>
            <pc:docMk/>
            <pc:sldMk cId="335432079" sldId="272"/>
            <ac:spMk id="18" creationId="{1F6F9379-74F2-DB61-E3DE-DC43EBB28CDE}"/>
          </ac:spMkLst>
        </pc:spChg>
        <pc:picChg chg="add mod">
          <ac:chgData name="sarah .aldikhel" userId="3b8438de769858c8" providerId="LiveId" clId="{5447F301-527E-41FF-8205-B0F8C3E399B6}" dt="2023-12-04T19:32:30.107" v="502" actId="1076"/>
          <ac:picMkLst>
            <pc:docMk/>
            <pc:sldMk cId="335432079" sldId="272"/>
            <ac:picMk id="17" creationId="{FC3FBFAE-B0AC-BF69-56B6-62A675BFEFA3}"/>
          </ac:picMkLst>
        </pc:picChg>
      </pc:sldChg>
      <pc:sldChg chg="addSp delSp modSp add mod">
        <pc:chgData name="sarah .aldikhel" userId="3b8438de769858c8" providerId="LiveId" clId="{5447F301-527E-41FF-8205-B0F8C3E399B6}" dt="2023-12-04T19:32:05.566" v="496" actId="20577"/>
        <pc:sldMkLst>
          <pc:docMk/>
          <pc:sldMk cId="3550779212" sldId="275"/>
        </pc:sldMkLst>
        <pc:spChg chg="add mod">
          <ac:chgData name="sarah .aldikhel" userId="3b8438de769858c8" providerId="LiveId" clId="{5447F301-527E-41FF-8205-B0F8C3E399B6}" dt="2023-12-04T19:32:05.566" v="496" actId="20577"/>
          <ac:spMkLst>
            <pc:docMk/>
            <pc:sldMk cId="3550779212" sldId="275"/>
            <ac:spMk id="2" creationId="{CD010A0A-1A33-71D4-D851-2B4EBA801C71}"/>
          </ac:spMkLst>
        </pc:spChg>
        <pc:spChg chg="mod">
          <ac:chgData name="sarah .aldikhel" userId="3b8438de769858c8" providerId="LiveId" clId="{5447F301-527E-41FF-8205-B0F8C3E399B6}" dt="2023-12-04T19:30:46.850" v="453" actId="313"/>
          <ac:spMkLst>
            <pc:docMk/>
            <pc:sldMk cId="3550779212" sldId="275"/>
            <ac:spMk id="3" creationId="{CC940A2B-F885-9F52-1DC9-CF420A570B9F}"/>
          </ac:spMkLst>
        </pc:spChg>
        <pc:spChg chg="del">
          <ac:chgData name="sarah .aldikhel" userId="3b8438de769858c8" providerId="LiveId" clId="{5447F301-527E-41FF-8205-B0F8C3E399B6}" dt="2023-12-04T19:23:02.183" v="25" actId="478"/>
          <ac:spMkLst>
            <pc:docMk/>
            <pc:sldMk cId="3550779212" sldId="275"/>
            <ac:spMk id="6" creationId="{68AEFF60-96CA-2688-5127-E7C7AB1943C7}"/>
          </ac:spMkLst>
        </pc:spChg>
        <pc:spChg chg="add del mod">
          <ac:chgData name="sarah .aldikhel" userId="3b8438de769858c8" providerId="LiveId" clId="{5447F301-527E-41FF-8205-B0F8C3E399B6}" dt="2023-12-04T19:23:13.290" v="31" actId="478"/>
          <ac:spMkLst>
            <pc:docMk/>
            <pc:sldMk cId="3550779212" sldId="275"/>
            <ac:spMk id="7" creationId="{FE6053F3-C561-B294-E787-7B7FAFEBA9F5}"/>
          </ac:spMkLst>
        </pc:spChg>
        <pc:spChg chg="del">
          <ac:chgData name="sarah .aldikhel" userId="3b8438de769858c8" providerId="LiveId" clId="{5447F301-527E-41FF-8205-B0F8C3E399B6}" dt="2023-12-04T19:23:02.183" v="25" actId="478"/>
          <ac:spMkLst>
            <pc:docMk/>
            <pc:sldMk cId="3550779212" sldId="275"/>
            <ac:spMk id="9" creationId="{7668FEDA-3A2C-0628-40C5-FF25E51D339D}"/>
          </ac:spMkLst>
        </pc:spChg>
        <pc:spChg chg="add mod">
          <ac:chgData name="sarah .aldikhel" userId="3b8438de769858c8" providerId="LiveId" clId="{5447F301-527E-41FF-8205-B0F8C3E399B6}" dt="2023-12-04T19:31:19.633" v="466"/>
          <ac:spMkLst>
            <pc:docMk/>
            <pc:sldMk cId="3550779212" sldId="275"/>
            <ac:spMk id="10" creationId="{D6DFB04E-0779-8918-64AB-D2F2D58D1F83}"/>
          </ac:spMkLst>
        </pc:spChg>
        <pc:spChg chg="del">
          <ac:chgData name="sarah .aldikhel" userId="3b8438de769858c8" providerId="LiveId" clId="{5447F301-527E-41FF-8205-B0F8C3E399B6}" dt="2023-12-04T19:23:32.470" v="33" actId="478"/>
          <ac:spMkLst>
            <pc:docMk/>
            <pc:sldMk cId="3550779212" sldId="275"/>
            <ac:spMk id="12" creationId="{E3CB2A72-5223-78C9-21CB-77A3E42738BA}"/>
          </ac:spMkLst>
        </pc:spChg>
        <pc:spChg chg="del mod">
          <ac:chgData name="sarah .aldikhel" userId="3b8438de769858c8" providerId="LiveId" clId="{5447F301-527E-41FF-8205-B0F8C3E399B6}" dt="2023-12-04T19:23:09.244" v="28" actId="478"/>
          <ac:spMkLst>
            <pc:docMk/>
            <pc:sldMk cId="3550779212" sldId="275"/>
            <ac:spMk id="20" creationId="{CD0444CD-8926-D70F-5C66-E54B6DEC7559}"/>
          </ac:spMkLst>
        </pc:spChg>
        <pc:picChg chg="del">
          <ac:chgData name="sarah .aldikhel" userId="3b8438de769858c8" providerId="LiveId" clId="{5447F301-527E-41FF-8205-B0F8C3E399B6}" dt="2023-12-04T19:22:59.157" v="24" actId="478"/>
          <ac:picMkLst>
            <pc:docMk/>
            <pc:sldMk cId="3550779212" sldId="275"/>
            <ac:picMk id="4" creationId="{B13F8651-C47D-23A8-CE16-F0CAC0F01D29}"/>
          </ac:picMkLst>
        </pc:picChg>
        <pc:picChg chg="add mod">
          <ac:chgData name="sarah .aldikhel" userId="3b8438de769858c8" providerId="LiveId" clId="{5447F301-527E-41FF-8205-B0F8C3E399B6}" dt="2023-12-04T19:30:55.192" v="454" actId="1076"/>
          <ac:picMkLst>
            <pc:docMk/>
            <pc:sldMk cId="3550779212" sldId="275"/>
            <ac:picMk id="8" creationId="{DBB7DCF1-9BF4-1CDF-1BF7-EE2E43BD5B57}"/>
          </ac:picMkLst>
        </pc:picChg>
        <pc:picChg chg="del mod">
          <ac:chgData name="sarah .aldikhel" userId="3b8438de769858c8" providerId="LiveId" clId="{5447F301-527E-41FF-8205-B0F8C3E399B6}" dt="2023-12-04T19:24:29.493" v="62" actId="478"/>
          <ac:picMkLst>
            <pc:docMk/>
            <pc:sldMk cId="3550779212" sldId="275"/>
            <ac:picMk id="15" creationId="{E17775D5-B1EE-EF3D-70FD-F63064AABD06}"/>
          </ac:picMkLst>
        </pc:picChg>
        <pc:picChg chg="del">
          <ac:chgData name="sarah .aldikhel" userId="3b8438de769858c8" providerId="LiveId" clId="{5447F301-527E-41FF-8205-B0F8C3E399B6}" dt="2023-12-04T19:23:02.183" v="25" actId="478"/>
          <ac:picMkLst>
            <pc:docMk/>
            <pc:sldMk cId="3550779212" sldId="275"/>
            <ac:picMk id="17" creationId="{CE25C644-83FE-FF3D-129C-92633DEC5B8F}"/>
          </ac:picMkLst>
        </pc:picChg>
        <pc:picChg chg="del">
          <ac:chgData name="sarah .aldikhel" userId="3b8438de769858c8" providerId="LiveId" clId="{5447F301-527E-41FF-8205-B0F8C3E399B6}" dt="2023-12-04T19:23:02.183" v="25" actId="478"/>
          <ac:picMkLst>
            <pc:docMk/>
            <pc:sldMk cId="3550779212" sldId="275"/>
            <ac:picMk id="19" creationId="{5DFC7657-8E8D-DA76-0961-5450CADA6605}"/>
          </ac:picMkLst>
        </pc:picChg>
      </pc:sldChg>
      <pc:sldChg chg="add setBg">
        <pc:chgData name="sarah .aldikhel" userId="3b8438de769858c8" providerId="LiveId" clId="{5447F301-527E-41FF-8205-B0F8C3E399B6}" dt="2023-12-04T19:34:03.596" v="511"/>
        <pc:sldMkLst>
          <pc:docMk/>
          <pc:sldMk cId="0" sldId="276"/>
        </pc:sldMkLst>
      </pc:sldChg>
      <pc:sldChg chg="add setBg">
        <pc:chgData name="sarah .aldikhel" userId="3b8438de769858c8" providerId="LiveId" clId="{5447F301-527E-41FF-8205-B0F8C3E399B6}" dt="2023-12-04T19:34:23.856" v="513"/>
        <pc:sldMkLst>
          <pc:docMk/>
          <pc:sldMk cId="0"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78c924efa5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78c924ef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270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088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032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55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fd81f3409_0_37: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fd81f340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608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fd81f3409_0_37: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fd81f340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fd81f3409_0_37: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fd81f340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530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fd81f3409_0_46: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fd81f340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fd81f3409_0_55: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fd81f340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fd81f3409_0_64: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fd81f340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83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9fc9c17b88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9fc9c17b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fc9c17b88_0_1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fc9c17b8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fd81f3409_0_1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fd81f34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789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755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021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10572725"/>
            <a:ext cx="10287002" cy="7715274"/>
          </a:xfrm>
          <a:prstGeom prst="rect">
            <a:avLst/>
          </a:prstGeom>
          <a:noFill/>
          <a:ln>
            <a:noFill/>
          </a:ln>
        </p:spPr>
      </p:pic>
      <p:sp>
        <p:nvSpPr>
          <p:cNvPr id="11" name="Google Shape;11;p2"/>
          <p:cNvSpPr txBox="1">
            <a:spLocks noGrp="1"/>
          </p:cNvSpPr>
          <p:nvPr>
            <p:ph type="ctrTitle"/>
          </p:nvPr>
        </p:nvSpPr>
        <p:spPr>
          <a:xfrm>
            <a:off x="350672" y="2647378"/>
            <a:ext cx="9585600" cy="72981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12" name="Google Shape;12;p2"/>
          <p:cNvSpPr txBox="1">
            <a:spLocks noGrp="1"/>
          </p:cNvSpPr>
          <p:nvPr>
            <p:ph type="subTitle" idx="1"/>
          </p:nvPr>
        </p:nvSpPr>
        <p:spPr>
          <a:xfrm>
            <a:off x="350663" y="10076889"/>
            <a:ext cx="9585600" cy="28182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3" name="Google Shape;13;p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50663" y="3932889"/>
            <a:ext cx="9585600" cy="69813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23200"/>
              <a:buNone/>
              <a:defRPr sz="23200"/>
            </a:lvl1pPr>
            <a:lvl2pPr lvl="1" algn="ctr">
              <a:spcBef>
                <a:spcPts val="0"/>
              </a:spcBef>
              <a:spcAft>
                <a:spcPts val="0"/>
              </a:spcAft>
              <a:buSzPts val="23200"/>
              <a:buNone/>
              <a:defRPr sz="23200"/>
            </a:lvl2pPr>
            <a:lvl3pPr lvl="2" algn="ctr">
              <a:spcBef>
                <a:spcPts val="0"/>
              </a:spcBef>
              <a:spcAft>
                <a:spcPts val="0"/>
              </a:spcAft>
              <a:buSzPts val="23200"/>
              <a:buNone/>
              <a:defRPr sz="23200"/>
            </a:lvl3pPr>
            <a:lvl4pPr lvl="3" algn="ctr">
              <a:spcBef>
                <a:spcPts val="0"/>
              </a:spcBef>
              <a:spcAft>
                <a:spcPts val="0"/>
              </a:spcAft>
              <a:buSzPts val="23200"/>
              <a:buNone/>
              <a:defRPr sz="23200"/>
            </a:lvl4pPr>
            <a:lvl5pPr lvl="4" algn="ctr">
              <a:spcBef>
                <a:spcPts val="0"/>
              </a:spcBef>
              <a:spcAft>
                <a:spcPts val="0"/>
              </a:spcAft>
              <a:buSzPts val="23200"/>
              <a:buNone/>
              <a:defRPr sz="23200"/>
            </a:lvl5pPr>
            <a:lvl6pPr lvl="5" algn="ctr">
              <a:spcBef>
                <a:spcPts val="0"/>
              </a:spcBef>
              <a:spcAft>
                <a:spcPts val="0"/>
              </a:spcAft>
              <a:buSzPts val="23200"/>
              <a:buNone/>
              <a:defRPr sz="23200"/>
            </a:lvl6pPr>
            <a:lvl7pPr lvl="6" algn="ctr">
              <a:spcBef>
                <a:spcPts val="0"/>
              </a:spcBef>
              <a:spcAft>
                <a:spcPts val="0"/>
              </a:spcAft>
              <a:buSzPts val="23200"/>
              <a:buNone/>
              <a:defRPr sz="23200"/>
            </a:lvl7pPr>
            <a:lvl8pPr lvl="7" algn="ctr">
              <a:spcBef>
                <a:spcPts val="0"/>
              </a:spcBef>
              <a:spcAft>
                <a:spcPts val="0"/>
              </a:spcAft>
              <a:buSzPts val="23200"/>
              <a:buNone/>
              <a:defRPr sz="23200"/>
            </a:lvl8pPr>
            <a:lvl9pPr lvl="8" algn="ctr">
              <a:spcBef>
                <a:spcPts val="0"/>
              </a:spcBef>
              <a:spcAft>
                <a:spcPts val="0"/>
              </a:spcAft>
              <a:buSzPts val="23200"/>
              <a:buNone/>
              <a:defRPr sz="23200"/>
            </a:lvl9pPr>
          </a:lstStyle>
          <a:p>
            <a:r>
              <a:t>xx%</a:t>
            </a:r>
          </a:p>
        </p:txBody>
      </p:sp>
      <p:sp>
        <p:nvSpPr>
          <p:cNvPr id="47" name="Google Shape;47;p11"/>
          <p:cNvSpPr txBox="1">
            <a:spLocks noGrp="1"/>
          </p:cNvSpPr>
          <p:nvPr>
            <p:ph type="body" idx="1"/>
          </p:nvPr>
        </p:nvSpPr>
        <p:spPr>
          <a:xfrm>
            <a:off x="350663" y="11207911"/>
            <a:ext cx="9585600" cy="4625100"/>
          </a:xfrm>
          <a:prstGeom prst="rect">
            <a:avLst/>
          </a:prstGeom>
        </p:spPr>
        <p:txBody>
          <a:bodyPr spcFirstLastPara="1" wrap="square" lIns="176925" tIns="176925" rIns="176925" bIns="176925" anchor="t" anchorCtr="0">
            <a:normAutofit/>
          </a:bodyPr>
          <a:lstStyle>
            <a:lvl1pPr marL="457200" lvl="0" indent="-450850" algn="ctr">
              <a:spcBef>
                <a:spcPts val="0"/>
              </a:spcBef>
              <a:spcAft>
                <a:spcPts val="0"/>
              </a:spcAft>
              <a:buSzPts val="3500"/>
              <a:buChar char="●"/>
              <a:defRPr/>
            </a:lvl1pPr>
            <a:lvl2pPr marL="914400" lvl="1" indent="-400050" algn="ctr">
              <a:spcBef>
                <a:spcPts val="0"/>
              </a:spcBef>
              <a:spcAft>
                <a:spcPts val="0"/>
              </a:spcAft>
              <a:buSzPts val="2700"/>
              <a:buChar char="○"/>
              <a:defRPr/>
            </a:lvl2pPr>
            <a:lvl3pPr marL="1371600" lvl="2" indent="-400050" algn="ctr">
              <a:spcBef>
                <a:spcPts val="0"/>
              </a:spcBef>
              <a:spcAft>
                <a:spcPts val="0"/>
              </a:spcAft>
              <a:buSzPts val="2700"/>
              <a:buChar char="■"/>
              <a:defRPr/>
            </a:lvl3pPr>
            <a:lvl4pPr marL="1828800" lvl="3" indent="-400050" algn="ctr">
              <a:spcBef>
                <a:spcPts val="0"/>
              </a:spcBef>
              <a:spcAft>
                <a:spcPts val="0"/>
              </a:spcAft>
              <a:buSzPts val="2700"/>
              <a:buChar char="●"/>
              <a:defRPr/>
            </a:lvl4pPr>
            <a:lvl5pPr marL="2286000" lvl="4" indent="-400050" algn="ctr">
              <a:spcBef>
                <a:spcPts val="0"/>
              </a:spcBef>
              <a:spcAft>
                <a:spcPts val="0"/>
              </a:spcAft>
              <a:buSzPts val="2700"/>
              <a:buChar char="○"/>
              <a:defRPr/>
            </a:lvl5pPr>
            <a:lvl6pPr marL="2743200" lvl="5" indent="-400050" algn="ctr">
              <a:spcBef>
                <a:spcPts val="0"/>
              </a:spcBef>
              <a:spcAft>
                <a:spcPts val="0"/>
              </a:spcAft>
              <a:buSzPts val="2700"/>
              <a:buChar char="■"/>
              <a:defRPr/>
            </a:lvl6pPr>
            <a:lvl7pPr marL="3200400" lvl="6" indent="-400050" algn="ctr">
              <a:spcBef>
                <a:spcPts val="0"/>
              </a:spcBef>
              <a:spcAft>
                <a:spcPts val="0"/>
              </a:spcAft>
              <a:buSzPts val="2700"/>
              <a:buChar char="●"/>
              <a:defRPr/>
            </a:lvl7pPr>
            <a:lvl8pPr marL="3657600" lvl="7" indent="-400050" algn="ctr">
              <a:spcBef>
                <a:spcPts val="0"/>
              </a:spcBef>
              <a:spcAft>
                <a:spcPts val="0"/>
              </a:spcAft>
              <a:buSzPts val="2700"/>
              <a:buChar char="○"/>
              <a:defRPr/>
            </a:lvl8pPr>
            <a:lvl9pPr marL="4114800" lvl="8" indent="-400050" algn="ctr">
              <a:spcBef>
                <a:spcPts val="0"/>
              </a:spcBef>
              <a:spcAft>
                <a:spcPts val="0"/>
              </a:spcAft>
              <a:buSzPts val="2700"/>
              <a:buChar char="■"/>
              <a:defRPr/>
            </a:lvl9pPr>
          </a:lstStyle>
          <a:p>
            <a:endParaRPr/>
          </a:p>
        </p:txBody>
      </p:sp>
      <p:sp>
        <p:nvSpPr>
          <p:cNvPr id="48" name="Google Shape;48;p11"/>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50663" y="7647467"/>
            <a:ext cx="9585600" cy="2993100"/>
          </a:xfrm>
          <a:prstGeom prst="rect">
            <a:avLst/>
          </a:prstGeom>
        </p:spPr>
        <p:txBody>
          <a:bodyPr spcFirstLastPara="1" wrap="square" lIns="176925" tIns="176925" rIns="176925" bIns="176925" anchor="ctr" anchorCtr="0">
            <a:norm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16" name="Google Shape;16;p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19" name="Google Shape;19;p4"/>
          <p:cNvSpPr txBox="1">
            <a:spLocks noGrp="1"/>
          </p:cNvSpPr>
          <p:nvPr>
            <p:ph type="body" idx="1"/>
          </p:nvPr>
        </p:nvSpPr>
        <p:spPr>
          <a:xfrm>
            <a:off x="350663" y="4097689"/>
            <a:ext cx="9585600" cy="12147300"/>
          </a:xfrm>
          <a:prstGeom prst="rect">
            <a:avLst/>
          </a:prstGeom>
        </p:spPr>
        <p:txBody>
          <a:bodyPr spcFirstLastPara="1" wrap="square" lIns="176925" tIns="176925" rIns="176925" bIns="176925" anchor="t"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20" name="Google Shape;20;p4"/>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3" name="Google Shape;23;p5"/>
          <p:cNvSpPr txBox="1">
            <a:spLocks noGrp="1"/>
          </p:cNvSpPr>
          <p:nvPr>
            <p:ph type="body" idx="1"/>
          </p:nvPr>
        </p:nvSpPr>
        <p:spPr>
          <a:xfrm>
            <a:off x="350663"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4" name="Google Shape;24;p5"/>
          <p:cNvSpPr txBox="1">
            <a:spLocks noGrp="1"/>
          </p:cNvSpPr>
          <p:nvPr>
            <p:ph type="body" idx="2"/>
          </p:nvPr>
        </p:nvSpPr>
        <p:spPr>
          <a:xfrm>
            <a:off x="5436450"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5" name="Google Shape;25;p5"/>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8" name="Google Shape;28;p6"/>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50663" y="1975467"/>
            <a:ext cx="3159000" cy="2686800"/>
          </a:xfrm>
          <a:prstGeom prst="rect">
            <a:avLst/>
          </a:prstGeom>
        </p:spPr>
        <p:txBody>
          <a:bodyPr spcFirstLastPara="1" wrap="square" lIns="176925" tIns="176925" rIns="176925" bIns="176925" anchor="b" anchorCtr="0">
            <a:normAutofit/>
          </a:bodyPr>
          <a:lstStyle>
            <a:lvl1pPr lvl="0">
              <a:spcBef>
                <a:spcPts val="0"/>
              </a:spcBef>
              <a:spcAft>
                <a:spcPts val="0"/>
              </a:spcAft>
              <a:buSzPts val="4600"/>
              <a:buNone/>
              <a:defRPr sz="4600"/>
            </a:lvl1pPr>
            <a:lvl2pPr lvl="1">
              <a:spcBef>
                <a:spcPts val="0"/>
              </a:spcBef>
              <a:spcAft>
                <a:spcPts val="0"/>
              </a:spcAft>
              <a:buSzPts val="4600"/>
              <a:buNone/>
              <a:defRPr sz="4600"/>
            </a:lvl2pPr>
            <a:lvl3pPr lvl="2">
              <a:spcBef>
                <a:spcPts val="0"/>
              </a:spcBef>
              <a:spcAft>
                <a:spcPts val="0"/>
              </a:spcAft>
              <a:buSzPts val="4600"/>
              <a:buNone/>
              <a:defRPr sz="4600"/>
            </a:lvl3pPr>
            <a:lvl4pPr lvl="3">
              <a:spcBef>
                <a:spcPts val="0"/>
              </a:spcBef>
              <a:spcAft>
                <a:spcPts val="0"/>
              </a:spcAft>
              <a:buSzPts val="4600"/>
              <a:buNone/>
              <a:defRPr sz="4600"/>
            </a:lvl4pPr>
            <a:lvl5pPr lvl="4">
              <a:spcBef>
                <a:spcPts val="0"/>
              </a:spcBef>
              <a:spcAft>
                <a:spcPts val="0"/>
              </a:spcAft>
              <a:buSzPts val="4600"/>
              <a:buNone/>
              <a:defRPr sz="4600"/>
            </a:lvl5pPr>
            <a:lvl6pPr lvl="5">
              <a:spcBef>
                <a:spcPts val="0"/>
              </a:spcBef>
              <a:spcAft>
                <a:spcPts val="0"/>
              </a:spcAft>
              <a:buSzPts val="4600"/>
              <a:buNone/>
              <a:defRPr sz="4600"/>
            </a:lvl6pPr>
            <a:lvl7pPr lvl="6">
              <a:spcBef>
                <a:spcPts val="0"/>
              </a:spcBef>
              <a:spcAft>
                <a:spcPts val="0"/>
              </a:spcAft>
              <a:buSzPts val="4600"/>
              <a:buNone/>
              <a:defRPr sz="4600"/>
            </a:lvl7pPr>
            <a:lvl8pPr lvl="7">
              <a:spcBef>
                <a:spcPts val="0"/>
              </a:spcBef>
              <a:spcAft>
                <a:spcPts val="0"/>
              </a:spcAft>
              <a:buSzPts val="4600"/>
              <a:buNone/>
              <a:defRPr sz="4600"/>
            </a:lvl8pPr>
            <a:lvl9pPr lvl="8">
              <a:spcBef>
                <a:spcPts val="0"/>
              </a:spcBef>
              <a:spcAft>
                <a:spcPts val="0"/>
              </a:spcAft>
              <a:buSzPts val="4600"/>
              <a:buNone/>
              <a:defRPr sz="4600"/>
            </a:lvl9pPr>
          </a:lstStyle>
          <a:p>
            <a:endParaRPr/>
          </a:p>
        </p:txBody>
      </p:sp>
      <p:sp>
        <p:nvSpPr>
          <p:cNvPr id="31" name="Google Shape;31;p7"/>
          <p:cNvSpPr txBox="1">
            <a:spLocks noGrp="1"/>
          </p:cNvSpPr>
          <p:nvPr>
            <p:ph type="body" idx="1"/>
          </p:nvPr>
        </p:nvSpPr>
        <p:spPr>
          <a:xfrm>
            <a:off x="350663" y="4940800"/>
            <a:ext cx="3159000" cy="11304600"/>
          </a:xfrm>
          <a:prstGeom prst="rect">
            <a:avLst/>
          </a:prstGeom>
        </p:spPr>
        <p:txBody>
          <a:bodyPr spcFirstLastPara="1" wrap="square" lIns="176925" tIns="176925" rIns="176925" bIns="176925" anchor="t" anchorCtr="0">
            <a:normAutofit/>
          </a:bodyPr>
          <a:lstStyle>
            <a:lvl1pPr marL="457200" lvl="0" indent="-374650">
              <a:spcBef>
                <a:spcPts val="0"/>
              </a:spcBef>
              <a:spcAft>
                <a:spcPts val="0"/>
              </a:spcAft>
              <a:buSzPts val="2300"/>
              <a:buChar char="●"/>
              <a:defRPr sz="23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32" name="Google Shape;32;p7"/>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551531" y="1600533"/>
            <a:ext cx="7163700" cy="14545200"/>
          </a:xfrm>
          <a:prstGeom prst="rect">
            <a:avLst/>
          </a:prstGeom>
        </p:spPr>
        <p:txBody>
          <a:bodyPr spcFirstLastPara="1" wrap="square" lIns="176925" tIns="176925" rIns="176925" bIns="176925" anchor="ctr" anchorCtr="0">
            <a:normAutofit/>
          </a:bodyPr>
          <a:lstStyle>
            <a:lvl1pPr lvl="0">
              <a:spcBef>
                <a:spcPts val="0"/>
              </a:spcBef>
              <a:spcAft>
                <a:spcPts val="0"/>
              </a:spcAft>
              <a:buSzPts val="9300"/>
              <a:buNone/>
              <a:defRPr sz="9300"/>
            </a:lvl1pPr>
            <a:lvl2pPr lvl="1">
              <a:spcBef>
                <a:spcPts val="0"/>
              </a:spcBef>
              <a:spcAft>
                <a:spcPts val="0"/>
              </a:spcAft>
              <a:buSzPts val="9300"/>
              <a:buNone/>
              <a:defRPr sz="9300"/>
            </a:lvl2pPr>
            <a:lvl3pPr lvl="2">
              <a:spcBef>
                <a:spcPts val="0"/>
              </a:spcBef>
              <a:spcAft>
                <a:spcPts val="0"/>
              </a:spcAft>
              <a:buSzPts val="9300"/>
              <a:buNone/>
              <a:defRPr sz="9300"/>
            </a:lvl3pPr>
            <a:lvl4pPr lvl="3">
              <a:spcBef>
                <a:spcPts val="0"/>
              </a:spcBef>
              <a:spcAft>
                <a:spcPts val="0"/>
              </a:spcAft>
              <a:buSzPts val="9300"/>
              <a:buNone/>
              <a:defRPr sz="9300"/>
            </a:lvl4pPr>
            <a:lvl5pPr lvl="4">
              <a:spcBef>
                <a:spcPts val="0"/>
              </a:spcBef>
              <a:spcAft>
                <a:spcPts val="0"/>
              </a:spcAft>
              <a:buSzPts val="9300"/>
              <a:buNone/>
              <a:defRPr sz="9300"/>
            </a:lvl5pPr>
            <a:lvl6pPr lvl="5">
              <a:spcBef>
                <a:spcPts val="0"/>
              </a:spcBef>
              <a:spcAft>
                <a:spcPts val="0"/>
              </a:spcAft>
              <a:buSzPts val="9300"/>
              <a:buNone/>
              <a:defRPr sz="9300"/>
            </a:lvl6pPr>
            <a:lvl7pPr lvl="6">
              <a:spcBef>
                <a:spcPts val="0"/>
              </a:spcBef>
              <a:spcAft>
                <a:spcPts val="0"/>
              </a:spcAft>
              <a:buSzPts val="9300"/>
              <a:buNone/>
              <a:defRPr sz="9300"/>
            </a:lvl7pPr>
            <a:lvl8pPr lvl="7">
              <a:spcBef>
                <a:spcPts val="0"/>
              </a:spcBef>
              <a:spcAft>
                <a:spcPts val="0"/>
              </a:spcAft>
              <a:buSzPts val="9300"/>
              <a:buNone/>
              <a:defRPr sz="9300"/>
            </a:lvl8pPr>
            <a:lvl9pPr lvl="8">
              <a:spcBef>
                <a:spcPts val="0"/>
              </a:spcBef>
              <a:spcAft>
                <a:spcPts val="0"/>
              </a:spcAft>
              <a:buSzPts val="9300"/>
              <a:buNone/>
              <a:defRPr sz="9300"/>
            </a:lvl9pPr>
          </a:lstStyle>
          <a:p>
            <a:endParaRPr/>
          </a:p>
        </p:txBody>
      </p:sp>
      <p:sp>
        <p:nvSpPr>
          <p:cNvPr id="35" name="Google Shape;35;p8"/>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5143500" y="-444"/>
            <a:ext cx="5143500" cy="18288000"/>
          </a:xfrm>
          <a:prstGeom prst="rect">
            <a:avLst/>
          </a:prstGeom>
          <a:solidFill>
            <a:schemeClr val="lt2"/>
          </a:solidFill>
          <a:ln>
            <a:noFill/>
          </a:ln>
        </p:spPr>
        <p:txBody>
          <a:bodyPr spcFirstLastPara="1" wrap="square" lIns="176925" tIns="176925" rIns="176925" bIns="1769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98688" y="4384622"/>
            <a:ext cx="4550700" cy="52704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a:endParaRPr/>
          </a:p>
        </p:txBody>
      </p:sp>
      <p:sp>
        <p:nvSpPr>
          <p:cNvPr id="39" name="Google Shape;39;p9"/>
          <p:cNvSpPr txBox="1">
            <a:spLocks noGrp="1"/>
          </p:cNvSpPr>
          <p:nvPr>
            <p:ph type="subTitle" idx="1"/>
          </p:nvPr>
        </p:nvSpPr>
        <p:spPr>
          <a:xfrm>
            <a:off x="298688" y="9966489"/>
            <a:ext cx="4550700" cy="43914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4100"/>
              <a:buNone/>
              <a:defRPr sz="4100"/>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40" name="Google Shape;40;p9"/>
          <p:cNvSpPr txBox="1">
            <a:spLocks noGrp="1"/>
          </p:cNvSpPr>
          <p:nvPr>
            <p:ph type="body" idx="2"/>
          </p:nvPr>
        </p:nvSpPr>
        <p:spPr>
          <a:xfrm>
            <a:off x="5556938" y="2574489"/>
            <a:ext cx="4316700" cy="13138200"/>
          </a:xfrm>
          <a:prstGeom prst="rect">
            <a:avLst/>
          </a:prstGeom>
        </p:spPr>
        <p:txBody>
          <a:bodyPr spcFirstLastPara="1" wrap="square" lIns="176925" tIns="176925" rIns="176925" bIns="176925" anchor="ctr"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41" name="Google Shape;41;p9"/>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50663" y="15042044"/>
            <a:ext cx="6748800" cy="2151600"/>
          </a:xfrm>
          <a:prstGeom prst="rect">
            <a:avLst/>
          </a:prstGeom>
        </p:spPr>
        <p:txBody>
          <a:bodyPr spcFirstLastPara="1" wrap="square" lIns="176925" tIns="176925" rIns="176925" bIns="176925" anchor="ctr" anchorCtr="0">
            <a:normAutofit/>
          </a:bodyPr>
          <a:lstStyle>
            <a:lvl1pPr marL="457200" lvl="0" indent="-228600">
              <a:lnSpc>
                <a:spcPct val="100000"/>
              </a:lnSpc>
              <a:spcBef>
                <a:spcPts val="0"/>
              </a:spcBef>
              <a:spcAft>
                <a:spcPts val="0"/>
              </a:spcAft>
              <a:buSzPts val="3500"/>
              <a:buNone/>
              <a:defRPr/>
            </a:lvl1pPr>
          </a:lstStyle>
          <a:p>
            <a:endParaRPr/>
          </a:p>
        </p:txBody>
      </p:sp>
      <p:sp>
        <p:nvSpPr>
          <p:cNvPr id="44" name="Google Shape;44;p10"/>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50663" y="1582311"/>
            <a:ext cx="9585600" cy="2036400"/>
          </a:xfrm>
          <a:prstGeom prst="rect">
            <a:avLst/>
          </a:prstGeom>
          <a:noFill/>
          <a:ln>
            <a:noFill/>
          </a:ln>
        </p:spPr>
        <p:txBody>
          <a:bodyPr spcFirstLastPara="1" wrap="square" lIns="176925" tIns="176925" rIns="176925" bIns="176925" anchor="t" anchorCtr="0">
            <a:normAutofit/>
          </a:bodyPr>
          <a:lstStyle>
            <a:lvl1pPr lvl="0">
              <a:spcBef>
                <a:spcPts val="0"/>
              </a:spcBef>
              <a:spcAft>
                <a:spcPts val="0"/>
              </a:spcAft>
              <a:buClr>
                <a:schemeClr val="dk1"/>
              </a:buClr>
              <a:buSzPts val="5400"/>
              <a:buNone/>
              <a:defRPr sz="5400">
                <a:solidFill>
                  <a:schemeClr val="dk1"/>
                </a:solidFill>
              </a:defRPr>
            </a:lvl1pPr>
            <a:lvl2pPr lvl="1">
              <a:spcBef>
                <a:spcPts val="0"/>
              </a:spcBef>
              <a:spcAft>
                <a:spcPts val="0"/>
              </a:spcAft>
              <a:buClr>
                <a:schemeClr val="dk1"/>
              </a:buClr>
              <a:buSzPts val="5400"/>
              <a:buNone/>
              <a:defRPr sz="5400">
                <a:solidFill>
                  <a:schemeClr val="dk1"/>
                </a:solidFill>
              </a:defRPr>
            </a:lvl2pPr>
            <a:lvl3pPr lvl="2">
              <a:spcBef>
                <a:spcPts val="0"/>
              </a:spcBef>
              <a:spcAft>
                <a:spcPts val="0"/>
              </a:spcAft>
              <a:buClr>
                <a:schemeClr val="dk1"/>
              </a:buClr>
              <a:buSzPts val="5400"/>
              <a:buNone/>
              <a:defRPr sz="5400">
                <a:solidFill>
                  <a:schemeClr val="dk1"/>
                </a:solidFill>
              </a:defRPr>
            </a:lvl3pPr>
            <a:lvl4pPr lvl="3">
              <a:spcBef>
                <a:spcPts val="0"/>
              </a:spcBef>
              <a:spcAft>
                <a:spcPts val="0"/>
              </a:spcAft>
              <a:buClr>
                <a:schemeClr val="dk1"/>
              </a:buClr>
              <a:buSzPts val="5400"/>
              <a:buNone/>
              <a:defRPr sz="5400">
                <a:solidFill>
                  <a:schemeClr val="dk1"/>
                </a:solidFill>
              </a:defRPr>
            </a:lvl4pPr>
            <a:lvl5pPr lvl="4">
              <a:spcBef>
                <a:spcPts val="0"/>
              </a:spcBef>
              <a:spcAft>
                <a:spcPts val="0"/>
              </a:spcAft>
              <a:buClr>
                <a:schemeClr val="dk1"/>
              </a:buClr>
              <a:buSzPts val="5400"/>
              <a:buNone/>
              <a:defRPr sz="5400">
                <a:solidFill>
                  <a:schemeClr val="dk1"/>
                </a:solidFill>
              </a:defRPr>
            </a:lvl5pPr>
            <a:lvl6pPr lvl="5">
              <a:spcBef>
                <a:spcPts val="0"/>
              </a:spcBef>
              <a:spcAft>
                <a:spcPts val="0"/>
              </a:spcAft>
              <a:buClr>
                <a:schemeClr val="dk1"/>
              </a:buClr>
              <a:buSzPts val="5400"/>
              <a:buNone/>
              <a:defRPr sz="5400">
                <a:solidFill>
                  <a:schemeClr val="dk1"/>
                </a:solidFill>
              </a:defRPr>
            </a:lvl6pPr>
            <a:lvl7pPr lvl="6">
              <a:spcBef>
                <a:spcPts val="0"/>
              </a:spcBef>
              <a:spcAft>
                <a:spcPts val="0"/>
              </a:spcAft>
              <a:buClr>
                <a:schemeClr val="dk1"/>
              </a:buClr>
              <a:buSzPts val="5400"/>
              <a:buNone/>
              <a:defRPr sz="5400">
                <a:solidFill>
                  <a:schemeClr val="dk1"/>
                </a:solidFill>
              </a:defRPr>
            </a:lvl7pPr>
            <a:lvl8pPr lvl="7">
              <a:spcBef>
                <a:spcPts val="0"/>
              </a:spcBef>
              <a:spcAft>
                <a:spcPts val="0"/>
              </a:spcAft>
              <a:buClr>
                <a:schemeClr val="dk1"/>
              </a:buClr>
              <a:buSzPts val="5400"/>
              <a:buNone/>
              <a:defRPr sz="5400">
                <a:solidFill>
                  <a:schemeClr val="dk1"/>
                </a:solidFill>
              </a:defRPr>
            </a:lvl8pPr>
            <a:lvl9pPr lvl="8">
              <a:spcBef>
                <a:spcPts val="0"/>
              </a:spcBef>
              <a:spcAft>
                <a:spcPts val="0"/>
              </a:spcAft>
              <a:buClr>
                <a:schemeClr val="dk1"/>
              </a:buClr>
              <a:buSzPts val="5400"/>
              <a:buNone/>
              <a:defRPr sz="5400">
                <a:solidFill>
                  <a:schemeClr val="dk1"/>
                </a:solidFill>
              </a:defRPr>
            </a:lvl9pPr>
          </a:lstStyle>
          <a:p>
            <a:endParaRPr/>
          </a:p>
        </p:txBody>
      </p:sp>
      <p:sp>
        <p:nvSpPr>
          <p:cNvPr id="7" name="Google Shape;7;p1"/>
          <p:cNvSpPr txBox="1">
            <a:spLocks noGrp="1"/>
          </p:cNvSpPr>
          <p:nvPr>
            <p:ph type="body" idx="1"/>
          </p:nvPr>
        </p:nvSpPr>
        <p:spPr>
          <a:xfrm>
            <a:off x="350663" y="4097689"/>
            <a:ext cx="9585600" cy="12147300"/>
          </a:xfrm>
          <a:prstGeom prst="rect">
            <a:avLst/>
          </a:prstGeom>
          <a:noFill/>
          <a:ln>
            <a:noFill/>
          </a:ln>
        </p:spPr>
        <p:txBody>
          <a:bodyPr spcFirstLastPara="1" wrap="square" lIns="176925" tIns="176925" rIns="176925" bIns="176925" anchor="t" anchorCtr="0">
            <a:normAutofit/>
          </a:bodyPr>
          <a:lstStyle>
            <a:lvl1pPr marL="457200" lvl="0" indent="-450850">
              <a:lnSpc>
                <a:spcPct val="115000"/>
              </a:lnSpc>
              <a:spcBef>
                <a:spcPts val="0"/>
              </a:spcBef>
              <a:spcAft>
                <a:spcPts val="0"/>
              </a:spcAft>
              <a:buClr>
                <a:schemeClr val="dk2"/>
              </a:buClr>
              <a:buSzPts val="3500"/>
              <a:buChar char="●"/>
              <a:defRPr sz="3500">
                <a:solidFill>
                  <a:schemeClr val="dk2"/>
                </a:solidFill>
              </a:defRPr>
            </a:lvl1pPr>
            <a:lvl2pPr marL="914400" lvl="1" indent="-400050">
              <a:lnSpc>
                <a:spcPct val="115000"/>
              </a:lnSpc>
              <a:spcBef>
                <a:spcPts val="0"/>
              </a:spcBef>
              <a:spcAft>
                <a:spcPts val="0"/>
              </a:spcAft>
              <a:buClr>
                <a:schemeClr val="dk2"/>
              </a:buClr>
              <a:buSzPts val="2700"/>
              <a:buChar char="○"/>
              <a:defRPr sz="2700">
                <a:solidFill>
                  <a:schemeClr val="dk2"/>
                </a:solidFill>
              </a:defRPr>
            </a:lvl2pPr>
            <a:lvl3pPr marL="1371600" lvl="2" indent="-400050">
              <a:lnSpc>
                <a:spcPct val="115000"/>
              </a:lnSpc>
              <a:spcBef>
                <a:spcPts val="0"/>
              </a:spcBef>
              <a:spcAft>
                <a:spcPts val="0"/>
              </a:spcAft>
              <a:buClr>
                <a:schemeClr val="dk2"/>
              </a:buClr>
              <a:buSzPts val="2700"/>
              <a:buChar char="■"/>
              <a:defRPr sz="2700">
                <a:solidFill>
                  <a:schemeClr val="dk2"/>
                </a:solidFill>
              </a:defRPr>
            </a:lvl3pPr>
            <a:lvl4pPr marL="1828800" lvl="3" indent="-400050">
              <a:lnSpc>
                <a:spcPct val="115000"/>
              </a:lnSpc>
              <a:spcBef>
                <a:spcPts val="0"/>
              </a:spcBef>
              <a:spcAft>
                <a:spcPts val="0"/>
              </a:spcAft>
              <a:buClr>
                <a:schemeClr val="dk2"/>
              </a:buClr>
              <a:buSzPts val="2700"/>
              <a:buChar char="●"/>
              <a:defRPr sz="2700">
                <a:solidFill>
                  <a:schemeClr val="dk2"/>
                </a:solidFill>
              </a:defRPr>
            </a:lvl4pPr>
            <a:lvl5pPr marL="2286000" lvl="4" indent="-400050">
              <a:lnSpc>
                <a:spcPct val="115000"/>
              </a:lnSpc>
              <a:spcBef>
                <a:spcPts val="0"/>
              </a:spcBef>
              <a:spcAft>
                <a:spcPts val="0"/>
              </a:spcAft>
              <a:buClr>
                <a:schemeClr val="dk2"/>
              </a:buClr>
              <a:buSzPts val="2700"/>
              <a:buChar char="○"/>
              <a:defRPr sz="2700">
                <a:solidFill>
                  <a:schemeClr val="dk2"/>
                </a:solidFill>
              </a:defRPr>
            </a:lvl5pPr>
            <a:lvl6pPr marL="2743200" lvl="5" indent="-400050">
              <a:lnSpc>
                <a:spcPct val="115000"/>
              </a:lnSpc>
              <a:spcBef>
                <a:spcPts val="0"/>
              </a:spcBef>
              <a:spcAft>
                <a:spcPts val="0"/>
              </a:spcAft>
              <a:buClr>
                <a:schemeClr val="dk2"/>
              </a:buClr>
              <a:buSzPts val="2700"/>
              <a:buChar char="■"/>
              <a:defRPr sz="2700">
                <a:solidFill>
                  <a:schemeClr val="dk2"/>
                </a:solidFill>
              </a:defRPr>
            </a:lvl6pPr>
            <a:lvl7pPr marL="3200400" lvl="6" indent="-400050">
              <a:lnSpc>
                <a:spcPct val="115000"/>
              </a:lnSpc>
              <a:spcBef>
                <a:spcPts val="0"/>
              </a:spcBef>
              <a:spcAft>
                <a:spcPts val="0"/>
              </a:spcAft>
              <a:buClr>
                <a:schemeClr val="dk2"/>
              </a:buClr>
              <a:buSzPts val="2700"/>
              <a:buChar char="●"/>
              <a:defRPr sz="2700">
                <a:solidFill>
                  <a:schemeClr val="dk2"/>
                </a:solidFill>
              </a:defRPr>
            </a:lvl7pPr>
            <a:lvl8pPr marL="3657600" lvl="7" indent="-400050">
              <a:lnSpc>
                <a:spcPct val="115000"/>
              </a:lnSpc>
              <a:spcBef>
                <a:spcPts val="0"/>
              </a:spcBef>
              <a:spcAft>
                <a:spcPts val="0"/>
              </a:spcAft>
              <a:buClr>
                <a:schemeClr val="dk2"/>
              </a:buClr>
              <a:buSzPts val="2700"/>
              <a:buChar char="○"/>
              <a:defRPr sz="2700">
                <a:solidFill>
                  <a:schemeClr val="dk2"/>
                </a:solidFill>
              </a:defRPr>
            </a:lvl8pPr>
            <a:lvl9pPr marL="4114800" lvl="8" indent="-400050">
              <a:lnSpc>
                <a:spcPct val="115000"/>
              </a:lnSpc>
              <a:spcBef>
                <a:spcPts val="0"/>
              </a:spcBef>
              <a:spcAft>
                <a:spcPts val="0"/>
              </a:spcAft>
              <a:buClr>
                <a:schemeClr val="dk2"/>
              </a:buClr>
              <a:buSzPts val="2700"/>
              <a:buChar char="■"/>
              <a:defRPr sz="2700">
                <a:solidFill>
                  <a:schemeClr val="dk2"/>
                </a:solidFill>
              </a:defRPr>
            </a:lvl9pPr>
          </a:lstStyle>
          <a:p>
            <a:endParaRPr/>
          </a:p>
        </p:txBody>
      </p:sp>
      <p:sp>
        <p:nvSpPr>
          <p:cNvPr id="8" name="Google Shape;8;p1"/>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lvl="0" algn="r">
              <a:buNone/>
              <a:defRPr sz="1900">
                <a:solidFill>
                  <a:schemeClr val="dk2"/>
                </a:solidFill>
              </a:defRPr>
            </a:lvl1pPr>
            <a:lvl2pPr lvl="1" algn="r">
              <a:buNone/>
              <a:defRPr sz="1900">
                <a:solidFill>
                  <a:schemeClr val="dk2"/>
                </a:solidFill>
              </a:defRPr>
            </a:lvl2pPr>
            <a:lvl3pPr lvl="2" algn="r">
              <a:buNone/>
              <a:defRPr sz="1900">
                <a:solidFill>
                  <a:schemeClr val="dk2"/>
                </a:solidFill>
              </a:defRPr>
            </a:lvl3pPr>
            <a:lvl4pPr lvl="3" algn="r">
              <a:buNone/>
              <a:defRPr sz="1900">
                <a:solidFill>
                  <a:schemeClr val="dk2"/>
                </a:solidFill>
              </a:defRPr>
            </a:lvl4pPr>
            <a:lvl5pPr lvl="4" algn="r">
              <a:buNone/>
              <a:defRPr sz="1900">
                <a:solidFill>
                  <a:schemeClr val="dk2"/>
                </a:solidFill>
              </a:defRPr>
            </a:lvl5pPr>
            <a:lvl6pPr lvl="5" algn="r">
              <a:buNone/>
              <a:defRPr sz="1900">
                <a:solidFill>
                  <a:schemeClr val="dk2"/>
                </a:solidFill>
              </a:defRPr>
            </a:lvl6pPr>
            <a:lvl7pPr lvl="6" algn="r">
              <a:buNone/>
              <a:defRPr sz="1900">
                <a:solidFill>
                  <a:schemeClr val="dk2"/>
                </a:solidFill>
              </a:defRPr>
            </a:lvl7pPr>
            <a:lvl8pPr lvl="7" algn="r">
              <a:buNone/>
              <a:defRPr sz="1900">
                <a:solidFill>
                  <a:schemeClr val="dk2"/>
                </a:solidFill>
              </a:defRPr>
            </a:lvl8pPr>
            <a:lvl9pPr lvl="8" algn="r">
              <a:buNone/>
              <a:defRPr sz="1900">
                <a:solidFill>
                  <a:schemeClr val="dk2"/>
                </a:solidFil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1.jp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p:nvPr/>
        </p:nvSpPr>
        <p:spPr>
          <a:xfrm>
            <a:off x="921839" y="17238550"/>
            <a:ext cx="8625398" cy="1323409"/>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ar" sz="2800" dirty="0">
                <a:solidFill>
                  <a:srgbClr val="FFFFFF"/>
                </a:solidFill>
                <a:latin typeface="Tajawal"/>
                <a:ea typeface="Tajawal"/>
                <a:cs typeface="Tajawal"/>
                <a:sym typeface="Tajawal"/>
              </a:rPr>
              <a:t>T5</a:t>
            </a:r>
            <a:r>
              <a:rPr lang="en-US" sz="2800" dirty="0">
                <a:solidFill>
                  <a:srgbClr val="FFFFFF"/>
                </a:solidFill>
                <a:latin typeface="Tajawal"/>
                <a:ea typeface="Tajawal"/>
                <a:cs typeface="Tajawal"/>
                <a:sym typeface="Tajawal"/>
              </a:rPr>
              <a:t> AI Data Analysis bootcamp – 2023  </a:t>
            </a:r>
            <a:endParaRPr sz="4800" dirty="0">
              <a:solidFill>
                <a:srgbClr val="FFFFFF"/>
              </a:solidFill>
              <a:latin typeface="Tajawal"/>
              <a:ea typeface="Tajawal"/>
              <a:cs typeface="Tajawal"/>
              <a:sym typeface="Tajawal"/>
            </a:endParaRPr>
          </a:p>
          <a:p>
            <a:pPr marL="0" lvl="0" indent="0" algn="ctr" rtl="0">
              <a:lnSpc>
                <a:spcPct val="100000"/>
              </a:lnSpc>
              <a:spcBef>
                <a:spcPts val="0"/>
              </a:spcBef>
              <a:spcAft>
                <a:spcPts val="0"/>
              </a:spcAft>
              <a:buNone/>
            </a:pPr>
            <a:r>
              <a:rPr lang="ar" sz="3200" b="1" dirty="0">
                <a:solidFill>
                  <a:srgbClr val="FFFFFF"/>
                </a:solidFill>
                <a:latin typeface="Tajawal"/>
                <a:ea typeface="Tajawal"/>
                <a:cs typeface="Tajawal"/>
                <a:sym typeface="Tajawal"/>
              </a:rPr>
              <a:t> </a:t>
            </a:r>
            <a:endParaRPr sz="3200" b="1" dirty="0">
              <a:solidFill>
                <a:srgbClr val="FFFFFF"/>
              </a:solidFill>
              <a:latin typeface="Tajawal"/>
              <a:ea typeface="Tajawal"/>
              <a:cs typeface="Tajawal"/>
              <a:sym typeface="Tajawal"/>
            </a:endParaRPr>
          </a:p>
          <a:p>
            <a:pPr marL="0" lvl="0" indent="0" algn="ctr" rtl="0">
              <a:lnSpc>
                <a:spcPct val="100000"/>
              </a:lnSpc>
              <a:spcBef>
                <a:spcPts val="0"/>
              </a:spcBef>
              <a:spcAft>
                <a:spcPts val="0"/>
              </a:spcAft>
              <a:buNone/>
            </a:pPr>
            <a:endParaRPr b="1" dirty="0">
              <a:solidFill>
                <a:srgbClr val="FFFFFF"/>
              </a:solidFill>
              <a:latin typeface="Tajawal"/>
              <a:ea typeface="Tajawal"/>
              <a:cs typeface="Tajawal"/>
              <a:sym typeface="Tajawal"/>
            </a:endParaRPr>
          </a:p>
        </p:txBody>
      </p:sp>
      <p:sp>
        <p:nvSpPr>
          <p:cNvPr id="56" name="Google Shape;56;p1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a:t>
            </a:fld>
            <a:endParaRPr/>
          </a:p>
        </p:txBody>
      </p:sp>
      <p:pic>
        <p:nvPicPr>
          <p:cNvPr id="57" name="Google Shape;57;p13"/>
          <p:cNvPicPr preferRelativeResize="0"/>
          <p:nvPr/>
        </p:nvPicPr>
        <p:blipFill rotWithShape="1">
          <a:blip r:embed="rId4">
            <a:alphaModFix/>
          </a:blip>
          <a:srcRect l="60751"/>
          <a:stretch/>
        </p:blipFill>
        <p:spPr>
          <a:xfrm>
            <a:off x="6646800" y="768075"/>
            <a:ext cx="2920428" cy="635800"/>
          </a:xfrm>
          <a:prstGeom prst="rect">
            <a:avLst/>
          </a:prstGeom>
          <a:noFill/>
          <a:ln>
            <a:noFill/>
          </a:ln>
        </p:spPr>
      </p:pic>
      <p:pic>
        <p:nvPicPr>
          <p:cNvPr id="58" name="Google Shape;58;p13"/>
          <p:cNvPicPr preferRelativeResize="0"/>
          <p:nvPr/>
        </p:nvPicPr>
        <p:blipFill>
          <a:blip r:embed="rId5">
            <a:alphaModFix/>
          </a:blip>
          <a:stretch>
            <a:fillRect/>
          </a:stretch>
        </p:blipFill>
        <p:spPr>
          <a:xfrm>
            <a:off x="945285" y="838436"/>
            <a:ext cx="1836180" cy="635775"/>
          </a:xfrm>
          <a:prstGeom prst="rect">
            <a:avLst/>
          </a:prstGeom>
          <a:noFill/>
          <a:ln>
            <a:noFill/>
          </a:ln>
        </p:spPr>
      </p:pic>
      <p:pic>
        <p:nvPicPr>
          <p:cNvPr id="5" name="Picture 4" descr="A purple and white logo&#10;&#10;Description automatically generated">
            <a:extLst>
              <a:ext uri="{FF2B5EF4-FFF2-40B4-BE49-F238E27FC236}">
                <a16:creationId xmlns:a16="http://schemas.microsoft.com/office/drawing/2014/main" id="{F6DC55EB-65BE-954D-6DF4-F50CAA2215D8}"/>
              </a:ext>
            </a:extLst>
          </p:cNvPr>
          <p:cNvPicPr>
            <a:picLocks noChangeAspect="1"/>
          </p:cNvPicPr>
          <p:nvPr/>
        </p:nvPicPr>
        <p:blipFill>
          <a:blip r:embed="rId6"/>
          <a:stretch>
            <a:fillRect/>
          </a:stretch>
        </p:blipFill>
        <p:spPr>
          <a:xfrm>
            <a:off x="2255955" y="4726068"/>
            <a:ext cx="5634414" cy="49563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10</a:t>
            </a:fld>
            <a:endParaRPr/>
          </a:p>
        </p:txBody>
      </p:sp>
      <p:sp>
        <p:nvSpPr>
          <p:cNvPr id="115" name="Google Shape;115;p19"/>
          <p:cNvSpPr txBox="1"/>
          <p:nvPr/>
        </p:nvSpPr>
        <p:spPr>
          <a:xfrm>
            <a:off x="972691" y="2221142"/>
            <a:ext cx="5806765" cy="21374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Data Description and Structure</a:t>
            </a:r>
            <a:endParaRPr sz="5300" dirty="0">
              <a:latin typeface="Tajawal"/>
              <a:ea typeface="Tajawal"/>
              <a:cs typeface="Tajawal"/>
              <a:sym typeface="Tajawal"/>
            </a:endParaRP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3" name="Google Shape;116;p19">
            <a:extLst>
              <a:ext uri="{FF2B5EF4-FFF2-40B4-BE49-F238E27FC236}">
                <a16:creationId xmlns:a16="http://schemas.microsoft.com/office/drawing/2014/main" id="{CC940A2B-F885-9F52-1DC9-CF420A570B9F}"/>
              </a:ext>
            </a:extLst>
          </p:cNvPr>
          <p:cNvSpPr txBox="1"/>
          <p:nvPr/>
        </p:nvSpPr>
        <p:spPr>
          <a:xfrm>
            <a:off x="972691" y="4358620"/>
            <a:ext cx="8594524" cy="1292735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900" b="1" dirty="0">
                <a:latin typeface="Tajawal"/>
                <a:ea typeface="Tajawal"/>
                <a:cs typeface="Tajawal"/>
                <a:sym typeface="Tajawal"/>
              </a:rPr>
              <a:t>Data Structure </a:t>
            </a:r>
          </a:p>
          <a:p>
            <a:pPr marL="0" lvl="0" indent="0" algn="l" rtl="0">
              <a:lnSpc>
                <a:spcPct val="115000"/>
              </a:lnSpc>
              <a:spcBef>
                <a:spcPts val="0"/>
              </a:spcBef>
              <a:spcAft>
                <a:spcPts val="0"/>
              </a:spcAft>
              <a:buNone/>
            </a:pPr>
            <a:r>
              <a:rPr lang="en-US" sz="2900" dirty="0">
                <a:latin typeface="Tajawal"/>
                <a:ea typeface="Tajawal"/>
                <a:cs typeface="Tajawal"/>
                <a:sym typeface="Tajawal"/>
              </a:rPr>
              <a:t>This project contains two main features  X Ads , Snapchat Ads and </a:t>
            </a:r>
            <a:r>
              <a:rPr lang="en-US" sz="2900" dirty="0" err="1">
                <a:solidFill>
                  <a:srgbClr val="7030A0"/>
                </a:solidFill>
                <a:latin typeface="Tajawal"/>
                <a:ea typeface="Tajawal"/>
                <a:cs typeface="Tajawal"/>
                <a:sym typeface="Tajawal"/>
              </a:rPr>
              <a:t>Mawthooq</a:t>
            </a:r>
            <a:r>
              <a:rPr lang="en-US" sz="2900" dirty="0">
                <a:latin typeface="Tajawal"/>
                <a:ea typeface="Tajawal"/>
                <a:cs typeface="Tajawal"/>
                <a:sym typeface="Tajawal"/>
              </a:rPr>
              <a:t> Dataset  : </a:t>
            </a:r>
          </a:p>
          <a:p>
            <a:pPr marL="457200" indent="-457200" algn="justLow">
              <a:buFont typeface="Arial" panose="020B0604020202020204" pitchFamily="34" charset="0"/>
              <a:buChar char="•"/>
            </a:pPr>
            <a:r>
              <a:rPr lang="en-US" sz="2900" dirty="0">
                <a:solidFill>
                  <a:srgbClr val="7030A0"/>
                </a:solidFill>
                <a:latin typeface="Tajawal"/>
                <a:ea typeface="Tajawal"/>
                <a:cs typeface="Tajawal"/>
                <a:sym typeface="Tajawal"/>
              </a:rPr>
              <a:t>X  Ad  </a:t>
            </a:r>
            <a:r>
              <a:rPr lang="en-US" sz="2900" dirty="0">
                <a:solidFill>
                  <a:schemeClr val="tx1"/>
                </a:solidFill>
                <a:latin typeface="Tajawal"/>
                <a:ea typeface="Tajawal"/>
                <a:cs typeface="Tajawal"/>
                <a:sym typeface="Tajawal"/>
              </a:rPr>
              <a:t>features</a:t>
            </a:r>
            <a:r>
              <a:rPr lang="en-US" sz="2900" dirty="0">
                <a:solidFill>
                  <a:srgbClr val="7030A0"/>
                </a:solidFill>
                <a:latin typeface="Tajawal"/>
                <a:ea typeface="Tajawal"/>
                <a:cs typeface="Tajawal"/>
                <a:sym typeface="Tajawal"/>
              </a:rPr>
              <a:t> </a:t>
            </a:r>
            <a:r>
              <a:rPr lang="en-US" sz="2900" dirty="0">
                <a:solidFill>
                  <a:schemeClr val="tx1"/>
                </a:solidFill>
                <a:latin typeface="Tajawal"/>
                <a:ea typeface="Tajawal"/>
                <a:cs typeface="Tajawal"/>
                <a:sym typeface="Tajawal"/>
              </a:rPr>
              <a:t>data structure  </a:t>
            </a:r>
          </a:p>
          <a:p>
            <a:pPr algn="justLow"/>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algn="justLow"/>
            <a:endParaRPr lang="en-US" sz="2000" dirty="0">
              <a:solidFill>
                <a:srgbClr val="7030A0"/>
              </a:solidFill>
              <a:latin typeface="Tajawal"/>
              <a:ea typeface="Tajawal"/>
              <a:cs typeface="Tajawal"/>
              <a:sym typeface="Tajawal"/>
            </a:endParaRPr>
          </a:p>
          <a:p>
            <a:pPr algn="justLow"/>
            <a:endParaRPr lang="en-US" sz="2000" dirty="0">
              <a:solidFill>
                <a:srgbClr val="7030A0"/>
              </a:solidFill>
              <a:latin typeface="Tajawal"/>
              <a:ea typeface="Tajawal"/>
              <a:cs typeface="Tajawal"/>
              <a:sym typeface="Tajawal"/>
            </a:endParaRPr>
          </a:p>
          <a:p>
            <a:pPr algn="justLow"/>
            <a:endParaRPr lang="en-US" sz="2000" dirty="0">
              <a:solidFill>
                <a:srgbClr val="7030A0"/>
              </a:solidFill>
              <a:latin typeface="Tajawal"/>
              <a:ea typeface="Tajawal"/>
              <a:cs typeface="Tajawal"/>
              <a:sym typeface="Tajawal"/>
            </a:endParaRPr>
          </a:p>
          <a:p>
            <a:pPr algn="justLow"/>
            <a:endParaRPr lang="en-US" sz="2000" dirty="0">
              <a:solidFill>
                <a:srgbClr val="7030A0"/>
              </a:solidFill>
              <a:latin typeface="Tajawal"/>
              <a:ea typeface="Tajawal"/>
              <a:cs typeface="Tajawal"/>
              <a:sym typeface="Tajawal"/>
            </a:endParaRPr>
          </a:p>
          <a:p>
            <a:pPr algn="justLow"/>
            <a:endParaRPr lang="en-US" sz="2000" dirty="0">
              <a:solidFill>
                <a:srgbClr val="7030A0"/>
              </a:solidFill>
              <a:latin typeface="Tajawal"/>
              <a:ea typeface="Tajawal"/>
              <a:cs typeface="Tajawal"/>
              <a:sym typeface="Tajawal"/>
            </a:endParaRPr>
          </a:p>
          <a:p>
            <a:pPr algn="justLow"/>
            <a:endParaRPr lang="en-US" sz="2000" dirty="0">
              <a:solidFill>
                <a:srgbClr val="7030A0"/>
              </a:solidFill>
              <a:latin typeface="Tajawal"/>
              <a:ea typeface="Tajawal"/>
              <a:cs typeface="Tajawal"/>
              <a:sym typeface="Tajawal"/>
            </a:endParaRPr>
          </a:p>
          <a:p>
            <a:pPr algn="justLow"/>
            <a:endParaRPr lang="en-US" sz="2000" dirty="0">
              <a:solidFill>
                <a:srgbClr val="7030A0"/>
              </a:solidFill>
              <a:latin typeface="Tajawal"/>
              <a:ea typeface="Tajawal"/>
              <a:cs typeface="Tajawal"/>
              <a:sym typeface="Tajawal"/>
            </a:endParaRPr>
          </a:p>
          <a:p>
            <a:pPr algn="justLow"/>
            <a:endParaRPr lang="en-US" sz="2000" dirty="0">
              <a:solidFill>
                <a:srgbClr val="7030A0"/>
              </a:solidFill>
              <a:latin typeface="Tajawal"/>
              <a:ea typeface="Tajawal"/>
              <a:cs typeface="Tajawal"/>
              <a:sym typeface="Tajawal"/>
            </a:endParaRPr>
          </a:p>
          <a:p>
            <a:pPr algn="justLow"/>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lvl="0" algn="justLow" rtl="0">
              <a:spcBef>
                <a:spcPts val="0"/>
              </a:spcBef>
              <a:spcAft>
                <a:spcPts val="0"/>
              </a:spcAft>
            </a:pPr>
            <a:endParaRPr lang="en-US" sz="2000" dirty="0">
              <a:solidFill>
                <a:srgbClr val="7030A0"/>
              </a:solidFill>
              <a:latin typeface="Tajawal"/>
              <a:ea typeface="Tajawal"/>
              <a:cs typeface="Tajawal"/>
              <a:sym typeface="Tajawal"/>
            </a:endParaRPr>
          </a:p>
          <a:p>
            <a:pPr lvl="0" algn="justLow" rtl="0">
              <a:spcBef>
                <a:spcPts val="0"/>
              </a:spcBef>
              <a:spcAft>
                <a:spcPts val="0"/>
              </a:spcAft>
            </a:pPr>
            <a:endParaRPr lang="en-US" sz="2900" dirty="0">
              <a:latin typeface="Tajawal"/>
              <a:ea typeface="Tajawal"/>
              <a:cs typeface="Tajawal"/>
              <a:sym typeface="Tajawal"/>
            </a:endParaRPr>
          </a:p>
          <a:p>
            <a:pPr lvl="0" algn="justLow" rtl="0">
              <a:spcBef>
                <a:spcPts val="0"/>
              </a:spcBef>
              <a:spcAft>
                <a:spcPts val="0"/>
              </a:spcAft>
            </a:pPr>
            <a:endParaRPr lang="en-US" sz="2900" dirty="0">
              <a:latin typeface="Tajawal"/>
              <a:ea typeface="Tajawal"/>
              <a:cs typeface="Tajawal"/>
              <a:sym typeface="Tajawal"/>
            </a:endParaRPr>
          </a:p>
        </p:txBody>
      </p:sp>
      <p:sp>
        <p:nvSpPr>
          <p:cNvPr id="12" name="TextBox 11">
            <a:extLst>
              <a:ext uri="{FF2B5EF4-FFF2-40B4-BE49-F238E27FC236}">
                <a16:creationId xmlns:a16="http://schemas.microsoft.com/office/drawing/2014/main" id="{E3CB2A72-5223-78C9-21CB-77A3E42738BA}"/>
              </a:ext>
            </a:extLst>
          </p:cNvPr>
          <p:cNvSpPr txBox="1"/>
          <p:nvPr/>
        </p:nvSpPr>
        <p:spPr>
          <a:xfrm>
            <a:off x="1377891" y="6336453"/>
            <a:ext cx="7784123" cy="4324261"/>
          </a:xfrm>
          <a:prstGeom prst="rect">
            <a:avLst/>
          </a:prstGeom>
          <a:noFill/>
        </p:spPr>
        <p:txBody>
          <a:bodyPr wrap="square" rtlCol="0">
            <a:spAutoFit/>
          </a:bodyPr>
          <a:lstStyle/>
          <a:p>
            <a:pPr algn="justLow"/>
            <a:endParaRPr lang="en-US" sz="2900" dirty="0">
              <a:solidFill>
                <a:schemeClr val="tx1"/>
              </a:solidFill>
              <a:latin typeface="Tajawal"/>
              <a:ea typeface="Tajawal"/>
              <a:cs typeface="Tajawal"/>
              <a:sym typeface="Tajawal"/>
            </a:endParaRPr>
          </a:p>
          <a:p>
            <a:pPr lvl="1" algn="justLow"/>
            <a:r>
              <a:rPr lang="en-US" sz="2900" b="1" dirty="0">
                <a:solidFill>
                  <a:schemeClr val="tx1"/>
                </a:solidFill>
                <a:latin typeface="Tajawal"/>
                <a:ea typeface="Tajawal"/>
                <a:cs typeface="Tajawal"/>
                <a:sym typeface="Tajawal"/>
              </a:rPr>
              <a:t>Data frame</a:t>
            </a:r>
            <a:r>
              <a:rPr lang="en-US" sz="2900" dirty="0">
                <a:solidFill>
                  <a:schemeClr val="tx1"/>
                </a:solidFill>
                <a:latin typeface="Tajawal"/>
                <a:ea typeface="Tajawal"/>
                <a:cs typeface="Tajawal"/>
                <a:sym typeface="Tajawal"/>
              </a:rPr>
              <a:t> with the following columns 7 as  ;</a:t>
            </a:r>
          </a:p>
          <a:p>
            <a:pPr marL="457200" lvl="1" indent="-457200" algn="justLow">
              <a:buFont typeface="Arial" panose="020B0604020202020204" pitchFamily="34" charset="0"/>
              <a:buChar char="•"/>
            </a:pPr>
            <a:r>
              <a:rPr lang="en-US" sz="2900" dirty="0" err="1">
                <a:solidFill>
                  <a:schemeClr val="tx1"/>
                </a:solidFill>
                <a:latin typeface="Tajawal"/>
                <a:ea typeface="Tajawal"/>
                <a:cs typeface="Tajawal"/>
                <a:sym typeface="Tajawal"/>
              </a:rPr>
              <a:t>user_id</a:t>
            </a:r>
            <a:r>
              <a:rPr lang="en-US" sz="2900" dirty="0">
                <a:solidFill>
                  <a:schemeClr val="tx1"/>
                </a:solidFill>
                <a:latin typeface="Tajawal"/>
                <a:ea typeface="Tajawal"/>
                <a:cs typeface="Tajawal"/>
                <a:sym typeface="Tajawal"/>
              </a:rPr>
              <a:t> (user screen name on X )	 </a:t>
            </a:r>
          </a:p>
          <a:p>
            <a:pPr marL="457200" lvl="1" indent="-457200" algn="justLow">
              <a:buFont typeface="Arial" panose="020B0604020202020204" pitchFamily="34" charset="0"/>
              <a:buChar char="•"/>
            </a:pPr>
            <a:r>
              <a:rPr lang="en-US" sz="2900" dirty="0" err="1">
                <a:solidFill>
                  <a:schemeClr val="tx1"/>
                </a:solidFill>
                <a:latin typeface="Tajawal"/>
                <a:ea typeface="Tajawal"/>
                <a:cs typeface="Tajawal"/>
                <a:sym typeface="Tajawal"/>
              </a:rPr>
              <a:t>full_text</a:t>
            </a:r>
            <a:r>
              <a:rPr lang="en-US" sz="2900" dirty="0">
                <a:solidFill>
                  <a:schemeClr val="tx1"/>
                </a:solidFill>
                <a:latin typeface="Tajawal"/>
                <a:ea typeface="Tajawal"/>
                <a:cs typeface="Tajawal"/>
                <a:sym typeface="Tajawal"/>
              </a:rPr>
              <a:t> (full text of the tweet )</a:t>
            </a:r>
          </a:p>
          <a:p>
            <a:pPr marL="457200" lvl="1" indent="-457200" algn="justLow">
              <a:buFont typeface="Arial" panose="020B0604020202020204" pitchFamily="34" charset="0"/>
              <a:buChar char="•"/>
            </a:pPr>
            <a:r>
              <a:rPr lang="en-US" sz="2900" dirty="0" err="1">
                <a:solidFill>
                  <a:schemeClr val="tx1"/>
                </a:solidFill>
                <a:latin typeface="Tajawal"/>
                <a:ea typeface="Tajawal"/>
                <a:cs typeface="Tajawal"/>
                <a:sym typeface="Tajawal"/>
              </a:rPr>
              <a:t>vectorized_text</a:t>
            </a:r>
            <a:r>
              <a:rPr lang="en-US" sz="2900" dirty="0">
                <a:solidFill>
                  <a:schemeClr val="tx1"/>
                </a:solidFill>
                <a:latin typeface="Tajawal"/>
                <a:ea typeface="Tajawal"/>
                <a:cs typeface="Tajawal"/>
                <a:sym typeface="Tajawal"/>
              </a:rPr>
              <a:t> (</a:t>
            </a:r>
            <a:r>
              <a:rPr lang="en-US" sz="2900" dirty="0" err="1">
                <a:solidFill>
                  <a:schemeClr val="tx1"/>
                </a:solidFill>
                <a:latin typeface="Tajawal"/>
                <a:ea typeface="Tajawal"/>
                <a:cs typeface="Tajawal"/>
                <a:sym typeface="Tajawal"/>
              </a:rPr>
              <a:t>Tfdif</a:t>
            </a:r>
            <a:r>
              <a:rPr lang="en-US" sz="2900" dirty="0">
                <a:solidFill>
                  <a:schemeClr val="tx1"/>
                </a:solidFill>
                <a:latin typeface="Tajawal"/>
                <a:ea typeface="Tajawal"/>
                <a:cs typeface="Tajawal"/>
                <a:sym typeface="Tajawal"/>
              </a:rPr>
              <a:t> vectors )</a:t>
            </a:r>
          </a:p>
          <a:p>
            <a:pPr marL="457200" lvl="1" indent="-457200" algn="justLow">
              <a:buFont typeface="Arial" panose="020B0604020202020204" pitchFamily="34" charset="0"/>
              <a:buChar char="•"/>
            </a:pPr>
            <a:r>
              <a:rPr lang="en-US" sz="2900" dirty="0" err="1">
                <a:solidFill>
                  <a:schemeClr val="tx1"/>
                </a:solidFill>
                <a:latin typeface="Tajawal"/>
                <a:ea typeface="Tajawal"/>
                <a:cs typeface="Tajawal"/>
                <a:sym typeface="Tajawal"/>
              </a:rPr>
              <a:t>predicted_class</a:t>
            </a:r>
            <a:r>
              <a:rPr lang="en-US" sz="2900" dirty="0">
                <a:solidFill>
                  <a:schemeClr val="tx1"/>
                </a:solidFill>
                <a:latin typeface="Tajawal"/>
                <a:ea typeface="Tajawal"/>
                <a:cs typeface="Tajawal"/>
                <a:sym typeface="Tajawal"/>
              </a:rPr>
              <a:t>(0 = AD , 1 = not-AD )</a:t>
            </a:r>
          </a:p>
          <a:p>
            <a:pPr marL="457200" lvl="1" indent="-457200" algn="justLow">
              <a:buFont typeface="Arial" panose="020B0604020202020204" pitchFamily="34" charset="0"/>
              <a:buChar char="•"/>
            </a:pPr>
            <a:r>
              <a:rPr lang="en-US" sz="2900" dirty="0" err="1">
                <a:solidFill>
                  <a:schemeClr val="tx1"/>
                </a:solidFill>
                <a:latin typeface="Tajawal"/>
                <a:ea typeface="Tajawal"/>
                <a:cs typeface="Tajawal"/>
                <a:sym typeface="Tajawal"/>
              </a:rPr>
              <a:t>predicted_class_name</a:t>
            </a:r>
            <a:r>
              <a:rPr lang="en-US" sz="2900" dirty="0">
                <a:solidFill>
                  <a:schemeClr val="tx1"/>
                </a:solidFill>
                <a:latin typeface="Tajawal"/>
                <a:ea typeface="Tajawal"/>
                <a:cs typeface="Tajawal"/>
                <a:sym typeface="Tajawal"/>
              </a:rPr>
              <a:t>(Advertisement , </a:t>
            </a:r>
            <a:r>
              <a:rPr lang="en-US" sz="2900" dirty="0" err="1">
                <a:solidFill>
                  <a:schemeClr val="tx1"/>
                </a:solidFill>
                <a:latin typeface="Tajawal"/>
                <a:ea typeface="Tajawal"/>
                <a:cs typeface="Tajawal"/>
                <a:sym typeface="Tajawal"/>
              </a:rPr>
              <a:t>Not_Advertisement</a:t>
            </a:r>
            <a:r>
              <a:rPr lang="en-US" sz="2900" dirty="0">
                <a:solidFill>
                  <a:schemeClr val="tx1"/>
                </a:solidFill>
                <a:latin typeface="Tajawal"/>
                <a:ea typeface="Tajawal"/>
                <a:cs typeface="Tajawal"/>
                <a:sym typeface="Tajawal"/>
              </a:rPr>
              <a:t>)</a:t>
            </a:r>
          </a:p>
          <a:p>
            <a:pPr marL="457200" lvl="1" indent="-457200" algn="justLow">
              <a:buFont typeface="Arial" panose="020B0604020202020204" pitchFamily="34" charset="0"/>
              <a:buChar char="•"/>
            </a:pPr>
            <a:r>
              <a:rPr lang="en-US" sz="2900" dirty="0">
                <a:solidFill>
                  <a:schemeClr val="tx1"/>
                </a:solidFill>
                <a:latin typeface="Tajawal"/>
                <a:ea typeface="Tajawal"/>
                <a:cs typeface="Tajawal"/>
                <a:sym typeface="Tajawal"/>
              </a:rPr>
              <a:t>Licensed(Yes , No)</a:t>
            </a:r>
          </a:p>
          <a:p>
            <a:endParaRPr lang="en-US" dirty="0"/>
          </a:p>
        </p:txBody>
      </p:sp>
      <p:pic>
        <p:nvPicPr>
          <p:cNvPr id="17" name="Picture 16" descr="A screenshot of a computer&#10;&#10;Description automatically generated">
            <a:extLst>
              <a:ext uri="{FF2B5EF4-FFF2-40B4-BE49-F238E27FC236}">
                <a16:creationId xmlns:a16="http://schemas.microsoft.com/office/drawing/2014/main" id="{FC3FBFAE-B0AC-BF69-56B6-62A675BFEFA3}"/>
              </a:ext>
            </a:extLst>
          </p:cNvPr>
          <p:cNvPicPr>
            <a:picLocks noChangeAspect="1"/>
          </p:cNvPicPr>
          <p:nvPr/>
        </p:nvPicPr>
        <p:blipFill>
          <a:blip r:embed="rId6"/>
          <a:stretch>
            <a:fillRect/>
          </a:stretch>
        </p:blipFill>
        <p:spPr>
          <a:xfrm>
            <a:off x="1377891" y="10972035"/>
            <a:ext cx="7489925" cy="4324261"/>
          </a:xfrm>
          <a:prstGeom prst="rect">
            <a:avLst/>
          </a:prstGeom>
        </p:spPr>
      </p:pic>
      <p:sp>
        <p:nvSpPr>
          <p:cNvPr id="18" name="TextBox 17">
            <a:extLst>
              <a:ext uri="{FF2B5EF4-FFF2-40B4-BE49-F238E27FC236}">
                <a16:creationId xmlns:a16="http://schemas.microsoft.com/office/drawing/2014/main" id="{1F6F9379-74F2-DB61-E3DE-DC43EBB28CDE}"/>
              </a:ext>
            </a:extLst>
          </p:cNvPr>
          <p:cNvSpPr txBox="1"/>
          <p:nvPr/>
        </p:nvSpPr>
        <p:spPr>
          <a:xfrm>
            <a:off x="4248737" y="15442156"/>
            <a:ext cx="4619079" cy="261610"/>
          </a:xfrm>
          <a:prstGeom prst="rect">
            <a:avLst/>
          </a:prstGeom>
          <a:noFill/>
        </p:spPr>
        <p:txBody>
          <a:bodyPr wrap="square" rtlCol="0">
            <a:spAutoFit/>
          </a:bodyPr>
          <a:lstStyle/>
          <a:p>
            <a:r>
              <a:rPr lang="en-US" sz="1100" b="1" i="1" dirty="0">
                <a:solidFill>
                  <a:srgbClr val="7030A0"/>
                </a:solidFill>
              </a:rPr>
              <a:t>X  Data frame </a:t>
            </a:r>
          </a:p>
        </p:txBody>
      </p:sp>
    </p:spTree>
    <p:extLst>
      <p:ext uri="{BB962C8B-B14F-4D97-AF65-F5344CB8AC3E}">
        <p14:creationId xmlns:p14="http://schemas.microsoft.com/office/powerpoint/2010/main" val="335432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11</a:t>
            </a:fld>
            <a:endParaRPr/>
          </a:p>
        </p:txBody>
      </p:sp>
      <p:sp>
        <p:nvSpPr>
          <p:cNvPr id="115" name="Google Shape;115;p19"/>
          <p:cNvSpPr txBox="1"/>
          <p:nvPr/>
        </p:nvSpPr>
        <p:spPr>
          <a:xfrm>
            <a:off x="972691" y="2221142"/>
            <a:ext cx="5806765" cy="21374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Data Description and Structure</a:t>
            </a:r>
            <a:endParaRPr sz="5300" dirty="0">
              <a:latin typeface="Tajawal"/>
              <a:ea typeface="Tajawal"/>
              <a:cs typeface="Tajawal"/>
              <a:sym typeface="Tajawal"/>
            </a:endParaRP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3" name="Google Shape;116;p19">
            <a:extLst>
              <a:ext uri="{FF2B5EF4-FFF2-40B4-BE49-F238E27FC236}">
                <a16:creationId xmlns:a16="http://schemas.microsoft.com/office/drawing/2014/main" id="{CC940A2B-F885-9F52-1DC9-CF420A570B9F}"/>
              </a:ext>
            </a:extLst>
          </p:cNvPr>
          <p:cNvSpPr txBox="1"/>
          <p:nvPr/>
        </p:nvSpPr>
        <p:spPr>
          <a:xfrm>
            <a:off x="972691" y="4358620"/>
            <a:ext cx="8594524" cy="5155227"/>
          </a:xfrm>
          <a:prstGeom prst="rect">
            <a:avLst/>
          </a:prstGeom>
          <a:noFill/>
          <a:ln>
            <a:noFill/>
          </a:ln>
        </p:spPr>
        <p:txBody>
          <a:bodyPr spcFirstLastPara="1" wrap="square" lIns="91425" tIns="91425" rIns="91425" bIns="91425" anchor="t" anchorCtr="0">
            <a:spAutoFit/>
          </a:bodyPr>
          <a:lstStyle/>
          <a:p>
            <a:pPr marL="457200" indent="-457200" algn="justLow">
              <a:buFont typeface="Arial" panose="020B0604020202020204" pitchFamily="34" charset="0"/>
              <a:buChar char="•"/>
            </a:pPr>
            <a:r>
              <a:rPr lang="en-US" sz="2900" dirty="0" err="1">
                <a:solidFill>
                  <a:srgbClr val="7030A0"/>
                </a:solidFill>
                <a:latin typeface="Tajawal"/>
                <a:ea typeface="Tajawal"/>
                <a:cs typeface="Tajawal"/>
                <a:sym typeface="Tajawal"/>
              </a:rPr>
              <a:t>SanpChat</a:t>
            </a:r>
            <a:r>
              <a:rPr lang="en-US" sz="2900" dirty="0">
                <a:solidFill>
                  <a:srgbClr val="7030A0"/>
                </a:solidFill>
                <a:latin typeface="Tajawal"/>
                <a:ea typeface="Tajawal"/>
                <a:cs typeface="Tajawal"/>
                <a:sym typeface="Tajawal"/>
              </a:rPr>
              <a:t> Ad  </a:t>
            </a:r>
            <a:r>
              <a:rPr lang="en-US" sz="2900" dirty="0">
                <a:solidFill>
                  <a:schemeClr val="tx1"/>
                </a:solidFill>
                <a:latin typeface="Tajawal"/>
                <a:ea typeface="Tajawal"/>
                <a:cs typeface="Tajawal"/>
                <a:sym typeface="Tajawal"/>
              </a:rPr>
              <a:t>features</a:t>
            </a:r>
            <a:r>
              <a:rPr lang="en-US" sz="2900" dirty="0">
                <a:solidFill>
                  <a:srgbClr val="7030A0"/>
                </a:solidFill>
                <a:latin typeface="Tajawal"/>
                <a:ea typeface="Tajawal"/>
                <a:cs typeface="Tajawal"/>
                <a:sym typeface="Tajawal"/>
              </a:rPr>
              <a:t> </a:t>
            </a:r>
            <a:r>
              <a:rPr lang="en-US" sz="2900" dirty="0">
                <a:solidFill>
                  <a:schemeClr val="tx1"/>
                </a:solidFill>
                <a:latin typeface="Tajawal"/>
                <a:ea typeface="Tajawal"/>
                <a:cs typeface="Tajawal"/>
                <a:sym typeface="Tajawal"/>
              </a:rPr>
              <a:t>data structure  </a:t>
            </a: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p:txBody>
      </p:sp>
      <p:sp>
        <p:nvSpPr>
          <p:cNvPr id="12" name="TextBox 11">
            <a:extLst>
              <a:ext uri="{FF2B5EF4-FFF2-40B4-BE49-F238E27FC236}">
                <a16:creationId xmlns:a16="http://schemas.microsoft.com/office/drawing/2014/main" id="{E3CB2A72-5223-78C9-21CB-77A3E42738BA}"/>
              </a:ext>
            </a:extLst>
          </p:cNvPr>
          <p:cNvSpPr txBox="1"/>
          <p:nvPr/>
        </p:nvSpPr>
        <p:spPr>
          <a:xfrm>
            <a:off x="1377891" y="4743310"/>
            <a:ext cx="7784123" cy="4770537"/>
          </a:xfrm>
          <a:prstGeom prst="rect">
            <a:avLst/>
          </a:prstGeom>
          <a:noFill/>
        </p:spPr>
        <p:txBody>
          <a:bodyPr wrap="square" rtlCol="0">
            <a:spAutoFit/>
          </a:bodyPr>
          <a:lstStyle/>
          <a:p>
            <a:pPr algn="justLow"/>
            <a:endParaRPr lang="en-US" sz="2900" dirty="0">
              <a:solidFill>
                <a:schemeClr val="tx1"/>
              </a:solidFill>
              <a:latin typeface="Tajawal"/>
              <a:ea typeface="Tajawal"/>
              <a:cs typeface="Tajawal"/>
              <a:sym typeface="Tajawal"/>
            </a:endParaRPr>
          </a:p>
          <a:p>
            <a:pPr lvl="1" algn="justLow"/>
            <a:r>
              <a:rPr lang="en-US" sz="2900" b="1" dirty="0">
                <a:solidFill>
                  <a:schemeClr val="tx1"/>
                </a:solidFill>
                <a:latin typeface="Tajawal"/>
                <a:ea typeface="Tajawal"/>
                <a:cs typeface="Tajawal"/>
                <a:sym typeface="Tajawal"/>
              </a:rPr>
              <a:t>Data frame</a:t>
            </a:r>
            <a:r>
              <a:rPr lang="en-US" sz="2900" dirty="0">
                <a:solidFill>
                  <a:schemeClr val="tx1"/>
                </a:solidFill>
                <a:latin typeface="Tajawal"/>
                <a:ea typeface="Tajawal"/>
                <a:cs typeface="Tajawal"/>
                <a:sym typeface="Tajawal"/>
              </a:rPr>
              <a:t> with the following columns 8 as  ;</a:t>
            </a:r>
          </a:p>
          <a:p>
            <a:pPr marL="457200" lvl="1" indent="-457200" algn="justLow">
              <a:buFont typeface="Arial" panose="020B0604020202020204" pitchFamily="34" charset="0"/>
              <a:buChar char="•"/>
            </a:pPr>
            <a:r>
              <a:rPr lang="en-US" sz="2900" dirty="0">
                <a:solidFill>
                  <a:schemeClr val="tx1"/>
                </a:solidFill>
                <a:latin typeface="Tajawal"/>
                <a:ea typeface="Tajawal"/>
                <a:cs typeface="Tajawal"/>
                <a:sym typeface="Tajawal"/>
              </a:rPr>
              <a:t>Username (user screen name on snapchat )</a:t>
            </a:r>
          </a:p>
          <a:p>
            <a:pPr marL="457200" lvl="1" indent="-457200" algn="justLow">
              <a:buFont typeface="Arial" panose="020B0604020202020204" pitchFamily="34" charset="0"/>
              <a:buChar char="•"/>
            </a:pPr>
            <a:r>
              <a:rPr lang="en-US" sz="2900" dirty="0">
                <a:solidFill>
                  <a:schemeClr val="tx1"/>
                </a:solidFill>
                <a:latin typeface="Tajawal"/>
                <a:ea typeface="Tajawal"/>
                <a:cs typeface="Tajawal"/>
                <a:sym typeface="Tajawal"/>
              </a:rPr>
              <a:t>Video media(mp4 media of snap )</a:t>
            </a:r>
          </a:p>
          <a:p>
            <a:pPr marL="457200" lvl="1" indent="-457200" algn="justLow">
              <a:buFont typeface="Arial" panose="020B0604020202020204" pitchFamily="34" charset="0"/>
              <a:buChar char="•"/>
            </a:pPr>
            <a:r>
              <a:rPr lang="en-US" sz="2900" dirty="0">
                <a:solidFill>
                  <a:schemeClr val="tx1"/>
                </a:solidFill>
                <a:latin typeface="Tajawal"/>
                <a:ea typeface="Tajawal"/>
                <a:cs typeface="Tajawal"/>
                <a:sym typeface="Tajawal"/>
              </a:rPr>
              <a:t>Text(list of recognized text from video )	</a:t>
            </a:r>
          </a:p>
          <a:p>
            <a:pPr marL="457200" lvl="1" indent="-457200" algn="justLow">
              <a:buFont typeface="Arial" panose="020B0604020202020204" pitchFamily="34" charset="0"/>
              <a:buChar char="•"/>
            </a:pPr>
            <a:r>
              <a:rPr lang="en-US" sz="2900" dirty="0" err="1">
                <a:solidFill>
                  <a:schemeClr val="tx1"/>
                </a:solidFill>
                <a:latin typeface="Tajawal"/>
                <a:ea typeface="Tajawal"/>
                <a:cs typeface="Tajawal"/>
                <a:sym typeface="Tajawal"/>
              </a:rPr>
              <a:t>full_text</a:t>
            </a:r>
            <a:r>
              <a:rPr lang="en-US" sz="2900" dirty="0">
                <a:solidFill>
                  <a:schemeClr val="tx1"/>
                </a:solidFill>
                <a:latin typeface="Tajawal"/>
                <a:ea typeface="Tajawal"/>
                <a:cs typeface="Tajawal"/>
                <a:sym typeface="Tajawal"/>
              </a:rPr>
              <a:t>	(full String  of recognized text )</a:t>
            </a:r>
          </a:p>
          <a:p>
            <a:pPr marL="457200" lvl="1" indent="-457200" algn="justLow">
              <a:buFont typeface="Arial" panose="020B0604020202020204" pitchFamily="34" charset="0"/>
              <a:buChar char="•"/>
            </a:pPr>
            <a:r>
              <a:rPr lang="en-US" sz="2900" dirty="0" err="1">
                <a:solidFill>
                  <a:schemeClr val="tx1"/>
                </a:solidFill>
                <a:latin typeface="Tajawal"/>
                <a:ea typeface="Tajawal"/>
                <a:cs typeface="Tajawal"/>
                <a:sym typeface="Tajawal"/>
              </a:rPr>
              <a:t>predicted_class</a:t>
            </a:r>
            <a:r>
              <a:rPr lang="en-US" sz="2900" dirty="0">
                <a:solidFill>
                  <a:schemeClr val="tx1"/>
                </a:solidFill>
                <a:latin typeface="Tajawal"/>
                <a:ea typeface="Tajawal"/>
                <a:cs typeface="Tajawal"/>
                <a:sym typeface="Tajawal"/>
              </a:rPr>
              <a:t>(0 = AD , 1 = not-AD )</a:t>
            </a:r>
          </a:p>
          <a:p>
            <a:pPr marL="457200" lvl="1" indent="-457200" algn="justLow">
              <a:buFont typeface="Arial" panose="020B0604020202020204" pitchFamily="34" charset="0"/>
              <a:buChar char="•"/>
            </a:pPr>
            <a:r>
              <a:rPr lang="en-US" sz="2900" dirty="0" err="1">
                <a:solidFill>
                  <a:schemeClr val="tx1"/>
                </a:solidFill>
                <a:latin typeface="Tajawal"/>
                <a:ea typeface="Tajawal"/>
                <a:cs typeface="Tajawal"/>
                <a:sym typeface="Tajawal"/>
              </a:rPr>
              <a:t>predicted_class_name</a:t>
            </a:r>
            <a:r>
              <a:rPr lang="en-US" sz="2900" dirty="0">
                <a:solidFill>
                  <a:schemeClr val="tx1"/>
                </a:solidFill>
                <a:latin typeface="Tajawal"/>
                <a:ea typeface="Tajawal"/>
                <a:cs typeface="Tajawal"/>
                <a:sym typeface="Tajawal"/>
              </a:rPr>
              <a:t>(Advertisement , </a:t>
            </a:r>
            <a:r>
              <a:rPr lang="en-US" sz="2900" dirty="0" err="1">
                <a:solidFill>
                  <a:schemeClr val="tx1"/>
                </a:solidFill>
                <a:latin typeface="Tajawal"/>
                <a:ea typeface="Tajawal"/>
                <a:cs typeface="Tajawal"/>
                <a:sym typeface="Tajawal"/>
              </a:rPr>
              <a:t>Not_Advertisement</a:t>
            </a:r>
            <a:r>
              <a:rPr lang="en-US" sz="2900" dirty="0">
                <a:solidFill>
                  <a:schemeClr val="tx1"/>
                </a:solidFill>
                <a:latin typeface="Tajawal"/>
                <a:ea typeface="Tajawal"/>
                <a:cs typeface="Tajawal"/>
                <a:sym typeface="Tajawal"/>
              </a:rPr>
              <a:t>)</a:t>
            </a:r>
          </a:p>
          <a:p>
            <a:pPr marL="457200" lvl="1" indent="-457200" algn="justLow">
              <a:buFont typeface="Arial" panose="020B0604020202020204" pitchFamily="34" charset="0"/>
              <a:buChar char="•"/>
            </a:pPr>
            <a:r>
              <a:rPr lang="en-US" sz="2900" dirty="0">
                <a:solidFill>
                  <a:schemeClr val="tx1"/>
                </a:solidFill>
                <a:latin typeface="Tajawal"/>
                <a:ea typeface="Tajawal"/>
                <a:cs typeface="Tajawal"/>
                <a:sym typeface="Tajawal"/>
              </a:rPr>
              <a:t>Licensed(Yes , No)</a:t>
            </a:r>
          </a:p>
          <a:p>
            <a:endParaRPr lang="en-US" dirty="0"/>
          </a:p>
        </p:txBody>
      </p:sp>
      <p:pic>
        <p:nvPicPr>
          <p:cNvPr id="5" name="Picture 4">
            <a:extLst>
              <a:ext uri="{FF2B5EF4-FFF2-40B4-BE49-F238E27FC236}">
                <a16:creationId xmlns:a16="http://schemas.microsoft.com/office/drawing/2014/main" id="{741629E5-67C1-FC2A-660B-8D40CF47B152}"/>
              </a:ext>
            </a:extLst>
          </p:cNvPr>
          <p:cNvPicPr>
            <a:picLocks noChangeAspect="1"/>
          </p:cNvPicPr>
          <p:nvPr/>
        </p:nvPicPr>
        <p:blipFill>
          <a:blip r:embed="rId6"/>
          <a:stretch>
            <a:fillRect/>
          </a:stretch>
        </p:blipFill>
        <p:spPr>
          <a:xfrm>
            <a:off x="1755484" y="9768304"/>
            <a:ext cx="6617366" cy="3645794"/>
          </a:xfrm>
          <a:prstGeom prst="rect">
            <a:avLst/>
          </a:prstGeom>
        </p:spPr>
      </p:pic>
      <p:sp>
        <p:nvSpPr>
          <p:cNvPr id="6" name="TextBox 5">
            <a:extLst>
              <a:ext uri="{FF2B5EF4-FFF2-40B4-BE49-F238E27FC236}">
                <a16:creationId xmlns:a16="http://schemas.microsoft.com/office/drawing/2014/main" id="{68AEFF60-96CA-2688-5127-E7C7AB1943C7}"/>
              </a:ext>
            </a:extLst>
          </p:cNvPr>
          <p:cNvSpPr txBox="1"/>
          <p:nvPr/>
        </p:nvSpPr>
        <p:spPr>
          <a:xfrm>
            <a:off x="4202809" y="13667770"/>
            <a:ext cx="4619079" cy="261610"/>
          </a:xfrm>
          <a:prstGeom prst="rect">
            <a:avLst/>
          </a:prstGeom>
          <a:noFill/>
        </p:spPr>
        <p:txBody>
          <a:bodyPr wrap="square" rtlCol="0">
            <a:spAutoFit/>
          </a:bodyPr>
          <a:lstStyle/>
          <a:p>
            <a:r>
              <a:rPr lang="en-US" sz="1100" b="1" i="1" dirty="0">
                <a:solidFill>
                  <a:srgbClr val="7030A0"/>
                </a:solidFill>
              </a:rPr>
              <a:t>Snap chat Data frame </a:t>
            </a:r>
          </a:p>
        </p:txBody>
      </p:sp>
    </p:spTree>
    <p:extLst>
      <p:ext uri="{BB962C8B-B14F-4D97-AF65-F5344CB8AC3E}">
        <p14:creationId xmlns:p14="http://schemas.microsoft.com/office/powerpoint/2010/main" val="683525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12</a:t>
            </a:fld>
            <a:endParaRPr/>
          </a:p>
        </p:txBody>
      </p:sp>
      <p:sp>
        <p:nvSpPr>
          <p:cNvPr id="115" name="Google Shape;115;p19"/>
          <p:cNvSpPr txBox="1"/>
          <p:nvPr/>
        </p:nvSpPr>
        <p:spPr>
          <a:xfrm>
            <a:off x="972691" y="2221142"/>
            <a:ext cx="5806765" cy="21374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Data Description and Structure</a:t>
            </a:r>
            <a:endParaRPr sz="5300" dirty="0">
              <a:latin typeface="Tajawal"/>
              <a:ea typeface="Tajawal"/>
              <a:cs typeface="Tajawal"/>
              <a:sym typeface="Tajawal"/>
            </a:endParaRP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3" name="Google Shape;116;p19">
            <a:extLst>
              <a:ext uri="{FF2B5EF4-FFF2-40B4-BE49-F238E27FC236}">
                <a16:creationId xmlns:a16="http://schemas.microsoft.com/office/drawing/2014/main" id="{CC940A2B-F885-9F52-1DC9-CF420A570B9F}"/>
              </a:ext>
            </a:extLst>
          </p:cNvPr>
          <p:cNvSpPr txBox="1"/>
          <p:nvPr/>
        </p:nvSpPr>
        <p:spPr>
          <a:xfrm>
            <a:off x="972691" y="4358620"/>
            <a:ext cx="8594524" cy="5155227"/>
          </a:xfrm>
          <a:prstGeom prst="rect">
            <a:avLst/>
          </a:prstGeom>
          <a:noFill/>
          <a:ln>
            <a:noFill/>
          </a:ln>
        </p:spPr>
        <p:txBody>
          <a:bodyPr spcFirstLastPara="1" wrap="square" lIns="91425" tIns="91425" rIns="91425" bIns="91425" anchor="t" anchorCtr="0">
            <a:spAutoFit/>
          </a:bodyPr>
          <a:lstStyle/>
          <a:p>
            <a:pPr marL="457200" indent="-457200" algn="justLow">
              <a:buFont typeface="Arial" panose="020B0604020202020204" pitchFamily="34" charset="0"/>
              <a:buChar char="•"/>
            </a:pPr>
            <a:r>
              <a:rPr lang="en-US" sz="2900" dirty="0" err="1">
                <a:solidFill>
                  <a:srgbClr val="7030A0"/>
                </a:solidFill>
                <a:latin typeface="Tajawal"/>
                <a:ea typeface="Tajawal"/>
                <a:cs typeface="Tajawal"/>
                <a:sym typeface="Tajawal"/>
              </a:rPr>
              <a:t>SanpChat</a:t>
            </a:r>
            <a:r>
              <a:rPr lang="en-US" sz="2900" dirty="0">
                <a:solidFill>
                  <a:srgbClr val="7030A0"/>
                </a:solidFill>
                <a:latin typeface="Tajawal"/>
                <a:ea typeface="Tajawal"/>
                <a:cs typeface="Tajawal"/>
                <a:sym typeface="Tajawal"/>
              </a:rPr>
              <a:t> Ad  </a:t>
            </a:r>
            <a:r>
              <a:rPr lang="en-US" sz="2900" dirty="0">
                <a:solidFill>
                  <a:schemeClr val="tx1"/>
                </a:solidFill>
                <a:latin typeface="Tajawal"/>
                <a:ea typeface="Tajawal"/>
                <a:cs typeface="Tajawal"/>
                <a:sym typeface="Tajawal"/>
              </a:rPr>
              <a:t>features</a:t>
            </a:r>
            <a:r>
              <a:rPr lang="en-US" sz="2900" dirty="0">
                <a:solidFill>
                  <a:srgbClr val="7030A0"/>
                </a:solidFill>
                <a:latin typeface="Tajawal"/>
                <a:ea typeface="Tajawal"/>
                <a:cs typeface="Tajawal"/>
                <a:sym typeface="Tajawal"/>
              </a:rPr>
              <a:t> </a:t>
            </a:r>
            <a:r>
              <a:rPr lang="en-US" sz="2900" dirty="0">
                <a:solidFill>
                  <a:schemeClr val="tx1"/>
                </a:solidFill>
                <a:latin typeface="Tajawal"/>
                <a:ea typeface="Tajawal"/>
                <a:cs typeface="Tajawal"/>
                <a:sym typeface="Tajawal"/>
              </a:rPr>
              <a:t>data structure  </a:t>
            </a: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p:txBody>
      </p:sp>
      <p:sp>
        <p:nvSpPr>
          <p:cNvPr id="12" name="TextBox 11">
            <a:extLst>
              <a:ext uri="{FF2B5EF4-FFF2-40B4-BE49-F238E27FC236}">
                <a16:creationId xmlns:a16="http://schemas.microsoft.com/office/drawing/2014/main" id="{E3CB2A72-5223-78C9-21CB-77A3E42738BA}"/>
              </a:ext>
            </a:extLst>
          </p:cNvPr>
          <p:cNvSpPr txBox="1"/>
          <p:nvPr/>
        </p:nvSpPr>
        <p:spPr>
          <a:xfrm>
            <a:off x="1251437" y="5022545"/>
            <a:ext cx="7784123" cy="5893921"/>
          </a:xfrm>
          <a:prstGeom prst="rect">
            <a:avLst/>
          </a:prstGeom>
          <a:noFill/>
        </p:spPr>
        <p:txBody>
          <a:bodyPr wrap="square" rtlCol="0">
            <a:spAutoFit/>
          </a:bodyPr>
          <a:lstStyle/>
          <a:p>
            <a:pPr algn="justLow"/>
            <a:endParaRPr lang="en-US" sz="2900" dirty="0">
              <a:solidFill>
                <a:schemeClr val="tx1"/>
              </a:solidFill>
              <a:latin typeface="Tajawal"/>
              <a:ea typeface="Tajawal"/>
              <a:cs typeface="Tajawal"/>
              <a:sym typeface="Tajawal"/>
            </a:endParaRPr>
          </a:p>
          <a:p>
            <a:pPr lvl="1" algn="justLow"/>
            <a:r>
              <a:rPr lang="en-US" sz="2900" b="1" dirty="0">
                <a:solidFill>
                  <a:schemeClr val="tx1"/>
                </a:solidFill>
                <a:latin typeface="Tajawal"/>
                <a:ea typeface="Tajawal"/>
                <a:cs typeface="Tajawal"/>
                <a:sym typeface="Tajawal"/>
              </a:rPr>
              <a:t>Folder tree data structure </a:t>
            </a:r>
            <a:r>
              <a:rPr lang="en-US" sz="2900" dirty="0">
                <a:solidFill>
                  <a:schemeClr val="tx1"/>
                </a:solidFill>
                <a:latin typeface="Tajawal"/>
                <a:ea typeface="Tajawal"/>
                <a:cs typeface="Tajawal"/>
                <a:sym typeface="Tajawal"/>
              </a:rPr>
              <a:t>represented as  ;</a:t>
            </a:r>
          </a:p>
          <a:p>
            <a:pPr marL="457200" lvl="1" indent="-457200" algn="justLow">
              <a:buFont typeface="Arial" panose="020B0604020202020204" pitchFamily="34" charset="0"/>
              <a:buChar char="•"/>
            </a:pPr>
            <a:r>
              <a:rPr lang="en-US" sz="2900" dirty="0">
                <a:solidFill>
                  <a:srgbClr val="7030A0"/>
                </a:solidFill>
                <a:latin typeface="Tajawal"/>
                <a:ea typeface="Tajawal"/>
                <a:cs typeface="Tajawal"/>
                <a:sym typeface="Tajawal"/>
              </a:rPr>
              <a:t>Root directory </a:t>
            </a:r>
            <a:r>
              <a:rPr lang="en-US" sz="2900" dirty="0">
                <a:solidFill>
                  <a:schemeClr val="tx1"/>
                </a:solidFill>
                <a:latin typeface="Tajawal"/>
                <a:ea typeface="Tajawal"/>
                <a:cs typeface="Tajawal"/>
                <a:sym typeface="Tajawal"/>
              </a:rPr>
              <a:t>( each user screen name on snapchat )</a:t>
            </a:r>
          </a:p>
          <a:p>
            <a:pPr marL="457200" lvl="1" indent="-457200" algn="justLow">
              <a:buFont typeface="Arial" panose="020B0604020202020204" pitchFamily="34" charset="0"/>
              <a:buChar char="•"/>
            </a:pPr>
            <a:r>
              <a:rPr lang="en-US" sz="2900" dirty="0">
                <a:solidFill>
                  <a:schemeClr val="tx1"/>
                </a:solidFill>
                <a:latin typeface="Tajawal"/>
                <a:ea typeface="Tajawal"/>
                <a:cs typeface="Tajawal"/>
                <a:sym typeface="Tajawal"/>
              </a:rPr>
              <a:t>(mp4 media of snap )</a:t>
            </a:r>
          </a:p>
          <a:p>
            <a:pPr marL="457200" lvl="1" indent="-457200" algn="justLow">
              <a:buFont typeface="Arial" panose="020B0604020202020204" pitchFamily="34" charset="0"/>
              <a:buChar char="•"/>
            </a:pPr>
            <a:r>
              <a:rPr lang="en-US" sz="2900" dirty="0">
                <a:solidFill>
                  <a:schemeClr val="tx1"/>
                </a:solidFill>
                <a:latin typeface="Tajawal"/>
                <a:ea typeface="Tajawal"/>
                <a:cs typeface="Tajawal"/>
                <a:sym typeface="Tajawal"/>
              </a:rPr>
              <a:t>Stories sub directory (media files </a:t>
            </a:r>
            <a:r>
              <a:rPr lang="en-US" sz="2900" dirty="0">
                <a:solidFill>
                  <a:srgbClr val="7030A0"/>
                </a:solidFill>
                <a:latin typeface="Tajawal"/>
                <a:ea typeface="Tajawal"/>
                <a:cs typeface="Tajawal"/>
                <a:sym typeface="Tajawal"/>
              </a:rPr>
              <a:t>.mp4 </a:t>
            </a:r>
            <a:r>
              <a:rPr lang="en-US" sz="2900" dirty="0">
                <a:solidFill>
                  <a:schemeClr val="tx1"/>
                </a:solidFill>
                <a:latin typeface="Tajawal"/>
                <a:ea typeface="Tajawal"/>
                <a:cs typeface="Tajawal"/>
                <a:sym typeface="Tajawal"/>
              </a:rPr>
              <a:t>, </a:t>
            </a:r>
            <a:r>
              <a:rPr lang="en-US" sz="2900" dirty="0">
                <a:solidFill>
                  <a:srgbClr val="7030A0"/>
                </a:solidFill>
                <a:latin typeface="Tajawal"/>
                <a:ea typeface="Tajawal"/>
                <a:cs typeface="Tajawal"/>
                <a:sym typeface="Tajawal"/>
              </a:rPr>
              <a:t>.</a:t>
            </a:r>
            <a:r>
              <a:rPr lang="en-US" sz="2900" dirty="0" err="1">
                <a:solidFill>
                  <a:srgbClr val="7030A0"/>
                </a:solidFill>
                <a:latin typeface="Tajawal"/>
                <a:ea typeface="Tajawal"/>
                <a:cs typeface="Tajawal"/>
                <a:sym typeface="Tajawal"/>
              </a:rPr>
              <a:t>png</a:t>
            </a:r>
            <a:r>
              <a:rPr lang="en-US" sz="2900" dirty="0">
                <a:solidFill>
                  <a:srgbClr val="7030A0"/>
                </a:solidFill>
                <a:latin typeface="Tajawal"/>
                <a:ea typeface="Tajawal"/>
                <a:cs typeface="Tajawal"/>
                <a:sym typeface="Tajawal"/>
              </a:rPr>
              <a:t> </a:t>
            </a:r>
            <a:r>
              <a:rPr lang="en-US" sz="2900" dirty="0">
                <a:solidFill>
                  <a:schemeClr val="tx1"/>
                </a:solidFill>
                <a:latin typeface="Tajawal"/>
                <a:ea typeface="Tajawal"/>
                <a:cs typeface="Tajawal"/>
                <a:sym typeface="Tajawal"/>
              </a:rPr>
              <a:t> and </a:t>
            </a:r>
            <a:r>
              <a:rPr lang="en-US" sz="2900" dirty="0">
                <a:solidFill>
                  <a:srgbClr val="7030A0"/>
                </a:solidFill>
                <a:latin typeface="Tajawal"/>
                <a:ea typeface="Tajawal"/>
                <a:cs typeface="Tajawal"/>
                <a:sym typeface="Tajawal"/>
              </a:rPr>
              <a:t>.wav</a:t>
            </a:r>
            <a:r>
              <a:rPr lang="en-US" sz="2900" dirty="0">
                <a:solidFill>
                  <a:schemeClr val="tx1"/>
                </a:solidFill>
                <a:latin typeface="Tajawal"/>
                <a:ea typeface="Tajawal"/>
                <a:cs typeface="Tajawal"/>
                <a:sym typeface="Tajawal"/>
              </a:rPr>
              <a:t>)	</a:t>
            </a:r>
          </a:p>
          <a:p>
            <a:pPr marL="457200" lvl="1" indent="-457200" algn="justLow">
              <a:buFont typeface="Arial" panose="020B0604020202020204" pitchFamily="34" charset="0"/>
              <a:buChar char="•"/>
            </a:pPr>
            <a:r>
              <a:rPr lang="en-US" sz="2900" dirty="0">
                <a:solidFill>
                  <a:schemeClr val="tx1"/>
                </a:solidFill>
                <a:latin typeface="Tajawal"/>
                <a:ea typeface="Tajawal"/>
                <a:cs typeface="Tajawal"/>
                <a:sym typeface="Tajawal"/>
              </a:rPr>
              <a:t>Extracted frames sub directory (mp4 file frames for OCR )</a:t>
            </a:r>
          </a:p>
          <a:p>
            <a:pPr marL="457200" lvl="1" indent="-457200" algn="justLow">
              <a:buFont typeface="Arial" panose="020B0604020202020204" pitchFamily="34" charset="0"/>
              <a:buChar char="•"/>
            </a:pPr>
            <a:r>
              <a:rPr lang="en-US" sz="2900" dirty="0">
                <a:solidFill>
                  <a:schemeClr val="tx1"/>
                </a:solidFill>
                <a:latin typeface="Tajawal"/>
                <a:ea typeface="Tajawal"/>
                <a:cs typeface="Tajawal"/>
                <a:sym typeface="Tajawal"/>
              </a:rPr>
              <a:t>Video frames sub directory (for each video in extracted frames directory </a:t>
            </a:r>
            <a:r>
              <a:rPr lang="en-US" sz="2900" dirty="0" err="1">
                <a:solidFill>
                  <a:schemeClr val="tx1"/>
                </a:solidFill>
                <a:latin typeface="Tajawal"/>
                <a:ea typeface="Tajawal"/>
                <a:cs typeface="Tajawal"/>
                <a:sym typeface="Tajawal"/>
              </a:rPr>
              <a:t>confatins</a:t>
            </a:r>
            <a:r>
              <a:rPr lang="en-US" sz="2900" dirty="0">
                <a:solidFill>
                  <a:schemeClr val="tx1"/>
                </a:solidFill>
                <a:latin typeface="Tajawal"/>
                <a:ea typeface="Tajawal"/>
                <a:cs typeface="Tajawal"/>
                <a:sym typeface="Tajawal"/>
              </a:rPr>
              <a:t> </a:t>
            </a:r>
            <a:r>
              <a:rPr lang="en-US" sz="2900" dirty="0">
                <a:solidFill>
                  <a:srgbClr val="7030A0"/>
                </a:solidFill>
                <a:latin typeface="Tajawal"/>
                <a:ea typeface="Tajawal"/>
                <a:cs typeface="Tajawal"/>
                <a:sym typeface="Tajawal"/>
              </a:rPr>
              <a:t>jpg</a:t>
            </a:r>
            <a:r>
              <a:rPr lang="en-US" sz="2900" dirty="0">
                <a:solidFill>
                  <a:schemeClr val="tx1"/>
                </a:solidFill>
                <a:latin typeface="Tajawal"/>
                <a:ea typeface="Tajawal"/>
                <a:cs typeface="Tajawal"/>
                <a:sym typeface="Tajawal"/>
              </a:rPr>
              <a:t>)</a:t>
            </a:r>
          </a:p>
          <a:p>
            <a:pPr marL="457200" lvl="1" indent="-457200" algn="justLow">
              <a:buFont typeface="Arial" panose="020B0604020202020204" pitchFamily="34" charset="0"/>
              <a:buChar char="•"/>
            </a:pPr>
            <a:r>
              <a:rPr lang="en-US" sz="2900" dirty="0">
                <a:solidFill>
                  <a:schemeClr val="tx1"/>
                </a:solidFill>
                <a:latin typeface="Tajawal"/>
                <a:ea typeface="Tajawal"/>
                <a:cs typeface="Tajawal"/>
                <a:sym typeface="Tajawal"/>
              </a:rPr>
              <a:t>Transcript.txt ( </a:t>
            </a:r>
            <a:r>
              <a:rPr lang="en-US" sz="2900" dirty="0">
                <a:solidFill>
                  <a:srgbClr val="7030A0"/>
                </a:solidFill>
                <a:latin typeface="Tajawal"/>
                <a:ea typeface="Tajawal"/>
                <a:cs typeface="Tajawal"/>
                <a:sym typeface="Tajawal"/>
              </a:rPr>
              <a:t>recognized text from mp4 files</a:t>
            </a:r>
            <a:r>
              <a:rPr lang="en-US" sz="2900" dirty="0">
                <a:solidFill>
                  <a:schemeClr val="tx1"/>
                </a:solidFill>
                <a:latin typeface="Tajawal"/>
                <a:ea typeface="Tajawal"/>
                <a:cs typeface="Tajawal"/>
                <a:sym typeface="Tajawal"/>
              </a:rPr>
              <a:t> )</a:t>
            </a:r>
          </a:p>
        </p:txBody>
      </p:sp>
      <p:sp>
        <p:nvSpPr>
          <p:cNvPr id="6" name="TextBox 5">
            <a:extLst>
              <a:ext uri="{FF2B5EF4-FFF2-40B4-BE49-F238E27FC236}">
                <a16:creationId xmlns:a16="http://schemas.microsoft.com/office/drawing/2014/main" id="{68AEFF60-96CA-2688-5127-E7C7AB1943C7}"/>
              </a:ext>
            </a:extLst>
          </p:cNvPr>
          <p:cNvSpPr txBox="1"/>
          <p:nvPr/>
        </p:nvSpPr>
        <p:spPr>
          <a:xfrm>
            <a:off x="2242205" y="14565447"/>
            <a:ext cx="1633867" cy="261610"/>
          </a:xfrm>
          <a:prstGeom prst="rect">
            <a:avLst/>
          </a:prstGeom>
          <a:noFill/>
        </p:spPr>
        <p:txBody>
          <a:bodyPr wrap="square" rtlCol="0">
            <a:spAutoFit/>
          </a:bodyPr>
          <a:lstStyle/>
          <a:p>
            <a:r>
              <a:rPr lang="en-US" sz="1100" b="1" i="1" dirty="0">
                <a:solidFill>
                  <a:srgbClr val="7030A0"/>
                </a:solidFill>
              </a:rPr>
              <a:t>Root directory  </a:t>
            </a:r>
          </a:p>
        </p:txBody>
      </p:sp>
      <p:pic>
        <p:nvPicPr>
          <p:cNvPr id="4" name="Picture 3">
            <a:extLst>
              <a:ext uri="{FF2B5EF4-FFF2-40B4-BE49-F238E27FC236}">
                <a16:creationId xmlns:a16="http://schemas.microsoft.com/office/drawing/2014/main" id="{B13F8651-C47D-23A8-CE16-F0CAC0F01D29}"/>
              </a:ext>
            </a:extLst>
          </p:cNvPr>
          <p:cNvPicPr>
            <a:picLocks noChangeAspect="1"/>
          </p:cNvPicPr>
          <p:nvPr/>
        </p:nvPicPr>
        <p:blipFill>
          <a:blip r:embed="rId6"/>
          <a:stretch>
            <a:fillRect/>
          </a:stretch>
        </p:blipFill>
        <p:spPr>
          <a:xfrm>
            <a:off x="1698805" y="11292372"/>
            <a:ext cx="2177267" cy="3104361"/>
          </a:xfrm>
          <a:prstGeom prst="rect">
            <a:avLst/>
          </a:prstGeom>
        </p:spPr>
      </p:pic>
      <p:sp>
        <p:nvSpPr>
          <p:cNvPr id="7" name="TextBox 6">
            <a:extLst>
              <a:ext uri="{FF2B5EF4-FFF2-40B4-BE49-F238E27FC236}">
                <a16:creationId xmlns:a16="http://schemas.microsoft.com/office/drawing/2014/main" id="{FE6053F3-C561-B294-E787-7B7FAFEBA9F5}"/>
              </a:ext>
            </a:extLst>
          </p:cNvPr>
          <p:cNvSpPr txBox="1"/>
          <p:nvPr/>
        </p:nvSpPr>
        <p:spPr>
          <a:xfrm>
            <a:off x="1756015" y="17740681"/>
            <a:ext cx="2362405" cy="261610"/>
          </a:xfrm>
          <a:prstGeom prst="rect">
            <a:avLst/>
          </a:prstGeom>
          <a:noFill/>
        </p:spPr>
        <p:txBody>
          <a:bodyPr wrap="square" rtlCol="0">
            <a:spAutoFit/>
          </a:bodyPr>
          <a:lstStyle/>
          <a:p>
            <a:r>
              <a:rPr lang="en-US" sz="1100" b="1" i="1" dirty="0">
                <a:solidFill>
                  <a:srgbClr val="7030A0"/>
                </a:solidFill>
              </a:rPr>
              <a:t>Extracted frames sub directory </a:t>
            </a:r>
          </a:p>
        </p:txBody>
      </p:sp>
      <p:sp>
        <p:nvSpPr>
          <p:cNvPr id="9" name="TextBox 8">
            <a:extLst>
              <a:ext uri="{FF2B5EF4-FFF2-40B4-BE49-F238E27FC236}">
                <a16:creationId xmlns:a16="http://schemas.microsoft.com/office/drawing/2014/main" id="{7668FEDA-3A2C-0628-40C5-FF25E51D339D}"/>
              </a:ext>
            </a:extLst>
          </p:cNvPr>
          <p:cNvSpPr txBox="1"/>
          <p:nvPr/>
        </p:nvSpPr>
        <p:spPr>
          <a:xfrm>
            <a:off x="6261291" y="14543786"/>
            <a:ext cx="1633867" cy="261610"/>
          </a:xfrm>
          <a:prstGeom prst="rect">
            <a:avLst/>
          </a:prstGeom>
          <a:noFill/>
        </p:spPr>
        <p:txBody>
          <a:bodyPr wrap="square" rtlCol="0">
            <a:spAutoFit/>
          </a:bodyPr>
          <a:lstStyle/>
          <a:p>
            <a:r>
              <a:rPr lang="en-US" sz="1100" b="1" i="1" dirty="0">
                <a:solidFill>
                  <a:srgbClr val="7030A0"/>
                </a:solidFill>
              </a:rPr>
              <a:t>Stories sub directory </a:t>
            </a:r>
          </a:p>
        </p:txBody>
      </p:sp>
      <p:pic>
        <p:nvPicPr>
          <p:cNvPr id="15" name="Picture 14">
            <a:extLst>
              <a:ext uri="{FF2B5EF4-FFF2-40B4-BE49-F238E27FC236}">
                <a16:creationId xmlns:a16="http://schemas.microsoft.com/office/drawing/2014/main" id="{E17775D5-B1EE-EF3D-70FD-F63064AABD06}"/>
              </a:ext>
            </a:extLst>
          </p:cNvPr>
          <p:cNvPicPr>
            <a:picLocks noChangeAspect="1"/>
          </p:cNvPicPr>
          <p:nvPr/>
        </p:nvPicPr>
        <p:blipFill rotWithShape="1">
          <a:blip r:embed="rId7"/>
          <a:srcRect b="6741"/>
          <a:stretch/>
        </p:blipFill>
        <p:spPr>
          <a:xfrm>
            <a:off x="5650566" y="11280872"/>
            <a:ext cx="2394428" cy="3115861"/>
          </a:xfrm>
          <a:prstGeom prst="rect">
            <a:avLst/>
          </a:prstGeom>
        </p:spPr>
      </p:pic>
      <p:pic>
        <p:nvPicPr>
          <p:cNvPr id="17" name="Picture 16">
            <a:extLst>
              <a:ext uri="{FF2B5EF4-FFF2-40B4-BE49-F238E27FC236}">
                <a16:creationId xmlns:a16="http://schemas.microsoft.com/office/drawing/2014/main" id="{CE25C644-83FE-FF3D-129C-92633DEC5B8F}"/>
              </a:ext>
            </a:extLst>
          </p:cNvPr>
          <p:cNvPicPr>
            <a:picLocks noChangeAspect="1"/>
          </p:cNvPicPr>
          <p:nvPr/>
        </p:nvPicPr>
        <p:blipFill>
          <a:blip r:embed="rId8"/>
          <a:stretch>
            <a:fillRect/>
          </a:stretch>
        </p:blipFill>
        <p:spPr>
          <a:xfrm>
            <a:off x="1698805" y="14995771"/>
            <a:ext cx="2169858" cy="2625528"/>
          </a:xfrm>
          <a:prstGeom prst="rect">
            <a:avLst/>
          </a:prstGeom>
        </p:spPr>
      </p:pic>
      <p:pic>
        <p:nvPicPr>
          <p:cNvPr id="19" name="Picture 18">
            <a:extLst>
              <a:ext uri="{FF2B5EF4-FFF2-40B4-BE49-F238E27FC236}">
                <a16:creationId xmlns:a16="http://schemas.microsoft.com/office/drawing/2014/main" id="{5DFC7657-8E8D-DA76-0961-5450CADA6605}"/>
              </a:ext>
            </a:extLst>
          </p:cNvPr>
          <p:cNvPicPr>
            <a:picLocks noChangeAspect="1"/>
          </p:cNvPicPr>
          <p:nvPr/>
        </p:nvPicPr>
        <p:blipFill>
          <a:blip r:embed="rId9"/>
          <a:stretch>
            <a:fillRect/>
          </a:stretch>
        </p:blipFill>
        <p:spPr>
          <a:xfrm>
            <a:off x="5871242" y="14995771"/>
            <a:ext cx="2173752" cy="2687674"/>
          </a:xfrm>
          <a:prstGeom prst="rect">
            <a:avLst/>
          </a:prstGeom>
        </p:spPr>
      </p:pic>
      <p:sp>
        <p:nvSpPr>
          <p:cNvPr id="20" name="TextBox 19">
            <a:extLst>
              <a:ext uri="{FF2B5EF4-FFF2-40B4-BE49-F238E27FC236}">
                <a16:creationId xmlns:a16="http://schemas.microsoft.com/office/drawing/2014/main" id="{CD0444CD-8926-D70F-5C66-E54B6DEC7559}"/>
              </a:ext>
            </a:extLst>
          </p:cNvPr>
          <p:cNvSpPr txBox="1"/>
          <p:nvPr/>
        </p:nvSpPr>
        <p:spPr>
          <a:xfrm>
            <a:off x="6010445" y="17740681"/>
            <a:ext cx="2362405" cy="261610"/>
          </a:xfrm>
          <a:prstGeom prst="rect">
            <a:avLst/>
          </a:prstGeom>
          <a:noFill/>
        </p:spPr>
        <p:txBody>
          <a:bodyPr wrap="square" rtlCol="0">
            <a:spAutoFit/>
          </a:bodyPr>
          <a:lstStyle/>
          <a:p>
            <a:r>
              <a:rPr lang="en-US" sz="1100" b="1" i="1" dirty="0">
                <a:solidFill>
                  <a:srgbClr val="7030A0"/>
                </a:solidFill>
              </a:rPr>
              <a:t>Video frames sub directory </a:t>
            </a:r>
          </a:p>
        </p:txBody>
      </p:sp>
    </p:spTree>
    <p:extLst>
      <p:ext uri="{BB962C8B-B14F-4D97-AF65-F5344CB8AC3E}">
        <p14:creationId xmlns:p14="http://schemas.microsoft.com/office/powerpoint/2010/main" val="2760857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13</a:t>
            </a:fld>
            <a:endParaRPr/>
          </a:p>
        </p:txBody>
      </p:sp>
      <p:sp>
        <p:nvSpPr>
          <p:cNvPr id="115" name="Google Shape;115;p19"/>
          <p:cNvSpPr txBox="1"/>
          <p:nvPr/>
        </p:nvSpPr>
        <p:spPr>
          <a:xfrm>
            <a:off x="972691" y="2221142"/>
            <a:ext cx="5806765" cy="21374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Data Description and Structure</a:t>
            </a:r>
            <a:endParaRPr sz="5300" dirty="0">
              <a:latin typeface="Tajawal"/>
              <a:ea typeface="Tajawal"/>
              <a:cs typeface="Tajawal"/>
              <a:sym typeface="Tajawal"/>
            </a:endParaRP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3" name="Google Shape;116;p19">
            <a:extLst>
              <a:ext uri="{FF2B5EF4-FFF2-40B4-BE49-F238E27FC236}">
                <a16:creationId xmlns:a16="http://schemas.microsoft.com/office/drawing/2014/main" id="{CC940A2B-F885-9F52-1DC9-CF420A570B9F}"/>
              </a:ext>
            </a:extLst>
          </p:cNvPr>
          <p:cNvSpPr txBox="1"/>
          <p:nvPr/>
        </p:nvSpPr>
        <p:spPr>
          <a:xfrm>
            <a:off x="972691" y="4358620"/>
            <a:ext cx="8594524" cy="6047779"/>
          </a:xfrm>
          <a:prstGeom prst="rect">
            <a:avLst/>
          </a:prstGeom>
          <a:noFill/>
          <a:ln>
            <a:noFill/>
          </a:ln>
        </p:spPr>
        <p:txBody>
          <a:bodyPr spcFirstLastPara="1" wrap="square" lIns="91425" tIns="91425" rIns="91425" bIns="91425" anchor="t" anchorCtr="0">
            <a:spAutoFit/>
          </a:bodyPr>
          <a:lstStyle/>
          <a:p>
            <a:pPr marL="457200" indent="-457200" algn="justLow">
              <a:buFont typeface="Arial" panose="020B0604020202020204" pitchFamily="34" charset="0"/>
              <a:buChar char="•"/>
            </a:pPr>
            <a:r>
              <a:rPr lang="en-US" sz="2900" dirty="0" err="1">
                <a:solidFill>
                  <a:srgbClr val="7030A0"/>
                </a:solidFill>
                <a:latin typeface="Tajawal"/>
                <a:ea typeface="Tajawal"/>
                <a:cs typeface="Tajawal"/>
                <a:sym typeface="Tajawal"/>
              </a:rPr>
              <a:t>Mawthooq</a:t>
            </a:r>
            <a:r>
              <a:rPr lang="en-US" sz="2900" dirty="0">
                <a:solidFill>
                  <a:srgbClr val="7030A0"/>
                </a:solidFill>
                <a:latin typeface="Tajawal"/>
                <a:ea typeface="Tajawal"/>
                <a:cs typeface="Tajawal"/>
                <a:sym typeface="Tajawal"/>
              </a:rPr>
              <a:t> </a:t>
            </a:r>
            <a:r>
              <a:rPr lang="en-US" sz="2900" dirty="0" err="1">
                <a:solidFill>
                  <a:srgbClr val="7030A0"/>
                </a:solidFill>
                <a:latin typeface="Tajawal"/>
                <a:ea typeface="Tajawal"/>
                <a:cs typeface="Tajawal"/>
                <a:sym typeface="Tajawal"/>
              </a:rPr>
              <a:t>lincencd</a:t>
            </a:r>
            <a:r>
              <a:rPr lang="en-US" sz="2900" dirty="0">
                <a:solidFill>
                  <a:srgbClr val="7030A0"/>
                </a:solidFill>
                <a:latin typeface="Tajawal"/>
                <a:ea typeface="Tajawal"/>
                <a:cs typeface="Tajawal"/>
                <a:sym typeface="Tajawal"/>
              </a:rPr>
              <a:t> </a:t>
            </a:r>
            <a:r>
              <a:rPr lang="en-US" sz="2900" dirty="0">
                <a:solidFill>
                  <a:schemeClr val="tx1"/>
                </a:solidFill>
                <a:latin typeface="Tajawal"/>
                <a:ea typeface="Tajawal"/>
                <a:cs typeface="Tajawal"/>
                <a:sym typeface="Tajawal"/>
              </a:rPr>
              <a:t>dataset</a:t>
            </a:r>
            <a:r>
              <a:rPr lang="en-US" sz="2900" dirty="0">
                <a:solidFill>
                  <a:srgbClr val="7030A0"/>
                </a:solidFill>
                <a:latin typeface="Tajawal"/>
                <a:ea typeface="Tajawal"/>
                <a:cs typeface="Tajawal"/>
                <a:sym typeface="Tajawal"/>
              </a:rPr>
              <a:t> </a:t>
            </a:r>
            <a:r>
              <a:rPr lang="en-US" sz="2900" dirty="0">
                <a:solidFill>
                  <a:schemeClr val="tx1"/>
                </a:solidFill>
                <a:latin typeface="Tajawal"/>
                <a:ea typeface="Tajawal"/>
                <a:cs typeface="Tajawal"/>
                <a:sym typeface="Tajawal"/>
              </a:rPr>
              <a:t>structure , the purpose of creation is to mimic  the GCAM data set of licensed users , created using rabid Api .    </a:t>
            </a: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900" dirty="0">
              <a:solidFill>
                <a:schemeClr val="tx1"/>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a:p>
            <a:pPr marL="457200" indent="-457200" algn="justLow">
              <a:buFont typeface="Arial" panose="020B0604020202020204" pitchFamily="34" charset="0"/>
              <a:buChar char="•"/>
            </a:pPr>
            <a:endParaRPr lang="en-US" sz="2000" dirty="0">
              <a:solidFill>
                <a:srgbClr val="7030A0"/>
              </a:solidFill>
              <a:latin typeface="Tajawal"/>
              <a:ea typeface="Tajawal"/>
              <a:cs typeface="Tajawal"/>
              <a:sym typeface="Tajawal"/>
            </a:endParaRPr>
          </a:p>
        </p:txBody>
      </p:sp>
      <p:sp>
        <p:nvSpPr>
          <p:cNvPr id="7" name="TextBox 6">
            <a:extLst>
              <a:ext uri="{FF2B5EF4-FFF2-40B4-BE49-F238E27FC236}">
                <a16:creationId xmlns:a16="http://schemas.microsoft.com/office/drawing/2014/main" id="{FE6053F3-C561-B294-E787-7B7FAFEBA9F5}"/>
              </a:ext>
            </a:extLst>
          </p:cNvPr>
          <p:cNvSpPr txBox="1"/>
          <p:nvPr/>
        </p:nvSpPr>
        <p:spPr>
          <a:xfrm>
            <a:off x="6779456" y="17773243"/>
            <a:ext cx="2362405" cy="261610"/>
          </a:xfrm>
          <a:prstGeom prst="rect">
            <a:avLst/>
          </a:prstGeom>
          <a:noFill/>
        </p:spPr>
        <p:txBody>
          <a:bodyPr wrap="square" rtlCol="0">
            <a:spAutoFit/>
          </a:bodyPr>
          <a:lstStyle/>
          <a:p>
            <a:r>
              <a:rPr lang="en-US" sz="1100" b="1" i="1" dirty="0">
                <a:solidFill>
                  <a:srgbClr val="7030A0"/>
                </a:solidFill>
              </a:rPr>
              <a:t>Extracted </a:t>
            </a:r>
            <a:r>
              <a:rPr lang="en-US" sz="1100" b="1" i="1" dirty="0" err="1">
                <a:solidFill>
                  <a:srgbClr val="7030A0"/>
                </a:solidFill>
              </a:rPr>
              <a:t>fraes</a:t>
            </a:r>
            <a:r>
              <a:rPr lang="en-US" sz="1100" b="1" i="1" dirty="0">
                <a:solidFill>
                  <a:srgbClr val="7030A0"/>
                </a:solidFill>
              </a:rPr>
              <a:t> sub directory </a:t>
            </a:r>
          </a:p>
        </p:txBody>
      </p:sp>
      <p:sp>
        <p:nvSpPr>
          <p:cNvPr id="2" name="TextBox 1">
            <a:extLst>
              <a:ext uri="{FF2B5EF4-FFF2-40B4-BE49-F238E27FC236}">
                <a16:creationId xmlns:a16="http://schemas.microsoft.com/office/drawing/2014/main" id="{CD010A0A-1A33-71D4-D851-2B4EBA801C71}"/>
              </a:ext>
            </a:extLst>
          </p:cNvPr>
          <p:cNvSpPr txBox="1"/>
          <p:nvPr/>
        </p:nvSpPr>
        <p:spPr>
          <a:xfrm>
            <a:off x="1377891" y="5811407"/>
            <a:ext cx="7784123" cy="2985433"/>
          </a:xfrm>
          <a:prstGeom prst="rect">
            <a:avLst/>
          </a:prstGeom>
          <a:noFill/>
        </p:spPr>
        <p:txBody>
          <a:bodyPr wrap="square" rtlCol="0">
            <a:spAutoFit/>
          </a:bodyPr>
          <a:lstStyle/>
          <a:p>
            <a:pPr algn="justLow"/>
            <a:endParaRPr lang="en-US" sz="2900" dirty="0">
              <a:solidFill>
                <a:schemeClr val="tx1"/>
              </a:solidFill>
              <a:latin typeface="Tajawal"/>
              <a:ea typeface="Tajawal"/>
              <a:cs typeface="Tajawal"/>
              <a:sym typeface="Tajawal"/>
            </a:endParaRPr>
          </a:p>
          <a:p>
            <a:pPr lvl="1" algn="justLow"/>
            <a:r>
              <a:rPr lang="en-US" sz="2900" b="1" dirty="0">
                <a:solidFill>
                  <a:schemeClr val="tx1"/>
                </a:solidFill>
                <a:latin typeface="Tajawal"/>
                <a:ea typeface="Tajawal"/>
                <a:cs typeface="Tajawal"/>
                <a:sym typeface="Tajawal"/>
              </a:rPr>
              <a:t>Data frame</a:t>
            </a:r>
            <a:r>
              <a:rPr lang="en-US" sz="2900" dirty="0">
                <a:solidFill>
                  <a:schemeClr val="tx1"/>
                </a:solidFill>
                <a:latin typeface="Tajawal"/>
                <a:ea typeface="Tajawal"/>
                <a:cs typeface="Tajawal"/>
                <a:sym typeface="Tajawal"/>
              </a:rPr>
              <a:t> with the following columns 2 as  ;</a:t>
            </a:r>
          </a:p>
          <a:p>
            <a:pPr marL="457200" lvl="1" indent="-457200" algn="justLow">
              <a:buFont typeface="Arial" panose="020B0604020202020204" pitchFamily="34" charset="0"/>
              <a:buChar char="•"/>
            </a:pPr>
            <a:r>
              <a:rPr lang="en-US" sz="2900" dirty="0" err="1">
                <a:solidFill>
                  <a:schemeClr val="tx1"/>
                </a:solidFill>
                <a:latin typeface="Tajawal"/>
                <a:ea typeface="Tajawal"/>
                <a:cs typeface="Tajawal"/>
                <a:sym typeface="Tajawal"/>
              </a:rPr>
              <a:t>Screen_name</a:t>
            </a:r>
            <a:r>
              <a:rPr lang="en-US" sz="2900" dirty="0">
                <a:solidFill>
                  <a:schemeClr val="tx1"/>
                </a:solidFill>
                <a:latin typeface="Tajawal"/>
                <a:ea typeface="Tajawal"/>
                <a:cs typeface="Tajawal"/>
                <a:sym typeface="Tajawal"/>
              </a:rPr>
              <a:t> (user screen name on X or Snapchat  )	 </a:t>
            </a:r>
          </a:p>
          <a:p>
            <a:pPr marL="457200" lvl="1" indent="-457200" algn="justLow">
              <a:buFont typeface="Arial" panose="020B0604020202020204" pitchFamily="34" charset="0"/>
              <a:buChar char="•"/>
            </a:pPr>
            <a:r>
              <a:rPr lang="en-US" sz="2900" dirty="0" err="1">
                <a:solidFill>
                  <a:schemeClr val="tx1"/>
                </a:solidFill>
                <a:latin typeface="Tajawal"/>
                <a:ea typeface="Tajawal"/>
                <a:cs typeface="Tajawal"/>
                <a:sym typeface="Tajawal"/>
              </a:rPr>
              <a:t>Lincense_statues</a:t>
            </a:r>
            <a:r>
              <a:rPr lang="en-US" sz="2900" dirty="0">
                <a:solidFill>
                  <a:schemeClr val="tx1"/>
                </a:solidFill>
                <a:latin typeface="Tajawal"/>
                <a:ea typeface="Tajawal"/>
                <a:cs typeface="Tajawal"/>
                <a:sym typeface="Tajawal"/>
              </a:rPr>
              <a:t> (if the provide screen name has </a:t>
            </a:r>
            <a:r>
              <a:rPr lang="en-US" sz="2900" dirty="0" err="1">
                <a:solidFill>
                  <a:schemeClr val="tx1"/>
                </a:solidFill>
                <a:latin typeface="Tajawal"/>
                <a:ea typeface="Tajawal"/>
                <a:cs typeface="Tajawal"/>
                <a:sym typeface="Tajawal"/>
              </a:rPr>
              <a:t>Mawthooq</a:t>
            </a:r>
            <a:r>
              <a:rPr lang="en-US" sz="2900" dirty="0">
                <a:solidFill>
                  <a:schemeClr val="tx1"/>
                </a:solidFill>
                <a:latin typeface="Tajawal"/>
                <a:ea typeface="Tajawal"/>
                <a:cs typeface="Tajawal"/>
                <a:sym typeface="Tajawal"/>
              </a:rPr>
              <a:t> </a:t>
            </a:r>
            <a:r>
              <a:rPr lang="en-US" sz="2900" dirty="0" err="1">
                <a:solidFill>
                  <a:schemeClr val="tx1"/>
                </a:solidFill>
                <a:latin typeface="Tajawal"/>
                <a:ea typeface="Tajawal"/>
                <a:cs typeface="Tajawal"/>
                <a:sym typeface="Tajawal"/>
              </a:rPr>
              <a:t>Lincense</a:t>
            </a:r>
            <a:r>
              <a:rPr lang="en-US" sz="2900" dirty="0">
                <a:solidFill>
                  <a:schemeClr val="tx1"/>
                </a:solidFill>
                <a:latin typeface="Tajawal"/>
                <a:ea typeface="Tajawal"/>
                <a:cs typeface="Tajawal"/>
                <a:sym typeface="Tajawal"/>
              </a:rPr>
              <a:t> )</a:t>
            </a:r>
          </a:p>
          <a:p>
            <a:endParaRPr lang="en-US" dirty="0"/>
          </a:p>
        </p:txBody>
      </p:sp>
      <p:pic>
        <p:nvPicPr>
          <p:cNvPr id="8" name="Picture 7">
            <a:extLst>
              <a:ext uri="{FF2B5EF4-FFF2-40B4-BE49-F238E27FC236}">
                <a16:creationId xmlns:a16="http://schemas.microsoft.com/office/drawing/2014/main" id="{DBB7DCF1-9BF4-1CDF-1BF7-EE2E43BD5B57}"/>
              </a:ext>
            </a:extLst>
          </p:cNvPr>
          <p:cNvPicPr>
            <a:picLocks noChangeAspect="1"/>
          </p:cNvPicPr>
          <p:nvPr/>
        </p:nvPicPr>
        <p:blipFill>
          <a:blip r:embed="rId6"/>
          <a:stretch>
            <a:fillRect/>
          </a:stretch>
        </p:blipFill>
        <p:spPr>
          <a:xfrm>
            <a:off x="2510562" y="8770719"/>
            <a:ext cx="5265876" cy="4259949"/>
          </a:xfrm>
          <a:prstGeom prst="rect">
            <a:avLst/>
          </a:prstGeom>
        </p:spPr>
      </p:pic>
      <p:sp>
        <p:nvSpPr>
          <p:cNvPr id="10" name="TextBox 9">
            <a:extLst>
              <a:ext uri="{FF2B5EF4-FFF2-40B4-BE49-F238E27FC236}">
                <a16:creationId xmlns:a16="http://schemas.microsoft.com/office/drawing/2014/main" id="{D6DFB04E-0779-8918-64AB-D2F2D58D1F83}"/>
              </a:ext>
            </a:extLst>
          </p:cNvPr>
          <p:cNvSpPr txBox="1"/>
          <p:nvPr/>
        </p:nvSpPr>
        <p:spPr>
          <a:xfrm>
            <a:off x="4605418" y="13320018"/>
            <a:ext cx="1633867" cy="261610"/>
          </a:xfrm>
          <a:prstGeom prst="rect">
            <a:avLst/>
          </a:prstGeom>
          <a:noFill/>
        </p:spPr>
        <p:txBody>
          <a:bodyPr wrap="square" rtlCol="0">
            <a:spAutoFit/>
          </a:bodyPr>
          <a:lstStyle/>
          <a:p>
            <a:r>
              <a:rPr lang="en-US" sz="1100" b="1" i="1" dirty="0" err="1">
                <a:solidFill>
                  <a:srgbClr val="7030A0"/>
                </a:solidFill>
              </a:rPr>
              <a:t>Mawthooq</a:t>
            </a:r>
            <a:r>
              <a:rPr lang="en-US" sz="1100" b="1" i="1" dirty="0">
                <a:solidFill>
                  <a:srgbClr val="7030A0"/>
                </a:solidFill>
              </a:rPr>
              <a:t> Dataset </a:t>
            </a:r>
          </a:p>
        </p:txBody>
      </p:sp>
    </p:spTree>
    <p:extLst>
      <p:ext uri="{BB962C8B-B14F-4D97-AF65-F5344CB8AC3E}">
        <p14:creationId xmlns:p14="http://schemas.microsoft.com/office/powerpoint/2010/main" val="3550779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24" name="Google Shape;124;p20"/>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14</a:t>
            </a:fld>
            <a:endParaRPr/>
          </a:p>
        </p:txBody>
      </p:sp>
      <p:sp>
        <p:nvSpPr>
          <p:cNvPr id="125" name="Google Shape;125;p20"/>
          <p:cNvSpPr txBox="1"/>
          <p:nvPr/>
        </p:nvSpPr>
        <p:spPr>
          <a:xfrm>
            <a:off x="719775" y="1557824"/>
            <a:ext cx="64389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Methodology</a:t>
            </a:r>
            <a:endParaRPr sz="5300" dirty="0">
              <a:latin typeface="Tajawal"/>
              <a:ea typeface="Tajawal"/>
              <a:cs typeface="Tajawal"/>
              <a:sym typeface="Tajawal"/>
            </a:endParaRPr>
          </a:p>
        </p:txBody>
      </p:sp>
      <p:sp>
        <p:nvSpPr>
          <p:cNvPr id="126" name="Google Shape;126;p20"/>
          <p:cNvSpPr txBox="1"/>
          <p:nvPr/>
        </p:nvSpPr>
        <p:spPr>
          <a:xfrm>
            <a:off x="719775" y="2712273"/>
            <a:ext cx="8601000" cy="1352828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The project involves two processes as we worked with data from both Twitter and Snapchat platforms.</a:t>
            </a:r>
          </a:p>
          <a:p>
            <a:pPr marL="0" lvl="0" indent="0" algn="just" rtl="0">
              <a:lnSpc>
                <a:spcPct val="115000"/>
              </a:lnSpc>
              <a:spcBef>
                <a:spcPts val="0"/>
              </a:spcBef>
              <a:spcAft>
                <a:spcPts val="0"/>
              </a:spcAft>
              <a:buNone/>
            </a:pPr>
            <a:endParaRPr lang="en-US" sz="2900" dirty="0">
              <a:solidFill>
                <a:schemeClr val="tx1"/>
              </a:solidFill>
              <a:latin typeface="Tajawal"/>
              <a:ea typeface="Tajawal"/>
              <a:cs typeface="Tajawal"/>
              <a:sym typeface="Tajawal"/>
            </a:endParaRP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1. Data Collection:</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   - To demonstrate the model's applicability in real-world scenarios, we collected data from the actual platforms. The data collection process included gathering Tweets, Snaps, and information about licensed users from </a:t>
            </a:r>
            <a:r>
              <a:rPr lang="en-US" sz="2900" dirty="0" err="1">
                <a:solidFill>
                  <a:schemeClr val="tx1"/>
                </a:solidFill>
                <a:latin typeface="Tajawal"/>
                <a:ea typeface="Tajawal"/>
                <a:cs typeface="Tajawal"/>
                <a:sym typeface="Tajawal"/>
              </a:rPr>
              <a:t>Mawthoq</a:t>
            </a:r>
            <a:r>
              <a:rPr lang="en-US" sz="2900" dirty="0">
                <a:solidFill>
                  <a:schemeClr val="tx1"/>
                </a:solidFill>
                <a:latin typeface="Tajawal"/>
                <a:ea typeface="Tajawal"/>
                <a:cs typeface="Tajawal"/>
                <a:sym typeface="Tajawal"/>
              </a:rPr>
              <a:t>.</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   </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2. Text Preprocessing:</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   - The text preprocessing stage aimed to clean and prepare the collected data for further analysis. The following steps were performed:</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     - Noise Removal: Non-textual content, such as emojis, </a:t>
            </a:r>
            <a:r>
              <a:rPr lang="en-US" sz="2900" dirty="0" err="1">
                <a:solidFill>
                  <a:schemeClr val="tx1"/>
                </a:solidFill>
                <a:latin typeface="Tajawal"/>
                <a:ea typeface="Tajawal"/>
                <a:cs typeface="Tajawal"/>
                <a:sym typeface="Tajawal"/>
              </a:rPr>
              <a:t>stopwords</a:t>
            </a:r>
            <a:r>
              <a:rPr lang="en-US" sz="2900" dirty="0">
                <a:solidFill>
                  <a:schemeClr val="tx1"/>
                </a:solidFill>
                <a:latin typeface="Tajawal"/>
                <a:ea typeface="Tajawal"/>
                <a:cs typeface="Tajawal"/>
                <a:sym typeface="Tajawal"/>
              </a:rPr>
              <a:t>, repeated letters, unrelated mentions and hashtags, punctuation, diacritics, and variations in letter shapes, were removed. Additionally, the word "</a:t>
            </a:r>
            <a:r>
              <a:rPr lang="ar-SA" sz="2900" dirty="0">
                <a:solidFill>
                  <a:schemeClr val="tx1"/>
                </a:solidFill>
                <a:latin typeface="Tajawal"/>
                <a:ea typeface="Tajawal"/>
                <a:cs typeface="Tajawal"/>
                <a:sym typeface="Tajawal"/>
              </a:rPr>
              <a:t>اعلان" (</a:t>
            </a:r>
            <a:r>
              <a:rPr lang="en-US" sz="2900" dirty="0">
                <a:solidFill>
                  <a:schemeClr val="tx1"/>
                </a:solidFill>
                <a:latin typeface="Tajawal"/>
                <a:ea typeface="Tajawal"/>
                <a:cs typeface="Tajawal"/>
                <a:sym typeface="Tajawal"/>
              </a:rPr>
              <a:t>advertisement) was detached from the surrounding letters to standardize its representation.</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     - Label Encoding: The labels column, indicating whether the text is an advertisement or not, was converted into a numeric representation using </a:t>
            </a:r>
            <a:r>
              <a:rPr lang="en-US" sz="2900" dirty="0" err="1">
                <a:solidFill>
                  <a:schemeClr val="tx1"/>
                </a:solidFill>
                <a:latin typeface="Tajawal"/>
                <a:ea typeface="Tajawal"/>
                <a:cs typeface="Tajawal"/>
                <a:sym typeface="Tajawal"/>
              </a:rPr>
              <a:t>LabelEncoder</a:t>
            </a:r>
            <a:r>
              <a:rPr lang="en-US" sz="2900" dirty="0">
                <a:solidFill>
                  <a:schemeClr val="tx1"/>
                </a:solidFill>
                <a:latin typeface="Tajawal"/>
                <a:ea typeface="Tajawal"/>
                <a:cs typeface="Tajawal"/>
                <a:sym typeface="Tajawal"/>
              </a:rPr>
              <a:t>.</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   </a:t>
            </a:r>
          </a:p>
        </p:txBody>
      </p:sp>
      <p:pic>
        <p:nvPicPr>
          <p:cNvPr id="127" name="Google Shape;127;p20"/>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28" name="Google Shape;128;p20"/>
          <p:cNvPicPr preferRelativeResize="0"/>
          <p:nvPr/>
        </p:nvPicPr>
        <p:blipFill>
          <a:blip r:embed="rId5">
            <a:alphaModFix/>
          </a:blip>
          <a:stretch>
            <a:fillRect/>
          </a:stretch>
        </p:blipFill>
        <p:spPr>
          <a:xfrm>
            <a:off x="577400" y="690014"/>
            <a:ext cx="1470325" cy="508025"/>
          </a:xfrm>
          <a:prstGeom prst="rect">
            <a:avLst/>
          </a:prstGeom>
          <a:noFill/>
          <a:ln>
            <a:noFill/>
          </a:ln>
        </p:spPr>
      </p:pic>
    </p:spTree>
    <p:extLst>
      <p:ext uri="{BB962C8B-B14F-4D97-AF65-F5344CB8AC3E}">
        <p14:creationId xmlns:p14="http://schemas.microsoft.com/office/powerpoint/2010/main" val="179858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24" name="Google Shape;124;p20"/>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15</a:t>
            </a:fld>
            <a:endParaRPr/>
          </a:p>
        </p:txBody>
      </p:sp>
      <p:sp>
        <p:nvSpPr>
          <p:cNvPr id="125" name="Google Shape;125;p20"/>
          <p:cNvSpPr txBox="1"/>
          <p:nvPr/>
        </p:nvSpPr>
        <p:spPr>
          <a:xfrm>
            <a:off x="719775" y="1557824"/>
            <a:ext cx="64389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Methodology</a:t>
            </a:r>
            <a:endParaRPr sz="5300" dirty="0">
              <a:latin typeface="Tajawal"/>
              <a:ea typeface="Tajawal"/>
              <a:cs typeface="Tajawal"/>
              <a:sym typeface="Tajawal"/>
            </a:endParaRPr>
          </a:p>
        </p:txBody>
      </p:sp>
      <p:sp>
        <p:nvSpPr>
          <p:cNvPr id="126" name="Google Shape;126;p20"/>
          <p:cNvSpPr txBox="1"/>
          <p:nvPr/>
        </p:nvSpPr>
        <p:spPr>
          <a:xfrm>
            <a:off x="719775" y="2712273"/>
            <a:ext cx="8601000" cy="1404150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3. Model Training:</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   - A model was trained to classify Arabic text as either an advertisement or non-advertisement. The following steps were followed:</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     - Model Architecture: A bidirectional LSTM model was built from scratch. The model utilized AraBertv0.2-Large-Twitter embeddings to enhance performance on the Arabic text classification task.</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     - Training Data: The model was trained on the collected dataset. Using </a:t>
            </a:r>
            <a:r>
              <a:rPr lang="en-US" sz="2900" dirty="0" err="1">
                <a:solidFill>
                  <a:schemeClr val="tx1"/>
                </a:solidFill>
                <a:latin typeface="Tajawal"/>
                <a:ea typeface="Tajawal"/>
                <a:cs typeface="Tajawal"/>
                <a:sym typeface="Tajawal"/>
              </a:rPr>
              <a:t>AraBert</a:t>
            </a:r>
            <a:r>
              <a:rPr lang="en-US" sz="2900" dirty="0">
                <a:solidFill>
                  <a:schemeClr val="tx1"/>
                </a:solidFill>
                <a:latin typeface="Tajawal"/>
                <a:ea typeface="Tajawal"/>
                <a:cs typeface="Tajawal"/>
                <a:sym typeface="Tajawal"/>
              </a:rPr>
              <a:t> weights reduced the chances of encountering out-of-vocabulary issues since the dataset was specifically gathered by us.</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   </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4. License Verification:</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   - To simulate real-world processes, the model verifies whether the advertiser holds a license issued by the </a:t>
            </a:r>
            <a:r>
              <a:rPr lang="en-US" sz="2900" dirty="0" err="1">
                <a:solidFill>
                  <a:schemeClr val="tx1"/>
                </a:solidFill>
                <a:latin typeface="Tajawal"/>
                <a:ea typeface="Tajawal"/>
                <a:cs typeface="Tajawal"/>
                <a:sym typeface="Tajawal"/>
              </a:rPr>
              <a:t>Mawthooq</a:t>
            </a:r>
            <a:r>
              <a:rPr lang="en-US" sz="2900" dirty="0">
                <a:solidFill>
                  <a:schemeClr val="tx1"/>
                </a:solidFill>
                <a:latin typeface="Tajawal"/>
                <a:ea typeface="Tajawal"/>
                <a:cs typeface="Tajawal"/>
                <a:sym typeface="Tajawal"/>
              </a:rPr>
              <a:t> platform.</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   </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5. Advertising Compliance Text Check:</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   - The model checks if the advertiser includes the word "</a:t>
            </a:r>
            <a:r>
              <a:rPr lang="ar-SA" sz="2900" dirty="0">
                <a:solidFill>
                  <a:schemeClr val="tx1"/>
                </a:solidFill>
                <a:latin typeface="Tajawal"/>
                <a:ea typeface="Tajawal"/>
                <a:cs typeface="Tajawal"/>
                <a:sym typeface="Tajawal"/>
              </a:rPr>
              <a:t>اعلان" (</a:t>
            </a:r>
            <a:r>
              <a:rPr lang="en-US" sz="2900" dirty="0">
                <a:solidFill>
                  <a:schemeClr val="tx1"/>
                </a:solidFill>
                <a:latin typeface="Tajawal"/>
                <a:ea typeface="Tajawal"/>
                <a:cs typeface="Tajawal"/>
                <a:sym typeface="Tajawal"/>
              </a:rPr>
              <a:t>advertisement) in the text, as required by the </a:t>
            </a:r>
            <a:r>
              <a:rPr lang="en-US" sz="2900" dirty="0" err="1">
                <a:solidFill>
                  <a:schemeClr val="tx1"/>
                </a:solidFill>
                <a:latin typeface="Tajawal"/>
                <a:ea typeface="Tajawal"/>
                <a:cs typeface="Tajawal"/>
                <a:sym typeface="Tajawal"/>
              </a:rPr>
              <a:t>AudioVisual</a:t>
            </a:r>
            <a:r>
              <a:rPr lang="en-US" sz="2900" dirty="0">
                <a:solidFill>
                  <a:schemeClr val="tx1"/>
                </a:solidFill>
                <a:latin typeface="Tajawal"/>
                <a:ea typeface="Tajawal"/>
                <a:cs typeface="Tajawal"/>
                <a:sym typeface="Tajawal"/>
              </a:rPr>
              <a:t> Media Authority. Additionally, OCR (Optical Character Recognition) is utilized to extract text from images accompanying the tweets, and videos are converted to text using the </a:t>
            </a:r>
            <a:r>
              <a:rPr lang="en-US" sz="2900" dirty="0" err="1">
                <a:solidFill>
                  <a:schemeClr val="tx1"/>
                </a:solidFill>
                <a:latin typeface="Tajawal"/>
                <a:ea typeface="Tajawal"/>
                <a:cs typeface="Tajawal"/>
                <a:sym typeface="Tajawal"/>
              </a:rPr>
              <a:t>SpeechRecognition</a:t>
            </a:r>
            <a:r>
              <a:rPr lang="en-US" sz="2900" dirty="0">
                <a:solidFill>
                  <a:schemeClr val="tx1"/>
                </a:solidFill>
                <a:latin typeface="Tajawal"/>
                <a:ea typeface="Tajawal"/>
                <a:cs typeface="Tajawal"/>
                <a:sym typeface="Tajawal"/>
              </a:rPr>
              <a:t> library for further analysis.</a:t>
            </a:r>
          </a:p>
          <a:p>
            <a:pPr marL="0" lvl="0" indent="0" algn="just" rtl="0">
              <a:lnSpc>
                <a:spcPct val="115000"/>
              </a:lnSpc>
              <a:spcBef>
                <a:spcPts val="0"/>
              </a:spcBef>
              <a:spcAft>
                <a:spcPts val="0"/>
              </a:spcAft>
              <a:buNone/>
            </a:pPr>
            <a:r>
              <a:rPr lang="en-US" sz="2900" dirty="0">
                <a:solidFill>
                  <a:schemeClr val="tx1"/>
                </a:solidFill>
                <a:latin typeface="Tajawal"/>
                <a:ea typeface="Tajawal"/>
                <a:cs typeface="Tajawal"/>
                <a:sym typeface="Tajawal"/>
              </a:rPr>
              <a:t>   </a:t>
            </a:r>
          </a:p>
        </p:txBody>
      </p:sp>
      <p:pic>
        <p:nvPicPr>
          <p:cNvPr id="127" name="Google Shape;127;p20"/>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28" name="Google Shape;128;p20"/>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24" name="Google Shape;124;p20"/>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16</a:t>
            </a:fld>
            <a:endParaRPr/>
          </a:p>
        </p:txBody>
      </p:sp>
      <p:sp>
        <p:nvSpPr>
          <p:cNvPr id="125" name="Google Shape;125;p20"/>
          <p:cNvSpPr txBox="1"/>
          <p:nvPr/>
        </p:nvSpPr>
        <p:spPr>
          <a:xfrm>
            <a:off x="719775" y="1557824"/>
            <a:ext cx="64389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Methodology</a:t>
            </a:r>
            <a:endParaRPr sz="5300" dirty="0">
              <a:latin typeface="Tajawal"/>
              <a:ea typeface="Tajawal"/>
              <a:cs typeface="Tajawal"/>
              <a:sym typeface="Tajawal"/>
            </a:endParaRPr>
          </a:p>
        </p:txBody>
      </p:sp>
      <p:sp>
        <p:nvSpPr>
          <p:cNvPr id="126" name="Google Shape;126;p20"/>
          <p:cNvSpPr txBox="1"/>
          <p:nvPr/>
        </p:nvSpPr>
        <p:spPr>
          <a:xfrm>
            <a:off x="719775" y="2712273"/>
            <a:ext cx="8601000" cy="7882897"/>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2900" dirty="0">
                <a:solidFill>
                  <a:schemeClr val="tx1"/>
                </a:solidFill>
                <a:latin typeface="Tajawal"/>
                <a:ea typeface="Tajawal"/>
                <a:cs typeface="Tajawal"/>
                <a:sym typeface="Tajawal"/>
              </a:rPr>
              <a:t>6. Organization Name Identification:</a:t>
            </a:r>
          </a:p>
          <a:p>
            <a:pPr marL="0" lvl="0" indent="0" algn="just" rtl="0">
              <a:lnSpc>
                <a:spcPct val="115000"/>
              </a:lnSpc>
              <a:spcBef>
                <a:spcPts val="0"/>
              </a:spcBef>
              <a:spcAft>
                <a:spcPts val="0"/>
              </a:spcAft>
              <a:buNone/>
            </a:pPr>
            <a:r>
              <a:rPr lang="en-GB" sz="2900" dirty="0">
                <a:solidFill>
                  <a:schemeClr val="tx1"/>
                </a:solidFill>
                <a:latin typeface="Tajawal"/>
                <a:ea typeface="Tajawal"/>
                <a:cs typeface="Tajawal"/>
                <a:sym typeface="Tajawal"/>
              </a:rPr>
              <a:t>   - OpenAI and </a:t>
            </a:r>
            <a:r>
              <a:rPr lang="en-GB" sz="2900" dirty="0" err="1">
                <a:solidFill>
                  <a:schemeClr val="tx1"/>
                </a:solidFill>
                <a:latin typeface="Tajawal"/>
                <a:ea typeface="Tajawal"/>
                <a:cs typeface="Tajawal"/>
                <a:sym typeface="Tajawal"/>
              </a:rPr>
              <a:t>LangChain</a:t>
            </a:r>
            <a:r>
              <a:rPr lang="en-GB" sz="2900" dirty="0">
                <a:solidFill>
                  <a:schemeClr val="tx1"/>
                </a:solidFill>
                <a:latin typeface="Tajawal"/>
                <a:ea typeface="Tajawal"/>
                <a:cs typeface="Tajawal"/>
                <a:sym typeface="Tajawal"/>
              </a:rPr>
              <a:t> technology are employed to identify the organization to which the advertisement is directed.</a:t>
            </a:r>
          </a:p>
          <a:p>
            <a:pPr marL="0" lvl="0" indent="0" algn="just" rtl="0">
              <a:lnSpc>
                <a:spcPct val="115000"/>
              </a:lnSpc>
              <a:spcBef>
                <a:spcPts val="0"/>
              </a:spcBef>
              <a:spcAft>
                <a:spcPts val="0"/>
              </a:spcAft>
              <a:buNone/>
            </a:pPr>
            <a:r>
              <a:rPr lang="en-GB" sz="2900" dirty="0">
                <a:solidFill>
                  <a:schemeClr val="tx1"/>
                </a:solidFill>
                <a:latin typeface="Tajawal"/>
                <a:ea typeface="Tajawal"/>
                <a:cs typeface="Tajawal"/>
                <a:sym typeface="Tajawal"/>
              </a:rPr>
              <a:t>   </a:t>
            </a:r>
          </a:p>
          <a:p>
            <a:pPr marL="0" lvl="0" indent="0" algn="just" rtl="0">
              <a:lnSpc>
                <a:spcPct val="115000"/>
              </a:lnSpc>
              <a:spcBef>
                <a:spcPts val="0"/>
              </a:spcBef>
              <a:spcAft>
                <a:spcPts val="0"/>
              </a:spcAft>
              <a:buNone/>
            </a:pPr>
            <a:r>
              <a:rPr lang="en-GB" sz="2900" dirty="0">
                <a:solidFill>
                  <a:schemeClr val="tx1"/>
                </a:solidFill>
                <a:latin typeface="Tajawal"/>
                <a:ea typeface="Tajawal"/>
                <a:cs typeface="Tajawal"/>
                <a:sym typeface="Tajawal"/>
              </a:rPr>
              <a:t>7. Unlicensed Advertiser Detection:</a:t>
            </a:r>
          </a:p>
          <a:p>
            <a:pPr marL="0" lvl="0" indent="0" algn="just" rtl="0">
              <a:lnSpc>
                <a:spcPct val="115000"/>
              </a:lnSpc>
              <a:spcBef>
                <a:spcPts val="0"/>
              </a:spcBef>
              <a:spcAft>
                <a:spcPts val="0"/>
              </a:spcAft>
              <a:buNone/>
            </a:pPr>
            <a:r>
              <a:rPr lang="en-GB" sz="2900" dirty="0">
                <a:solidFill>
                  <a:schemeClr val="tx1"/>
                </a:solidFill>
                <a:latin typeface="Tajawal"/>
                <a:ea typeface="Tajawal"/>
                <a:cs typeface="Tajawal"/>
                <a:sym typeface="Tajawal"/>
              </a:rPr>
              <a:t>   - If the advertiser does not possess a license, the organization's name is displayed. This step serves as a check for organizations to verify the advertiser's licensing status before entering into a contract.</a:t>
            </a:r>
          </a:p>
          <a:p>
            <a:pPr marL="0" lvl="0" indent="0" algn="just" rtl="0">
              <a:lnSpc>
                <a:spcPct val="115000"/>
              </a:lnSpc>
              <a:spcBef>
                <a:spcPts val="0"/>
              </a:spcBef>
              <a:spcAft>
                <a:spcPts val="0"/>
              </a:spcAft>
              <a:buNone/>
            </a:pPr>
            <a:r>
              <a:rPr lang="en-GB" sz="2900" dirty="0">
                <a:solidFill>
                  <a:schemeClr val="tx1"/>
                </a:solidFill>
                <a:latin typeface="Tajawal"/>
                <a:ea typeface="Tajawal"/>
                <a:cs typeface="Tajawal"/>
                <a:sym typeface="Tajawal"/>
              </a:rPr>
              <a:t>   </a:t>
            </a:r>
          </a:p>
          <a:p>
            <a:pPr marL="0" lvl="0" indent="0" algn="just" rtl="0">
              <a:lnSpc>
                <a:spcPct val="115000"/>
              </a:lnSpc>
              <a:spcBef>
                <a:spcPts val="0"/>
              </a:spcBef>
              <a:spcAft>
                <a:spcPts val="0"/>
              </a:spcAft>
              <a:buNone/>
            </a:pPr>
            <a:r>
              <a:rPr lang="en-GB" sz="2900" dirty="0">
                <a:solidFill>
                  <a:schemeClr val="tx1"/>
                </a:solidFill>
                <a:latin typeface="Tajawal"/>
                <a:ea typeface="Tajawal"/>
                <a:cs typeface="Tajawal"/>
                <a:sym typeface="Tajawal"/>
              </a:rPr>
              <a:t>By following these steps, the project aims to replicate and automate the process of advertisement classification, license verification, and compliance checking in real-world scenarios.</a:t>
            </a:r>
          </a:p>
        </p:txBody>
      </p:sp>
      <p:pic>
        <p:nvPicPr>
          <p:cNvPr id="127" name="Google Shape;127;p20"/>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28" name="Google Shape;128;p20"/>
          <p:cNvPicPr preferRelativeResize="0"/>
          <p:nvPr/>
        </p:nvPicPr>
        <p:blipFill>
          <a:blip r:embed="rId5">
            <a:alphaModFix/>
          </a:blip>
          <a:stretch>
            <a:fillRect/>
          </a:stretch>
        </p:blipFill>
        <p:spPr>
          <a:xfrm>
            <a:off x="577400" y="690014"/>
            <a:ext cx="1470325" cy="508025"/>
          </a:xfrm>
          <a:prstGeom prst="rect">
            <a:avLst/>
          </a:prstGeom>
          <a:noFill/>
          <a:ln>
            <a:noFill/>
          </a:ln>
        </p:spPr>
      </p:pic>
    </p:spTree>
    <p:extLst>
      <p:ext uri="{BB962C8B-B14F-4D97-AF65-F5344CB8AC3E}">
        <p14:creationId xmlns:p14="http://schemas.microsoft.com/office/powerpoint/2010/main" val="412480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34" name="Google Shape;134;p21"/>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17</a:t>
            </a:fld>
            <a:endParaRPr/>
          </a:p>
        </p:txBody>
      </p:sp>
      <p:sp>
        <p:nvSpPr>
          <p:cNvPr id="135" name="Google Shape;135;p21"/>
          <p:cNvSpPr txBox="1"/>
          <p:nvPr/>
        </p:nvSpPr>
        <p:spPr>
          <a:xfrm>
            <a:off x="1066475" y="5885125"/>
            <a:ext cx="7651500" cy="119952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Discussion and Results</a:t>
            </a:r>
            <a:endParaRPr sz="5300" dirty="0">
              <a:latin typeface="Tajawal"/>
              <a:ea typeface="Tajawal"/>
              <a:cs typeface="Tajawal"/>
              <a:sym typeface="Tajawal"/>
            </a:endParaRPr>
          </a:p>
        </p:txBody>
      </p:sp>
      <p:sp>
        <p:nvSpPr>
          <p:cNvPr id="136" name="Google Shape;136;p21"/>
          <p:cNvSpPr txBox="1"/>
          <p:nvPr/>
        </p:nvSpPr>
        <p:spPr>
          <a:xfrm>
            <a:off x="1066475" y="6885625"/>
            <a:ext cx="8601000" cy="6856462"/>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2900" dirty="0">
                <a:latin typeface="Tajawal"/>
                <a:cs typeface="Tajawal"/>
                <a:sym typeface="Tajawal"/>
              </a:rPr>
              <a:t>The Naqi project successfully assists the Audiovisual Media Authority (GCAM) in monitoring violations of advertising content laws on social media. By utilizing AI technology, Naqi filters audiovisual content to ensure compliance. This streamlines the monitoring process, creating a responsible online environment that upholds Saudi Arabia's advertising content regulations. The project's results align with the objectives of Saudi Vision 2030, contributing to a compliant and thriving digital ecosystem. It is important to address any limitations or challenges encountered during the project to ensure ongoing improvements.</a:t>
            </a:r>
          </a:p>
        </p:txBody>
      </p:sp>
      <p:pic>
        <p:nvPicPr>
          <p:cNvPr id="137" name="Google Shape;137;p21"/>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38" name="Google Shape;138;p21"/>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44" name="Google Shape;144;p22"/>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18</a:t>
            </a:fld>
            <a:endParaRPr/>
          </a:p>
        </p:txBody>
      </p:sp>
      <p:sp>
        <p:nvSpPr>
          <p:cNvPr id="145" name="Google Shape;145;p22"/>
          <p:cNvSpPr txBox="1"/>
          <p:nvPr/>
        </p:nvSpPr>
        <p:spPr>
          <a:xfrm>
            <a:off x="1066475" y="2176725"/>
            <a:ext cx="6409200" cy="193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Conclusion and Future Work</a:t>
            </a:r>
            <a:endParaRPr sz="5300" dirty="0">
              <a:latin typeface="Tajawal"/>
              <a:ea typeface="Tajawal"/>
              <a:cs typeface="Tajawal"/>
              <a:sym typeface="Tajawal"/>
            </a:endParaRPr>
          </a:p>
        </p:txBody>
      </p:sp>
      <p:sp>
        <p:nvSpPr>
          <p:cNvPr id="146" name="Google Shape;146;p22"/>
          <p:cNvSpPr txBox="1"/>
          <p:nvPr/>
        </p:nvSpPr>
        <p:spPr>
          <a:xfrm>
            <a:off x="1066475" y="4447225"/>
            <a:ext cx="8601000" cy="11174567"/>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3600" b="1" dirty="0">
                <a:solidFill>
                  <a:srgbClr val="463185"/>
                </a:solidFill>
                <a:latin typeface="Tajawal"/>
                <a:cs typeface="Tajawal"/>
                <a:sym typeface="Tajawal"/>
              </a:rPr>
              <a:t>Conclusion</a:t>
            </a:r>
            <a:r>
              <a:rPr lang="en-US" sz="5300" b="1" dirty="0">
                <a:solidFill>
                  <a:srgbClr val="463185"/>
                </a:solidFill>
                <a:latin typeface="Tajawal"/>
                <a:cs typeface="Tajawal"/>
                <a:sym typeface="Tajawal"/>
              </a:rPr>
              <a:t>:</a:t>
            </a:r>
          </a:p>
          <a:p>
            <a:pPr marL="0" lvl="0" indent="0" algn="just" rtl="0">
              <a:lnSpc>
                <a:spcPct val="115000"/>
              </a:lnSpc>
              <a:spcBef>
                <a:spcPts val="0"/>
              </a:spcBef>
              <a:spcAft>
                <a:spcPts val="0"/>
              </a:spcAft>
              <a:buNone/>
            </a:pPr>
            <a:r>
              <a:rPr lang="en-US" sz="2900" dirty="0">
                <a:latin typeface="Tajawal"/>
                <a:cs typeface="Tajawal"/>
                <a:sym typeface="Tajawal"/>
              </a:rPr>
              <a:t>Naqi is a valuable initiative for the field of digital advertising, which is experiencing tremendous growth within the Kingdom of Saudi Arabia. </a:t>
            </a:r>
          </a:p>
          <a:p>
            <a:pPr marL="0" lvl="0" indent="0" algn="just" rtl="0">
              <a:lnSpc>
                <a:spcPct val="115000"/>
              </a:lnSpc>
              <a:spcBef>
                <a:spcPts val="0"/>
              </a:spcBef>
              <a:spcAft>
                <a:spcPts val="0"/>
              </a:spcAft>
              <a:buNone/>
            </a:pPr>
            <a:endParaRPr lang="en-US" sz="2900" dirty="0">
              <a:latin typeface="Tajawal"/>
              <a:cs typeface="Tajawal"/>
              <a:sym typeface="Tajawal"/>
            </a:endParaRPr>
          </a:p>
          <a:p>
            <a:pPr marL="0" lvl="0" indent="0" algn="just" rtl="0">
              <a:lnSpc>
                <a:spcPct val="115000"/>
              </a:lnSpc>
              <a:spcBef>
                <a:spcPts val="0"/>
              </a:spcBef>
              <a:spcAft>
                <a:spcPts val="0"/>
              </a:spcAft>
              <a:buNone/>
            </a:pPr>
            <a:r>
              <a:rPr lang="en-US" sz="2900" dirty="0">
                <a:latin typeface="Tajawal"/>
                <a:cs typeface="Tajawal"/>
                <a:sym typeface="Tajawal"/>
              </a:rPr>
              <a:t>The project is ambitious... but it is achievable with the support of SDAIA and GCAM. By working together, we can create a safe, reliable, and beneficial digital future for all Saudis.</a:t>
            </a:r>
          </a:p>
          <a:p>
            <a:pPr marL="0" lvl="0" indent="0" algn="just" rtl="0">
              <a:lnSpc>
                <a:spcPct val="115000"/>
              </a:lnSpc>
              <a:spcBef>
                <a:spcPts val="0"/>
              </a:spcBef>
              <a:spcAft>
                <a:spcPts val="0"/>
              </a:spcAft>
              <a:buNone/>
            </a:pPr>
            <a:endParaRPr lang="en-US" sz="2900" dirty="0">
              <a:latin typeface="Tajawal"/>
              <a:cs typeface="Tajawal"/>
              <a:sym typeface="Tajawal"/>
            </a:endParaRPr>
          </a:p>
          <a:p>
            <a:pPr algn="just">
              <a:lnSpc>
                <a:spcPct val="115000"/>
              </a:lnSpc>
            </a:pPr>
            <a:r>
              <a:rPr lang="en-US" sz="3600" b="1" dirty="0">
                <a:solidFill>
                  <a:srgbClr val="463185"/>
                </a:solidFill>
                <a:latin typeface="Tajawal"/>
                <a:cs typeface="Tajawal"/>
                <a:sym typeface="Tajawal"/>
              </a:rPr>
              <a:t>Future work:</a:t>
            </a:r>
          </a:p>
          <a:p>
            <a:pPr algn="just">
              <a:lnSpc>
                <a:spcPct val="115000"/>
              </a:lnSpc>
            </a:pPr>
            <a:r>
              <a:rPr lang="en-US" sz="2900" dirty="0">
                <a:latin typeface="Tajawal"/>
                <a:cs typeface="Tajawal"/>
                <a:sym typeface="Tajawal"/>
              </a:rPr>
              <a:t>1- Applying the module to other social network like Instagram and TikTok.</a:t>
            </a:r>
          </a:p>
          <a:p>
            <a:pPr algn="just">
              <a:lnSpc>
                <a:spcPct val="115000"/>
              </a:lnSpc>
            </a:pPr>
            <a:endParaRPr lang="en-US" sz="1000" dirty="0">
              <a:latin typeface="Tajawal"/>
              <a:cs typeface="Tajawal"/>
              <a:sym typeface="Tajawal"/>
            </a:endParaRPr>
          </a:p>
          <a:p>
            <a:pPr algn="just">
              <a:lnSpc>
                <a:spcPct val="115000"/>
              </a:lnSpc>
            </a:pPr>
            <a:r>
              <a:rPr lang="en-US" sz="2900" dirty="0">
                <a:latin typeface="Tajawal"/>
                <a:cs typeface="Tajawal"/>
                <a:sym typeface="Tajawal"/>
              </a:rPr>
              <a:t>2- Violating multiple items, such as customs and traditions, and advertising a product prohibited in the Kingdom of Saudi Arabia.</a:t>
            </a:r>
          </a:p>
          <a:p>
            <a:pPr algn="just">
              <a:lnSpc>
                <a:spcPct val="115000"/>
              </a:lnSpc>
            </a:pPr>
            <a:endParaRPr lang="en-US" sz="2900" dirty="0">
              <a:latin typeface="Tajawal"/>
              <a:cs typeface="Tajawal"/>
              <a:sym typeface="Tajawal"/>
            </a:endParaRPr>
          </a:p>
          <a:p>
            <a:pPr algn="just">
              <a:lnSpc>
                <a:spcPct val="115000"/>
              </a:lnSpc>
            </a:pPr>
            <a:r>
              <a:rPr lang="en-US" sz="2900" dirty="0">
                <a:latin typeface="Tajawal"/>
                <a:cs typeface="Tajawal"/>
                <a:sym typeface="Tajawal"/>
              </a:rPr>
              <a:t>3- Violating the exploitation of children for nefarious purposes.</a:t>
            </a:r>
          </a:p>
          <a:p>
            <a:pPr algn="just">
              <a:lnSpc>
                <a:spcPct val="115000"/>
              </a:lnSpc>
            </a:pPr>
            <a:r>
              <a:rPr lang="en-US" sz="2900" dirty="0">
                <a:latin typeface="Tajawal"/>
                <a:cs typeface="Tajawal"/>
                <a:sym typeface="Tajawal"/>
              </a:rPr>
              <a:t> </a:t>
            </a:r>
          </a:p>
        </p:txBody>
      </p:sp>
      <p:pic>
        <p:nvPicPr>
          <p:cNvPr id="147" name="Google Shape;147;p22"/>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48" name="Google Shape;148;p22"/>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3"/>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54" name="Google Shape;154;p23"/>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19</a:t>
            </a:fld>
            <a:endParaRPr/>
          </a:p>
        </p:txBody>
      </p:sp>
      <p:sp>
        <p:nvSpPr>
          <p:cNvPr id="155" name="Google Shape;155;p23"/>
          <p:cNvSpPr txBox="1"/>
          <p:nvPr/>
        </p:nvSpPr>
        <p:spPr>
          <a:xfrm>
            <a:off x="1066475" y="9237925"/>
            <a:ext cx="30000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Team</a:t>
            </a:r>
            <a:endParaRPr sz="5300" dirty="0"/>
          </a:p>
        </p:txBody>
      </p:sp>
      <p:sp>
        <p:nvSpPr>
          <p:cNvPr id="156" name="Google Shape;156;p23"/>
          <p:cNvSpPr txBox="1"/>
          <p:nvPr/>
        </p:nvSpPr>
        <p:spPr>
          <a:xfrm>
            <a:off x="1066475" y="10608076"/>
            <a:ext cx="7236300" cy="254528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en-US" sz="2900" b="1" dirty="0">
                <a:solidFill>
                  <a:srgbClr val="666666"/>
                </a:solidFill>
                <a:latin typeface="Tajawal"/>
                <a:ea typeface="Tajawal"/>
                <a:cs typeface="Tajawal"/>
                <a:sym typeface="Tajawal"/>
              </a:rPr>
              <a:t>SARAH ALDAKHIL </a:t>
            </a:r>
            <a:endParaRPr lang="ar-SA" sz="2900" b="1" dirty="0">
              <a:solidFill>
                <a:srgbClr val="666666"/>
              </a:solidFill>
              <a:latin typeface="Tajawal"/>
              <a:ea typeface="Tajawal"/>
              <a:cs typeface="Tajawal"/>
              <a:sym typeface="Tajawal"/>
            </a:endParaRPr>
          </a:p>
          <a:p>
            <a:pPr marL="0" lvl="0" indent="0" algn="l" rtl="0">
              <a:lnSpc>
                <a:spcPct val="115000"/>
              </a:lnSpc>
              <a:spcBef>
                <a:spcPts val="0"/>
              </a:spcBef>
              <a:spcAft>
                <a:spcPts val="600"/>
              </a:spcAft>
              <a:buNone/>
            </a:pPr>
            <a:r>
              <a:rPr lang="en-US" sz="2900" b="1" dirty="0">
                <a:solidFill>
                  <a:srgbClr val="666666"/>
                </a:solidFill>
                <a:latin typeface="Tajawal"/>
                <a:ea typeface="Tajawal"/>
                <a:cs typeface="Tajawal"/>
                <a:sym typeface="Tajawal"/>
              </a:rPr>
              <a:t>ASEEL ALTALHAH</a:t>
            </a:r>
            <a:endParaRPr lang="ar-SA" sz="2900" b="1" dirty="0">
              <a:solidFill>
                <a:srgbClr val="666666"/>
              </a:solidFill>
              <a:latin typeface="Tajawal"/>
              <a:ea typeface="Tajawal"/>
              <a:cs typeface="Tajawal"/>
              <a:sym typeface="Tajawal"/>
            </a:endParaRPr>
          </a:p>
          <a:p>
            <a:pPr marL="0" lvl="0" indent="0" algn="l" rtl="0">
              <a:lnSpc>
                <a:spcPct val="115000"/>
              </a:lnSpc>
              <a:spcBef>
                <a:spcPts val="0"/>
              </a:spcBef>
              <a:spcAft>
                <a:spcPts val="600"/>
              </a:spcAft>
              <a:buNone/>
            </a:pPr>
            <a:r>
              <a:rPr lang="en-US" sz="2900" b="1" dirty="0">
                <a:solidFill>
                  <a:srgbClr val="666666"/>
                </a:solidFill>
                <a:latin typeface="Tajawal"/>
                <a:ea typeface="Tajawal"/>
                <a:cs typeface="Tajawal"/>
                <a:sym typeface="Tajawal"/>
              </a:rPr>
              <a:t>RAZAN ALHASSAN </a:t>
            </a:r>
            <a:endParaRPr lang="ar-SA" sz="2900" b="1" dirty="0">
              <a:solidFill>
                <a:srgbClr val="666666"/>
              </a:solidFill>
              <a:latin typeface="Tajawal"/>
              <a:ea typeface="Tajawal"/>
              <a:cs typeface="Tajawal"/>
              <a:sym typeface="Tajawal"/>
            </a:endParaRPr>
          </a:p>
          <a:p>
            <a:pPr marL="0" lvl="0" indent="0" algn="l" rtl="0">
              <a:lnSpc>
                <a:spcPct val="115000"/>
              </a:lnSpc>
              <a:spcBef>
                <a:spcPts val="0"/>
              </a:spcBef>
              <a:spcAft>
                <a:spcPts val="600"/>
              </a:spcAft>
              <a:buNone/>
            </a:pPr>
            <a:r>
              <a:rPr lang="en-US" sz="2900" b="1" dirty="0">
                <a:solidFill>
                  <a:srgbClr val="666666"/>
                </a:solidFill>
                <a:latin typeface="Tajawal"/>
                <a:ea typeface="Tajawal"/>
                <a:cs typeface="Tajawal"/>
                <a:sym typeface="Tajawal"/>
              </a:rPr>
              <a:t>RAGHAD ALADAWI</a:t>
            </a:r>
          </a:p>
        </p:txBody>
      </p:sp>
      <p:pic>
        <p:nvPicPr>
          <p:cNvPr id="157" name="Google Shape;157;p23"/>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58" name="Google Shape;158;p23"/>
          <p:cNvPicPr preferRelativeResize="0"/>
          <p:nvPr/>
        </p:nvPicPr>
        <p:blipFill>
          <a:blip r:embed="rId5">
            <a:alphaModFix/>
          </a:blip>
          <a:stretch>
            <a:fillRect/>
          </a:stretch>
        </p:blipFill>
        <p:spPr>
          <a:xfrm>
            <a:off x="577400" y="690014"/>
            <a:ext cx="1470325" cy="508025"/>
          </a:xfrm>
          <a:prstGeom prst="rect">
            <a:avLst/>
          </a:prstGeom>
          <a:noFill/>
          <a:ln>
            <a:noFill/>
          </a:ln>
        </p:spPr>
      </p:pic>
      <p:pic>
        <p:nvPicPr>
          <p:cNvPr id="4" name="Picture 3">
            <a:extLst>
              <a:ext uri="{FF2B5EF4-FFF2-40B4-BE49-F238E27FC236}">
                <a16:creationId xmlns:a16="http://schemas.microsoft.com/office/drawing/2014/main" id="{2D6DE187-8822-E691-78AE-4CFB2DD6FBD0}"/>
              </a:ext>
            </a:extLst>
          </p:cNvPr>
          <p:cNvPicPr>
            <a:picLocks noChangeAspect="1"/>
          </p:cNvPicPr>
          <p:nvPr/>
        </p:nvPicPr>
        <p:blipFill>
          <a:blip r:embed="rId6"/>
          <a:stretch>
            <a:fillRect/>
          </a:stretch>
        </p:blipFill>
        <p:spPr>
          <a:xfrm>
            <a:off x="957210" y="4906783"/>
            <a:ext cx="8403510" cy="3677645"/>
          </a:xfrm>
          <a:prstGeom prst="rect">
            <a:avLst/>
          </a:prstGeom>
        </p:spPr>
      </p:pic>
    </p:spTree>
    <p:extLst>
      <p:ext uri="{BB962C8B-B14F-4D97-AF65-F5344CB8AC3E}">
        <p14:creationId xmlns:p14="http://schemas.microsoft.com/office/powerpoint/2010/main" val="416982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64" name="Google Shape;64;p14"/>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2</a:t>
            </a:fld>
            <a:endParaRPr/>
          </a:p>
        </p:txBody>
      </p:sp>
      <p:graphicFrame>
        <p:nvGraphicFramePr>
          <p:cNvPr id="65" name="Google Shape;65;p14"/>
          <p:cNvGraphicFramePr/>
          <p:nvPr>
            <p:extLst>
              <p:ext uri="{D42A27DB-BD31-4B8C-83A1-F6EECF244321}">
                <p14:modId xmlns:p14="http://schemas.microsoft.com/office/powerpoint/2010/main" val="4061340220"/>
              </p:ext>
            </p:extLst>
          </p:nvPr>
        </p:nvGraphicFramePr>
        <p:xfrm>
          <a:off x="368538" y="2129625"/>
          <a:ext cx="9549925" cy="13435120"/>
        </p:xfrm>
        <a:graphic>
          <a:graphicData uri="http://schemas.openxmlformats.org/drawingml/2006/table">
            <a:tbl>
              <a:tblPr>
                <a:noFill/>
                <a:tableStyleId>{51FE4F45-F698-4BD6-A8D2-654E767E6DC8}</a:tableStyleId>
              </a:tblPr>
              <a:tblGrid>
                <a:gridCol w="1933425">
                  <a:extLst>
                    <a:ext uri="{9D8B030D-6E8A-4147-A177-3AD203B41FA5}">
                      <a16:colId xmlns:a16="http://schemas.microsoft.com/office/drawing/2014/main" val="20000"/>
                    </a:ext>
                  </a:extLst>
                </a:gridCol>
                <a:gridCol w="7616500">
                  <a:extLst>
                    <a:ext uri="{9D8B030D-6E8A-4147-A177-3AD203B41FA5}">
                      <a16:colId xmlns:a16="http://schemas.microsoft.com/office/drawing/2014/main" val="20001"/>
                    </a:ext>
                  </a:extLst>
                </a:gridCol>
              </a:tblGrid>
              <a:tr h="432025">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Field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Description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extLst>
                  <a:ext uri="{0D108BD9-81ED-4DB2-BD59-A6C34878D82A}">
                    <a16:rowId xmlns:a16="http://schemas.microsoft.com/office/drawing/2014/main" val="10000"/>
                  </a:ext>
                </a:extLst>
              </a:tr>
              <a:tr h="115740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Title</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 The title of the AI Bootcamp Project that summarize the main focus and objective of the project.</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1"/>
                  </a:ext>
                </a:extLst>
              </a:tr>
              <a:tr h="1075175">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Abstract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The abstract provides a concise summary of the project, highlighting its key objectives, methodologies, and findings. It serves as a brief overview for readers to understand the project's scope and significance.</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2"/>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Introduction</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a:latin typeface="Tajawal"/>
                          <a:ea typeface="Tajawal"/>
                          <a:cs typeface="Tajawal"/>
                          <a:sym typeface="Tajawal"/>
                        </a:rPr>
                        <a:t>This section establishes the motivation behind the project and presents the problem statement which need to be linked to Saudi Vision 2030 objectives and strategies. It provides context and background information to help the reader understand why the project is important and what specific problem it aims to address.</a:t>
                      </a:r>
                      <a:endParaRPr sz="1800" b="1">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3"/>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Data Description and Structure</a:t>
                      </a:r>
                      <a:r>
                        <a:rPr lang="ar" sz="1800" dirty="0">
                          <a:solidFill>
                            <a:srgbClr val="463185"/>
                          </a:solidFill>
                          <a:latin typeface="Tajawal"/>
                          <a:ea typeface="Tajawal"/>
                          <a:cs typeface="Tajawal"/>
                          <a:sym typeface="Tajawal"/>
                        </a:rPr>
                        <a:t>: </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lgn="ctr">
                      <a:solidFill>
                        <a:srgbClr val="EFEFEF"/>
                      </a:solidFill>
                      <a:prstDash val="solid"/>
                      <a:round/>
                      <a:headEnd type="none" w="sm" len="sm"/>
                      <a:tailEnd type="none" w="sm" len="sm"/>
                    </a:lnR>
                    <a:lnT w="9525" cap="flat" cmpd="sng" algn="ctr">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This section provides a detailed description of the data used in the project. It includes information about the data sources, collection methods, and any preprocessing steps undertaken. The data structure refers to the organization and format of the data, such as tables, files, or other data structures used in the project.</a:t>
                      </a:r>
                      <a:endParaRPr sz="1800" b="1" dirty="0">
                        <a:latin typeface="Tajawal"/>
                        <a:ea typeface="Tajawal"/>
                        <a:cs typeface="Tajawal"/>
                        <a:sym typeface="Tajawal"/>
                      </a:endParaRPr>
                    </a:p>
                  </a:txBody>
                  <a:tcPr marL="91425" marR="91425" marT="91425" marB="91425" anchor="ctr">
                    <a:lnL w="9525" cap="flat" cmpd="sng" algn="ctr">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lgn="ctr">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5"/>
                  </a:ext>
                </a:extLst>
              </a:tr>
              <a:tr h="155515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Methodology</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The methodology section outlines the specific techniques, algorithms, or models employed in the project. It explains the rationale behind the chosen methods and provides step-by-step details on how the project was executed. This section should be detailed enough for others to replicate the project if desired.</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6"/>
                  </a:ext>
                </a:extLst>
              </a:tr>
              <a:tr h="1922675">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Discussion and Results</a:t>
                      </a:r>
                      <a:r>
                        <a:rPr lang="ar" sz="1800">
                          <a:solidFill>
                            <a:srgbClr val="463185"/>
                          </a:solidFill>
                          <a:latin typeface="Tajawal"/>
                          <a:ea typeface="Tajawal"/>
                          <a:cs typeface="Tajawal"/>
                          <a:sym typeface="Tajawal"/>
                        </a:rPr>
                        <a: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In this section, the project's findings and results are presented and analyzed. The discussion interprets the results, compares them with previous research or expectations, and provides insights into the implications and significance of the findings and how the obtained solution has on impact on achieving objectives of Saudi Vision 2030. It may also address any limitations or challenges encountered during the project. </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7"/>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Conclusion and Future Work</a:t>
                      </a:r>
                      <a:endParaRPr sz="1800" b="1">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The conclusion summarizes the main findings of the project and restates its significance. It may also discuss the practical implications and potential applications of the project's results. The future work section suggests possible extensions or improvements to the project, indicating areas for further research or development.</a:t>
                      </a:r>
                      <a:endParaRPr sz="1800"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8"/>
                  </a:ext>
                </a:extLst>
              </a:tr>
              <a:tr h="1636600">
                <a:tc>
                  <a:txBody>
                    <a:bodyPr/>
                    <a:lstStyle/>
                    <a:p>
                      <a:pPr marL="0" marR="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Team</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600"/>
                        </a:spcAft>
                        <a:buNone/>
                      </a:pPr>
                      <a:r>
                        <a:rPr lang="en-US" sz="1800" dirty="0">
                          <a:latin typeface="Tajawal"/>
                          <a:ea typeface="Tajawal"/>
                          <a:cs typeface="Tajawal"/>
                          <a:sym typeface="Tajawal"/>
                        </a:rPr>
                        <a:t>  </a:t>
                      </a:r>
                      <a:endParaRPr sz="1800"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pic>
        <p:nvPicPr>
          <p:cNvPr id="66" name="Google Shape;66;p14"/>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67" name="Google Shape;67;p14"/>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73" name="Google Shape;73;p15"/>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3</a:t>
            </a:fld>
            <a:endParaRPr/>
          </a:p>
        </p:txBody>
      </p:sp>
      <p:sp>
        <p:nvSpPr>
          <p:cNvPr id="74" name="Google Shape;74;p15"/>
          <p:cNvSpPr txBox="1"/>
          <p:nvPr/>
        </p:nvSpPr>
        <p:spPr>
          <a:xfrm>
            <a:off x="719775" y="5518609"/>
            <a:ext cx="30000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Title</a:t>
            </a:r>
            <a:endParaRPr sz="5300" dirty="0"/>
          </a:p>
        </p:txBody>
      </p:sp>
      <p:sp>
        <p:nvSpPr>
          <p:cNvPr id="75" name="Google Shape;75;p15"/>
          <p:cNvSpPr txBox="1"/>
          <p:nvPr/>
        </p:nvSpPr>
        <p:spPr>
          <a:xfrm>
            <a:off x="7504353" y="5923473"/>
            <a:ext cx="2062862" cy="77479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en-US" sz="2900" b="1" dirty="0">
                <a:solidFill>
                  <a:srgbClr val="666666"/>
                </a:solidFill>
                <a:latin typeface="Tajawal"/>
                <a:ea typeface="Tajawal"/>
                <a:cs typeface="Tajawal"/>
                <a:sym typeface="Tajawal"/>
              </a:rPr>
              <a:t>Naqi  - </a:t>
            </a:r>
            <a:r>
              <a:rPr lang="ar-SA" sz="2900" b="1" dirty="0">
                <a:solidFill>
                  <a:srgbClr val="666666"/>
                </a:solidFill>
                <a:latin typeface="Tajawal"/>
                <a:ea typeface="Tajawal"/>
                <a:cs typeface="Tajawal"/>
                <a:sym typeface="Tajawal"/>
              </a:rPr>
              <a:t>نقي</a:t>
            </a:r>
            <a:endParaRPr sz="2900" b="1" dirty="0">
              <a:solidFill>
                <a:srgbClr val="666666"/>
              </a:solidFill>
              <a:latin typeface="Tajawal"/>
              <a:ea typeface="Tajawal"/>
              <a:cs typeface="Tajawal"/>
              <a:sym typeface="Tajawal"/>
            </a:endParaRPr>
          </a:p>
        </p:txBody>
      </p:sp>
      <p:pic>
        <p:nvPicPr>
          <p:cNvPr id="76" name="Google Shape;76;p15"/>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77" name="Google Shape;77;p15"/>
          <p:cNvPicPr preferRelativeResize="0"/>
          <p:nvPr/>
        </p:nvPicPr>
        <p:blipFill>
          <a:blip r:embed="rId5">
            <a:alphaModFix/>
          </a:blip>
          <a:stretch>
            <a:fillRect/>
          </a:stretch>
        </p:blipFill>
        <p:spPr>
          <a:xfrm>
            <a:off x="577400" y="690014"/>
            <a:ext cx="1470325" cy="508025"/>
          </a:xfrm>
          <a:prstGeom prst="rect">
            <a:avLst/>
          </a:prstGeom>
          <a:noFill/>
          <a:ln>
            <a:noFill/>
          </a:ln>
        </p:spPr>
      </p:pic>
      <p:pic>
        <p:nvPicPr>
          <p:cNvPr id="3" name="Picture 2">
            <a:extLst>
              <a:ext uri="{FF2B5EF4-FFF2-40B4-BE49-F238E27FC236}">
                <a16:creationId xmlns:a16="http://schemas.microsoft.com/office/drawing/2014/main" id="{3C6B8ECA-1BFD-6C3C-8A6C-6749566662A2}"/>
              </a:ext>
            </a:extLst>
          </p:cNvPr>
          <p:cNvPicPr>
            <a:picLocks noChangeAspect="1"/>
          </p:cNvPicPr>
          <p:nvPr/>
        </p:nvPicPr>
        <p:blipFill>
          <a:blip r:embed="rId6"/>
          <a:stretch>
            <a:fillRect/>
          </a:stretch>
        </p:blipFill>
        <p:spPr>
          <a:xfrm>
            <a:off x="719775" y="6877431"/>
            <a:ext cx="8847452" cy="38719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4</a:t>
            </a:fld>
            <a:endParaRPr/>
          </a:p>
        </p:txBody>
      </p:sp>
      <p:sp>
        <p:nvSpPr>
          <p:cNvPr id="85" name="Google Shape;85;p16"/>
          <p:cNvSpPr txBox="1"/>
          <p:nvPr/>
        </p:nvSpPr>
        <p:spPr>
          <a:xfrm>
            <a:off x="1066475" y="5885125"/>
            <a:ext cx="30000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Clr>
                <a:schemeClr val="dk1"/>
              </a:buClr>
              <a:buSzPts val="1100"/>
              <a:buFont typeface="Arial"/>
              <a:buNone/>
            </a:pPr>
            <a:r>
              <a:rPr lang="ar" sz="5300" b="1" dirty="0">
                <a:solidFill>
                  <a:srgbClr val="463185"/>
                </a:solidFill>
                <a:latin typeface="Tajawal"/>
                <a:ea typeface="Tajawal"/>
                <a:cs typeface="Tajawal"/>
                <a:sym typeface="Tajawal"/>
              </a:rPr>
              <a:t>Abstract</a:t>
            </a:r>
            <a:endParaRPr sz="5300" dirty="0"/>
          </a:p>
        </p:txBody>
      </p:sp>
      <p:sp>
        <p:nvSpPr>
          <p:cNvPr id="86" name="Google Shape;86;p16"/>
          <p:cNvSpPr txBox="1"/>
          <p:nvPr/>
        </p:nvSpPr>
        <p:spPr>
          <a:xfrm>
            <a:off x="1066475" y="6885625"/>
            <a:ext cx="8601000" cy="5470698"/>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2900" dirty="0">
              <a:solidFill>
                <a:srgbClr val="463185"/>
              </a:solidFill>
              <a:latin typeface="Tajawal"/>
              <a:ea typeface="Tajawal"/>
              <a:cs typeface="Tajawal"/>
              <a:sym typeface="Tajawal"/>
            </a:endParaRPr>
          </a:p>
          <a:p>
            <a:pPr marL="0" lvl="0" indent="0" algn="just" rtl="0">
              <a:lnSpc>
                <a:spcPct val="115000"/>
              </a:lnSpc>
              <a:spcBef>
                <a:spcPts val="600"/>
              </a:spcBef>
              <a:spcAft>
                <a:spcPts val="600"/>
              </a:spcAft>
              <a:buNone/>
            </a:pPr>
            <a:r>
              <a:rPr lang="en-US" sz="2900" dirty="0">
                <a:latin typeface="Tajawal"/>
                <a:ea typeface="Tajawal"/>
                <a:cs typeface="Tajawal"/>
                <a:sym typeface="Tajawal"/>
              </a:rPr>
              <a:t>Naqi aims to assist the Audiovisual Media Authority (GCAM) in monitoring violations of advertising content laws on social media. Powered by AI, Naqi diligently filters audiovisual content, ensuring that only compliant content is displayed. This initiative streamlines the monitoring process, enhance a responsible online environment where Audiovisual Media Authority laws in Saudi Arabia, particularly those pertaining to advertising content, are upheld.</a:t>
            </a:r>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94" name="Google Shape;94;p17"/>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5</a:t>
            </a:fld>
            <a:endParaRPr/>
          </a:p>
        </p:txBody>
      </p:sp>
      <p:sp>
        <p:nvSpPr>
          <p:cNvPr id="95" name="Google Shape;95;p17"/>
          <p:cNvSpPr txBox="1"/>
          <p:nvPr/>
        </p:nvSpPr>
        <p:spPr>
          <a:xfrm>
            <a:off x="1066475" y="5885125"/>
            <a:ext cx="39153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Introduction</a:t>
            </a:r>
            <a:endParaRPr sz="5300" dirty="0">
              <a:latin typeface="Tajawal"/>
              <a:ea typeface="Tajawal"/>
              <a:cs typeface="Tajawal"/>
              <a:sym typeface="Tajawal"/>
            </a:endParaRPr>
          </a:p>
        </p:txBody>
      </p:sp>
      <p:sp>
        <p:nvSpPr>
          <p:cNvPr id="96" name="Google Shape;96;p17"/>
          <p:cNvSpPr txBox="1"/>
          <p:nvPr/>
        </p:nvSpPr>
        <p:spPr>
          <a:xfrm>
            <a:off x="1066475" y="6885625"/>
            <a:ext cx="8601000" cy="701035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2900" dirty="0">
              <a:solidFill>
                <a:srgbClr val="463185"/>
              </a:solidFill>
              <a:latin typeface="Tajawal"/>
              <a:ea typeface="Tajawal"/>
              <a:cs typeface="Tajawal"/>
              <a:sym typeface="Tajawal"/>
            </a:endParaRPr>
          </a:p>
          <a:p>
            <a:pPr marL="0" lvl="0" indent="0" algn="just" rtl="0">
              <a:lnSpc>
                <a:spcPct val="115000"/>
              </a:lnSpc>
              <a:spcBef>
                <a:spcPts val="600"/>
              </a:spcBef>
              <a:spcAft>
                <a:spcPts val="600"/>
              </a:spcAft>
              <a:buNone/>
            </a:pPr>
            <a:r>
              <a:rPr lang="en-US" sz="2900" dirty="0">
                <a:latin typeface="Tajawal"/>
                <a:ea typeface="Tajawal"/>
                <a:cs typeface="Tajawal"/>
                <a:sym typeface="Tajawal"/>
              </a:rPr>
              <a:t>The Naqi project is designed to support the Audiovisual Media Authority (GCAM) in monitoring violations of advertising content laws on social media platforms. By leveraging AI technology, Naqi efficiently filters audiovisual content, promoting a responsible online environment that upholds the advertising content regulations set by the Audiovisual Media Authority in Saudi Arabia. The project aligns with the objectives and strategies of Saudi Vision 2030, which emphasizes the importance of regulating and enforcing advertising content laws to foster a compliant and thriving digital ecosystem.</a:t>
            </a:r>
            <a:endParaRPr lang="en-US" sz="2900" dirty="0">
              <a:solidFill>
                <a:srgbClr val="463185"/>
              </a:solidFill>
              <a:latin typeface="Tajawal"/>
              <a:ea typeface="Tajawal"/>
              <a:cs typeface="Tajawal"/>
              <a:sym typeface="Tajawal"/>
            </a:endParaRPr>
          </a:p>
        </p:txBody>
      </p:sp>
      <p:pic>
        <p:nvPicPr>
          <p:cNvPr id="97" name="Google Shape;97;p17"/>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98" name="Google Shape;98;p17"/>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6</a:t>
            </a:fld>
            <a:endParaRPr/>
          </a:p>
        </p:txBody>
      </p:sp>
      <p:sp>
        <p:nvSpPr>
          <p:cNvPr id="115" name="Google Shape;115;p19"/>
          <p:cNvSpPr txBox="1"/>
          <p:nvPr/>
        </p:nvSpPr>
        <p:spPr>
          <a:xfrm>
            <a:off x="972691" y="2221142"/>
            <a:ext cx="5806765" cy="21374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Data Description and Structure</a:t>
            </a:r>
            <a:endParaRPr sz="5300" dirty="0">
              <a:latin typeface="Tajawal"/>
              <a:ea typeface="Tajawal"/>
              <a:cs typeface="Tajawal"/>
              <a:sym typeface="Tajawal"/>
            </a:endParaRPr>
          </a:p>
        </p:txBody>
      </p:sp>
      <p:sp>
        <p:nvSpPr>
          <p:cNvPr id="116" name="Google Shape;116;p19"/>
          <p:cNvSpPr txBox="1"/>
          <p:nvPr/>
        </p:nvSpPr>
        <p:spPr>
          <a:xfrm>
            <a:off x="1066475" y="9216680"/>
            <a:ext cx="8218202" cy="2683781"/>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2900" b="1" dirty="0">
                <a:latin typeface="Tajawal"/>
                <a:ea typeface="Tajawal"/>
                <a:cs typeface="Tajawal"/>
                <a:sym typeface="Tajawal"/>
              </a:rPr>
              <a:t>Preprocessing</a:t>
            </a:r>
          </a:p>
          <a:p>
            <a:pPr marL="0" lvl="0" indent="0" algn="just" rtl="0">
              <a:lnSpc>
                <a:spcPct val="115000"/>
              </a:lnSpc>
              <a:spcBef>
                <a:spcPts val="0"/>
              </a:spcBef>
              <a:spcAft>
                <a:spcPts val="0"/>
              </a:spcAft>
              <a:buNone/>
            </a:pPr>
            <a:r>
              <a:rPr lang="en-US" sz="2900" dirty="0">
                <a:latin typeface="Tajawal"/>
                <a:ea typeface="Tajawal"/>
                <a:cs typeface="Tajawal"/>
                <a:sym typeface="Tajawal"/>
              </a:rPr>
              <a:t>Targeting Arabic(Saudi Dialect) Ad content from an API along with structured and unstructured data involved many levels of preprocessing that are : </a:t>
            </a:r>
          </a:p>
          <a:p>
            <a:pPr lvl="0" algn="justLow" rtl="0">
              <a:spcBef>
                <a:spcPts val="0"/>
              </a:spcBef>
              <a:spcAft>
                <a:spcPts val="0"/>
              </a:spcAft>
            </a:pPr>
            <a:endParaRPr lang="en-US" sz="2900" dirty="0">
              <a:latin typeface="Tajawal"/>
              <a:ea typeface="Tajawal"/>
              <a:cs typeface="Tajawal"/>
              <a:sym typeface="Tajawal"/>
            </a:endParaRP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2" name="Google Shape;116;p19">
            <a:extLst>
              <a:ext uri="{FF2B5EF4-FFF2-40B4-BE49-F238E27FC236}">
                <a16:creationId xmlns:a16="http://schemas.microsoft.com/office/drawing/2014/main" id="{063CD8DA-2703-ECAE-A45A-E146E419800A}"/>
              </a:ext>
            </a:extLst>
          </p:cNvPr>
          <p:cNvSpPr txBox="1"/>
          <p:nvPr/>
        </p:nvSpPr>
        <p:spPr>
          <a:xfrm>
            <a:off x="1066475" y="4716856"/>
            <a:ext cx="8218202" cy="471433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900" b="1" dirty="0">
                <a:latin typeface="Tajawal"/>
                <a:ea typeface="Tajawal"/>
                <a:cs typeface="Tajawal"/>
                <a:sym typeface="Tajawal"/>
              </a:rPr>
              <a:t>Data collection method</a:t>
            </a:r>
          </a:p>
          <a:p>
            <a:pPr marL="0" lvl="0" indent="0" algn="justLow" rtl="0">
              <a:spcBef>
                <a:spcPts val="0"/>
              </a:spcBef>
              <a:spcAft>
                <a:spcPts val="0"/>
              </a:spcAft>
              <a:buNone/>
            </a:pPr>
            <a:r>
              <a:rPr lang="en-US" sz="2900" dirty="0">
                <a:latin typeface="Tajawal"/>
                <a:ea typeface="Tajawal"/>
                <a:cs typeface="Tajawal"/>
                <a:sym typeface="Tajawal"/>
              </a:rPr>
              <a:t>In this  project,  the data is collected from Twitter and Snapchat using the </a:t>
            </a:r>
            <a:r>
              <a:rPr lang="en-US" sz="2900" b="1" dirty="0">
                <a:latin typeface="Tajawal"/>
                <a:ea typeface="Tajawal"/>
                <a:cs typeface="Tajawal"/>
                <a:sym typeface="Tajawal"/>
              </a:rPr>
              <a:t>Rapid API </a:t>
            </a:r>
            <a:r>
              <a:rPr lang="en-US" sz="2900" dirty="0">
                <a:latin typeface="Tajawal"/>
                <a:ea typeface="Tajawal"/>
                <a:cs typeface="Tajawal"/>
                <a:sym typeface="Tajawal"/>
              </a:rPr>
              <a:t>platform. This tool enabled us to gather </a:t>
            </a:r>
            <a:r>
              <a:rPr lang="en-US" sz="2900" dirty="0">
                <a:solidFill>
                  <a:srgbClr val="7030A0"/>
                </a:solidFill>
                <a:latin typeface="Tajawal"/>
                <a:ea typeface="Tajawal"/>
                <a:cs typeface="Tajawal"/>
                <a:sym typeface="Tajawal"/>
              </a:rPr>
              <a:t>valuable</a:t>
            </a:r>
            <a:r>
              <a:rPr lang="en-US" sz="2900" dirty="0">
                <a:latin typeface="Tajawal"/>
                <a:ea typeface="Tajawal"/>
                <a:cs typeface="Tajawal"/>
                <a:sym typeface="Tajawal"/>
              </a:rPr>
              <a:t> and </a:t>
            </a:r>
            <a:r>
              <a:rPr lang="en-US" sz="2900" dirty="0">
                <a:solidFill>
                  <a:srgbClr val="7030A0"/>
                </a:solidFill>
                <a:latin typeface="Tajawal"/>
                <a:ea typeface="Tajawal"/>
                <a:cs typeface="Tajawal"/>
                <a:sym typeface="Tajawal"/>
              </a:rPr>
              <a:t>real dataset </a:t>
            </a:r>
            <a:r>
              <a:rPr lang="en-US" sz="2900" dirty="0">
                <a:latin typeface="Tajawal"/>
                <a:ea typeface="Tajawal"/>
                <a:cs typeface="Tajawal"/>
                <a:sym typeface="Tajawal"/>
              </a:rPr>
              <a:t>for analysis and further project development which are : </a:t>
            </a:r>
          </a:p>
          <a:p>
            <a:pPr marL="457200" indent="-457200" algn="justLow">
              <a:buFont typeface="Arial" panose="020B0604020202020204" pitchFamily="34" charset="0"/>
              <a:buChar char="•"/>
            </a:pPr>
            <a:r>
              <a:rPr lang="en-US" sz="2900" dirty="0">
                <a:solidFill>
                  <a:srgbClr val="7030A0"/>
                </a:solidFill>
                <a:latin typeface="Tajawal"/>
                <a:ea typeface="Tajawal"/>
                <a:cs typeface="Tajawal"/>
                <a:sym typeface="Tajawal"/>
              </a:rPr>
              <a:t>X</a:t>
            </a:r>
            <a:r>
              <a:rPr lang="en-US" sz="2900" dirty="0">
                <a:latin typeface="Tajawal"/>
                <a:ea typeface="Tajawal"/>
                <a:cs typeface="Tajawal"/>
                <a:sym typeface="Tajawal"/>
              </a:rPr>
              <a:t> Dataset </a:t>
            </a:r>
            <a:r>
              <a:rPr lang="en-US" sz="2000" dirty="0">
                <a:latin typeface="Tajawal"/>
                <a:ea typeface="Tajawal"/>
                <a:cs typeface="Tajawal"/>
                <a:sym typeface="Tajawal"/>
              </a:rPr>
              <a:t>(4594 rows × 3 columns)</a:t>
            </a:r>
          </a:p>
          <a:p>
            <a:pPr marL="457200" indent="-457200" algn="justLow">
              <a:buFont typeface="Arial" panose="020B0604020202020204" pitchFamily="34" charset="0"/>
              <a:buChar char="•"/>
            </a:pPr>
            <a:r>
              <a:rPr lang="en-US" sz="2900" dirty="0" err="1">
                <a:solidFill>
                  <a:srgbClr val="7030A0"/>
                </a:solidFill>
                <a:latin typeface="Tajawal"/>
                <a:ea typeface="Tajawal"/>
                <a:cs typeface="Tajawal"/>
                <a:sym typeface="Tajawal"/>
              </a:rPr>
              <a:t>Mawthooq</a:t>
            </a:r>
            <a:r>
              <a:rPr lang="en-US" sz="2900" dirty="0">
                <a:latin typeface="Tajawal"/>
                <a:ea typeface="Tajawal"/>
                <a:cs typeface="Tajawal"/>
                <a:sym typeface="Tajawal"/>
              </a:rPr>
              <a:t> Dataset </a:t>
            </a:r>
            <a:r>
              <a:rPr lang="en-US" sz="2000" dirty="0">
                <a:latin typeface="Tajawal"/>
                <a:ea typeface="Tajawal"/>
                <a:cs typeface="Tajawal"/>
                <a:sym typeface="Tajawal"/>
              </a:rPr>
              <a:t>(include Ad licensed content creators )</a:t>
            </a:r>
            <a:endParaRPr lang="en-US" sz="2000" dirty="0">
              <a:solidFill>
                <a:srgbClr val="7030A0"/>
              </a:solidFill>
              <a:latin typeface="Tajawal"/>
              <a:ea typeface="Tajawal"/>
              <a:cs typeface="Tajawal"/>
              <a:sym typeface="Tajawal"/>
            </a:endParaRPr>
          </a:p>
          <a:p>
            <a:pPr marL="457200" lvl="0" indent="-457200" algn="justLow" rtl="0">
              <a:spcBef>
                <a:spcPts val="0"/>
              </a:spcBef>
              <a:spcAft>
                <a:spcPts val="0"/>
              </a:spcAft>
              <a:buFont typeface="Arial" panose="020B0604020202020204" pitchFamily="34" charset="0"/>
              <a:buChar char="•"/>
            </a:pPr>
            <a:r>
              <a:rPr lang="en-US" sz="2900" dirty="0">
                <a:solidFill>
                  <a:srgbClr val="7030A0"/>
                </a:solidFill>
                <a:latin typeface="Tajawal"/>
                <a:ea typeface="Tajawal"/>
                <a:cs typeface="Tajawal"/>
                <a:sym typeface="Tajawal"/>
              </a:rPr>
              <a:t>Snapchat</a:t>
            </a:r>
            <a:r>
              <a:rPr lang="en-US" sz="2900" dirty="0">
                <a:latin typeface="Tajawal"/>
                <a:ea typeface="Tajawal"/>
                <a:cs typeface="Tajawal"/>
                <a:sym typeface="Tajawal"/>
              </a:rPr>
              <a:t> Data set </a:t>
            </a:r>
          </a:p>
          <a:p>
            <a:pPr lvl="0" algn="justLow" rtl="0">
              <a:spcBef>
                <a:spcPts val="0"/>
              </a:spcBef>
              <a:spcAft>
                <a:spcPts val="0"/>
              </a:spcAft>
            </a:pPr>
            <a:endParaRPr lang="en-US" sz="2900" dirty="0">
              <a:latin typeface="Tajawal"/>
              <a:ea typeface="Tajawal"/>
              <a:cs typeface="Tajawal"/>
              <a:sym typeface="Tajawal"/>
            </a:endParaRPr>
          </a:p>
        </p:txBody>
      </p:sp>
      <p:sp>
        <p:nvSpPr>
          <p:cNvPr id="3" name="Google Shape;116;p19">
            <a:extLst>
              <a:ext uri="{FF2B5EF4-FFF2-40B4-BE49-F238E27FC236}">
                <a16:creationId xmlns:a16="http://schemas.microsoft.com/office/drawing/2014/main" id="{C58BD533-2647-1601-B234-768F74EBB3A1}"/>
              </a:ext>
            </a:extLst>
          </p:cNvPr>
          <p:cNvSpPr txBox="1"/>
          <p:nvPr/>
        </p:nvSpPr>
        <p:spPr>
          <a:xfrm>
            <a:off x="1066475" y="11585005"/>
            <a:ext cx="8218202" cy="630912"/>
          </a:xfrm>
          <a:prstGeom prst="rect">
            <a:avLst/>
          </a:prstGeom>
          <a:noFill/>
          <a:ln>
            <a:noFill/>
          </a:ln>
        </p:spPr>
        <p:txBody>
          <a:bodyPr spcFirstLastPara="1" wrap="square" lIns="91425" tIns="91425" rIns="91425" bIns="91425" anchor="t" anchorCtr="0">
            <a:spAutoFit/>
          </a:bodyPr>
          <a:lstStyle/>
          <a:p>
            <a:pPr lvl="0" algn="justLow" rtl="0">
              <a:spcBef>
                <a:spcPts val="0"/>
              </a:spcBef>
              <a:spcAft>
                <a:spcPts val="0"/>
              </a:spcAft>
            </a:pPr>
            <a:r>
              <a:rPr lang="en-US" sz="2900" b="1" dirty="0">
                <a:latin typeface="Tajawal"/>
                <a:ea typeface="Tajawal"/>
                <a:cs typeface="Tajawal"/>
                <a:sym typeface="Tajawal"/>
              </a:rPr>
              <a:t>Step 1 </a:t>
            </a:r>
            <a:r>
              <a:rPr lang="en-US" sz="2900" dirty="0">
                <a:latin typeface="Tajawal"/>
                <a:ea typeface="Tajawal"/>
                <a:cs typeface="Tajawal"/>
                <a:sym typeface="Tajawal"/>
              </a:rPr>
              <a:t>: parsing Flattening Nested JSON </a:t>
            </a:r>
          </a:p>
        </p:txBody>
      </p:sp>
      <p:pic>
        <p:nvPicPr>
          <p:cNvPr id="5" name="Picture 4">
            <a:extLst>
              <a:ext uri="{FF2B5EF4-FFF2-40B4-BE49-F238E27FC236}">
                <a16:creationId xmlns:a16="http://schemas.microsoft.com/office/drawing/2014/main" id="{A6CD9D93-2AC5-D83B-4ECE-9D6F6F28276E}"/>
              </a:ext>
            </a:extLst>
          </p:cNvPr>
          <p:cNvPicPr>
            <a:picLocks noChangeAspect="1"/>
          </p:cNvPicPr>
          <p:nvPr/>
        </p:nvPicPr>
        <p:blipFill>
          <a:blip r:embed="rId6"/>
          <a:stretch>
            <a:fillRect/>
          </a:stretch>
        </p:blipFill>
        <p:spPr>
          <a:xfrm>
            <a:off x="1919442" y="12551500"/>
            <a:ext cx="6448115" cy="2280940"/>
          </a:xfrm>
          <a:prstGeom prst="rect">
            <a:avLst/>
          </a:prstGeom>
        </p:spPr>
      </p:pic>
      <p:pic>
        <p:nvPicPr>
          <p:cNvPr id="7" name="Picture 6">
            <a:extLst>
              <a:ext uri="{FF2B5EF4-FFF2-40B4-BE49-F238E27FC236}">
                <a16:creationId xmlns:a16="http://schemas.microsoft.com/office/drawing/2014/main" id="{F095A6AF-C5A8-44DE-2F52-3455E9FE85A3}"/>
              </a:ext>
            </a:extLst>
          </p:cNvPr>
          <p:cNvPicPr>
            <a:picLocks noChangeAspect="1"/>
          </p:cNvPicPr>
          <p:nvPr/>
        </p:nvPicPr>
        <p:blipFill rotWithShape="1">
          <a:blip r:embed="rId7"/>
          <a:srcRect t="-1645" r="37318"/>
          <a:stretch/>
        </p:blipFill>
        <p:spPr>
          <a:xfrm>
            <a:off x="1919442" y="15263446"/>
            <a:ext cx="6448115" cy="1581239"/>
          </a:xfrm>
          <a:prstGeom prst="rect">
            <a:avLst/>
          </a:prstGeom>
        </p:spPr>
      </p:pic>
      <p:sp>
        <p:nvSpPr>
          <p:cNvPr id="8" name="TextBox 7">
            <a:extLst>
              <a:ext uri="{FF2B5EF4-FFF2-40B4-BE49-F238E27FC236}">
                <a16:creationId xmlns:a16="http://schemas.microsoft.com/office/drawing/2014/main" id="{F1871D96-3807-1F25-1330-D3D6BBC5C6FE}"/>
              </a:ext>
            </a:extLst>
          </p:cNvPr>
          <p:cNvSpPr txBox="1"/>
          <p:nvPr/>
        </p:nvSpPr>
        <p:spPr>
          <a:xfrm>
            <a:off x="1838162" y="14906413"/>
            <a:ext cx="1921038" cy="261610"/>
          </a:xfrm>
          <a:prstGeom prst="rect">
            <a:avLst/>
          </a:prstGeom>
          <a:noFill/>
        </p:spPr>
        <p:txBody>
          <a:bodyPr wrap="square" rtlCol="0">
            <a:spAutoFit/>
          </a:bodyPr>
          <a:lstStyle/>
          <a:p>
            <a:r>
              <a:rPr lang="en-US" sz="1100" b="1" i="1" dirty="0">
                <a:solidFill>
                  <a:srgbClr val="7030A0"/>
                </a:solidFill>
              </a:rPr>
              <a:t>API Code + passing JSON </a:t>
            </a:r>
          </a:p>
        </p:txBody>
      </p:sp>
      <p:sp>
        <p:nvSpPr>
          <p:cNvPr id="9" name="TextBox 8">
            <a:extLst>
              <a:ext uri="{FF2B5EF4-FFF2-40B4-BE49-F238E27FC236}">
                <a16:creationId xmlns:a16="http://schemas.microsoft.com/office/drawing/2014/main" id="{B2137B0F-8D03-93C7-09AA-98077B1CE904}"/>
              </a:ext>
            </a:extLst>
          </p:cNvPr>
          <p:cNvSpPr txBox="1"/>
          <p:nvPr/>
        </p:nvSpPr>
        <p:spPr>
          <a:xfrm>
            <a:off x="1838162" y="16940108"/>
            <a:ext cx="2319420" cy="261610"/>
          </a:xfrm>
          <a:prstGeom prst="rect">
            <a:avLst/>
          </a:prstGeom>
          <a:noFill/>
        </p:spPr>
        <p:txBody>
          <a:bodyPr wrap="square" rtlCol="0">
            <a:spAutoFit/>
          </a:bodyPr>
          <a:lstStyle/>
          <a:p>
            <a:r>
              <a:rPr lang="en-US" sz="1100" b="1" i="1" dirty="0">
                <a:solidFill>
                  <a:srgbClr val="7030A0"/>
                </a:solidFill>
              </a:rPr>
              <a:t>Flattening Nested JSON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7</a:t>
            </a:fld>
            <a:endParaRPr/>
          </a:p>
        </p:txBody>
      </p:sp>
      <p:sp>
        <p:nvSpPr>
          <p:cNvPr id="115" name="Google Shape;115;p19"/>
          <p:cNvSpPr txBox="1"/>
          <p:nvPr/>
        </p:nvSpPr>
        <p:spPr>
          <a:xfrm>
            <a:off x="972691" y="2221142"/>
            <a:ext cx="5806765" cy="21374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Data Description and Structure</a:t>
            </a:r>
            <a:endParaRPr sz="5300" dirty="0">
              <a:latin typeface="Tajawal"/>
              <a:ea typeface="Tajawal"/>
              <a:cs typeface="Tajawal"/>
              <a:sym typeface="Tajawal"/>
            </a:endParaRP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3" name="Google Shape;116;p19">
            <a:extLst>
              <a:ext uri="{FF2B5EF4-FFF2-40B4-BE49-F238E27FC236}">
                <a16:creationId xmlns:a16="http://schemas.microsoft.com/office/drawing/2014/main" id="{C58BD533-2647-1601-B234-768F74EBB3A1}"/>
              </a:ext>
            </a:extLst>
          </p:cNvPr>
          <p:cNvSpPr txBox="1"/>
          <p:nvPr/>
        </p:nvSpPr>
        <p:spPr>
          <a:xfrm>
            <a:off x="972691" y="4201430"/>
            <a:ext cx="8218202" cy="630912"/>
          </a:xfrm>
          <a:prstGeom prst="rect">
            <a:avLst/>
          </a:prstGeom>
          <a:noFill/>
          <a:ln>
            <a:noFill/>
          </a:ln>
        </p:spPr>
        <p:txBody>
          <a:bodyPr spcFirstLastPara="1" wrap="square" lIns="91425" tIns="91425" rIns="91425" bIns="91425" anchor="t" anchorCtr="0">
            <a:spAutoFit/>
          </a:bodyPr>
          <a:lstStyle/>
          <a:p>
            <a:pPr lvl="0" algn="justLow" rtl="0">
              <a:spcBef>
                <a:spcPts val="0"/>
              </a:spcBef>
              <a:spcAft>
                <a:spcPts val="0"/>
              </a:spcAft>
            </a:pPr>
            <a:r>
              <a:rPr lang="en-US" sz="2900" b="1" dirty="0">
                <a:latin typeface="Tajawal"/>
                <a:ea typeface="Tajawal"/>
                <a:cs typeface="Tajawal"/>
                <a:sym typeface="Tajawal"/>
              </a:rPr>
              <a:t>Step 2 </a:t>
            </a:r>
            <a:r>
              <a:rPr lang="en-US" sz="2900" dirty="0">
                <a:latin typeface="Tajawal"/>
                <a:ea typeface="Tajawal"/>
                <a:cs typeface="Tajawal"/>
                <a:sym typeface="Tajawal"/>
              </a:rPr>
              <a:t>: Remove noise </a:t>
            </a:r>
            <a:r>
              <a:rPr lang="en-US" sz="2000" dirty="0">
                <a:latin typeface="Tajawal"/>
                <a:ea typeface="Tajawal"/>
                <a:cs typeface="Tajawal"/>
                <a:sym typeface="Tajawal"/>
              </a:rPr>
              <a:t>(the non-textual content)</a:t>
            </a:r>
            <a:endParaRPr lang="en-US" sz="2900" dirty="0">
              <a:latin typeface="Tajawal"/>
              <a:ea typeface="Tajawal"/>
              <a:cs typeface="Tajawal"/>
              <a:sym typeface="Tajawal"/>
            </a:endParaRPr>
          </a:p>
        </p:txBody>
      </p:sp>
      <p:sp>
        <p:nvSpPr>
          <p:cNvPr id="8" name="TextBox 7">
            <a:extLst>
              <a:ext uri="{FF2B5EF4-FFF2-40B4-BE49-F238E27FC236}">
                <a16:creationId xmlns:a16="http://schemas.microsoft.com/office/drawing/2014/main" id="{F1871D96-3807-1F25-1330-D3D6BBC5C6FE}"/>
              </a:ext>
            </a:extLst>
          </p:cNvPr>
          <p:cNvSpPr txBox="1"/>
          <p:nvPr/>
        </p:nvSpPr>
        <p:spPr>
          <a:xfrm>
            <a:off x="1744378" y="7650863"/>
            <a:ext cx="2202782" cy="261610"/>
          </a:xfrm>
          <a:prstGeom prst="rect">
            <a:avLst/>
          </a:prstGeom>
          <a:noFill/>
        </p:spPr>
        <p:txBody>
          <a:bodyPr wrap="square" rtlCol="0">
            <a:spAutoFit/>
          </a:bodyPr>
          <a:lstStyle/>
          <a:p>
            <a:r>
              <a:rPr lang="en-US" sz="1100" b="1" i="1" dirty="0">
                <a:solidFill>
                  <a:srgbClr val="7030A0"/>
                </a:solidFill>
              </a:rPr>
              <a:t>Removing Emojis form Text </a:t>
            </a:r>
          </a:p>
        </p:txBody>
      </p:sp>
      <p:sp>
        <p:nvSpPr>
          <p:cNvPr id="9" name="TextBox 8">
            <a:extLst>
              <a:ext uri="{FF2B5EF4-FFF2-40B4-BE49-F238E27FC236}">
                <a16:creationId xmlns:a16="http://schemas.microsoft.com/office/drawing/2014/main" id="{B2137B0F-8D03-93C7-09AA-98077B1CE904}"/>
              </a:ext>
            </a:extLst>
          </p:cNvPr>
          <p:cNvSpPr txBox="1"/>
          <p:nvPr/>
        </p:nvSpPr>
        <p:spPr>
          <a:xfrm>
            <a:off x="755400" y="12591193"/>
            <a:ext cx="2584650" cy="261610"/>
          </a:xfrm>
          <a:prstGeom prst="rect">
            <a:avLst/>
          </a:prstGeom>
          <a:noFill/>
        </p:spPr>
        <p:txBody>
          <a:bodyPr wrap="square" rtlCol="0">
            <a:spAutoFit/>
          </a:bodyPr>
          <a:lstStyle/>
          <a:p>
            <a:r>
              <a:rPr lang="en-US" sz="1100" b="1" i="1" dirty="0">
                <a:solidFill>
                  <a:srgbClr val="7030A0"/>
                </a:solidFill>
              </a:rPr>
              <a:t>Created Saudi Delict stop word list </a:t>
            </a:r>
          </a:p>
        </p:txBody>
      </p:sp>
      <p:pic>
        <p:nvPicPr>
          <p:cNvPr id="6" name="Picture 5">
            <a:extLst>
              <a:ext uri="{FF2B5EF4-FFF2-40B4-BE49-F238E27FC236}">
                <a16:creationId xmlns:a16="http://schemas.microsoft.com/office/drawing/2014/main" id="{9253FFF0-54E1-553F-1224-ADE215F6BB2A}"/>
              </a:ext>
            </a:extLst>
          </p:cNvPr>
          <p:cNvPicPr>
            <a:picLocks noChangeAspect="1"/>
          </p:cNvPicPr>
          <p:nvPr/>
        </p:nvPicPr>
        <p:blipFill>
          <a:blip r:embed="rId6"/>
          <a:stretch>
            <a:fillRect/>
          </a:stretch>
        </p:blipFill>
        <p:spPr>
          <a:xfrm>
            <a:off x="1825658" y="4954456"/>
            <a:ext cx="5331347" cy="2648695"/>
          </a:xfrm>
          <a:prstGeom prst="rect">
            <a:avLst/>
          </a:prstGeom>
        </p:spPr>
      </p:pic>
      <p:pic>
        <p:nvPicPr>
          <p:cNvPr id="11" name="Picture 10">
            <a:extLst>
              <a:ext uri="{FF2B5EF4-FFF2-40B4-BE49-F238E27FC236}">
                <a16:creationId xmlns:a16="http://schemas.microsoft.com/office/drawing/2014/main" id="{8479CCCE-DEB1-7F9A-8819-A4BD8E989DFD}"/>
              </a:ext>
            </a:extLst>
          </p:cNvPr>
          <p:cNvPicPr>
            <a:picLocks noChangeAspect="1"/>
          </p:cNvPicPr>
          <p:nvPr/>
        </p:nvPicPr>
        <p:blipFill>
          <a:blip r:embed="rId7"/>
          <a:stretch>
            <a:fillRect/>
          </a:stretch>
        </p:blipFill>
        <p:spPr>
          <a:xfrm>
            <a:off x="3536075" y="10421671"/>
            <a:ext cx="5486291" cy="1941651"/>
          </a:xfrm>
          <a:prstGeom prst="rect">
            <a:avLst/>
          </a:prstGeom>
        </p:spPr>
      </p:pic>
      <p:pic>
        <p:nvPicPr>
          <p:cNvPr id="13" name="Picture 12">
            <a:extLst>
              <a:ext uri="{FF2B5EF4-FFF2-40B4-BE49-F238E27FC236}">
                <a16:creationId xmlns:a16="http://schemas.microsoft.com/office/drawing/2014/main" id="{3E709935-8ADB-481B-315C-D00497FA5E17}"/>
              </a:ext>
            </a:extLst>
          </p:cNvPr>
          <p:cNvPicPr>
            <a:picLocks noChangeAspect="1"/>
          </p:cNvPicPr>
          <p:nvPr/>
        </p:nvPicPr>
        <p:blipFill>
          <a:blip r:embed="rId8"/>
          <a:stretch>
            <a:fillRect/>
          </a:stretch>
        </p:blipFill>
        <p:spPr>
          <a:xfrm>
            <a:off x="1096107" y="9366687"/>
            <a:ext cx="1869407" cy="3056963"/>
          </a:xfrm>
          <a:prstGeom prst="rect">
            <a:avLst/>
          </a:prstGeom>
        </p:spPr>
      </p:pic>
      <p:sp>
        <p:nvSpPr>
          <p:cNvPr id="14" name="TextBox 13">
            <a:extLst>
              <a:ext uri="{FF2B5EF4-FFF2-40B4-BE49-F238E27FC236}">
                <a16:creationId xmlns:a16="http://schemas.microsoft.com/office/drawing/2014/main" id="{2A8CF980-9462-43C6-8FC4-106D30573B5C}"/>
              </a:ext>
            </a:extLst>
          </p:cNvPr>
          <p:cNvSpPr txBox="1"/>
          <p:nvPr/>
        </p:nvSpPr>
        <p:spPr>
          <a:xfrm>
            <a:off x="4784001" y="12591193"/>
            <a:ext cx="3990909" cy="261610"/>
          </a:xfrm>
          <a:prstGeom prst="rect">
            <a:avLst/>
          </a:prstGeom>
          <a:noFill/>
        </p:spPr>
        <p:txBody>
          <a:bodyPr wrap="square" rtlCol="0">
            <a:spAutoFit/>
          </a:bodyPr>
          <a:lstStyle/>
          <a:p>
            <a:r>
              <a:rPr lang="en-US" sz="1100" b="1" i="1" dirty="0">
                <a:solidFill>
                  <a:srgbClr val="7030A0"/>
                </a:solidFill>
              </a:rPr>
              <a:t>Function that removes Saudi Delict stop words </a:t>
            </a:r>
          </a:p>
        </p:txBody>
      </p:sp>
      <p:sp>
        <p:nvSpPr>
          <p:cNvPr id="15" name="Google Shape;116;p19">
            <a:extLst>
              <a:ext uri="{FF2B5EF4-FFF2-40B4-BE49-F238E27FC236}">
                <a16:creationId xmlns:a16="http://schemas.microsoft.com/office/drawing/2014/main" id="{1AB819FD-CC7A-6E9D-8658-95A38E68C749}"/>
              </a:ext>
            </a:extLst>
          </p:cNvPr>
          <p:cNvSpPr txBox="1"/>
          <p:nvPr/>
        </p:nvSpPr>
        <p:spPr>
          <a:xfrm>
            <a:off x="972691" y="8113992"/>
            <a:ext cx="8218202" cy="5863113"/>
          </a:xfrm>
          <a:prstGeom prst="rect">
            <a:avLst/>
          </a:prstGeom>
          <a:noFill/>
          <a:ln>
            <a:noFill/>
          </a:ln>
        </p:spPr>
        <p:txBody>
          <a:bodyPr spcFirstLastPara="1" wrap="square" lIns="91425" tIns="91425" rIns="91425" bIns="91425" anchor="t" anchorCtr="0">
            <a:spAutoFit/>
          </a:bodyPr>
          <a:lstStyle/>
          <a:p>
            <a:pPr lvl="0" algn="justLow" rtl="0">
              <a:spcBef>
                <a:spcPts val="0"/>
              </a:spcBef>
              <a:spcAft>
                <a:spcPts val="0"/>
              </a:spcAft>
            </a:pPr>
            <a:r>
              <a:rPr lang="en-US" sz="2900" b="1" dirty="0">
                <a:latin typeface="Tajawal"/>
                <a:ea typeface="Tajawal"/>
                <a:cs typeface="Tajawal"/>
                <a:sym typeface="Tajawal"/>
              </a:rPr>
              <a:t>Step 3 </a:t>
            </a:r>
            <a:r>
              <a:rPr lang="en-US" sz="2900" dirty="0">
                <a:latin typeface="Tajawal"/>
                <a:ea typeface="Tajawal"/>
                <a:cs typeface="Tajawal"/>
                <a:sym typeface="Tajawal"/>
              </a:rPr>
              <a:t>: Clean the Data </a:t>
            </a: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r>
              <a:rPr lang="en-US" sz="2000" dirty="0">
                <a:latin typeface="Tajawal"/>
                <a:ea typeface="Tajawal"/>
                <a:cs typeface="Tajawal"/>
                <a:sym typeface="Tajawal"/>
              </a:rPr>
              <a:t>stop words</a:t>
            </a: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r>
              <a:rPr lang="en-US" sz="2000" dirty="0">
                <a:latin typeface="Tajawal"/>
                <a:ea typeface="Tajawal"/>
                <a:cs typeface="Tajawal"/>
                <a:sym typeface="Tajawal"/>
              </a:rPr>
              <a:t>Remove repeated letters </a:t>
            </a: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p:txBody>
      </p:sp>
      <p:pic>
        <p:nvPicPr>
          <p:cNvPr id="17" name="Picture 16">
            <a:extLst>
              <a:ext uri="{FF2B5EF4-FFF2-40B4-BE49-F238E27FC236}">
                <a16:creationId xmlns:a16="http://schemas.microsoft.com/office/drawing/2014/main" id="{DA6740A1-25DE-D700-C7AD-7587219EFF3F}"/>
              </a:ext>
            </a:extLst>
          </p:cNvPr>
          <p:cNvPicPr>
            <a:picLocks noChangeAspect="1"/>
          </p:cNvPicPr>
          <p:nvPr/>
        </p:nvPicPr>
        <p:blipFill>
          <a:blip r:embed="rId9"/>
          <a:stretch>
            <a:fillRect/>
          </a:stretch>
        </p:blipFill>
        <p:spPr>
          <a:xfrm>
            <a:off x="2326635" y="13716756"/>
            <a:ext cx="4914732" cy="3532620"/>
          </a:xfrm>
          <a:prstGeom prst="rect">
            <a:avLst/>
          </a:prstGeom>
        </p:spPr>
      </p:pic>
      <p:sp>
        <p:nvSpPr>
          <p:cNvPr id="18" name="TextBox 17">
            <a:extLst>
              <a:ext uri="{FF2B5EF4-FFF2-40B4-BE49-F238E27FC236}">
                <a16:creationId xmlns:a16="http://schemas.microsoft.com/office/drawing/2014/main" id="{356A9448-6D7A-B37D-1111-665AA27CD6DA}"/>
              </a:ext>
            </a:extLst>
          </p:cNvPr>
          <p:cNvSpPr txBox="1"/>
          <p:nvPr/>
        </p:nvSpPr>
        <p:spPr>
          <a:xfrm>
            <a:off x="2238659" y="17370742"/>
            <a:ext cx="2202782" cy="261610"/>
          </a:xfrm>
          <a:prstGeom prst="rect">
            <a:avLst/>
          </a:prstGeom>
          <a:noFill/>
        </p:spPr>
        <p:txBody>
          <a:bodyPr wrap="square" rtlCol="0">
            <a:spAutoFit/>
          </a:bodyPr>
          <a:lstStyle/>
          <a:p>
            <a:r>
              <a:rPr lang="en-US" sz="1100" b="1" i="1" dirty="0">
                <a:solidFill>
                  <a:srgbClr val="7030A0"/>
                </a:solidFill>
              </a:rPr>
              <a:t>Removing repeated letters </a:t>
            </a:r>
          </a:p>
        </p:txBody>
      </p:sp>
    </p:spTree>
    <p:extLst>
      <p:ext uri="{BB962C8B-B14F-4D97-AF65-F5344CB8AC3E}">
        <p14:creationId xmlns:p14="http://schemas.microsoft.com/office/powerpoint/2010/main" val="179463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8</a:t>
            </a:fld>
            <a:endParaRPr/>
          </a:p>
        </p:txBody>
      </p:sp>
      <p:sp>
        <p:nvSpPr>
          <p:cNvPr id="115" name="Google Shape;115;p19"/>
          <p:cNvSpPr txBox="1"/>
          <p:nvPr/>
        </p:nvSpPr>
        <p:spPr>
          <a:xfrm>
            <a:off x="972691" y="2221142"/>
            <a:ext cx="5806765" cy="21374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Data Description and Structure</a:t>
            </a:r>
            <a:endParaRPr sz="5300" dirty="0">
              <a:latin typeface="Tajawal"/>
              <a:ea typeface="Tajawal"/>
              <a:cs typeface="Tajawal"/>
              <a:sym typeface="Tajawal"/>
            </a:endParaRP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9" name="TextBox 8">
            <a:extLst>
              <a:ext uri="{FF2B5EF4-FFF2-40B4-BE49-F238E27FC236}">
                <a16:creationId xmlns:a16="http://schemas.microsoft.com/office/drawing/2014/main" id="{B2137B0F-8D03-93C7-09AA-98077B1CE904}"/>
              </a:ext>
            </a:extLst>
          </p:cNvPr>
          <p:cNvSpPr txBox="1"/>
          <p:nvPr/>
        </p:nvSpPr>
        <p:spPr>
          <a:xfrm>
            <a:off x="2788546" y="7225066"/>
            <a:ext cx="3990908" cy="261610"/>
          </a:xfrm>
          <a:prstGeom prst="rect">
            <a:avLst/>
          </a:prstGeom>
          <a:noFill/>
        </p:spPr>
        <p:txBody>
          <a:bodyPr wrap="square" rtlCol="0">
            <a:spAutoFit/>
          </a:bodyPr>
          <a:lstStyle/>
          <a:p>
            <a:r>
              <a:rPr lang="en-US" sz="1100" b="1" i="1" dirty="0">
                <a:solidFill>
                  <a:srgbClr val="7030A0"/>
                </a:solidFill>
              </a:rPr>
              <a:t>Remove English letters, numbers, and Arabic numbers</a:t>
            </a:r>
          </a:p>
        </p:txBody>
      </p:sp>
      <p:sp>
        <p:nvSpPr>
          <p:cNvPr id="14" name="TextBox 13">
            <a:extLst>
              <a:ext uri="{FF2B5EF4-FFF2-40B4-BE49-F238E27FC236}">
                <a16:creationId xmlns:a16="http://schemas.microsoft.com/office/drawing/2014/main" id="{2A8CF980-9462-43C6-8FC4-106D30573B5C}"/>
              </a:ext>
            </a:extLst>
          </p:cNvPr>
          <p:cNvSpPr txBox="1"/>
          <p:nvPr/>
        </p:nvSpPr>
        <p:spPr>
          <a:xfrm>
            <a:off x="2833960" y="15365860"/>
            <a:ext cx="4619079" cy="261610"/>
          </a:xfrm>
          <a:prstGeom prst="rect">
            <a:avLst/>
          </a:prstGeom>
          <a:noFill/>
        </p:spPr>
        <p:txBody>
          <a:bodyPr wrap="square" rtlCol="0">
            <a:spAutoFit/>
          </a:bodyPr>
          <a:lstStyle/>
          <a:p>
            <a:r>
              <a:rPr lang="en-US" sz="1100" b="1" i="1" dirty="0">
                <a:solidFill>
                  <a:srgbClr val="7030A0"/>
                </a:solidFill>
              </a:rPr>
              <a:t>Replacing the 'https://colab.research.google.com/' with </a:t>
            </a:r>
            <a:r>
              <a:rPr lang="ar-SA" sz="1100" b="1" i="1" dirty="0">
                <a:solidFill>
                  <a:srgbClr val="7030A0"/>
                </a:solidFill>
              </a:rPr>
              <a:t>رابط</a:t>
            </a:r>
            <a:endParaRPr lang="en-US" sz="1100" b="1" i="1" dirty="0">
              <a:solidFill>
                <a:srgbClr val="7030A0"/>
              </a:solidFill>
            </a:endParaRPr>
          </a:p>
        </p:txBody>
      </p:sp>
      <p:sp>
        <p:nvSpPr>
          <p:cNvPr id="2" name="Google Shape;116;p19">
            <a:extLst>
              <a:ext uri="{FF2B5EF4-FFF2-40B4-BE49-F238E27FC236}">
                <a16:creationId xmlns:a16="http://schemas.microsoft.com/office/drawing/2014/main" id="{8962D44A-045D-A258-48C4-F1FA73F893D8}"/>
              </a:ext>
            </a:extLst>
          </p:cNvPr>
          <p:cNvSpPr txBox="1"/>
          <p:nvPr/>
        </p:nvSpPr>
        <p:spPr>
          <a:xfrm>
            <a:off x="972691" y="4294938"/>
            <a:ext cx="8218202" cy="8325326"/>
          </a:xfrm>
          <a:prstGeom prst="rect">
            <a:avLst/>
          </a:prstGeom>
          <a:noFill/>
          <a:ln>
            <a:noFill/>
          </a:ln>
        </p:spPr>
        <p:txBody>
          <a:bodyPr spcFirstLastPara="1" wrap="square" lIns="91425" tIns="91425" rIns="91425" bIns="91425" anchor="t" anchorCtr="0">
            <a:spAutoFit/>
          </a:bodyPr>
          <a:lstStyle/>
          <a:p>
            <a:pPr lvl="0" algn="justLow" rtl="0">
              <a:spcBef>
                <a:spcPts val="0"/>
              </a:spcBef>
              <a:spcAft>
                <a:spcPts val="0"/>
              </a:spcAft>
            </a:pPr>
            <a:r>
              <a:rPr lang="en-US" sz="2900" b="1" dirty="0">
                <a:latin typeface="Tajawal"/>
                <a:ea typeface="Tajawal"/>
                <a:cs typeface="Tajawal"/>
                <a:sym typeface="Tajawal"/>
              </a:rPr>
              <a:t>Step 3 </a:t>
            </a:r>
            <a:r>
              <a:rPr lang="en-US" sz="2900" dirty="0">
                <a:latin typeface="Tajawal"/>
                <a:ea typeface="Tajawal"/>
                <a:cs typeface="Tajawal"/>
                <a:sym typeface="Tajawal"/>
              </a:rPr>
              <a:t>: Clean the Data </a:t>
            </a: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r>
              <a:rPr lang="en-US" sz="2000" dirty="0">
                <a:latin typeface="Tajawal"/>
                <a:ea typeface="Tajawal"/>
                <a:cs typeface="Tajawal"/>
                <a:sym typeface="Tajawal"/>
              </a:rPr>
              <a:t>Remove English letters, numbers, and Arabic numbers.</a:t>
            </a: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r>
              <a:rPr lang="en-US" sz="2000" dirty="0">
                <a:latin typeface="Tajawal"/>
                <a:ea typeface="Tajawal"/>
                <a:cs typeface="Tajawal"/>
                <a:sym typeface="Tajawal"/>
              </a:rPr>
              <a:t>Remove punctuation, hashtags, and diacritics </a:t>
            </a: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lvl="0" algn="justLow" rtl="0">
              <a:spcBef>
                <a:spcPts val="0"/>
              </a:spcBef>
              <a:spcAft>
                <a:spcPts val="0"/>
              </a:spcAft>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r>
              <a:rPr lang="en-US" sz="2000" dirty="0">
                <a:latin typeface="Tajawal"/>
                <a:ea typeface="Tajawal"/>
                <a:cs typeface="Tajawal"/>
                <a:sym typeface="Tajawal"/>
              </a:rPr>
              <a:t>Replacing the 'https://colab.research.google.com/' with </a:t>
            </a:r>
            <a:r>
              <a:rPr lang="en-US" sz="1600" dirty="0">
                <a:latin typeface="Tajawal"/>
                <a:ea typeface="Tajawal"/>
                <a:cs typeface="Tajawal"/>
                <a:sym typeface="Tajawal"/>
              </a:rPr>
              <a:t>&lt;</a:t>
            </a:r>
            <a:r>
              <a:rPr lang="ar-SA" sz="1600" dirty="0">
                <a:latin typeface="Tajawal"/>
                <a:ea typeface="Tajawal"/>
                <a:cs typeface="Tajawal"/>
                <a:sym typeface="Tajawal"/>
              </a:rPr>
              <a:t>رابط &gt;</a:t>
            </a:r>
            <a:r>
              <a:rPr lang="en-US" sz="1600" dirty="0">
                <a:latin typeface="Tajawal"/>
                <a:ea typeface="Tajawal"/>
                <a:cs typeface="Tajawal"/>
                <a:sym typeface="Tajawal"/>
              </a:rPr>
              <a:t>&gt;&gt; , </a:t>
            </a:r>
            <a:endParaRPr lang="en-US" sz="2000" dirty="0">
              <a:latin typeface="Tajawal"/>
              <a:ea typeface="Tajawal"/>
              <a:cs typeface="Tajawal"/>
              <a:sym typeface="Tajawal"/>
            </a:endParaRPr>
          </a:p>
        </p:txBody>
      </p:sp>
      <p:pic>
        <p:nvPicPr>
          <p:cNvPr id="5" name="Picture 4">
            <a:extLst>
              <a:ext uri="{FF2B5EF4-FFF2-40B4-BE49-F238E27FC236}">
                <a16:creationId xmlns:a16="http://schemas.microsoft.com/office/drawing/2014/main" id="{7CB5DDEE-5870-FF09-6181-C3C7675D1D66}"/>
              </a:ext>
            </a:extLst>
          </p:cNvPr>
          <p:cNvPicPr>
            <a:picLocks noChangeAspect="1"/>
          </p:cNvPicPr>
          <p:nvPr/>
        </p:nvPicPr>
        <p:blipFill>
          <a:blip r:embed="rId6"/>
          <a:stretch>
            <a:fillRect/>
          </a:stretch>
        </p:blipFill>
        <p:spPr>
          <a:xfrm>
            <a:off x="1880618" y="5326467"/>
            <a:ext cx="5806765" cy="1826394"/>
          </a:xfrm>
          <a:prstGeom prst="rect">
            <a:avLst/>
          </a:prstGeom>
        </p:spPr>
      </p:pic>
      <p:pic>
        <p:nvPicPr>
          <p:cNvPr id="10" name="Picture 9">
            <a:extLst>
              <a:ext uri="{FF2B5EF4-FFF2-40B4-BE49-F238E27FC236}">
                <a16:creationId xmlns:a16="http://schemas.microsoft.com/office/drawing/2014/main" id="{6D39D768-C384-B318-EA8D-B5C9AAD04350}"/>
              </a:ext>
            </a:extLst>
          </p:cNvPr>
          <p:cNvPicPr>
            <a:picLocks noChangeAspect="1"/>
          </p:cNvPicPr>
          <p:nvPr/>
        </p:nvPicPr>
        <p:blipFill>
          <a:blip r:embed="rId7"/>
          <a:stretch>
            <a:fillRect/>
          </a:stretch>
        </p:blipFill>
        <p:spPr>
          <a:xfrm>
            <a:off x="1880618" y="8351266"/>
            <a:ext cx="5806765" cy="3105660"/>
          </a:xfrm>
          <a:prstGeom prst="rect">
            <a:avLst/>
          </a:prstGeom>
        </p:spPr>
      </p:pic>
      <p:sp>
        <p:nvSpPr>
          <p:cNvPr id="12" name="TextBox 11">
            <a:extLst>
              <a:ext uri="{FF2B5EF4-FFF2-40B4-BE49-F238E27FC236}">
                <a16:creationId xmlns:a16="http://schemas.microsoft.com/office/drawing/2014/main" id="{CC389AE7-C56C-CB8D-6969-7D61AA7BEDA0}"/>
              </a:ext>
            </a:extLst>
          </p:cNvPr>
          <p:cNvSpPr txBox="1"/>
          <p:nvPr/>
        </p:nvSpPr>
        <p:spPr>
          <a:xfrm>
            <a:off x="3148045" y="11511597"/>
            <a:ext cx="3990909" cy="261610"/>
          </a:xfrm>
          <a:prstGeom prst="rect">
            <a:avLst/>
          </a:prstGeom>
          <a:noFill/>
        </p:spPr>
        <p:txBody>
          <a:bodyPr wrap="square" rtlCol="0">
            <a:spAutoFit/>
          </a:bodyPr>
          <a:lstStyle/>
          <a:p>
            <a:r>
              <a:rPr lang="en-US" sz="1100" b="1" i="1" dirty="0">
                <a:solidFill>
                  <a:srgbClr val="7030A0"/>
                </a:solidFill>
              </a:rPr>
              <a:t>Remove punctuation, hashtags, and diacritics </a:t>
            </a:r>
          </a:p>
        </p:txBody>
      </p:sp>
      <p:pic>
        <p:nvPicPr>
          <p:cNvPr id="17" name="Picture 16">
            <a:extLst>
              <a:ext uri="{FF2B5EF4-FFF2-40B4-BE49-F238E27FC236}">
                <a16:creationId xmlns:a16="http://schemas.microsoft.com/office/drawing/2014/main" id="{3B0EB0CF-A017-5D25-F79D-CE8DDEDCEE06}"/>
              </a:ext>
            </a:extLst>
          </p:cNvPr>
          <p:cNvPicPr>
            <a:picLocks noChangeAspect="1"/>
          </p:cNvPicPr>
          <p:nvPr/>
        </p:nvPicPr>
        <p:blipFill>
          <a:blip r:embed="rId8"/>
          <a:stretch>
            <a:fillRect/>
          </a:stretch>
        </p:blipFill>
        <p:spPr>
          <a:xfrm>
            <a:off x="1880618" y="12828588"/>
            <a:ext cx="6208675" cy="2328948"/>
          </a:xfrm>
          <a:prstGeom prst="rect">
            <a:avLst/>
          </a:prstGeom>
        </p:spPr>
      </p:pic>
    </p:spTree>
    <p:extLst>
      <p:ext uri="{BB962C8B-B14F-4D97-AF65-F5344CB8AC3E}">
        <p14:creationId xmlns:p14="http://schemas.microsoft.com/office/powerpoint/2010/main" val="155230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9</a:t>
            </a:fld>
            <a:endParaRPr/>
          </a:p>
        </p:txBody>
      </p:sp>
      <p:sp>
        <p:nvSpPr>
          <p:cNvPr id="115" name="Google Shape;115;p19"/>
          <p:cNvSpPr txBox="1"/>
          <p:nvPr/>
        </p:nvSpPr>
        <p:spPr>
          <a:xfrm>
            <a:off x="972691" y="2221142"/>
            <a:ext cx="5806765" cy="21374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Data Description and Structure</a:t>
            </a:r>
            <a:endParaRPr sz="5300" dirty="0">
              <a:latin typeface="Tajawal"/>
              <a:ea typeface="Tajawal"/>
              <a:cs typeface="Tajawal"/>
              <a:sym typeface="Tajawal"/>
            </a:endParaRP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9" name="TextBox 8">
            <a:extLst>
              <a:ext uri="{FF2B5EF4-FFF2-40B4-BE49-F238E27FC236}">
                <a16:creationId xmlns:a16="http://schemas.microsoft.com/office/drawing/2014/main" id="{B2137B0F-8D03-93C7-09AA-98077B1CE904}"/>
              </a:ext>
            </a:extLst>
          </p:cNvPr>
          <p:cNvSpPr txBox="1"/>
          <p:nvPr/>
        </p:nvSpPr>
        <p:spPr>
          <a:xfrm>
            <a:off x="3276226" y="8983166"/>
            <a:ext cx="3990908" cy="261610"/>
          </a:xfrm>
          <a:prstGeom prst="rect">
            <a:avLst/>
          </a:prstGeom>
          <a:noFill/>
        </p:spPr>
        <p:txBody>
          <a:bodyPr wrap="square" rtlCol="0">
            <a:spAutoFit/>
          </a:bodyPr>
          <a:lstStyle/>
          <a:p>
            <a:r>
              <a:rPr lang="en-US" sz="1100" b="1" i="1" dirty="0">
                <a:solidFill>
                  <a:srgbClr val="7030A0"/>
                </a:solidFill>
              </a:rPr>
              <a:t>Tokenization with  </a:t>
            </a:r>
            <a:r>
              <a:rPr lang="en-US" sz="1100" b="1" i="1" dirty="0" err="1">
                <a:solidFill>
                  <a:srgbClr val="7030A0"/>
                </a:solidFill>
              </a:rPr>
              <a:t>WhitespaceTokenizer</a:t>
            </a:r>
            <a:endParaRPr lang="en-US" sz="1100" b="1" i="1" dirty="0">
              <a:solidFill>
                <a:srgbClr val="7030A0"/>
              </a:solidFill>
            </a:endParaRPr>
          </a:p>
        </p:txBody>
      </p:sp>
      <p:sp>
        <p:nvSpPr>
          <p:cNvPr id="14" name="TextBox 13">
            <a:extLst>
              <a:ext uri="{FF2B5EF4-FFF2-40B4-BE49-F238E27FC236}">
                <a16:creationId xmlns:a16="http://schemas.microsoft.com/office/drawing/2014/main" id="{2A8CF980-9462-43C6-8FC4-106D30573B5C}"/>
              </a:ext>
            </a:extLst>
          </p:cNvPr>
          <p:cNvSpPr txBox="1"/>
          <p:nvPr/>
        </p:nvSpPr>
        <p:spPr>
          <a:xfrm>
            <a:off x="4354747" y="16758124"/>
            <a:ext cx="4619079" cy="261610"/>
          </a:xfrm>
          <a:prstGeom prst="rect">
            <a:avLst/>
          </a:prstGeom>
          <a:noFill/>
        </p:spPr>
        <p:txBody>
          <a:bodyPr wrap="square" rtlCol="0">
            <a:spAutoFit/>
          </a:bodyPr>
          <a:lstStyle/>
          <a:p>
            <a:r>
              <a:rPr lang="en-US" sz="1100" b="1" i="1" dirty="0" err="1">
                <a:solidFill>
                  <a:srgbClr val="7030A0"/>
                </a:solidFill>
              </a:rPr>
              <a:t>Tfdif</a:t>
            </a:r>
            <a:r>
              <a:rPr lang="en-US" sz="1100" b="1" i="1" dirty="0">
                <a:solidFill>
                  <a:srgbClr val="7030A0"/>
                </a:solidFill>
              </a:rPr>
              <a:t> Vectorization</a:t>
            </a:r>
          </a:p>
        </p:txBody>
      </p:sp>
      <p:sp>
        <p:nvSpPr>
          <p:cNvPr id="2" name="Google Shape;116;p19">
            <a:extLst>
              <a:ext uri="{FF2B5EF4-FFF2-40B4-BE49-F238E27FC236}">
                <a16:creationId xmlns:a16="http://schemas.microsoft.com/office/drawing/2014/main" id="{8962D44A-045D-A258-48C4-F1FA73F893D8}"/>
              </a:ext>
            </a:extLst>
          </p:cNvPr>
          <p:cNvSpPr txBox="1"/>
          <p:nvPr/>
        </p:nvSpPr>
        <p:spPr>
          <a:xfrm>
            <a:off x="972691" y="4294940"/>
            <a:ext cx="7820789" cy="9864209"/>
          </a:xfrm>
          <a:prstGeom prst="rect">
            <a:avLst/>
          </a:prstGeom>
          <a:noFill/>
          <a:ln>
            <a:noFill/>
          </a:ln>
        </p:spPr>
        <p:txBody>
          <a:bodyPr spcFirstLastPara="1" wrap="square" lIns="91425" tIns="91425" rIns="91425" bIns="91425" anchor="t" anchorCtr="0">
            <a:spAutoFit/>
          </a:bodyPr>
          <a:lstStyle/>
          <a:p>
            <a:pPr lvl="0" algn="justLow" rtl="0">
              <a:spcBef>
                <a:spcPts val="0"/>
              </a:spcBef>
              <a:spcAft>
                <a:spcPts val="0"/>
              </a:spcAft>
            </a:pPr>
            <a:r>
              <a:rPr lang="en-US" sz="2900" b="1" dirty="0">
                <a:latin typeface="Tajawal"/>
                <a:ea typeface="Tajawal"/>
                <a:cs typeface="Tajawal"/>
                <a:sym typeface="Tajawal"/>
              </a:rPr>
              <a:t>Step 4 </a:t>
            </a:r>
            <a:r>
              <a:rPr lang="en-US" sz="2900" dirty="0">
                <a:latin typeface="Tajawal"/>
                <a:ea typeface="Tajawal"/>
                <a:cs typeface="Tajawal"/>
                <a:sym typeface="Tajawal"/>
              </a:rPr>
              <a:t>: Data Transformation </a:t>
            </a:r>
            <a:r>
              <a:rPr lang="en-US" sz="1800" dirty="0">
                <a:latin typeface="Tajawal"/>
                <a:ea typeface="Tajawal"/>
                <a:cs typeface="Tajawal"/>
                <a:sym typeface="Tajawal"/>
              </a:rPr>
              <a:t>(</a:t>
            </a:r>
            <a:r>
              <a:rPr lang="en-US" sz="1800" b="0" i="0" dirty="0">
                <a:solidFill>
                  <a:srgbClr val="7030A0"/>
                </a:solidFill>
                <a:effectLst/>
                <a:latin typeface="Tajawal" panose="020B0604020202020204" charset="-78"/>
                <a:ea typeface="Tajawal" panose="020B0604020202020204" charset="-78"/>
                <a:cs typeface="Tajawal" panose="020B0604020202020204" charset="-78"/>
              </a:rPr>
              <a:t>Vectorization</a:t>
            </a:r>
            <a:r>
              <a:rPr lang="en-US" sz="1800" dirty="0">
                <a:solidFill>
                  <a:schemeClr val="tx1"/>
                </a:solidFill>
                <a:latin typeface="Tajawal"/>
                <a:ea typeface="Tajawal"/>
                <a:cs typeface="Tajawal"/>
                <a:sym typeface="Tajawal"/>
              </a:rPr>
              <a:t> , </a:t>
            </a:r>
            <a:r>
              <a:rPr lang="en-US" sz="1800" dirty="0">
                <a:solidFill>
                  <a:srgbClr val="7030A0"/>
                </a:solidFill>
                <a:latin typeface="Tajawal"/>
                <a:ea typeface="Tajawal"/>
                <a:cs typeface="Tajawal"/>
                <a:sym typeface="Tajawal"/>
              </a:rPr>
              <a:t>Tokenization </a:t>
            </a:r>
            <a:r>
              <a:rPr lang="en-US" sz="1800" dirty="0">
                <a:latin typeface="Tajawal"/>
                <a:ea typeface="Tajawal"/>
                <a:cs typeface="Tajawal"/>
                <a:sym typeface="Tajawal"/>
              </a:rPr>
              <a:t>)</a:t>
            </a:r>
            <a:endParaRPr lang="en-US" sz="12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r>
              <a:rPr lang="en-US" sz="2000" dirty="0">
                <a:latin typeface="Tajawal"/>
                <a:ea typeface="Tajawal"/>
                <a:cs typeface="Tajawal"/>
                <a:sym typeface="Tajawal"/>
              </a:rPr>
              <a:t>Tokenization </a:t>
            </a: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algn="justLow"/>
            <a:endParaRPr lang="en-US" sz="2000" dirty="0">
              <a:latin typeface="Tajawal"/>
              <a:ea typeface="Tajawal"/>
              <a:cs typeface="Tajawal"/>
              <a:sym typeface="Tajawal"/>
            </a:endParaRPr>
          </a:p>
          <a:p>
            <a:pPr marL="342900" indent="-342900" algn="justLow">
              <a:buFont typeface="Arial" panose="020B0604020202020204" pitchFamily="34" charset="0"/>
              <a:buChar char="•"/>
            </a:pPr>
            <a:r>
              <a:rPr lang="en-US" sz="2000" dirty="0">
                <a:latin typeface="Tajawal"/>
                <a:ea typeface="Tajawal"/>
                <a:cs typeface="Tajawal"/>
                <a:sym typeface="Tajawal"/>
              </a:rPr>
              <a:t>One hot encoding  </a:t>
            </a: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indent="-342900" algn="justLow">
              <a:buFont typeface="Arial" panose="020B0604020202020204" pitchFamily="34" charset="0"/>
              <a:buChar char="•"/>
            </a:pPr>
            <a:endParaRPr lang="en-US" sz="2000" dirty="0">
              <a:latin typeface="Tajawal"/>
              <a:ea typeface="Tajawal"/>
              <a:cs typeface="Tajawal"/>
              <a:sym typeface="Tajawal"/>
            </a:endParaRPr>
          </a:p>
          <a:p>
            <a:pPr marL="342900" lvl="0" indent="-342900" algn="justLow" rtl="0">
              <a:spcBef>
                <a:spcPts val="0"/>
              </a:spcBef>
              <a:spcAft>
                <a:spcPts val="0"/>
              </a:spcAft>
              <a:buFont typeface="Arial" panose="020B0604020202020204" pitchFamily="34" charset="0"/>
              <a:buChar char="•"/>
            </a:pPr>
            <a:r>
              <a:rPr lang="en-US" sz="2000" dirty="0">
                <a:latin typeface="Tajawal"/>
                <a:ea typeface="Tajawal"/>
                <a:cs typeface="Tajawal"/>
                <a:sym typeface="Tajawal"/>
              </a:rPr>
              <a:t>Vectorization </a:t>
            </a:r>
          </a:p>
          <a:p>
            <a:pPr lvl="0" algn="justLow" rtl="0">
              <a:spcBef>
                <a:spcPts val="0"/>
              </a:spcBef>
              <a:spcAft>
                <a:spcPts val="0"/>
              </a:spcAft>
            </a:pPr>
            <a:endParaRPr lang="en-US" sz="2000" dirty="0">
              <a:latin typeface="Tajawal"/>
              <a:ea typeface="Tajawal"/>
              <a:cs typeface="Tajawal"/>
              <a:sym typeface="Tajawal"/>
            </a:endParaRPr>
          </a:p>
        </p:txBody>
      </p:sp>
      <p:pic>
        <p:nvPicPr>
          <p:cNvPr id="4" name="Picture 3">
            <a:extLst>
              <a:ext uri="{FF2B5EF4-FFF2-40B4-BE49-F238E27FC236}">
                <a16:creationId xmlns:a16="http://schemas.microsoft.com/office/drawing/2014/main" id="{4EF1ACBF-9499-7A45-1ACA-A5B8EA139829}"/>
              </a:ext>
            </a:extLst>
          </p:cNvPr>
          <p:cNvPicPr>
            <a:picLocks noChangeAspect="1"/>
          </p:cNvPicPr>
          <p:nvPr/>
        </p:nvPicPr>
        <p:blipFill>
          <a:blip r:embed="rId6"/>
          <a:stretch>
            <a:fillRect/>
          </a:stretch>
        </p:blipFill>
        <p:spPr>
          <a:xfrm>
            <a:off x="2172376" y="5832431"/>
            <a:ext cx="5421417" cy="3083540"/>
          </a:xfrm>
          <a:prstGeom prst="rect">
            <a:avLst/>
          </a:prstGeom>
        </p:spPr>
      </p:pic>
      <p:pic>
        <p:nvPicPr>
          <p:cNvPr id="7" name="Picture 6">
            <a:extLst>
              <a:ext uri="{FF2B5EF4-FFF2-40B4-BE49-F238E27FC236}">
                <a16:creationId xmlns:a16="http://schemas.microsoft.com/office/drawing/2014/main" id="{C579FAC8-15B1-4D3B-544C-D1E4FD4195C0}"/>
              </a:ext>
            </a:extLst>
          </p:cNvPr>
          <p:cNvPicPr>
            <a:picLocks noChangeAspect="1"/>
          </p:cNvPicPr>
          <p:nvPr/>
        </p:nvPicPr>
        <p:blipFill>
          <a:blip r:embed="rId7"/>
          <a:stretch>
            <a:fillRect/>
          </a:stretch>
        </p:blipFill>
        <p:spPr>
          <a:xfrm>
            <a:off x="2172376" y="9872236"/>
            <a:ext cx="5612803" cy="2618356"/>
          </a:xfrm>
          <a:prstGeom prst="rect">
            <a:avLst/>
          </a:prstGeom>
        </p:spPr>
      </p:pic>
      <p:sp>
        <p:nvSpPr>
          <p:cNvPr id="8" name="TextBox 7">
            <a:extLst>
              <a:ext uri="{FF2B5EF4-FFF2-40B4-BE49-F238E27FC236}">
                <a16:creationId xmlns:a16="http://schemas.microsoft.com/office/drawing/2014/main" id="{E1D34A4E-2E7A-4F88-3BCB-4AF12502D1EC}"/>
              </a:ext>
            </a:extLst>
          </p:cNvPr>
          <p:cNvSpPr txBox="1"/>
          <p:nvPr/>
        </p:nvSpPr>
        <p:spPr>
          <a:xfrm>
            <a:off x="3901252" y="12655812"/>
            <a:ext cx="2423534" cy="261610"/>
          </a:xfrm>
          <a:prstGeom prst="rect">
            <a:avLst/>
          </a:prstGeom>
          <a:noFill/>
        </p:spPr>
        <p:txBody>
          <a:bodyPr wrap="square" rtlCol="0">
            <a:spAutoFit/>
          </a:bodyPr>
          <a:lstStyle/>
          <a:p>
            <a:r>
              <a:rPr lang="en-US" sz="1100" b="1" i="1" dirty="0">
                <a:solidFill>
                  <a:srgbClr val="7030A0"/>
                </a:solidFill>
              </a:rPr>
              <a:t>Categorical one hot encoder </a:t>
            </a:r>
          </a:p>
        </p:txBody>
      </p:sp>
      <p:pic>
        <p:nvPicPr>
          <p:cNvPr id="13" name="Picture 12">
            <a:extLst>
              <a:ext uri="{FF2B5EF4-FFF2-40B4-BE49-F238E27FC236}">
                <a16:creationId xmlns:a16="http://schemas.microsoft.com/office/drawing/2014/main" id="{E392FF2E-1306-C7D3-3209-5A8EB0F8847A}"/>
              </a:ext>
            </a:extLst>
          </p:cNvPr>
          <p:cNvPicPr>
            <a:picLocks noChangeAspect="1"/>
          </p:cNvPicPr>
          <p:nvPr/>
        </p:nvPicPr>
        <p:blipFill>
          <a:blip r:embed="rId8"/>
          <a:stretch>
            <a:fillRect/>
          </a:stretch>
        </p:blipFill>
        <p:spPr>
          <a:xfrm>
            <a:off x="2172376" y="14005634"/>
            <a:ext cx="5806765" cy="2619433"/>
          </a:xfrm>
          <a:prstGeom prst="rect">
            <a:avLst/>
          </a:prstGeom>
        </p:spPr>
      </p:pic>
    </p:spTree>
    <p:extLst>
      <p:ext uri="{BB962C8B-B14F-4D97-AF65-F5344CB8AC3E}">
        <p14:creationId xmlns:p14="http://schemas.microsoft.com/office/powerpoint/2010/main" val="3010372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1845</Words>
  <Application>Microsoft Office PowerPoint</Application>
  <PresentationFormat>Custom</PresentationFormat>
  <Paragraphs>301</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Tajawal</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sarah .aldikhel</cp:lastModifiedBy>
  <cp:revision>6</cp:revision>
  <dcterms:modified xsi:type="dcterms:W3CDTF">2023-12-04T19:45:20Z</dcterms:modified>
</cp:coreProperties>
</file>