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0403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52" y="660"/>
      </p:cViewPr>
      <p:guideLst>
        <p:guide orient="horz" pos="907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Pollex\FreeTime\Laboratoria\2.Quinto%20sprint\financiate\assets\docs\Asesor&#237;a%20financiera%20(Respuesta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'[Asesoría financiera (Respuestas).xlsx]Hoja2'!$B$12</c:f>
              <c:strCache>
                <c:ptCount val="1"/>
                <c:pt idx="0">
                  <c:v>Cantidad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950-4B19-ACC8-84929B48C6C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950-4B19-ACC8-84929B48C6C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950-4B19-ACC8-84929B48C6C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950-4B19-ACC8-84929B48C6C9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A950-4B19-ACC8-84929B48C6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950-4B19-ACC8-84929B48C6C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950-4B19-ACC8-84929B48C6C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950-4B19-ACC8-84929B48C6C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950-4B19-ACC8-84929B48C6C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950-4B19-ACC8-84929B48C6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'[Asesoría financiera (Respuestas).xlsx]Hoja2'!$A$13:$A$17</c:f>
              <c:strCache>
                <c:ptCount val="5"/>
                <c:pt idx="0">
                  <c:v>18 - 22</c:v>
                </c:pt>
                <c:pt idx="1">
                  <c:v>23 - 27</c:v>
                </c:pt>
                <c:pt idx="2">
                  <c:v>28 - 32</c:v>
                </c:pt>
                <c:pt idx="3">
                  <c:v>33 - 37</c:v>
                </c:pt>
                <c:pt idx="4">
                  <c:v>38 a más</c:v>
                </c:pt>
              </c:strCache>
            </c:strRef>
          </c:cat>
          <c:val>
            <c:numRef>
              <c:f>'[Asesoría financiera (Respuestas).xlsx]Hoja2'!$B$13:$B$17</c:f>
              <c:numCache>
                <c:formatCode>General</c:formatCode>
                <c:ptCount val="5"/>
                <c:pt idx="0">
                  <c:v>23</c:v>
                </c:pt>
                <c:pt idx="1">
                  <c:v>16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50-4B19-ACC8-84929B48C6C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P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86E-444A-9D14-21764D14A97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86E-444A-9D14-21764D14A97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E86E-444A-9D14-21764D14A97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E-444A-9D14-21764D14A9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86E-444A-9D14-21764D14A97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86E-444A-9D14-21764D14A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'[Asesoría financiera (Respuestas).xlsx]Hoja2'!$A$13:$A$15</c:f>
              <c:strCache>
                <c:ptCount val="3"/>
                <c:pt idx="0">
                  <c:v>Sí</c:v>
                </c:pt>
                <c:pt idx="1">
                  <c:v>Tal vez</c:v>
                </c:pt>
                <c:pt idx="2">
                  <c:v>No</c:v>
                </c:pt>
              </c:strCache>
            </c:strRef>
          </c:cat>
          <c:val>
            <c:numRef>
              <c:f>'[Asesoría financiera (Respuestas).xlsx]Hoja2'!$B$13:$B$15</c:f>
              <c:numCache>
                <c:formatCode>0%</c:formatCode>
                <c:ptCount val="3"/>
                <c:pt idx="0">
                  <c:v>0.44</c:v>
                </c:pt>
                <c:pt idx="1">
                  <c:v>0.34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E-444A-9D14-21764D14A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C8C-49FE-98B4-5186C9381D8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C8C-49FE-98B4-5186C9381D8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C8C-49FE-98B4-5186C9381D8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8C-49FE-98B4-5186C9381D8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C8C-49FE-98B4-5186C9381D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C8C-49FE-98B4-5186C9381D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'[Asesoría financiera (Respuestas).xlsx]Hoja2'!$A$13:$A$15</c:f>
              <c:strCache>
                <c:ptCount val="3"/>
                <c:pt idx="0">
                  <c:v>Sí</c:v>
                </c:pt>
                <c:pt idx="1">
                  <c:v>Tal vez</c:v>
                </c:pt>
                <c:pt idx="2">
                  <c:v>No</c:v>
                </c:pt>
              </c:strCache>
            </c:strRef>
          </c:cat>
          <c:val>
            <c:numRef>
              <c:f>'[Asesoría financiera (Respuestas).xlsx]Hoja2'!$B$13:$B$15</c:f>
              <c:numCache>
                <c:formatCode>0%</c:formatCode>
                <c:ptCount val="3"/>
                <c:pt idx="0">
                  <c:v>0.34</c:v>
                </c:pt>
                <c:pt idx="1">
                  <c:v>0.26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8C-49FE-98B4-5186C9381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'[Asesoría financiera (Respuestas).xlsx]Hoja2'!$B$12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0AD0-43E9-82D8-1743D8AABC4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0AD0-43E9-82D8-1743D8AABC4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0AD0-43E9-82D8-1743D8AABC4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0AD0-43E9-82D8-1743D8AABC4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0AD0-43E9-82D8-1743D8AABC4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AD0-43E9-82D8-1743D8AABC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AD0-43E9-82D8-1743D8AABC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AD0-43E9-82D8-1743D8AABC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0AD0-43E9-82D8-1743D8AABC4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0AD0-43E9-82D8-1743D8AABC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'[Asesoría financiera (Respuestas).xlsx]Hoja2'!$A$13:$A$17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'[Asesoría financiera (Respuestas).xlsx]Hoja2'!$B$13:$B$17</c:f>
              <c:numCache>
                <c:formatCode>General</c:formatCode>
                <c:ptCount val="5"/>
                <c:pt idx="0">
                  <c:v>16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D0-43E9-82D8-1743D8AABC4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(Respuestas).xlsx]Hoja2'!$A$13:$A$16</c:f>
              <c:strCache>
                <c:ptCount val="4"/>
                <c:pt idx="0">
                  <c:v>Estudio</c:v>
                </c:pt>
                <c:pt idx="1">
                  <c:v>Trabajador dependiente</c:v>
                </c:pt>
                <c:pt idx="2">
                  <c:v>Trabajador independiente</c:v>
                </c:pt>
                <c:pt idx="3">
                  <c:v>Estudio y trabajo dependiente</c:v>
                </c:pt>
              </c:strCache>
            </c:strRef>
          </c:cat>
          <c:val>
            <c:numRef>
              <c:f>'[Asesoría financiera (Respuestas).xlsx]Hoja2'!$B$13:$B$16</c:f>
              <c:numCache>
                <c:formatCode>0%</c:formatCode>
                <c:ptCount val="4"/>
                <c:pt idx="0">
                  <c:v>0.56000000000000005</c:v>
                </c:pt>
                <c:pt idx="1">
                  <c:v>0.24</c:v>
                </c:pt>
                <c:pt idx="2">
                  <c:v>0.14000000000000001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9-45D4-B17E-AB08426A3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5766752"/>
        <c:axId val="255767584"/>
      </c:barChart>
      <c:catAx>
        <c:axId val="25576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5767584"/>
        <c:crosses val="autoZero"/>
        <c:auto val="1"/>
        <c:lblAlgn val="ctr"/>
        <c:lblOffset val="100"/>
        <c:noMultiLvlLbl val="0"/>
      </c:catAx>
      <c:valAx>
        <c:axId val="2557675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55766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13C-4B9F-8A9A-B697F2E1EE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(Respuestas).xlsx]Hoja2'!$A$13:$A$18</c:f>
              <c:strCache>
                <c:ptCount val="6"/>
                <c:pt idx="0">
                  <c:v>Menos de 500 soles</c:v>
                </c:pt>
                <c:pt idx="1">
                  <c:v>Más de 2500 soles</c:v>
                </c:pt>
                <c:pt idx="2">
                  <c:v>Entre 501 y 1000 soles</c:v>
                </c:pt>
                <c:pt idx="3">
                  <c:v>Entre 1001 a 1500 soles</c:v>
                </c:pt>
                <c:pt idx="4">
                  <c:v>Entre 2001 soles a 2500 soles</c:v>
                </c:pt>
                <c:pt idx="5">
                  <c:v>Entre 1501 soles a 2000 soles</c:v>
                </c:pt>
              </c:strCache>
            </c:strRef>
          </c:cat>
          <c:val>
            <c:numRef>
              <c:f>'[Asesoría financiera (Respuestas).xlsx]Hoja2'!$B$13:$B$18</c:f>
              <c:numCache>
                <c:formatCode>0%</c:formatCode>
                <c:ptCount val="6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0.12</c:v>
                </c:pt>
                <c:pt idx="4">
                  <c:v>0.08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C-4B9F-8A9A-B697F2E1E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5766752"/>
        <c:axId val="255767584"/>
      </c:barChart>
      <c:catAx>
        <c:axId val="25576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5767584"/>
        <c:crosses val="autoZero"/>
        <c:auto val="1"/>
        <c:lblAlgn val="ctr"/>
        <c:lblOffset val="100"/>
        <c:noMultiLvlLbl val="0"/>
      </c:catAx>
      <c:valAx>
        <c:axId val="2557675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55766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(Respuestas).xlsx]Hoja2'!$A$13:$A$17</c:f>
              <c:strCache>
                <c:ptCount val="5"/>
                <c:pt idx="0">
                  <c:v>Entre 100 a 500 soles</c:v>
                </c:pt>
                <c:pt idx="1">
                  <c:v>Menos de 100 soles</c:v>
                </c:pt>
                <c:pt idx="2">
                  <c:v>Entre 501 a 1000 soles</c:v>
                </c:pt>
                <c:pt idx="3">
                  <c:v>Entre 1001 a 1500 soles</c:v>
                </c:pt>
                <c:pt idx="4">
                  <c:v>Más de 1500 soles</c:v>
                </c:pt>
              </c:strCache>
            </c:strRef>
          </c:cat>
          <c:val>
            <c:numRef>
              <c:f>'[Asesoría financiera (Respuestas).xlsx]Hoja2'!$B$13:$B$17</c:f>
              <c:numCache>
                <c:formatCode>0%</c:formatCode>
                <c:ptCount val="5"/>
                <c:pt idx="0">
                  <c:v>0.48</c:v>
                </c:pt>
                <c:pt idx="1">
                  <c:v>0.24</c:v>
                </c:pt>
                <c:pt idx="2">
                  <c:v>0.18</c:v>
                </c:pt>
                <c:pt idx="3">
                  <c:v>0.06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B-4CB8-BBC6-505719C8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5766752"/>
        <c:axId val="255767584"/>
      </c:barChart>
      <c:catAx>
        <c:axId val="25576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5767584"/>
        <c:crosses val="autoZero"/>
        <c:auto val="1"/>
        <c:lblAlgn val="ctr"/>
        <c:lblOffset val="100"/>
        <c:noMultiLvlLbl val="0"/>
      </c:catAx>
      <c:valAx>
        <c:axId val="2557675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55766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DC6-4429-94BF-68CA9A8965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(Respuestas).xlsx]Hoja1'!$C$5:$C$12</c:f>
              <c:strCache>
                <c:ptCount val="8"/>
                <c:pt idx="0">
                  <c:v>Adquirir un automóvil</c:v>
                </c:pt>
                <c:pt idx="1">
                  <c:v>Preparar un evento importante en la familia (bautizo, matrimonio, graduación, cumpleaños, etc)</c:v>
                </c:pt>
                <c:pt idx="2">
                  <c:v>Jubilación y futuro familiar</c:v>
                </c:pt>
                <c:pt idx="3">
                  <c:v>Adquirir una vivienda</c:v>
                </c:pt>
                <c:pt idx="4">
                  <c:v>Otros (futuras inversiones, estudios, conciertos, salidas, lujos,operación salud)</c:v>
                </c:pt>
                <c:pt idx="5">
                  <c:v>Invertir en un negocio</c:v>
                </c:pt>
                <c:pt idx="6">
                  <c:v>Emergencias e imprevistos</c:v>
                </c:pt>
                <c:pt idx="7">
                  <c:v>Vacaciones y viajes</c:v>
                </c:pt>
              </c:strCache>
            </c:strRef>
          </c:cat>
          <c:val>
            <c:numRef>
              <c:f>'[Asesoría financiera (Respuestas).xlsx]Hoja1'!$D$5:$D$12</c:f>
              <c:numCache>
                <c:formatCode>0%</c:formatCode>
                <c:ptCount val="8"/>
                <c:pt idx="0">
                  <c:v>3.0927835051546393E-2</c:v>
                </c:pt>
                <c:pt idx="1">
                  <c:v>4.1237113402061855E-2</c:v>
                </c:pt>
                <c:pt idx="2">
                  <c:v>9.2783505154639179E-2</c:v>
                </c:pt>
                <c:pt idx="3">
                  <c:v>0.10309278350515463</c:v>
                </c:pt>
                <c:pt idx="4">
                  <c:v>0.10309278350515463</c:v>
                </c:pt>
                <c:pt idx="5">
                  <c:v>0.14432989690721648</c:v>
                </c:pt>
                <c:pt idx="6">
                  <c:v>0.22680412371134021</c:v>
                </c:pt>
                <c:pt idx="7">
                  <c:v>0.25773195876288657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6-4429-94BF-68CA9A896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4787808"/>
        <c:axId val="289319296"/>
      </c:barChart>
      <c:catAx>
        <c:axId val="184787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89319296"/>
        <c:crosses val="autoZero"/>
        <c:auto val="1"/>
        <c:lblAlgn val="ctr"/>
        <c:lblOffset val="100"/>
        <c:noMultiLvlLbl val="0"/>
      </c:catAx>
      <c:valAx>
        <c:axId val="2893192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478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7B4-443D-A5D0-F5DBBBA2745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7B4-443D-A5D0-F5DBBBA2745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7B4-443D-A5D0-F5DBBBA2745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7B4-443D-A5D0-F5DBBBA274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'[Asesoría financiera (Respuestas).xlsx]Hoja2'!$A$13:$A$14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'[Asesoría financiera (Respuestas).xlsx]Hoja2'!$B$13:$B$14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B4-443D-A5D0-F5DBBBA2745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(Respuestas).xlsx]Hoja2'!$A$13:$A$18</c:f>
              <c:strCache>
                <c:ptCount val="6"/>
                <c:pt idx="0">
                  <c:v>Entre 41% a 60%</c:v>
                </c:pt>
                <c:pt idx="1">
                  <c:v>Entre 61% a 80%</c:v>
                </c:pt>
                <c:pt idx="2">
                  <c:v>Entre 81% a 100%</c:v>
                </c:pt>
                <c:pt idx="3">
                  <c:v>No estaria dispuest@ a invertir</c:v>
                </c:pt>
                <c:pt idx="4">
                  <c:v>Entre 21% a 40%</c:v>
                </c:pt>
                <c:pt idx="5">
                  <c:v>Menos del 20%</c:v>
                </c:pt>
              </c:strCache>
            </c:strRef>
          </c:cat>
          <c:val>
            <c:numRef>
              <c:f>'[Asesoría financiera (Respuestas).xlsx]Hoja2'!$B$13:$B$18</c:f>
              <c:numCache>
                <c:formatCode>0%</c:formatCode>
                <c:ptCount val="6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0.32</c:v>
                </c:pt>
                <c:pt idx="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7-4256-A989-88FE07785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5766752"/>
        <c:axId val="255767584"/>
      </c:barChart>
      <c:valAx>
        <c:axId val="2557675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55766752"/>
        <c:crosses val="autoZero"/>
        <c:crossBetween val="between"/>
      </c:valAx>
      <c:catAx>
        <c:axId val="25576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5767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'[Asesoría financiera (Respuestas).xlsx]Hoja1'!$D$27</c:f>
              <c:strCache>
                <c:ptCount val="1"/>
                <c:pt idx="0">
                  <c:v>Cantidad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'[Asesoría financiera (Respuestas).xlsx]Hoja1'!$C$28:$C$32</c:f>
              <c:strCache>
                <c:ptCount val="5"/>
                <c:pt idx="0">
                  <c:v>Me da flojera</c:v>
                </c:pt>
                <c:pt idx="1">
                  <c:v>Otros (falta de conocimiento, solo quiero ahorrar, demasiadas dudas,temor a perder)</c:v>
                </c:pt>
                <c:pt idx="2">
                  <c:v>No sé de finanzas</c:v>
                </c:pt>
                <c:pt idx="3">
                  <c:v>No tengo plata</c:v>
                </c:pt>
                <c:pt idx="4">
                  <c:v>Desconfió</c:v>
                </c:pt>
              </c:strCache>
            </c:strRef>
          </c:cat>
          <c:val>
            <c:numRef>
              <c:f>'[Asesoría financiera (Respuestas).xlsx]Hoja1'!$D$28:$D$32</c:f>
              <c:numCache>
                <c:formatCode>0%</c:formatCode>
                <c:ptCount val="5"/>
                <c:pt idx="0">
                  <c:v>4.8387096774193547E-2</c:v>
                </c:pt>
                <c:pt idx="1">
                  <c:v>6.4516129032258063E-2</c:v>
                </c:pt>
                <c:pt idx="2">
                  <c:v>0.24193548387096775</c:v>
                </c:pt>
                <c:pt idx="3">
                  <c:v>0.32258064516129031</c:v>
                </c:pt>
                <c:pt idx="4">
                  <c:v>0.32258064516129031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B-46F1-8F87-26BB1173B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59029456"/>
        <c:axId val="253183792"/>
      </c:barChart>
      <c:catAx>
        <c:axId val="25902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3183792"/>
        <c:crosses val="autoZero"/>
        <c:auto val="1"/>
        <c:lblAlgn val="ctr"/>
        <c:lblOffset val="100"/>
        <c:noMultiLvlLbl val="0"/>
      </c:catAx>
      <c:valAx>
        <c:axId val="25318379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590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71289"/>
            <a:ext cx="3780235" cy="1002571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512522"/>
            <a:ext cx="3780235" cy="695267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20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99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53319"/>
            <a:ext cx="1086817" cy="244043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53319"/>
            <a:ext cx="3197449" cy="24404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74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717932"/>
            <a:ext cx="4347270" cy="119788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927150"/>
            <a:ext cx="4347270" cy="62994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376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766593"/>
            <a:ext cx="2142133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766593"/>
            <a:ext cx="2142133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16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53319"/>
            <a:ext cx="4347270" cy="5566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705933"/>
            <a:ext cx="2132288" cy="34596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1051899"/>
            <a:ext cx="2132288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705933"/>
            <a:ext cx="2142790" cy="34596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051899"/>
            <a:ext cx="2142790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185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008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982"/>
            <a:ext cx="1625632" cy="67193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14627"/>
            <a:ext cx="2551658" cy="2046471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63918"/>
            <a:ext cx="1625632" cy="160051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78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982"/>
            <a:ext cx="1625632" cy="67193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14627"/>
            <a:ext cx="2551658" cy="2046471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63918"/>
            <a:ext cx="1625632" cy="1600514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7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53319"/>
            <a:ext cx="434727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766593"/>
            <a:ext cx="434727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669079"/>
            <a:ext cx="113407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2133-279E-4A97-8F4E-464BEDB2EB28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669079"/>
            <a:ext cx="170110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669079"/>
            <a:ext cx="113407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09C1-B00A-4A4D-A5B1-314928D2B9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02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742169"/>
              </p:ext>
            </p:extLst>
          </p:nvPr>
        </p:nvGraphicFramePr>
        <p:xfrm>
          <a:off x="205284" y="109538"/>
          <a:ext cx="4631332" cy="266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3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259808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35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058207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379709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84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05422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8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19419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44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78343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34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396147"/>
              </p:ext>
            </p:extLst>
          </p:nvPr>
        </p:nvGraphicFramePr>
        <p:xfrm>
          <a:off x="234156" y="149225"/>
          <a:ext cx="4572000" cy="258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6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04651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18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299764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943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552616"/>
              </p:ext>
            </p:extLst>
          </p:nvPr>
        </p:nvGraphicFramePr>
        <p:xfrm>
          <a:off x="234156" y="68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243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27</Words>
  <Application>Microsoft Office PowerPoint</Application>
  <PresentationFormat>Personalizado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14</cp:revision>
  <dcterms:created xsi:type="dcterms:W3CDTF">2018-03-16T05:08:12Z</dcterms:created>
  <dcterms:modified xsi:type="dcterms:W3CDTF">2018-03-16T06:53:54Z</dcterms:modified>
</cp:coreProperties>
</file>