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1367948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5" userDrawn="1">
          <p15:clr>
            <a:srgbClr val="A4A3A4"/>
          </p15:clr>
        </p15:guide>
        <p15:guide id="2" pos="43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092" y="90"/>
      </p:cViewPr>
      <p:guideLst>
        <p:guide orient="horz" pos="2835"/>
        <p:guide pos="43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5962" y="1472842"/>
            <a:ext cx="11627565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4726842"/>
            <a:ext cx="10259616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848F-2E90-422F-A825-1CE64B5117CF}" type="datetimeFigureOut">
              <a:rPr lang="es-PE" smtClean="0"/>
              <a:t>02/04/2018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927-559F-429E-A4DF-ADE7AB5982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1163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848F-2E90-422F-A825-1CE64B5117CF}" type="datetimeFigureOut">
              <a:rPr lang="es-PE" smtClean="0"/>
              <a:t>02/04/2018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927-559F-429E-A4DF-ADE7AB5982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971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4" y="479142"/>
            <a:ext cx="2949640" cy="762669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6" y="479142"/>
            <a:ext cx="8677925" cy="762669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848F-2E90-422F-A825-1CE64B5117CF}" type="datetimeFigureOut">
              <a:rPr lang="es-PE" smtClean="0"/>
              <a:t>02/04/2018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927-559F-429E-A4DF-ADE7AB5982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631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848F-2E90-422F-A825-1CE64B5117CF}" type="datetimeFigureOut">
              <a:rPr lang="es-PE" smtClean="0"/>
              <a:t>02/04/2018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927-559F-429E-A4DF-ADE7AB5982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674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1" y="2243638"/>
            <a:ext cx="11798558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1" y="6022610"/>
            <a:ext cx="11798558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848F-2E90-422F-A825-1CE64B5117CF}" type="datetimeFigureOut">
              <a:rPr lang="es-PE" smtClean="0"/>
              <a:t>02/04/2018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927-559F-429E-A4DF-ADE7AB5982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016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2395710"/>
            <a:ext cx="5813782" cy="571012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2395710"/>
            <a:ext cx="5813782" cy="571012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848F-2E90-422F-A825-1CE64B5117CF}" type="datetimeFigureOut">
              <a:rPr lang="es-PE" smtClean="0"/>
              <a:t>02/04/2018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927-559F-429E-A4DF-ADE7AB5982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226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479144"/>
            <a:ext cx="11798558" cy="173949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8" y="2206137"/>
            <a:ext cx="5787064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8" y="3287331"/>
            <a:ext cx="5787064" cy="483516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2" y="2206137"/>
            <a:ext cx="5815564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2" y="3287331"/>
            <a:ext cx="5815564" cy="483516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848F-2E90-422F-A825-1CE64B5117CF}" type="datetimeFigureOut">
              <a:rPr lang="es-PE" smtClean="0"/>
              <a:t>02/04/2018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927-559F-429E-A4DF-ADE7AB5982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367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848F-2E90-422F-A825-1CE64B5117CF}" type="datetimeFigureOut">
              <a:rPr lang="es-PE" smtClean="0"/>
              <a:t>02/04/2018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927-559F-429E-A4DF-ADE7AB5982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13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848F-2E90-422F-A825-1CE64B5117CF}" type="datetimeFigureOut">
              <a:rPr lang="es-PE" smtClean="0"/>
              <a:t>02/04/2018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927-559F-429E-A4DF-ADE7AB5982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073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599969"/>
            <a:ext cx="4411991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4" y="1295769"/>
            <a:ext cx="6925241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699862"/>
            <a:ext cx="4411991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848F-2E90-422F-A825-1CE64B5117CF}" type="datetimeFigureOut">
              <a:rPr lang="es-PE" smtClean="0"/>
              <a:t>02/04/2018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927-559F-429E-A4DF-ADE7AB5982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074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599969"/>
            <a:ext cx="4411991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4" y="1295769"/>
            <a:ext cx="6925241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699862"/>
            <a:ext cx="4411991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848F-2E90-422F-A825-1CE64B5117CF}" type="datetimeFigureOut">
              <a:rPr lang="es-PE" smtClean="0"/>
              <a:t>02/04/2018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927-559F-429E-A4DF-ADE7AB5982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1194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5" y="479144"/>
            <a:ext cx="11798558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5" y="2395710"/>
            <a:ext cx="11798558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8341240"/>
            <a:ext cx="307788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9848F-2E90-422F-A825-1CE64B5117CF}" type="datetimeFigureOut">
              <a:rPr lang="es-PE" smtClean="0"/>
              <a:t>02/04/2018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1" y="8341240"/>
            <a:ext cx="461682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8" y="8341240"/>
            <a:ext cx="307788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16927-559F-429E-A4DF-ADE7AB5982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307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380205"/>
              </p:ext>
            </p:extLst>
          </p:nvPr>
        </p:nvGraphicFramePr>
        <p:xfrm>
          <a:off x="344205" y="1026135"/>
          <a:ext cx="12992665" cy="77096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21120">
                  <a:extLst>
                    <a:ext uri="{9D8B030D-6E8A-4147-A177-3AD203B41FA5}">
                      <a16:colId xmlns:a16="http://schemas.microsoft.com/office/drawing/2014/main" val="3976889084"/>
                    </a:ext>
                  </a:extLst>
                </a:gridCol>
                <a:gridCol w="1132765">
                  <a:extLst>
                    <a:ext uri="{9D8B030D-6E8A-4147-A177-3AD203B41FA5}">
                      <a16:colId xmlns:a16="http://schemas.microsoft.com/office/drawing/2014/main" val="103095055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44707191"/>
                    </a:ext>
                  </a:extLst>
                </a:gridCol>
                <a:gridCol w="1146411">
                  <a:extLst>
                    <a:ext uri="{9D8B030D-6E8A-4147-A177-3AD203B41FA5}">
                      <a16:colId xmlns:a16="http://schemas.microsoft.com/office/drawing/2014/main" val="353984734"/>
                    </a:ext>
                  </a:extLst>
                </a:gridCol>
                <a:gridCol w="900753">
                  <a:extLst>
                    <a:ext uri="{9D8B030D-6E8A-4147-A177-3AD203B41FA5}">
                      <a16:colId xmlns:a16="http://schemas.microsoft.com/office/drawing/2014/main" val="106159572"/>
                    </a:ext>
                  </a:extLst>
                </a:gridCol>
                <a:gridCol w="791570">
                  <a:extLst>
                    <a:ext uri="{9D8B030D-6E8A-4147-A177-3AD203B41FA5}">
                      <a16:colId xmlns:a16="http://schemas.microsoft.com/office/drawing/2014/main" val="3562456136"/>
                    </a:ext>
                  </a:extLst>
                </a:gridCol>
                <a:gridCol w="985646">
                  <a:extLst>
                    <a:ext uri="{9D8B030D-6E8A-4147-A177-3AD203B41FA5}">
                      <a16:colId xmlns:a16="http://schemas.microsoft.com/office/drawing/2014/main" val="2666013128"/>
                    </a:ext>
                  </a:extLst>
                </a:gridCol>
              </a:tblGrid>
              <a:tr h="264944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CARACTERISTICAS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VIEWRANGER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MYTRAILS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ENDOMONDO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ALLTRAILS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KOMOOT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GPS STRAVA</a:t>
                      </a:r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483432"/>
                  </a:ext>
                </a:extLst>
              </a:tr>
              <a:tr h="390577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Busca rutas cercanas por nombre del lugar, por autor o por tipo de actividad.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833974"/>
                  </a:ext>
                </a:extLst>
              </a:tr>
              <a:tr h="236257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Grabar rutas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82588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Crea y sigue rutas guardadas o descarga de la librería de rutas de ciclismo y senderismo, generadas por la comunidad.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832577"/>
                  </a:ext>
                </a:extLst>
              </a:tr>
              <a:tr h="271500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Presenta</a:t>
                      </a:r>
                      <a:r>
                        <a:rPr lang="es-PE" sz="1200" baseline="0" dirty="0" smtClean="0"/>
                        <a:t> datos</a:t>
                      </a:r>
                      <a:r>
                        <a:rPr lang="es-PE" sz="1200" dirty="0" smtClean="0"/>
                        <a:t> estadísticos y gráficos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674413"/>
                  </a:ext>
                </a:extLst>
              </a:tr>
              <a:tr h="280211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Comparte</a:t>
                      </a:r>
                      <a:r>
                        <a:rPr lang="es-PE" sz="1200" baseline="0" dirty="0" smtClean="0"/>
                        <a:t> fotos y videos en redes sociales (Facebook, twitter, Instagram, g+ y Pinterest)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646476"/>
                  </a:ext>
                </a:extLst>
              </a:tr>
              <a:tr h="234591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Acceder a mapas sin conexión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094443"/>
                  </a:ext>
                </a:extLst>
              </a:tr>
              <a:tr h="267242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Funciona sin conexión en cualquier lugar del mundo, porque los datos se guardan en el celular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317057"/>
                  </a:ext>
                </a:extLst>
              </a:tr>
              <a:tr h="252229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Integración con Apple </a:t>
                      </a:r>
                      <a:r>
                        <a:rPr lang="es-PE" sz="1200" dirty="0" err="1" smtClean="0"/>
                        <a:t>Watch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119847"/>
                  </a:ext>
                </a:extLst>
              </a:tr>
              <a:tr h="294451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Comparte ubicación con amigos (</a:t>
                      </a:r>
                      <a:r>
                        <a:rPr lang="es-PE" sz="1200" dirty="0" err="1" smtClean="0"/>
                        <a:t>Buddy</a:t>
                      </a:r>
                      <a:r>
                        <a:rPr lang="es-PE" sz="1200" dirty="0" smtClean="0"/>
                        <a:t> </a:t>
                      </a:r>
                      <a:r>
                        <a:rPr lang="es-PE" sz="1200" dirty="0" err="1" smtClean="0"/>
                        <a:t>Beacon</a:t>
                      </a:r>
                      <a:r>
                        <a:rPr lang="es-PE" sz="1200" dirty="0" smtClean="0"/>
                        <a:t>)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375314"/>
                  </a:ext>
                </a:extLst>
              </a:tr>
              <a:tr h="259307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Tecnología de realidad aumentada (</a:t>
                      </a:r>
                      <a:r>
                        <a:rPr lang="es-PE" sz="1200" dirty="0" err="1" smtClean="0"/>
                        <a:t>Skyline</a:t>
                      </a:r>
                      <a:r>
                        <a:rPr lang="es-PE" sz="1200" dirty="0" smtClean="0"/>
                        <a:t>)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132453"/>
                  </a:ext>
                </a:extLst>
              </a:tr>
              <a:tr h="323538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Notificación de proximidad a un punto de paso.(lagos, picos, montañas, puntos clave)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530548"/>
                  </a:ext>
                </a:extLst>
              </a:tr>
              <a:tr h="286603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Mapas gratis y de pago, incluye</a:t>
                      </a:r>
                      <a:r>
                        <a:rPr lang="es-PE" sz="1200" baseline="0" dirty="0" smtClean="0"/>
                        <a:t> topográficos.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369239"/>
                  </a:ext>
                </a:extLst>
              </a:tr>
              <a:tr h="300250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Posee  estadísticas y gráficas (Crea tu propio </a:t>
                      </a:r>
                      <a:r>
                        <a:rPr lang="es-PE" sz="1200" dirty="0" err="1" smtClean="0"/>
                        <a:t>dashboard</a:t>
                      </a:r>
                      <a:r>
                        <a:rPr lang="es-PE" sz="1200" dirty="0" smtClean="0"/>
                        <a:t>)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590905"/>
                  </a:ext>
                </a:extLst>
              </a:tr>
              <a:tr h="286603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Agrega manualmente puntos de interés. Estos se generan automáticamente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585888"/>
                  </a:ext>
                </a:extLst>
              </a:tr>
              <a:tr h="270908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Descubre y crea nuevas rutas.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247269"/>
                  </a:ext>
                </a:extLst>
              </a:tr>
              <a:tr h="286603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Seguimiento GPS y mapa en tiempo real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927861"/>
                  </a:ext>
                </a:extLst>
              </a:tr>
              <a:tr h="268610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Fija metas de entrenamiento.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845650"/>
                  </a:ext>
                </a:extLst>
              </a:tr>
              <a:tr h="242931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Consulta la duración, velocidad, distancia o gasto calórico.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80961"/>
                  </a:ext>
                </a:extLst>
              </a:tr>
              <a:tr h="440542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Variedad de deportes como correr, ciclismo urbano y de montaña, senderismo, kayak, esquí de fondo y más de 40 deportes más.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140548"/>
                  </a:ext>
                </a:extLst>
              </a:tr>
              <a:tr h="286603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Sigue a otros usuarios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910940"/>
                  </a:ext>
                </a:extLst>
              </a:tr>
              <a:tr h="247115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Filtrar búsqueda por accesible para perros, niños o silla de ruedas.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151787"/>
                  </a:ext>
                </a:extLst>
              </a:tr>
              <a:tr h="282258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Control de ritmo cardiaco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92991"/>
                  </a:ext>
                </a:extLst>
              </a:tr>
              <a:tr h="245659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Permite guardar ‘segmentos’ y compararlos con los de otras personas que han seguido la misma ruta.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733026"/>
                  </a:ext>
                </a:extLst>
              </a:tr>
              <a:tr h="181767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Participa en retos personales y para conseguir la mejor marca en ‘segmentos’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17093"/>
                  </a:ext>
                </a:extLst>
              </a:tr>
            </a:tbl>
          </a:graphicData>
        </a:graphic>
      </p:graphicFrame>
      <p:pic>
        <p:nvPicPr>
          <p:cNvPr id="1030" name="Picture 6" descr="Resultado de imagen para viewranger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727" y="23732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ytrails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719" y="22800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ENDOMONDO 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711" y="26707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n para ALLTRAILS  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569" y="22800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n para KOMOOT  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6898" y="23732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para GPS Strava   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055" y="22800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22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438660"/>
              </p:ext>
            </p:extLst>
          </p:nvPr>
        </p:nvGraphicFramePr>
        <p:xfrm>
          <a:off x="344205" y="1026135"/>
          <a:ext cx="12992665" cy="62618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21120">
                  <a:extLst>
                    <a:ext uri="{9D8B030D-6E8A-4147-A177-3AD203B41FA5}">
                      <a16:colId xmlns:a16="http://schemas.microsoft.com/office/drawing/2014/main" val="3976889084"/>
                    </a:ext>
                  </a:extLst>
                </a:gridCol>
                <a:gridCol w="1132765">
                  <a:extLst>
                    <a:ext uri="{9D8B030D-6E8A-4147-A177-3AD203B41FA5}">
                      <a16:colId xmlns:a16="http://schemas.microsoft.com/office/drawing/2014/main" val="103095055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44707191"/>
                    </a:ext>
                  </a:extLst>
                </a:gridCol>
                <a:gridCol w="1146411">
                  <a:extLst>
                    <a:ext uri="{9D8B030D-6E8A-4147-A177-3AD203B41FA5}">
                      <a16:colId xmlns:a16="http://schemas.microsoft.com/office/drawing/2014/main" val="353984734"/>
                    </a:ext>
                  </a:extLst>
                </a:gridCol>
                <a:gridCol w="900753">
                  <a:extLst>
                    <a:ext uri="{9D8B030D-6E8A-4147-A177-3AD203B41FA5}">
                      <a16:colId xmlns:a16="http://schemas.microsoft.com/office/drawing/2014/main" val="106159572"/>
                    </a:ext>
                  </a:extLst>
                </a:gridCol>
                <a:gridCol w="791570">
                  <a:extLst>
                    <a:ext uri="{9D8B030D-6E8A-4147-A177-3AD203B41FA5}">
                      <a16:colId xmlns:a16="http://schemas.microsoft.com/office/drawing/2014/main" val="3562456136"/>
                    </a:ext>
                  </a:extLst>
                </a:gridCol>
                <a:gridCol w="985646">
                  <a:extLst>
                    <a:ext uri="{9D8B030D-6E8A-4147-A177-3AD203B41FA5}">
                      <a16:colId xmlns:a16="http://schemas.microsoft.com/office/drawing/2014/main" val="2666013128"/>
                    </a:ext>
                  </a:extLst>
                </a:gridCol>
              </a:tblGrid>
              <a:tr h="264944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CARACTERISTICAS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VIEWRANGER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MYTRAILS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ENDOMONDO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ALLTRAILS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KOMOOT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GPS STRAVA</a:t>
                      </a:r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483432"/>
                  </a:ext>
                </a:extLst>
              </a:tr>
              <a:tr h="390577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Busca rutas cercanas por nombre del lugar, por autor o por tipo de actividad.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833974"/>
                  </a:ext>
                </a:extLst>
              </a:tr>
              <a:tr h="236257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Grabar rutas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82588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Crea y sigue rutas guardadas o descarga de la librería de rutas de ciclismo y senderismo, generadas por la comunidad.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832577"/>
                  </a:ext>
                </a:extLst>
              </a:tr>
              <a:tr h="271500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Presenta</a:t>
                      </a:r>
                      <a:r>
                        <a:rPr lang="es-PE" sz="1200" baseline="0" dirty="0" smtClean="0"/>
                        <a:t> datos</a:t>
                      </a:r>
                      <a:r>
                        <a:rPr lang="es-PE" sz="1200" dirty="0" smtClean="0"/>
                        <a:t> estadísticos y gráficos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674413"/>
                  </a:ext>
                </a:extLst>
              </a:tr>
              <a:tr h="280211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Comparte</a:t>
                      </a:r>
                      <a:r>
                        <a:rPr lang="es-PE" sz="1200" baseline="0" dirty="0" smtClean="0"/>
                        <a:t> fotos y videos en redes sociales (Facebook, twitter, Instagram, g+ y Pinterest)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646476"/>
                  </a:ext>
                </a:extLst>
              </a:tr>
              <a:tr h="234591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Acceder a mapas sin conexión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094443"/>
                  </a:ext>
                </a:extLst>
              </a:tr>
              <a:tr h="267242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Funciona sin conexión en cualquier lugar del mundo, porque los datos se guardan en el celular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317057"/>
                  </a:ext>
                </a:extLst>
              </a:tr>
              <a:tr h="252229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Integración con Apple </a:t>
                      </a:r>
                      <a:r>
                        <a:rPr lang="es-PE" sz="1200" dirty="0" err="1" smtClean="0"/>
                        <a:t>Watch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119847"/>
                  </a:ext>
                </a:extLst>
              </a:tr>
              <a:tr h="294451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Comparte ubicación con amigos (</a:t>
                      </a:r>
                      <a:r>
                        <a:rPr lang="es-PE" sz="1200" dirty="0" err="1" smtClean="0"/>
                        <a:t>Buddy</a:t>
                      </a:r>
                      <a:r>
                        <a:rPr lang="es-PE" sz="1200" dirty="0" smtClean="0"/>
                        <a:t> </a:t>
                      </a:r>
                      <a:r>
                        <a:rPr lang="es-PE" sz="1200" dirty="0" err="1" smtClean="0"/>
                        <a:t>Beacon</a:t>
                      </a:r>
                      <a:r>
                        <a:rPr lang="es-PE" sz="1200" dirty="0" smtClean="0"/>
                        <a:t>)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375314"/>
                  </a:ext>
                </a:extLst>
              </a:tr>
              <a:tr h="259307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Tecnología de realidad aumentada (</a:t>
                      </a:r>
                      <a:r>
                        <a:rPr lang="es-PE" sz="1200" dirty="0" err="1" smtClean="0"/>
                        <a:t>Skyline</a:t>
                      </a:r>
                      <a:r>
                        <a:rPr lang="es-PE" sz="1200" dirty="0" smtClean="0"/>
                        <a:t>)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132453"/>
                  </a:ext>
                </a:extLst>
              </a:tr>
              <a:tr h="323538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Notificación de proximidad a un punto de paso.(lagos, picos, montañas, puntos clave)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530548"/>
                  </a:ext>
                </a:extLst>
              </a:tr>
              <a:tr h="286603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Mapas gratis y de pago, incluye</a:t>
                      </a:r>
                      <a:r>
                        <a:rPr lang="es-PE" sz="1200" baseline="0" dirty="0" smtClean="0"/>
                        <a:t> topográficos.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369239"/>
                  </a:ext>
                </a:extLst>
              </a:tr>
              <a:tr h="300250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Posee  estadísticas y gráficas (Crea tu propio </a:t>
                      </a:r>
                      <a:r>
                        <a:rPr lang="es-PE" sz="1200" dirty="0" err="1" smtClean="0"/>
                        <a:t>dashboard</a:t>
                      </a:r>
                      <a:r>
                        <a:rPr lang="es-PE" sz="1200" dirty="0" smtClean="0"/>
                        <a:t>)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590905"/>
                  </a:ext>
                </a:extLst>
              </a:tr>
              <a:tr h="286603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Agrega manualmente puntos de interés. Estos se generan automáticamente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585888"/>
                  </a:ext>
                </a:extLst>
              </a:tr>
              <a:tr h="270908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Descubre y crea nuevas rutas.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247269"/>
                  </a:ext>
                </a:extLst>
              </a:tr>
              <a:tr h="286603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Seguimiento GPS y mapa en tiempo real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927861"/>
                  </a:ext>
                </a:extLst>
              </a:tr>
              <a:tr h="440542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Variedad de deportes como correr, ciclismo urbano y de montaña, senderismo, kayak, esquí de fondo y más de 40 deportes más.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140548"/>
                  </a:ext>
                </a:extLst>
              </a:tr>
              <a:tr h="286603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Sigue a otros usuarios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910940"/>
                  </a:ext>
                </a:extLst>
              </a:tr>
              <a:tr h="247115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Filtrar búsqueda por accesible para perros, niños o silla de ruedas.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151787"/>
                  </a:ext>
                </a:extLst>
              </a:tr>
            </a:tbl>
          </a:graphicData>
        </a:graphic>
      </p:graphicFrame>
      <p:pic>
        <p:nvPicPr>
          <p:cNvPr id="1030" name="Picture 6" descr="Resultado de imagen para viewranger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727" y="23732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ytrails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719" y="22800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ENDOMONDO 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711" y="26707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n para ALLTRAILS  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569" y="22800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n para KOMOOT  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6898" y="23732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para GPS Strava   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055" y="22800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33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4" t="8935" r="5178" b="1078"/>
          <a:stretch/>
        </p:blipFill>
        <p:spPr>
          <a:xfrm>
            <a:off x="354408" y="202883"/>
            <a:ext cx="12972260" cy="859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062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592</Words>
  <Application>Microsoft Office PowerPoint</Application>
  <PresentationFormat>Personalizado</PresentationFormat>
  <Paragraphs>164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Pollex</dc:creator>
  <cp:lastModifiedBy>Pollex</cp:lastModifiedBy>
  <cp:revision>13</cp:revision>
  <dcterms:created xsi:type="dcterms:W3CDTF">2018-04-01T04:49:45Z</dcterms:created>
  <dcterms:modified xsi:type="dcterms:W3CDTF">2018-04-02T08:09:28Z</dcterms:modified>
</cp:coreProperties>
</file>