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FF"/>
    <a:srgbClr val="17A589"/>
    <a:srgbClr val="1D1D1D"/>
    <a:srgbClr val="6B6161"/>
    <a:srgbClr val="F7484E"/>
    <a:srgbClr val="F46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 showGuides="1">
      <p:cViewPr>
        <p:scale>
          <a:sx n="100" d="100"/>
          <a:sy n="100" d="100"/>
        </p:scale>
        <p:origin x="45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98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82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96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07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53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29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63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370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033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642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99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76FA-7466-48C5-9C8C-402CCF992FAC}" type="datetimeFigureOut">
              <a:rPr lang="es-PE" smtClean="0"/>
              <a:t>10/04/2018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4D4E-D409-4D61-9BB1-F4E3F7003337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934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github.com/adayc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hyperlink" Target="https://adayc.github.io/portfol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www.linkedin.com/in/adayajahuanca/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s://medium.com/@adayc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adroTexto 31"/>
          <p:cNvSpPr txBox="1"/>
          <p:nvPr/>
        </p:nvSpPr>
        <p:spPr>
          <a:xfrm>
            <a:off x="714103" y="2786743"/>
            <a:ext cx="2447108" cy="51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grpSp>
        <p:nvGrpSpPr>
          <p:cNvPr id="49" name="Grupo 48"/>
          <p:cNvGrpSpPr/>
          <p:nvPr/>
        </p:nvGrpSpPr>
        <p:grpSpPr>
          <a:xfrm>
            <a:off x="224082" y="-4108"/>
            <a:ext cx="6476999" cy="9134476"/>
            <a:chOff x="224108" y="0"/>
            <a:chExt cx="6476999" cy="9134476"/>
          </a:xfrm>
        </p:grpSpPr>
        <p:grpSp>
          <p:nvGrpSpPr>
            <p:cNvPr id="29" name="Grupo 28"/>
            <p:cNvGrpSpPr/>
            <p:nvPr/>
          </p:nvGrpSpPr>
          <p:grpSpPr>
            <a:xfrm>
              <a:off x="224108" y="0"/>
              <a:ext cx="6476999" cy="9134476"/>
              <a:chOff x="216493" y="0"/>
              <a:chExt cx="6476999" cy="9134476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216493" y="0"/>
                <a:ext cx="6476999" cy="9134476"/>
                <a:chOff x="216493" y="0"/>
                <a:chExt cx="6476999" cy="9134476"/>
              </a:xfrm>
            </p:grpSpPr>
            <p:sp>
              <p:nvSpPr>
                <p:cNvPr id="5" name="Rectángulo 4"/>
                <p:cNvSpPr/>
                <p:nvPr/>
              </p:nvSpPr>
              <p:spPr>
                <a:xfrm>
                  <a:off x="216493" y="0"/>
                  <a:ext cx="6476999" cy="91344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>
                  <a:off x="807721" y="402890"/>
                  <a:ext cx="5383529" cy="793532"/>
                  <a:chOff x="807721" y="402890"/>
                  <a:chExt cx="5383529" cy="793532"/>
                </a:xfrm>
              </p:grpSpPr>
              <p:sp>
                <p:nvSpPr>
                  <p:cNvPr id="4" name="Rectángulo 3"/>
                  <p:cNvSpPr/>
                  <p:nvPr/>
                </p:nvSpPr>
                <p:spPr>
                  <a:xfrm>
                    <a:off x="807721" y="402890"/>
                    <a:ext cx="538352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s-ES" sz="2400" b="0" cap="none" spc="0" dirty="0" smtClean="0">
                        <a:ln w="0"/>
                        <a:solidFill>
                          <a:srgbClr val="17A589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Ada Tatiana </a:t>
                    </a:r>
                    <a:r>
                      <a:rPr lang="es-ES" sz="2400" b="0" cap="none" spc="0" dirty="0" err="1" smtClean="0">
                        <a:ln w="0"/>
                        <a:solidFill>
                          <a:srgbClr val="17A589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Yajahuanca</a:t>
                    </a:r>
                    <a:r>
                      <a:rPr lang="es-ES" sz="2400" b="0" cap="none" spc="0" dirty="0" smtClean="0">
                        <a:ln w="0"/>
                        <a:solidFill>
                          <a:srgbClr val="17A589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 Chupa</a:t>
                    </a:r>
                    <a:endParaRPr lang="es-ES" sz="2400" b="0" cap="none" spc="0" dirty="0">
                      <a:ln w="0"/>
                      <a:solidFill>
                        <a:srgbClr val="17A589"/>
                      </a:solidFill>
                      <a:effectLst>
                        <a:reflection blurRad="6350" stA="53000" endA="300" endPos="35500" dir="5400000" sy="-90000" algn="bl" rotWithShape="0"/>
                      </a:effectLst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10" name="Rectángulo 9"/>
                  <p:cNvSpPr/>
                  <p:nvPr/>
                </p:nvSpPr>
                <p:spPr>
                  <a:xfrm>
                    <a:off x="807721" y="857868"/>
                    <a:ext cx="538352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s-ES" sz="160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UX- Designer</a:t>
                    </a:r>
                    <a:endParaRPr lang="es-ES" sz="1600" i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21" name="Grupo 20"/>
                <p:cNvGrpSpPr/>
                <p:nvPr/>
              </p:nvGrpSpPr>
              <p:grpSpPr>
                <a:xfrm>
                  <a:off x="461748" y="1233357"/>
                  <a:ext cx="6056357" cy="735224"/>
                  <a:chOff x="418205" y="1233357"/>
                  <a:chExt cx="6056357" cy="735224"/>
                </a:xfrm>
              </p:grpSpPr>
              <p:grpSp>
                <p:nvGrpSpPr>
                  <p:cNvPr id="16" name="Grupo 15"/>
                  <p:cNvGrpSpPr/>
                  <p:nvPr/>
                </p:nvGrpSpPr>
                <p:grpSpPr>
                  <a:xfrm>
                    <a:off x="418205" y="1237163"/>
                    <a:ext cx="1199607" cy="623104"/>
                    <a:chOff x="1080056" y="1237163"/>
                    <a:chExt cx="1199607" cy="623104"/>
                  </a:xfrm>
                </p:grpSpPr>
                <p:pic>
                  <p:nvPicPr>
                    <p:cNvPr id="6" name="Imagen 5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duotone>
                        <a:prstClr val="black"/>
                        <a:srgbClr val="1DFFFF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99860" y="1237163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" name="Rectángulo 10"/>
                    <p:cNvSpPr/>
                    <p:nvPr/>
                  </p:nvSpPr>
                  <p:spPr>
                    <a:xfrm>
                      <a:off x="1080056" y="1644823"/>
                      <a:ext cx="1199607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800" dirty="0" smtClean="0">
                          <a:ln w="0"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 Marzo 1989</a:t>
                      </a:r>
                      <a:endParaRPr lang="es-ES" sz="800" dirty="0">
                        <a:ln w="0"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  <p:grpSp>
                <p:nvGrpSpPr>
                  <p:cNvPr id="17" name="Grupo 16"/>
                  <p:cNvGrpSpPr/>
                  <p:nvPr/>
                </p:nvGrpSpPr>
                <p:grpSpPr>
                  <a:xfrm>
                    <a:off x="1706320" y="1237163"/>
                    <a:ext cx="1199607" cy="623103"/>
                    <a:chOff x="2371131" y="1237163"/>
                    <a:chExt cx="1199607" cy="623103"/>
                  </a:xfrm>
                </p:grpSpPr>
                <p:pic>
                  <p:nvPicPr>
                    <p:cNvPr id="7" name="Imagen 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rgbClr val="1DFFFF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90935" y="1237163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Rectángulo 11"/>
                    <p:cNvSpPr/>
                    <p:nvPr/>
                  </p:nvSpPr>
                  <p:spPr>
                    <a:xfrm>
                      <a:off x="2371131" y="1644822"/>
                      <a:ext cx="1199607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800" dirty="0" smtClean="0">
                          <a:ln w="0"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993622459</a:t>
                      </a:r>
                      <a:endParaRPr lang="es-ES" sz="800" dirty="0">
                        <a:ln w="0"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  <p:grpSp>
                <p:nvGrpSpPr>
                  <p:cNvPr id="18" name="Grupo 17"/>
                  <p:cNvGrpSpPr/>
                  <p:nvPr/>
                </p:nvGrpSpPr>
                <p:grpSpPr>
                  <a:xfrm>
                    <a:off x="2767148" y="1259483"/>
                    <a:ext cx="1513116" cy="600783"/>
                    <a:chOff x="3428999" y="1259483"/>
                    <a:chExt cx="1513116" cy="600783"/>
                  </a:xfrm>
                </p:grpSpPr>
                <p:pic>
                  <p:nvPicPr>
                    <p:cNvPr id="8" name="Imagen 7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rgbClr val="1DFFFF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82010" y="1259483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" name="Rectángulo 12"/>
                    <p:cNvSpPr/>
                    <p:nvPr/>
                  </p:nvSpPr>
                  <p:spPr>
                    <a:xfrm>
                      <a:off x="3428999" y="1644822"/>
                      <a:ext cx="1513116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800" dirty="0" smtClean="0">
                          <a:ln w="0"/>
                          <a:solidFill>
                            <a:srgbClr val="1D1D1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adayc@hotmail.com</a:t>
                      </a:r>
                      <a:endParaRPr lang="es-ES" sz="800" dirty="0">
                        <a:ln w="0"/>
                        <a:solidFill>
                          <a:srgbClr val="1D1D1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  <p:grpSp>
                <p:nvGrpSpPr>
                  <p:cNvPr id="19" name="Grupo 18"/>
                  <p:cNvGrpSpPr/>
                  <p:nvPr/>
                </p:nvGrpSpPr>
                <p:grpSpPr>
                  <a:xfrm>
                    <a:off x="4280264" y="1233357"/>
                    <a:ext cx="2194298" cy="735224"/>
                    <a:chOff x="4306680" y="1259483"/>
                    <a:chExt cx="2194298" cy="735224"/>
                  </a:xfrm>
                </p:grpSpPr>
                <p:pic>
                  <p:nvPicPr>
                    <p:cNvPr id="9" name="Imagen 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duotone>
                        <a:prstClr val="black"/>
                        <a:srgbClr val="1DFFFF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23829" y="1259483"/>
                      <a:ext cx="360000" cy="36000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sp>
                  <p:nvSpPr>
                    <p:cNvPr id="14" name="Rectángulo 13"/>
                    <p:cNvSpPr/>
                    <p:nvPr/>
                  </p:nvSpPr>
                  <p:spPr>
                    <a:xfrm>
                      <a:off x="4306680" y="1656153"/>
                      <a:ext cx="2194298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s-ES" sz="800" dirty="0" smtClean="0">
                          <a:ln w="0"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Las flores de Villa MZ C lote 16 </a:t>
                      </a:r>
                    </a:p>
                    <a:p>
                      <a:pPr algn="ctr"/>
                      <a:r>
                        <a:rPr lang="es-ES" sz="800" dirty="0" smtClean="0">
                          <a:ln w="0"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Juan de Miraflores </a:t>
                      </a:r>
                      <a:endParaRPr lang="es-ES" sz="800" dirty="0">
                        <a:ln w="0"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</p:grpSp>
          </p:grpSp>
          <p:cxnSp>
            <p:nvCxnSpPr>
              <p:cNvPr id="28" name="Conector recto 27"/>
              <p:cNvCxnSpPr/>
              <p:nvPr/>
            </p:nvCxnSpPr>
            <p:spPr>
              <a:xfrm flipH="1">
                <a:off x="3422391" y="2455817"/>
                <a:ext cx="6608" cy="6137040"/>
              </a:xfrm>
              <a:prstGeom prst="line">
                <a:avLst/>
              </a:prstGeom>
              <a:ln w="25400">
                <a:solidFill>
                  <a:srgbClr val="6B61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/>
            <p:cNvGrpSpPr/>
            <p:nvPr/>
          </p:nvGrpSpPr>
          <p:grpSpPr>
            <a:xfrm>
              <a:off x="313509" y="2063929"/>
              <a:ext cx="3123106" cy="1171510"/>
              <a:chOff x="313509" y="2063929"/>
              <a:chExt cx="3123106" cy="1171510"/>
            </a:xfrm>
          </p:grpSpPr>
          <p:sp>
            <p:nvSpPr>
              <p:cNvPr id="31" name="Rectángulo 30"/>
              <p:cNvSpPr/>
              <p:nvPr/>
            </p:nvSpPr>
            <p:spPr>
              <a:xfrm>
                <a:off x="410267" y="2063929"/>
                <a:ext cx="301873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1000" b="1" u="sng" dirty="0" smtClean="0">
                    <a:ln w="0"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SOBRE MÍ</a:t>
                </a:r>
                <a:endParaRPr lang="es-ES" sz="1000" b="1" u="sng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313509" y="2312109"/>
                <a:ext cx="312310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s-PE" sz="900" dirty="0">
                    <a:ln w="0"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Soy UX Designer de Laboratoria y Bachiller en Administración de negocios internacionales. Considero a la investigación como un medio fundamental para encontrar las necesidades de los usuarios y satisfacerlas. Es por ello que deseo especializarme en UX Research.</a:t>
                </a:r>
                <a:endParaRPr lang="es-ES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34" name="Rectángulo 33"/>
          <p:cNvSpPr/>
          <p:nvPr/>
        </p:nvSpPr>
        <p:spPr>
          <a:xfrm>
            <a:off x="392823" y="3190373"/>
            <a:ext cx="3034961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u="sng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IDIOMAS</a:t>
            </a:r>
            <a:endParaRPr lang="es-ES" sz="1000" b="1" u="sng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20" name="Grupo 119"/>
          <p:cNvGrpSpPr/>
          <p:nvPr/>
        </p:nvGrpSpPr>
        <p:grpSpPr>
          <a:xfrm>
            <a:off x="497717" y="3378636"/>
            <a:ext cx="2874324" cy="431357"/>
            <a:chOff x="497717" y="3195747"/>
            <a:chExt cx="2654782" cy="431357"/>
          </a:xfrm>
        </p:grpSpPr>
        <p:grpSp>
          <p:nvGrpSpPr>
            <p:cNvPr id="43" name="Grupo 42"/>
            <p:cNvGrpSpPr/>
            <p:nvPr/>
          </p:nvGrpSpPr>
          <p:grpSpPr>
            <a:xfrm>
              <a:off x="1928945" y="3448585"/>
              <a:ext cx="1223554" cy="178519"/>
              <a:chOff x="1928945" y="4084320"/>
              <a:chExt cx="1223554" cy="178519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1928945" y="4084320"/>
                <a:ext cx="1223554" cy="174171"/>
              </a:xfrm>
              <a:prstGeom prst="roundRect">
                <a:avLst/>
              </a:prstGeom>
              <a:ln>
                <a:solidFill>
                  <a:srgbClr val="6B616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>
                <a:off x="1939223" y="4088668"/>
                <a:ext cx="900000" cy="174171"/>
              </a:xfrm>
              <a:prstGeom prst="roundRect">
                <a:avLst/>
              </a:prstGeom>
              <a:ln>
                <a:solidFill>
                  <a:srgbClr val="6B616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</p:grpSp>
        <p:sp>
          <p:nvSpPr>
            <p:cNvPr id="42" name="Rectángulo 41"/>
            <p:cNvSpPr/>
            <p:nvPr/>
          </p:nvSpPr>
          <p:spPr>
            <a:xfrm>
              <a:off x="1913786" y="3195747"/>
              <a:ext cx="11996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8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Inglés</a:t>
              </a:r>
              <a:endParaRPr lang="es-ES" sz="8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Rectángulo redondeado 45"/>
            <p:cNvSpPr/>
            <p:nvPr/>
          </p:nvSpPr>
          <p:spPr>
            <a:xfrm>
              <a:off x="497717" y="3448541"/>
              <a:ext cx="1210492" cy="165467"/>
            </a:xfrm>
            <a:prstGeom prst="roundRect">
              <a:avLst/>
            </a:prstGeom>
            <a:ln>
              <a:solidFill>
                <a:srgbClr val="6B616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516753" y="3234034"/>
              <a:ext cx="11996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8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Portugués</a:t>
              </a:r>
              <a:endParaRPr lang="es-ES" sz="8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3429000" y="2051438"/>
            <a:ext cx="300847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u="sng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EXPERIENCIA LABORAL</a:t>
            </a:r>
            <a:endParaRPr lang="es-ES" sz="1000" b="1" u="sng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3445190" y="2325216"/>
            <a:ext cx="2992284" cy="1540422"/>
            <a:chOff x="3445190" y="2725808"/>
            <a:chExt cx="2992284" cy="1540422"/>
          </a:xfrm>
        </p:grpSpPr>
        <p:sp>
          <p:nvSpPr>
            <p:cNvPr id="53" name="Rectángulo 52"/>
            <p:cNvSpPr/>
            <p:nvPr/>
          </p:nvSpPr>
          <p:spPr>
            <a:xfrm>
              <a:off x="3445190" y="2725808"/>
              <a:ext cx="295452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IPSOS Perú S.A</a:t>
              </a:r>
              <a:r>
                <a:rPr lang="es-ES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– (01/2016 a 04/2017)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3449544" y="2872785"/>
              <a:ext cx="230682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Loyalty – Asistente de investigación </a:t>
              </a:r>
              <a:endParaRPr lang="es-ES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3462608" y="3065901"/>
              <a:ext cx="29748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Elaboré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Reportes e informes acerca de los principales indicadores de desempeño acerca de la satisfacción del servicio con el cliente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Coordiné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 las diversas áreas internas para la realización de </a:t>
              </a: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estudios (sistemas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procesamiento, encuestadores)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Visité a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clientes acerca de los estudios de investigación de mercados.</a:t>
              </a: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3449538" y="3870981"/>
            <a:ext cx="3335516" cy="1401922"/>
            <a:chOff x="3445190" y="2725808"/>
            <a:chExt cx="3335516" cy="1401922"/>
          </a:xfrm>
        </p:grpSpPr>
        <p:sp>
          <p:nvSpPr>
            <p:cNvPr id="61" name="Rectángulo 60"/>
            <p:cNvSpPr/>
            <p:nvPr/>
          </p:nvSpPr>
          <p:spPr>
            <a:xfrm>
              <a:off x="3445190" y="2725808"/>
              <a:ext cx="33355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Telefónica del Perú S.A.– </a:t>
              </a:r>
              <a:r>
                <a:rPr lang="es-ES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(06/2014 a 12/2015)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3449544" y="2872785"/>
              <a:ext cx="322122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Gerencia de Customer Experience  – Practicante</a:t>
              </a:r>
              <a:endParaRPr lang="es-ES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462608" y="3065901"/>
              <a:ext cx="2974866" cy="1061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Analicé de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eportes e informes acerca de los principales KPI’s y CTQ’s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Coordiné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 las agencias de investigación de mercados (IPSOS, Inmark, Lumini) para realizar focus group y encuestas.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Elaboré diseños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muestrales y cuestionarios para estudios de mercado</a:t>
              </a: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471303" y="5277415"/>
            <a:ext cx="3479214" cy="1124923"/>
            <a:chOff x="3445190" y="2725808"/>
            <a:chExt cx="3479214" cy="1124923"/>
          </a:xfrm>
        </p:grpSpPr>
        <p:sp>
          <p:nvSpPr>
            <p:cNvPr id="65" name="Rectángulo 64"/>
            <p:cNvSpPr/>
            <p:nvPr/>
          </p:nvSpPr>
          <p:spPr>
            <a:xfrm>
              <a:off x="3445190" y="2725808"/>
              <a:ext cx="34792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Amauta Consultores </a:t>
              </a:r>
              <a:r>
                <a:rPr lang="es-ES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 (11/2009 a 05/2010)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3449544" y="2872785"/>
              <a:ext cx="322122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Área de Sistemas – UI/Front-end Developer</a:t>
              </a:r>
              <a:endParaRPr lang="es-ES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3462608" y="3065901"/>
              <a:ext cx="2974866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Desarrollé páginas web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 CSS empleando Adobe Dreamweaver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Empleé programas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 diseño gráfico como Photoshop y Fireworks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Programé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 PHP y </a:t>
              </a: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JavaScript.</a:t>
              </a:r>
              <a:endParaRPr lang="es-PE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475653" y="6422591"/>
            <a:ext cx="3645886" cy="847924"/>
            <a:chOff x="3445190" y="2725808"/>
            <a:chExt cx="3645886" cy="847924"/>
          </a:xfrm>
        </p:grpSpPr>
        <p:sp>
          <p:nvSpPr>
            <p:cNvPr id="69" name="Rectángulo 68"/>
            <p:cNvSpPr/>
            <p:nvPr/>
          </p:nvSpPr>
          <p:spPr>
            <a:xfrm>
              <a:off x="3445190" y="2725808"/>
              <a:ext cx="364588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Universidad </a:t>
              </a:r>
              <a:r>
                <a:rPr lang="es-ES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Wiener</a:t>
              </a:r>
              <a:r>
                <a:rPr lang="es-ES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 </a:t>
              </a:r>
              <a:r>
                <a:rPr lang="es-ES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(03/2009 a 11/2009)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3449544" y="2872785"/>
              <a:ext cx="322122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Biblioteca Central – Asistente de Biblioteca</a:t>
              </a:r>
              <a:endParaRPr lang="es-ES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3462608" y="3065901"/>
              <a:ext cx="29748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Orienté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los </a:t>
              </a: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alumnos respecto a consultas y préstamos de material.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Organicé y mantuve el material bibliográfico.</a:t>
              </a:r>
              <a:endParaRPr lang="es-PE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462582" y="7411023"/>
            <a:ext cx="3645886" cy="847924"/>
            <a:chOff x="3445190" y="2725808"/>
            <a:chExt cx="3645886" cy="847924"/>
          </a:xfrm>
        </p:grpSpPr>
        <p:sp>
          <p:nvSpPr>
            <p:cNvPr id="114" name="Rectángulo 113"/>
            <p:cNvSpPr/>
            <p:nvPr/>
          </p:nvSpPr>
          <p:spPr>
            <a:xfrm>
              <a:off x="3445190" y="2725808"/>
              <a:ext cx="364588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SIMATION S.A.C.– (12/2008 a 02/2009)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3449544" y="2872785"/>
              <a:ext cx="322122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Área de sistemas  – Programadora</a:t>
              </a:r>
              <a:endParaRPr lang="es-ES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3462608" y="3065901"/>
              <a:ext cx="29748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Desarrollé software con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Visual Basic.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Coordiné los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requerimientos de programación con los usuarios finales</a:t>
              </a:r>
            </a:p>
          </p:txBody>
        </p:sp>
      </p:grpSp>
      <p:sp>
        <p:nvSpPr>
          <p:cNvPr id="117" name="Rectángulo 116"/>
          <p:cNvSpPr/>
          <p:nvPr/>
        </p:nvSpPr>
        <p:spPr>
          <a:xfrm>
            <a:off x="351608" y="3934958"/>
            <a:ext cx="3080535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u="sng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HERRAMIENTAS</a:t>
            </a:r>
            <a:endParaRPr lang="es-ES" sz="1000" b="1" u="sng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8" name="Picture 14" descr="Logo de aplicació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73" y="1087084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upo 120"/>
          <p:cNvGrpSpPr/>
          <p:nvPr/>
        </p:nvGrpSpPr>
        <p:grpSpPr>
          <a:xfrm>
            <a:off x="628287" y="4210200"/>
            <a:ext cx="2437219" cy="380742"/>
            <a:chOff x="872133" y="4349542"/>
            <a:chExt cx="2437219" cy="380742"/>
          </a:xfrm>
          <a:solidFill>
            <a:schemeClr val="accent1">
              <a:lumMod val="40000"/>
              <a:lumOff val="60000"/>
              <a:alpha val="0"/>
            </a:schemeClr>
          </a:solidFill>
        </p:grpSpPr>
        <p:pic>
          <p:nvPicPr>
            <p:cNvPr id="1026" name="Picture 2" descr="Logo de aplicació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33" y="4349542"/>
              <a:ext cx="288000" cy="28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 de aplicació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502" y="4387678"/>
              <a:ext cx="288000" cy="28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ogo de aplicació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349" y="4387678"/>
              <a:ext cx="290368" cy="28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ogo de aplicació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161" y="4406284"/>
              <a:ext cx="288000" cy="28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Logo de aplicació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963" y="4406284"/>
              <a:ext cx="288000" cy="28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Logo de aplicació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082" y="4409560"/>
              <a:ext cx="288000" cy="28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Logo de aplicació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352" y="4370284"/>
              <a:ext cx="360000" cy="360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Rectángulo 126"/>
          <p:cNvSpPr/>
          <p:nvPr/>
        </p:nvSpPr>
        <p:spPr>
          <a:xfrm>
            <a:off x="392676" y="4686162"/>
            <a:ext cx="3061766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u="sng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FORMACIÓN ACADÉMICA</a:t>
            </a:r>
            <a:endParaRPr lang="es-ES" sz="1000" b="1" u="sng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6" name="Grupo 155"/>
          <p:cNvGrpSpPr/>
          <p:nvPr/>
        </p:nvGrpSpPr>
        <p:grpSpPr>
          <a:xfrm>
            <a:off x="357987" y="4933436"/>
            <a:ext cx="2989356" cy="518671"/>
            <a:chOff x="3410354" y="2725808"/>
            <a:chExt cx="2989356" cy="518671"/>
          </a:xfrm>
        </p:grpSpPr>
        <p:sp>
          <p:nvSpPr>
            <p:cNvPr id="157" name="Rectángulo 156"/>
            <p:cNvSpPr/>
            <p:nvPr/>
          </p:nvSpPr>
          <p:spPr>
            <a:xfrm>
              <a:off x="3445190" y="2725808"/>
              <a:ext cx="295452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Laboratoria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3449544" y="2872785"/>
              <a:ext cx="230682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i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UX Designer</a:t>
              </a:r>
              <a:endParaRPr lang="es-ES" sz="9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3410354" y="3013647"/>
              <a:ext cx="297486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(Setiembre 2017–Actualidad)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371051" y="5425466"/>
            <a:ext cx="2974866" cy="518671"/>
            <a:chOff x="3445190" y="2725808"/>
            <a:chExt cx="2974866" cy="518671"/>
          </a:xfrm>
        </p:grpSpPr>
        <p:sp>
          <p:nvSpPr>
            <p:cNvPr id="161" name="Rectángulo 160"/>
            <p:cNvSpPr/>
            <p:nvPr/>
          </p:nvSpPr>
          <p:spPr>
            <a:xfrm>
              <a:off x="3445190" y="2725808"/>
              <a:ext cx="295452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PE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Universidad </a:t>
              </a:r>
              <a:r>
                <a:rPr lang="es-PE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Nacional Mayor de San Marcos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3449543" y="2872785"/>
              <a:ext cx="282368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i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Administración de Negocios Internacionales</a:t>
              </a:r>
            </a:p>
          </p:txBody>
        </p:sp>
        <p:sp>
          <p:nvSpPr>
            <p:cNvPr id="163" name="Rectángulo 162"/>
            <p:cNvSpPr/>
            <p:nvPr/>
          </p:nvSpPr>
          <p:spPr>
            <a:xfrm>
              <a:off x="3445190" y="3013647"/>
              <a:ext cx="297486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(Marzo 2012–Diciembre 2016)</a:t>
              </a:r>
            </a:p>
          </p:txBody>
        </p:sp>
      </p:grpSp>
      <p:grpSp>
        <p:nvGrpSpPr>
          <p:cNvPr id="164" name="Grupo 163"/>
          <p:cNvGrpSpPr/>
          <p:nvPr/>
        </p:nvGrpSpPr>
        <p:grpSpPr>
          <a:xfrm>
            <a:off x="366697" y="5908813"/>
            <a:ext cx="2974866" cy="531912"/>
            <a:chOff x="3445190" y="2725808"/>
            <a:chExt cx="2974866" cy="290228"/>
          </a:xfrm>
        </p:grpSpPr>
        <p:sp>
          <p:nvSpPr>
            <p:cNvPr id="165" name="Rectángulo 164"/>
            <p:cNvSpPr/>
            <p:nvPr/>
          </p:nvSpPr>
          <p:spPr>
            <a:xfrm>
              <a:off x="3445190" y="2725808"/>
              <a:ext cx="2954520" cy="125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PE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Instituto </a:t>
              </a:r>
              <a:r>
                <a:rPr lang="es-PE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Superior </a:t>
              </a:r>
              <a:r>
                <a:rPr lang="es-PE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“</a:t>
              </a:r>
              <a:r>
                <a:rPr lang="es-PE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Norbert Wiener” 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3449543" y="2811010"/>
              <a:ext cx="2823689" cy="125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ES" sz="900" i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Computación e Informática.</a:t>
              </a:r>
            </a:p>
          </p:txBody>
        </p:sp>
        <p:sp>
          <p:nvSpPr>
            <p:cNvPr id="167" name="Rectángulo 166"/>
            <p:cNvSpPr/>
            <p:nvPr/>
          </p:nvSpPr>
          <p:spPr>
            <a:xfrm>
              <a:off x="3445190" y="2890086"/>
              <a:ext cx="2974866" cy="125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(Marzo 2006 – Marzo 2009)</a:t>
              </a:r>
            </a:p>
          </p:txBody>
        </p:sp>
      </p:grpSp>
      <p:sp>
        <p:nvSpPr>
          <p:cNvPr id="178" name="Rectángulo 177"/>
          <p:cNvSpPr/>
          <p:nvPr/>
        </p:nvSpPr>
        <p:spPr>
          <a:xfrm>
            <a:off x="410241" y="6453332"/>
            <a:ext cx="3017543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u="sng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CONGRESOS</a:t>
            </a:r>
            <a:endParaRPr lang="es-ES" sz="1000" b="1" u="sng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85" name="Grupo 184"/>
          <p:cNvGrpSpPr/>
          <p:nvPr/>
        </p:nvGrpSpPr>
        <p:grpSpPr>
          <a:xfrm>
            <a:off x="347934" y="6676765"/>
            <a:ext cx="3024107" cy="717109"/>
            <a:chOff x="334874" y="6864008"/>
            <a:chExt cx="3024107" cy="820854"/>
          </a:xfrm>
        </p:grpSpPr>
        <p:grpSp>
          <p:nvGrpSpPr>
            <p:cNvPr id="186" name="Grupo 185"/>
            <p:cNvGrpSpPr/>
            <p:nvPr/>
          </p:nvGrpSpPr>
          <p:grpSpPr>
            <a:xfrm>
              <a:off x="334874" y="6864008"/>
              <a:ext cx="3024107" cy="820854"/>
              <a:chOff x="3445190" y="2725808"/>
              <a:chExt cx="3024107" cy="237667"/>
            </a:xfrm>
          </p:grpSpPr>
          <p:sp>
            <p:nvSpPr>
              <p:cNvPr id="188" name="Rectángulo 187"/>
              <p:cNvSpPr/>
              <p:nvPr/>
            </p:nvSpPr>
            <p:spPr>
              <a:xfrm>
                <a:off x="3445190" y="2725808"/>
                <a:ext cx="2954520" cy="66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s-PE" sz="900" b="1" dirty="0" smtClean="0">
                    <a:ln w="0"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MARKETING </a:t>
                </a:r>
                <a:r>
                  <a:rPr lang="es-PE" sz="900" b="1" dirty="0">
                    <a:ln w="0"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SUMMIT 2016 </a:t>
                </a:r>
                <a:endParaRPr lang="es-ES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89" name="Rectángulo 188"/>
              <p:cNvSpPr/>
              <p:nvPr/>
            </p:nvSpPr>
            <p:spPr>
              <a:xfrm>
                <a:off x="3449543" y="2780747"/>
                <a:ext cx="3019754" cy="66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s-ES" sz="900" i="1" dirty="0" smtClean="0">
                    <a:ln w="0"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“Trends &amp; challenges in </a:t>
                </a:r>
                <a:r>
                  <a:rPr lang="es-ES" sz="900" i="1" dirty="0" err="1" smtClean="0">
                    <a:ln w="0"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</a:t>
                </a:r>
                <a:r>
                  <a:rPr lang="es-ES" sz="900" i="1" dirty="0" smtClean="0">
                    <a:ln w="0"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digital era”</a:t>
                </a:r>
                <a:endParaRPr lang="es-ES" sz="900" i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90" name="Rectángulo 189"/>
              <p:cNvSpPr/>
              <p:nvPr/>
            </p:nvSpPr>
            <p:spPr>
              <a:xfrm>
                <a:off x="3453218" y="2887917"/>
                <a:ext cx="2974866" cy="75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endPara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87" name="Rectángulo 186"/>
            <p:cNvSpPr/>
            <p:nvPr/>
          </p:nvSpPr>
          <p:spPr>
            <a:xfrm>
              <a:off x="338548" y="7236700"/>
              <a:ext cx="2974866" cy="2642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Universidad </a:t>
              </a: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Pacifico  </a:t>
              </a:r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(Octubre - 2016</a:t>
              </a:r>
              <a:r>
                <a:rPr lang="es-PE" sz="900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s-PE" sz="900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3" name="Rectángulo 192"/>
          <p:cNvSpPr/>
          <p:nvPr/>
        </p:nvSpPr>
        <p:spPr>
          <a:xfrm>
            <a:off x="414592" y="7215330"/>
            <a:ext cx="3017543" cy="2462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u="sng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REFERENCIAS PERSONALES</a:t>
            </a:r>
            <a:endParaRPr lang="es-ES" sz="1000" b="1" u="sng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95" name="Grupo 194"/>
          <p:cNvGrpSpPr/>
          <p:nvPr/>
        </p:nvGrpSpPr>
        <p:grpSpPr>
          <a:xfrm>
            <a:off x="327588" y="7473602"/>
            <a:ext cx="2979217" cy="561579"/>
            <a:chOff x="3420493" y="2725808"/>
            <a:chExt cx="2979217" cy="183822"/>
          </a:xfrm>
        </p:grpSpPr>
        <p:sp>
          <p:nvSpPr>
            <p:cNvPr id="197" name="Rectángulo 196"/>
            <p:cNvSpPr/>
            <p:nvPr/>
          </p:nvSpPr>
          <p:spPr>
            <a:xfrm>
              <a:off x="3445190" y="2725808"/>
              <a:ext cx="2954520" cy="120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PE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MBA</a:t>
              </a:r>
              <a:r>
                <a:rPr lang="es-PE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Acuña, Víctor </a:t>
              </a:r>
              <a:r>
                <a:rPr lang="es-PE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(Senior Project Manager </a:t>
              </a:r>
              <a:r>
                <a:rPr lang="es-PE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 Telefónica del Perú S.A.)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3420493" y="2834072"/>
              <a:ext cx="2974866" cy="75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Celular: 998450018</a:t>
              </a:r>
            </a:p>
          </p:txBody>
        </p:sp>
      </p:grpSp>
      <p:grpSp>
        <p:nvGrpSpPr>
          <p:cNvPr id="201" name="Grupo 200"/>
          <p:cNvGrpSpPr/>
          <p:nvPr/>
        </p:nvGrpSpPr>
        <p:grpSpPr>
          <a:xfrm>
            <a:off x="350013" y="8027167"/>
            <a:ext cx="2979217" cy="561582"/>
            <a:chOff x="3420493" y="2725808"/>
            <a:chExt cx="2979217" cy="183823"/>
          </a:xfrm>
        </p:grpSpPr>
        <p:sp>
          <p:nvSpPr>
            <p:cNvPr id="202" name="Rectángulo 201"/>
            <p:cNvSpPr/>
            <p:nvPr/>
          </p:nvSpPr>
          <p:spPr>
            <a:xfrm>
              <a:off x="3445190" y="2725808"/>
              <a:ext cx="2954520" cy="120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s-PE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Mg</a:t>
              </a:r>
              <a:r>
                <a:rPr lang="es-PE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Tenorio Guadalupe, Walter </a:t>
              </a:r>
              <a:r>
                <a:rPr lang="es-PE" sz="900" b="1" dirty="0" smtClean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</a:t>
              </a:r>
              <a:r>
                <a:rPr lang="es-PE" sz="900" b="1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Analista Senior de Investigación – IPSOS Perú)</a:t>
              </a:r>
              <a:endParaRPr lang="es-ES" sz="900" b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3" name="Rectángulo 202"/>
            <p:cNvSpPr/>
            <p:nvPr/>
          </p:nvSpPr>
          <p:spPr>
            <a:xfrm>
              <a:off x="3420493" y="2834073"/>
              <a:ext cx="2974866" cy="75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PE" sz="900" dirty="0">
                  <a:ln w="0"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Celular: 996475164</a:t>
              </a:r>
            </a:p>
          </p:txBody>
        </p:sp>
      </p:grpSp>
      <p:pic>
        <p:nvPicPr>
          <p:cNvPr id="125" name="Imagen 1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2" y="8662829"/>
            <a:ext cx="243861" cy="243861"/>
          </a:xfrm>
          <a:prstGeom prst="rect">
            <a:avLst/>
          </a:prstGeom>
        </p:spPr>
      </p:pic>
      <p:sp>
        <p:nvSpPr>
          <p:cNvPr id="126" name="CuadroTexto 125"/>
          <p:cNvSpPr txBox="1"/>
          <p:nvPr/>
        </p:nvSpPr>
        <p:spPr>
          <a:xfrm>
            <a:off x="1333791" y="8685746"/>
            <a:ext cx="949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5"/>
              </a:rPr>
              <a:t>adayajahuanca</a:t>
            </a:r>
            <a:r>
              <a:rPr lang="es-PE" sz="800" dirty="0">
                <a:hlinkClick r:id="rId15"/>
              </a:rPr>
              <a:t>/</a:t>
            </a:r>
            <a:endParaRPr lang="es-PE" sz="800" dirty="0"/>
          </a:p>
        </p:txBody>
      </p:sp>
      <p:pic>
        <p:nvPicPr>
          <p:cNvPr id="1024" name="Imagen 102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46" y="8671068"/>
            <a:ext cx="244800" cy="244800"/>
          </a:xfrm>
          <a:prstGeom prst="rect">
            <a:avLst/>
          </a:prstGeom>
        </p:spPr>
      </p:pic>
      <p:sp>
        <p:nvSpPr>
          <p:cNvPr id="240" name="CuadroTexto 239"/>
          <p:cNvSpPr txBox="1"/>
          <p:nvPr/>
        </p:nvSpPr>
        <p:spPr>
          <a:xfrm>
            <a:off x="4461808" y="8690716"/>
            <a:ext cx="949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7"/>
              </a:rPr>
              <a:t>adayc</a:t>
            </a:r>
            <a:endParaRPr lang="es-PE" sz="800" dirty="0"/>
          </a:p>
        </p:txBody>
      </p:sp>
      <p:pic>
        <p:nvPicPr>
          <p:cNvPr id="1025" name="Imagen 10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2" y="8696695"/>
            <a:ext cx="244800" cy="244800"/>
          </a:xfrm>
          <a:prstGeom prst="rect">
            <a:avLst/>
          </a:prstGeom>
        </p:spPr>
      </p:pic>
      <p:sp>
        <p:nvSpPr>
          <p:cNvPr id="242" name="CuadroTexto 241"/>
          <p:cNvSpPr txBox="1"/>
          <p:nvPr/>
        </p:nvSpPr>
        <p:spPr>
          <a:xfrm>
            <a:off x="5228969" y="8685746"/>
            <a:ext cx="949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9"/>
              </a:rPr>
              <a:t>@adayc</a:t>
            </a:r>
            <a:endParaRPr lang="es-PE" sz="800" dirty="0"/>
          </a:p>
        </p:txBody>
      </p:sp>
      <p:sp>
        <p:nvSpPr>
          <p:cNvPr id="244" name="CuadroTexto 243"/>
          <p:cNvSpPr txBox="1"/>
          <p:nvPr/>
        </p:nvSpPr>
        <p:spPr>
          <a:xfrm>
            <a:off x="2520339" y="8696695"/>
            <a:ext cx="1720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chemeClr val="tx1">
                    <a:lumMod val="95000"/>
                    <a:lumOff val="5000"/>
                  </a:schemeClr>
                </a:solidFill>
                <a:hlinkClick r:id="rId20"/>
              </a:rPr>
              <a:t>https://adayc.github.io/portfolio</a:t>
            </a:r>
            <a:r>
              <a:rPr lang="es-PE" sz="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0"/>
              </a:rPr>
              <a:t>/</a:t>
            </a:r>
            <a:endParaRPr lang="es-PE" sz="800" dirty="0"/>
          </a:p>
        </p:txBody>
      </p:sp>
      <p:pic>
        <p:nvPicPr>
          <p:cNvPr id="1029" name="Imagen 10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58" y="869116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402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53</cp:revision>
  <dcterms:created xsi:type="dcterms:W3CDTF">2018-02-22T05:42:17Z</dcterms:created>
  <dcterms:modified xsi:type="dcterms:W3CDTF">2018-04-11T03:09:37Z</dcterms:modified>
</cp:coreProperties>
</file>