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7" r:id="rId6"/>
    <p:sldId id="266" r:id="rId7"/>
    <p:sldId id="258" r:id="rId8"/>
    <p:sldId id="268" r:id="rId9"/>
    <p:sldId id="269" r:id="rId10"/>
    <p:sldId id="265" r:id="rId11"/>
    <p:sldId id="259" r:id="rId12"/>
    <p:sldId id="264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/>
    <p:restoredTop sz="94689"/>
  </p:normalViewPr>
  <p:slideViewPr>
    <p:cSldViewPr snapToGrid="0" snapToObjects="1">
      <p:cViewPr varScale="1">
        <p:scale>
          <a:sx n="95" d="100"/>
          <a:sy n="9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33E-CE16-3448-9742-6F13A245D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Disney analytics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79C30-4488-BC42-8330-66B2B8A56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 Zhu</a:t>
            </a:r>
          </a:p>
        </p:txBody>
      </p:sp>
    </p:spTree>
    <p:extLst>
      <p:ext uri="{BB962C8B-B14F-4D97-AF65-F5344CB8AC3E}">
        <p14:creationId xmlns:p14="http://schemas.microsoft.com/office/powerpoint/2010/main" val="214722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B3CAF-ABD0-F844-9535-B737265557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121435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D04BD-F63B-7C4D-AD92-897C2555957A}"/>
              </a:ext>
            </a:extLst>
          </p:cNvPr>
          <p:cNvSpPr txBox="1"/>
          <p:nvPr/>
        </p:nvSpPr>
        <p:spPr>
          <a:xfrm>
            <a:off x="2896994" y="2183436"/>
            <a:ext cx="634951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Predict Household Likelihood to watch A Million Little Things</a:t>
            </a:r>
          </a:p>
          <a:p>
            <a:pPr algn="ctr"/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414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041B-E760-0648-935A-7FE22D76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0B06-08FE-FD48-9CD0-60D8EE06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1187"/>
            <a:ext cx="10260767" cy="40998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/>
              <a:t>Episode start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Number of previous episodes watched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Total amount of time spent on watching previous episodes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Event length in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Binary column: 1 for live-watch, 0 for no-live-watch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3000" dirty="0"/>
              <a:t>Unbalanced data – more no-live-watch than live-watch</a:t>
            </a:r>
          </a:p>
        </p:txBody>
      </p:sp>
    </p:spTree>
    <p:extLst>
      <p:ext uri="{BB962C8B-B14F-4D97-AF65-F5344CB8AC3E}">
        <p14:creationId xmlns:p14="http://schemas.microsoft.com/office/powerpoint/2010/main" val="145105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65FC-7284-F740-B4FB-4674702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FFDEBE-8D37-5E4F-8548-6680D8C5E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34077"/>
              </p:ext>
            </p:extLst>
          </p:nvPr>
        </p:nvGraphicFramePr>
        <p:xfrm>
          <a:off x="1371600" y="2171700"/>
          <a:ext cx="9915993" cy="2720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96980">
                  <a:extLst>
                    <a:ext uri="{9D8B030D-6E8A-4147-A177-3AD203B41FA5}">
                      <a16:colId xmlns:a16="http://schemas.microsoft.com/office/drawing/2014/main" val="632461912"/>
                    </a:ext>
                  </a:extLst>
                </a:gridCol>
                <a:gridCol w="3461217">
                  <a:extLst>
                    <a:ext uri="{9D8B030D-6E8A-4147-A177-3AD203B41FA5}">
                      <a16:colId xmlns:a16="http://schemas.microsoft.com/office/drawing/2014/main" val="1031575033"/>
                    </a:ext>
                  </a:extLst>
                </a:gridCol>
                <a:gridCol w="3357796">
                  <a:extLst>
                    <a:ext uri="{9D8B030D-6E8A-4147-A177-3AD203B41FA5}">
                      <a16:colId xmlns:a16="http://schemas.microsoft.com/office/drawing/2014/main" val="3779025789"/>
                    </a:ext>
                  </a:extLst>
                </a:gridCol>
              </a:tblGrid>
              <a:tr h="680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Ridge Regression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Random Forest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54888"/>
                  </a:ext>
                </a:extLst>
              </a:tr>
              <a:tr h="680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961"/>
                  </a:ext>
                </a:extLst>
              </a:tr>
              <a:tr h="680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65662"/>
                  </a:ext>
                </a:extLst>
              </a:tr>
              <a:tr h="680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2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5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DFC-24FD-3049-9C4A-321A82B6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Model Coefficients</a:t>
            </a:r>
            <a:br>
              <a:rPr lang="en-US" dirty="0"/>
            </a:br>
            <a:r>
              <a:rPr lang="en-US" dirty="0"/>
              <a:t>					</a:t>
            </a:r>
            <a:r>
              <a:rPr lang="en-US" sz="2800" dirty="0"/>
              <a:t>- Ridge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CF9FC-2407-7242-B3F3-FCCAB4B0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41" y="2171700"/>
            <a:ext cx="5634317" cy="40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553F-D676-3D43-A6FD-A116B4A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DD97-95C3-EE4C-9BDA-C0480BCC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demographic information to further analyze viewership patterns</a:t>
            </a:r>
          </a:p>
          <a:p>
            <a:r>
              <a:rPr lang="en-US" dirty="0"/>
              <a:t>Analyze the impact of the length of each episode</a:t>
            </a:r>
          </a:p>
          <a:p>
            <a:r>
              <a:rPr lang="en-US" dirty="0"/>
              <a:t>Consider the difference among different genres</a:t>
            </a:r>
          </a:p>
          <a:p>
            <a:pPr lvl="1"/>
            <a:r>
              <a:rPr lang="en-US" dirty="0"/>
              <a:t>News </a:t>
            </a:r>
            <a:r>
              <a:rPr lang="en-US" dirty="0" err="1"/>
              <a:t>v.s</a:t>
            </a:r>
            <a:r>
              <a:rPr lang="en-US" dirty="0"/>
              <a:t> entertainment</a:t>
            </a:r>
          </a:p>
          <a:p>
            <a:r>
              <a:rPr lang="en-US" dirty="0"/>
              <a:t>Define active viewers</a:t>
            </a:r>
          </a:p>
          <a:p>
            <a:pPr lvl="1"/>
            <a:r>
              <a:rPr lang="en-US" dirty="0"/>
              <a:t>Wait time till next visit -- active period</a:t>
            </a:r>
          </a:p>
        </p:txBody>
      </p:sp>
    </p:spTree>
    <p:extLst>
      <p:ext uri="{BB962C8B-B14F-4D97-AF65-F5344CB8AC3E}">
        <p14:creationId xmlns:p14="http://schemas.microsoft.com/office/powerpoint/2010/main" val="13634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F25324-8CF3-7842-AA87-0730362DA835}"/>
              </a:ext>
            </a:extLst>
          </p:cNvPr>
          <p:cNvSpPr txBox="1"/>
          <p:nvPr/>
        </p:nvSpPr>
        <p:spPr>
          <a:xfrm>
            <a:off x="4437087" y="2518347"/>
            <a:ext cx="391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05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5621-B4F1-954B-9F74-6B8DCD2D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462" y="2510852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Viewership Summary of Each Network</a:t>
            </a:r>
          </a:p>
        </p:txBody>
      </p:sp>
    </p:spTree>
    <p:extLst>
      <p:ext uri="{BB962C8B-B14F-4D97-AF65-F5344CB8AC3E}">
        <p14:creationId xmlns:p14="http://schemas.microsoft.com/office/powerpoint/2010/main" val="7061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3E88-3987-1240-957A-3731B57F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207"/>
          </a:xfrm>
        </p:spPr>
        <p:txBody>
          <a:bodyPr/>
          <a:lstStyle/>
          <a:p>
            <a:r>
              <a:rPr lang="en-US" dirty="0"/>
              <a:t>Viewership Summary of Each Network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005C4-5D81-F943-8174-554B90EB3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31895"/>
              </p:ext>
            </p:extLst>
          </p:nvPr>
        </p:nvGraphicFramePr>
        <p:xfrm>
          <a:off x="1371600" y="1978701"/>
          <a:ext cx="10103372" cy="341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843">
                  <a:extLst>
                    <a:ext uri="{9D8B030D-6E8A-4147-A177-3AD203B41FA5}">
                      <a16:colId xmlns:a16="http://schemas.microsoft.com/office/drawing/2014/main" val="345385455"/>
                    </a:ext>
                  </a:extLst>
                </a:gridCol>
                <a:gridCol w="2525843">
                  <a:extLst>
                    <a:ext uri="{9D8B030D-6E8A-4147-A177-3AD203B41FA5}">
                      <a16:colId xmlns:a16="http://schemas.microsoft.com/office/drawing/2014/main" val="1109001691"/>
                    </a:ext>
                  </a:extLst>
                </a:gridCol>
                <a:gridCol w="2525843">
                  <a:extLst>
                    <a:ext uri="{9D8B030D-6E8A-4147-A177-3AD203B41FA5}">
                      <a16:colId xmlns:a16="http://schemas.microsoft.com/office/drawing/2014/main" val="512572695"/>
                    </a:ext>
                  </a:extLst>
                </a:gridCol>
                <a:gridCol w="2525843">
                  <a:extLst>
                    <a:ext uri="{9D8B030D-6E8A-4147-A177-3AD203B41FA5}">
                      <a16:colId xmlns:a16="http://schemas.microsoft.com/office/drawing/2014/main" val="2574531053"/>
                    </a:ext>
                  </a:extLst>
                </a:gridCol>
              </a:tblGrid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Network_name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Total_Visit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Avg_Min_Per_Visit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Duration_Hr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96317"/>
                  </a:ext>
                </a:extLst>
              </a:tr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1,138,746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247,784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39589"/>
                  </a:ext>
                </a:extLst>
              </a:tr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1,075,893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219,972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71661"/>
                  </a:ext>
                </a:extLst>
              </a:tr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875,264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169,110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85671"/>
                  </a:ext>
                </a:extLst>
              </a:tr>
              <a:tr h="68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845,642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173,038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8994"/>
                  </a:ext>
                </a:extLst>
              </a:tr>
            </a:tbl>
          </a:graphicData>
        </a:graphic>
      </p:graphicFrame>
      <p:sp>
        <p:nvSpPr>
          <p:cNvPr id="7" name="Double Brace 6">
            <a:extLst>
              <a:ext uri="{FF2B5EF4-FFF2-40B4-BE49-F238E27FC236}">
                <a16:creationId xmlns:a16="http://schemas.microsoft.com/office/drawing/2014/main" id="{FB799B31-0AA0-C445-887A-F8DD4BA91E85}"/>
              </a:ext>
            </a:extLst>
          </p:cNvPr>
          <p:cNvSpPr/>
          <p:nvPr/>
        </p:nvSpPr>
        <p:spPr>
          <a:xfrm>
            <a:off x="6640642" y="2728210"/>
            <a:ext cx="2158583" cy="2428406"/>
          </a:xfrm>
          <a:prstGeom prst="bracePair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1A780-FEF0-9F46-8895-656E2696B0A1}"/>
              </a:ext>
            </a:extLst>
          </p:cNvPr>
          <p:cNvSpPr txBox="1"/>
          <p:nvPr/>
        </p:nvSpPr>
        <p:spPr>
          <a:xfrm>
            <a:off x="6423286" y="5552182"/>
            <a:ext cx="3057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Average minutes spent on each visit is similar across the four networks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8EF5FC3-8712-3546-A4CF-25BBF3A6B20D}"/>
              </a:ext>
            </a:extLst>
          </p:cNvPr>
          <p:cNvSpPr/>
          <p:nvPr/>
        </p:nvSpPr>
        <p:spPr>
          <a:xfrm>
            <a:off x="3964895" y="2810655"/>
            <a:ext cx="374754" cy="226351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A73D333-B811-8B4D-95E7-4EBB3621A6C0}"/>
              </a:ext>
            </a:extLst>
          </p:cNvPr>
          <p:cNvSpPr/>
          <p:nvPr/>
        </p:nvSpPr>
        <p:spPr>
          <a:xfrm>
            <a:off x="9129007" y="2810654"/>
            <a:ext cx="374754" cy="226351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4E180-8D1E-6E48-B011-87E3187A4822}"/>
              </a:ext>
            </a:extLst>
          </p:cNvPr>
          <p:cNvSpPr txBox="1"/>
          <p:nvPr/>
        </p:nvSpPr>
        <p:spPr>
          <a:xfrm>
            <a:off x="2293491" y="5552182"/>
            <a:ext cx="334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of hours spent on each network is attributable to the total visits</a:t>
            </a:r>
          </a:p>
        </p:txBody>
      </p:sp>
    </p:spTree>
    <p:extLst>
      <p:ext uri="{BB962C8B-B14F-4D97-AF65-F5344CB8AC3E}">
        <p14:creationId xmlns:p14="http://schemas.microsoft.com/office/powerpoint/2010/main" val="4518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D436-3370-A14E-A45E-37695844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Visits</a:t>
            </a:r>
            <a:r>
              <a:rPr lang="zh-CN" altLang="en-US" dirty="0"/>
              <a:t> </a:t>
            </a:r>
            <a:r>
              <a:rPr lang="en-US" altLang="zh-CN" dirty="0"/>
              <a:t>in Sep - Oct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E2557-9B05-994E-8FD5-D662D87A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267450" cy="497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45EB0-CD5C-AF41-887F-AC31D8120303}"/>
              </a:ext>
            </a:extLst>
          </p:cNvPr>
          <p:cNvSpPr txBox="1"/>
          <p:nvPr/>
        </p:nvSpPr>
        <p:spPr>
          <a:xfrm>
            <a:off x="8283388" y="2179012"/>
            <a:ext cx="34558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Sharp increase in total visits in October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Seems to be caused by the increase in the </a:t>
            </a:r>
            <a:r>
              <a:rPr lang="en-US" sz="2000" b="1" dirty="0"/>
              <a:t>number of series</a:t>
            </a:r>
            <a:r>
              <a:rPr lang="en-US" sz="2000" dirty="0"/>
              <a:t> across all 4 networks</a:t>
            </a:r>
          </a:p>
        </p:txBody>
      </p:sp>
    </p:spTree>
    <p:extLst>
      <p:ext uri="{BB962C8B-B14F-4D97-AF65-F5344CB8AC3E}">
        <p14:creationId xmlns:p14="http://schemas.microsoft.com/office/powerpoint/2010/main" val="243242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2AFC-B542-B149-A607-445D0564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Visits</a:t>
            </a:r>
            <a:r>
              <a:rPr lang="zh-CN" altLang="en-US" dirty="0"/>
              <a:t> </a:t>
            </a:r>
            <a:r>
              <a:rPr lang="en-US" altLang="zh-CN" dirty="0"/>
              <a:t>in Sep - Oct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33CDE-355E-7C4B-BC2D-8467AAC7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95632"/>
              </p:ext>
            </p:extLst>
          </p:nvPr>
        </p:nvGraphicFramePr>
        <p:xfrm>
          <a:off x="1521010" y="2024031"/>
          <a:ext cx="9734177" cy="322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3544">
                  <a:extLst>
                    <a:ext uri="{9D8B030D-6E8A-4147-A177-3AD203B41FA5}">
                      <a16:colId xmlns:a16="http://schemas.microsoft.com/office/drawing/2014/main" val="1236092284"/>
                    </a:ext>
                  </a:extLst>
                </a:gridCol>
                <a:gridCol w="2433544">
                  <a:extLst>
                    <a:ext uri="{9D8B030D-6E8A-4147-A177-3AD203B41FA5}">
                      <a16:colId xmlns:a16="http://schemas.microsoft.com/office/drawing/2014/main" val="2578661797"/>
                    </a:ext>
                  </a:extLst>
                </a:gridCol>
                <a:gridCol w="2154060">
                  <a:extLst>
                    <a:ext uri="{9D8B030D-6E8A-4147-A177-3AD203B41FA5}">
                      <a16:colId xmlns:a16="http://schemas.microsoft.com/office/drawing/2014/main" val="2788630220"/>
                    </a:ext>
                  </a:extLst>
                </a:gridCol>
                <a:gridCol w="2713029">
                  <a:extLst>
                    <a:ext uri="{9D8B030D-6E8A-4147-A177-3AD203B41FA5}">
                      <a16:colId xmlns:a16="http://schemas.microsoft.com/office/drawing/2014/main" val="512026335"/>
                    </a:ext>
                  </a:extLst>
                </a:gridCol>
              </a:tblGrid>
              <a:tr h="644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Network_name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Household_Count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Total_Visit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Visit_Per_Household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9550"/>
                  </a:ext>
                </a:extLst>
              </a:tr>
              <a:tr h="644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37,058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1,138,746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55403"/>
                  </a:ext>
                </a:extLst>
              </a:tr>
              <a:tr h="644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36,392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1,075,893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30402"/>
                  </a:ext>
                </a:extLst>
              </a:tr>
              <a:tr h="644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35,118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875,264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73988"/>
                  </a:ext>
                </a:extLst>
              </a:tr>
              <a:tr h="644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36,349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845,s642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96279"/>
                  </a:ext>
                </a:extLst>
              </a:tr>
            </a:tbl>
          </a:graphicData>
        </a:graphic>
      </p:graphicFrame>
      <p:sp>
        <p:nvSpPr>
          <p:cNvPr id="5" name="Double Brace 4">
            <a:extLst>
              <a:ext uri="{FF2B5EF4-FFF2-40B4-BE49-F238E27FC236}">
                <a16:creationId xmlns:a16="http://schemas.microsoft.com/office/drawing/2014/main" id="{4C9D5D52-6FF4-6D47-AC80-6B0944D3B8AB}"/>
              </a:ext>
            </a:extLst>
          </p:cNvPr>
          <p:cNvSpPr/>
          <p:nvPr/>
        </p:nvSpPr>
        <p:spPr>
          <a:xfrm>
            <a:off x="4121194" y="2687869"/>
            <a:ext cx="2158583" cy="2428406"/>
          </a:xfrm>
          <a:prstGeom prst="bracePair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98071-7940-CD49-A8FC-52D13A584B9C}"/>
              </a:ext>
            </a:extLst>
          </p:cNvPr>
          <p:cNvSpPr/>
          <p:nvPr/>
        </p:nvSpPr>
        <p:spPr>
          <a:xfrm>
            <a:off x="3747249" y="5471079"/>
            <a:ext cx="276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count of Household is similar across the four networks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F68583B6-17B0-144C-AEDB-5C6BC4210399}"/>
              </a:ext>
            </a:extLst>
          </p:cNvPr>
          <p:cNvSpPr/>
          <p:nvPr/>
        </p:nvSpPr>
        <p:spPr>
          <a:xfrm>
            <a:off x="6394492" y="2810655"/>
            <a:ext cx="374754" cy="226351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8BDC2886-481A-DD4B-BA04-C9A30AF58008}"/>
              </a:ext>
            </a:extLst>
          </p:cNvPr>
          <p:cNvSpPr/>
          <p:nvPr/>
        </p:nvSpPr>
        <p:spPr>
          <a:xfrm>
            <a:off x="8879961" y="2810655"/>
            <a:ext cx="374754" cy="226351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16E2C-BA8B-7F46-95F3-F53F500D1977}"/>
              </a:ext>
            </a:extLst>
          </p:cNvPr>
          <p:cNvSpPr/>
          <p:nvPr/>
        </p:nvSpPr>
        <p:spPr>
          <a:xfrm>
            <a:off x="8243791" y="5421641"/>
            <a:ext cx="3011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Total visits on each network are attributable  to the visits per household</a:t>
            </a:r>
          </a:p>
        </p:txBody>
      </p:sp>
    </p:spTree>
    <p:extLst>
      <p:ext uri="{BB962C8B-B14F-4D97-AF65-F5344CB8AC3E}">
        <p14:creationId xmlns:p14="http://schemas.microsoft.com/office/powerpoint/2010/main" val="33993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7855-9141-C944-812A-2B46EAEA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542" y="2380129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ABC Household Summary</a:t>
            </a:r>
          </a:p>
        </p:txBody>
      </p:sp>
    </p:spTree>
    <p:extLst>
      <p:ext uri="{BB962C8B-B14F-4D97-AF65-F5344CB8AC3E}">
        <p14:creationId xmlns:p14="http://schemas.microsoft.com/office/powerpoint/2010/main" val="89530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1BEA-57BD-9E43-98DB-F1A325A8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3256"/>
          </a:xfrm>
        </p:spPr>
        <p:txBody>
          <a:bodyPr/>
          <a:lstStyle/>
          <a:p>
            <a:r>
              <a:rPr lang="en-US" dirty="0"/>
              <a:t>Top Ten Shows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35E-7CAA-4642-BE98-1CD5832D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847850"/>
            <a:ext cx="10855670" cy="3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630E-CD90-6F43-9B97-EE7A61D1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5424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Household Reached on Premiere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FFAA4-9FC7-AD4D-9692-490C81AC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20" y="2211667"/>
            <a:ext cx="8862406" cy="35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9098-28D4-6349-896A-79B2EEC0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Statistics of ABC Household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7C3D-2E93-6F45-9941-D354D6A5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Average series watched: 7 series</a:t>
            </a:r>
          </a:p>
          <a:p>
            <a:r>
              <a:rPr lang="en-US" sz="3000" dirty="0"/>
              <a:t>Average episode watched: 11 episodes</a:t>
            </a:r>
          </a:p>
          <a:p>
            <a:r>
              <a:rPr lang="en-US" sz="3000" dirty="0"/>
              <a:t>Average time spent: 288 minutes</a:t>
            </a:r>
          </a:p>
        </p:txBody>
      </p:sp>
    </p:spTree>
    <p:extLst>
      <p:ext uri="{BB962C8B-B14F-4D97-AF65-F5344CB8AC3E}">
        <p14:creationId xmlns:p14="http://schemas.microsoft.com/office/powerpoint/2010/main" val="172215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3208</TotalTime>
  <Words>310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华文楷体</vt:lpstr>
      <vt:lpstr>Arial</vt:lpstr>
      <vt:lpstr>Franklin Gothic Book</vt:lpstr>
      <vt:lpstr>Crop</vt:lpstr>
      <vt:lpstr>Disney analytics case study</vt:lpstr>
      <vt:lpstr>PowerPoint Presentation</vt:lpstr>
      <vt:lpstr>Viewership Summary of Each Network</vt:lpstr>
      <vt:lpstr>Total Visits in Sep - Oct</vt:lpstr>
      <vt:lpstr>Total Visits in Sep - Oct</vt:lpstr>
      <vt:lpstr>PowerPoint Presentation</vt:lpstr>
      <vt:lpstr>Top Ten Shows</vt:lpstr>
      <vt:lpstr>Number of Household Reached on Premiere Day</vt:lpstr>
      <vt:lpstr>Average Statistics of ABC Household</vt:lpstr>
      <vt:lpstr>PowerPoint Presentation</vt:lpstr>
      <vt:lpstr>Variables</vt:lpstr>
      <vt:lpstr>Models</vt:lpstr>
      <vt:lpstr>Estimated Model Coefficients      - Ridge Regression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Guangda (gz6xw)</dc:creator>
  <cp:lastModifiedBy>Zhu, Guangda (gz6xw)</cp:lastModifiedBy>
  <cp:revision>59</cp:revision>
  <dcterms:created xsi:type="dcterms:W3CDTF">2020-03-01T15:12:20Z</dcterms:created>
  <dcterms:modified xsi:type="dcterms:W3CDTF">2020-03-03T20:41:16Z</dcterms:modified>
</cp:coreProperties>
</file>