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7" r:id="rId4"/>
    <p:sldId id="262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59" r:id="rId13"/>
    <p:sldId id="273" r:id="rId14"/>
    <p:sldId id="270" r:id="rId15"/>
    <p:sldId id="274" r:id="rId16"/>
    <p:sldId id="275" r:id="rId17"/>
    <p:sldId id="260" r:id="rId18"/>
    <p:sldId id="261" r:id="rId19"/>
    <p:sldId id="284" r:id="rId20"/>
    <p:sldId id="276" r:id="rId21"/>
    <p:sldId id="277" r:id="rId22"/>
    <p:sldId id="278" r:id="rId23"/>
    <p:sldId id="279" r:id="rId24"/>
    <p:sldId id="280" r:id="rId25"/>
    <p:sldId id="288" r:id="rId26"/>
    <p:sldId id="287" r:id="rId27"/>
    <p:sldId id="281" r:id="rId28"/>
    <p:sldId id="289" r:id="rId29"/>
    <p:sldId id="282" r:id="rId30"/>
    <p:sldId id="283" r:id="rId31"/>
    <p:sldId id="291" r:id="rId32"/>
    <p:sldId id="298" r:id="rId33"/>
    <p:sldId id="299" r:id="rId34"/>
    <p:sldId id="295" r:id="rId35"/>
    <p:sldId id="285" r:id="rId36"/>
    <p:sldId id="294" r:id="rId37"/>
    <p:sldId id="300" r:id="rId38"/>
    <p:sldId id="293" r:id="rId39"/>
    <p:sldId id="296" r:id="rId40"/>
    <p:sldId id="29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16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95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27C7B0-636E-E3B8-208E-81915DC7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05F67-14FE-2581-8BC1-25D9E357F6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3265-3030-4892-BCA6-916F4F8F99F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6C25E-E5B4-E51F-A0B1-00FEFBB9DB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6FAB4-6194-88C0-0B14-06359CC3AC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3F4CD-5AC3-480D-B899-1E641717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542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8904E-9C67-4131-8F2A-C922AD6C236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2389-E377-4ED1-A9CB-0C2F1399F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53045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https://www.tutorialsteacher.com/mvc/create-first-asp.net-mvc-application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39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36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47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78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7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59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https://www.tutorialsteacher.com/mvc/create-first-asp.net-mvc-application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54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TEST NOTES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D0A5-B30B-41D4-DB07-BCB6FC70C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0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Environment setup</a:t>
            </a:r>
          </a:p>
          <a:p>
            <a:r>
              <a:rPr lang="en-IN" dirty="0"/>
              <a:t>Folder Structure</a:t>
            </a:r>
          </a:p>
          <a:p>
            <a:r>
              <a:rPr lang="en-IN" dirty="0"/>
              <a:t>Building, Debugging &amp; Running MVC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Environment setup</a:t>
            </a:r>
          </a:p>
          <a:p>
            <a:r>
              <a:rPr lang="en-IN" dirty="0"/>
              <a:t>Folder Structure</a:t>
            </a:r>
          </a:p>
          <a:p>
            <a:r>
              <a:rPr lang="en-IN" dirty="0"/>
              <a:t>Building, Debugging &amp; Running MVC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2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1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Environment setup</a:t>
            </a:r>
          </a:p>
          <a:p>
            <a:r>
              <a:rPr lang="en-IN" dirty="0"/>
              <a:t>Folder Structure</a:t>
            </a:r>
          </a:p>
          <a:p>
            <a:r>
              <a:rPr lang="en-IN" dirty="0"/>
              <a:t>Building, Debugging &amp; Running MVC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1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2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653B-16A5-4566-867C-DB37EAC383DA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1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006E-37BD-491E-8F12-8227C5172640}" type="datetime1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0A63-FFB9-4FD8-96B5-3F4E6990CCE2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3BE-C845-45D3-9159-47D2F748F8BC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CDF7-DD23-42DD-A1D4-706121495238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61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D9DA-558B-435E-936A-E2FDB554132C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0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A4B-7E69-4AEB-95FB-14DE10818C25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7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74FF-8405-490D-82EB-225FB9055E6B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305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CDA7-2C37-464D-A301-0B98F234A5BD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8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81F-F253-4E7C-890D-F6B8F17A6F6A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1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A0-1C13-4D93-9DD2-AB7469396A78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1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EE6-C053-4F31-8492-95CDFD3B3D85}" type="datetime1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5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4542-8A07-4C98-BAB9-0F587ECF4F90}" type="datetime1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186B-714D-482D-863A-EA47B05EFC28}" type="datetime1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1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0D02-363D-45B9-8EFC-C58F975A9D5E}" type="datetime1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32F-F649-4ECC-A050-E2F9778F38D1}" type="datetime1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8877-C250-4014-AA7D-99F36A1C2182}" type="datetime1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4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A38C37-745E-4AA3-9583-DEBA88E41ABF}" type="datetime1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C0FF5C-C2A5-47E5-B2C1-C97DC91E7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420/info/user" TargetMode="External"/><Relationship Id="rId2" Type="http://schemas.openxmlformats.org/officeDocument/2006/relationships/hyperlink" Target="http://localhost:5420/user/inf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5420/news/topnews/ind/pune" TargetMode="External"/><Relationship Id="rId4" Type="http://schemas.openxmlformats.org/officeDocument/2006/relationships/hyperlink" Target="http://localhost:5420/user/details?id=123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DD27-B3CC-9FED-CDDE-6EE4D7748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ASP.NET Core MVC &amp; EF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422B9-7C23-14F2-8647-1E7D2129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6721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14-Sep-2024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400" dirty="0"/>
              <a:t>-Amit Bhatte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77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537-80ED-9629-ED8F-12DA209E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5252"/>
          </a:xfrm>
        </p:spPr>
        <p:txBody>
          <a:bodyPr/>
          <a:lstStyle/>
          <a:p>
            <a:r>
              <a:rPr lang="en-IN" dirty="0"/>
              <a:t>Serving static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F648D-5855-AB70-C03E-4685C5936526}"/>
              </a:ext>
            </a:extLst>
          </p:cNvPr>
          <p:cNvSpPr txBox="1">
            <a:spLocks/>
          </p:cNvSpPr>
          <p:nvPr/>
        </p:nvSpPr>
        <p:spPr>
          <a:xfrm>
            <a:off x="1484311" y="1639957"/>
            <a:ext cx="6347724" cy="415124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Static files are files that do not change on the fly like </a:t>
            </a:r>
            <a:r>
              <a:rPr lang="en-IN" dirty="0" err="1"/>
              <a:t>Javascript</a:t>
            </a:r>
            <a:r>
              <a:rPr lang="en-IN" dirty="0"/>
              <a:t> file, CSS file, image file, etc.</a:t>
            </a:r>
          </a:p>
          <a:p>
            <a:r>
              <a:rPr lang="en-IN" dirty="0"/>
              <a:t>In ASP.NET Core MVC we place all static files inside folder ‘</a:t>
            </a:r>
            <a:r>
              <a:rPr lang="en-IN" dirty="0" err="1"/>
              <a:t>wwwroot</a:t>
            </a:r>
            <a:r>
              <a:rPr lang="en-IN" dirty="0"/>
              <a:t>’.</a:t>
            </a:r>
          </a:p>
          <a:p>
            <a:r>
              <a:rPr lang="en-IN" dirty="0"/>
              <a:t>Request for static files are handled by special </a:t>
            </a:r>
            <a:r>
              <a:rPr lang="en-IN" dirty="0" err="1"/>
              <a:t>middlewares</a:t>
            </a:r>
            <a:r>
              <a:rPr lang="en-IN" dirty="0"/>
              <a:t> in MVC.</a:t>
            </a:r>
          </a:p>
          <a:p>
            <a:r>
              <a:rPr lang="en-IN" dirty="0"/>
              <a:t>With middleware the order in which they are registered is very important.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1E308-4DD6-8FB0-FBB5-BDD59A0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10</a:t>
            </a:fld>
            <a:endParaRPr lang="en-IN"/>
          </a:p>
        </p:txBody>
      </p:sp>
      <p:pic>
        <p:nvPicPr>
          <p:cNvPr id="1028" name="Picture 4" descr="JS File - Free ui icons">
            <a:extLst>
              <a:ext uri="{FF2B5EF4-FFF2-40B4-BE49-F238E27FC236}">
                <a16:creationId xmlns:a16="http://schemas.microsoft.com/office/drawing/2014/main" id="{C7FE846E-3299-3EDE-EADB-C3D43098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449" y="1946415"/>
            <a:ext cx="1413012" cy="141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file format - Free interface icons">
            <a:extLst>
              <a:ext uri="{FF2B5EF4-FFF2-40B4-BE49-F238E27FC236}">
                <a16:creationId xmlns:a16="http://schemas.microsoft.com/office/drawing/2014/main" id="{9F7DF52C-588C-41C1-D725-D0292DE9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056" y="1957182"/>
            <a:ext cx="1402245" cy="14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peg - Free files and folders icons">
            <a:extLst>
              <a:ext uri="{FF2B5EF4-FFF2-40B4-BE49-F238E27FC236}">
                <a16:creationId xmlns:a16="http://schemas.microsoft.com/office/drawing/2014/main" id="{921BB9BC-8640-3D7E-C1F2-B53179B2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543" y="3084031"/>
            <a:ext cx="1521515" cy="15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PNG?">
            <a:extLst>
              <a:ext uri="{FF2B5EF4-FFF2-40B4-BE49-F238E27FC236}">
                <a16:creationId xmlns:a16="http://schemas.microsoft.com/office/drawing/2014/main" id="{B355D398-090E-9A6C-CDB4-3BAADA800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36" y="3084031"/>
            <a:ext cx="2029616" cy="159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0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LAB2</a:t>
            </a:r>
            <a:r>
              <a:rPr lang="en-IN" sz="6000" dirty="0"/>
              <a:t>: Serving static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0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C590-5A66-6FDA-3602-02C1A797C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560443"/>
            <a:ext cx="9895992" cy="5297557"/>
          </a:xfrm>
        </p:spPr>
        <p:txBody>
          <a:bodyPr/>
          <a:lstStyle/>
          <a:p>
            <a:r>
              <a:rPr lang="en-IN" dirty="0" err="1"/>
              <a:t>Nuget</a:t>
            </a:r>
            <a:r>
              <a:rPr lang="en-IN" dirty="0"/>
              <a:t> is a package management system that helps developers to </a:t>
            </a:r>
            <a:r>
              <a:rPr lang="en-US" dirty="0"/>
              <a:t>create, publish, consume, and share reusable code. </a:t>
            </a:r>
          </a:p>
          <a:p>
            <a:r>
              <a:rPr lang="en-US" dirty="0"/>
              <a:t>A </a:t>
            </a:r>
            <a:r>
              <a:rPr lang="en-IN" dirty="0"/>
              <a:t>package management system</a:t>
            </a:r>
            <a:r>
              <a:rPr lang="en-US" dirty="0"/>
              <a:t> is a collection of software tools that automates the process of installing, upgrading, configuring, and removing software from a computer.</a:t>
            </a:r>
          </a:p>
          <a:p>
            <a:r>
              <a:rPr lang="en-US" dirty="0"/>
              <a:t>A package is an archival file containing sharable code as well as necessary metadata for its deployment.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Middleware is the one which decides how to responds to incoming HTTP requests.</a:t>
            </a:r>
          </a:p>
          <a:p>
            <a:r>
              <a:rPr lang="en-US" dirty="0"/>
              <a:t>It can also decide what needs to be done in case of  an error.</a:t>
            </a:r>
          </a:p>
          <a:p>
            <a:r>
              <a:rPr lang="en-US" dirty="0"/>
              <a:t>Each piece of middleware in ASP.NET Core MVC is an object, and each piece has a very specific, focused, and limited role.</a:t>
            </a:r>
          </a:p>
          <a:p>
            <a:r>
              <a:rPr lang="en-US" dirty="0"/>
              <a:t>Hence, we need many pieces of middleware for an application to carry out different functionalities.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44115-7B7C-FE3E-9C7F-62FE4E5A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12</a:t>
            </a:fld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9733CD-3EE0-4B0B-F3AF-1B67AFFD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5252"/>
          </a:xfrm>
        </p:spPr>
        <p:txBody>
          <a:bodyPr/>
          <a:lstStyle/>
          <a:p>
            <a:r>
              <a:rPr lang="en-IN" dirty="0" err="1"/>
              <a:t>Nuget</a:t>
            </a:r>
            <a:r>
              <a:rPr lang="en-IN" dirty="0"/>
              <a:t> &amp; Middleware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8FE75-EB0C-07D2-FDBE-B95B491223A6}"/>
              </a:ext>
            </a:extLst>
          </p:cNvPr>
          <p:cNvSpPr txBox="1"/>
          <p:nvPr/>
        </p:nvSpPr>
        <p:spPr>
          <a:xfrm>
            <a:off x="1484311" y="1485106"/>
            <a:ext cx="15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Nuget</a:t>
            </a:r>
            <a:r>
              <a:rPr lang="en-IN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057C3-DB24-81DA-827C-50D97F8EB7ED}"/>
              </a:ext>
            </a:extLst>
          </p:cNvPr>
          <p:cNvSpPr txBox="1"/>
          <p:nvPr/>
        </p:nvSpPr>
        <p:spPr>
          <a:xfrm>
            <a:off x="1437996" y="393222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Middleware:</a:t>
            </a:r>
          </a:p>
        </p:txBody>
      </p:sp>
    </p:spTree>
    <p:extLst>
      <p:ext uri="{BB962C8B-B14F-4D97-AF65-F5344CB8AC3E}">
        <p14:creationId xmlns:p14="http://schemas.microsoft.com/office/powerpoint/2010/main" val="279465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LAB3</a:t>
            </a:r>
            <a:r>
              <a:rPr lang="en-IN" sz="6000" dirty="0"/>
              <a:t>: My First MVC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13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3D1E-0BD8-5BCE-88DA-46073263A3DA}"/>
              </a:ext>
            </a:extLst>
          </p:cNvPr>
          <p:cNvSpPr txBox="1"/>
          <p:nvPr/>
        </p:nvSpPr>
        <p:spPr>
          <a:xfrm>
            <a:off x="109330" y="6480313"/>
            <a:ext cx="73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23800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C590-5A66-6FDA-3602-02C1A797C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560443"/>
            <a:ext cx="9895992" cy="4230757"/>
          </a:xfrm>
        </p:spPr>
        <p:txBody>
          <a:bodyPr/>
          <a:lstStyle/>
          <a:p>
            <a:r>
              <a:rPr lang="en-US" dirty="0"/>
              <a:t>A Controller handles users' request and returns a response</a:t>
            </a:r>
          </a:p>
          <a:p>
            <a:r>
              <a:rPr lang="en-IN" dirty="0"/>
              <a:t>ASP.NET Core MVC requires </a:t>
            </a:r>
            <a:r>
              <a:rPr lang="en-US" dirty="0"/>
              <a:t>all controller files to end with "</a:t>
            </a:r>
            <a:r>
              <a:rPr lang="en-US" b="1" dirty="0"/>
              <a:t>Controller</a:t>
            </a:r>
            <a:r>
              <a:rPr lang="en-US" dirty="0"/>
              <a:t>"</a:t>
            </a:r>
            <a:r>
              <a:rPr lang="en-IN" dirty="0"/>
              <a:t>.</a:t>
            </a:r>
          </a:p>
          <a:p>
            <a:r>
              <a:rPr lang="en-IN" dirty="0"/>
              <a:t>A Controller is a C# class </a:t>
            </a:r>
            <a:r>
              <a:rPr lang="en-US" dirty="0"/>
              <a:t>derived from the base class </a:t>
            </a:r>
            <a:r>
              <a:rPr lang="en-US" b="1" dirty="0"/>
              <a:t>Controller</a:t>
            </a:r>
            <a:r>
              <a:rPr lang="en-US" dirty="0"/>
              <a:t>.</a:t>
            </a:r>
          </a:p>
          <a:p>
            <a:r>
              <a:rPr lang="en-US" dirty="0"/>
              <a:t>Controller class contains public methods called </a:t>
            </a:r>
            <a:r>
              <a:rPr lang="en-US" b="1" dirty="0"/>
              <a:t>Action methods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Action methods need to have public scope</a:t>
            </a:r>
          </a:p>
          <a:p>
            <a:pPr lvl="1"/>
            <a:r>
              <a:rPr lang="en-US" dirty="0"/>
              <a:t>Action methods cannot be static and cannot be overloaded</a:t>
            </a:r>
          </a:p>
          <a:p>
            <a:pPr lvl="1"/>
            <a:r>
              <a:rPr lang="en-US" dirty="0"/>
              <a:t>Action methods need to return result of type </a:t>
            </a:r>
            <a:r>
              <a:rPr lang="en-US" u="sng" dirty="0" err="1"/>
              <a:t>ActionResult</a:t>
            </a:r>
            <a:r>
              <a:rPr lang="en-US" u="sng" dirty="0"/>
              <a:t> (or its sub-children)</a:t>
            </a:r>
            <a:endParaRPr lang="en-IN" u="sng" dirty="0"/>
          </a:p>
          <a:p>
            <a:r>
              <a:rPr lang="en-IN" dirty="0"/>
              <a:t>We will look at some of the commonly used result classes in next slide.</a:t>
            </a:r>
          </a:p>
          <a:p>
            <a:r>
              <a:rPr lang="en-IN" dirty="0"/>
              <a:t>A base controller class method is used in action method to return the actual result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44115-7B7C-FE3E-9C7F-62FE4E5A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14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9733CD-3EE0-4B0B-F3AF-1B67AFFD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5252"/>
          </a:xfrm>
        </p:spPr>
        <p:txBody>
          <a:bodyPr/>
          <a:lstStyle/>
          <a:p>
            <a:r>
              <a:rPr lang="en-IN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84140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D4EDF-0EAA-9FF4-B088-C56CE31C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B60DB9-5BB7-DA18-BBF3-32A39D44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08861"/>
              </p:ext>
            </p:extLst>
          </p:nvPr>
        </p:nvGraphicFramePr>
        <p:xfrm>
          <a:off x="1972365" y="917602"/>
          <a:ext cx="915839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804">
                  <a:extLst>
                    <a:ext uri="{9D8B030D-6E8A-4147-A177-3AD203B41FA5}">
                      <a16:colId xmlns:a16="http://schemas.microsoft.com/office/drawing/2014/main" val="1553807337"/>
                    </a:ext>
                  </a:extLst>
                </a:gridCol>
                <a:gridCol w="3998088">
                  <a:extLst>
                    <a:ext uri="{9D8B030D-6E8A-4147-A177-3AD203B41FA5}">
                      <a16:colId xmlns:a16="http://schemas.microsoft.com/office/drawing/2014/main" val="1676548150"/>
                    </a:ext>
                  </a:extLst>
                </a:gridCol>
                <a:gridCol w="2365503">
                  <a:extLst>
                    <a:ext uri="{9D8B030D-6E8A-4147-A177-3AD203B41FA5}">
                      <a16:colId xmlns:a16="http://schemas.microsoft.com/office/drawing/2014/main" val="348718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Result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Controller class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1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HTML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View()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9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no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7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string literal as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8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JsonResult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 JSON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Json()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7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RedirectResult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a redirection to a new URL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Redirect()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8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RedirectToRouteResult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redirection to another route.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035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E1B2-78E6-E2CB-24FD-CDE2DB70A6F3}"/>
              </a:ext>
            </a:extLst>
          </p:cNvPr>
          <p:cNvSpPr txBox="1">
            <a:spLocks/>
          </p:cNvSpPr>
          <p:nvPr/>
        </p:nvSpPr>
        <p:spPr>
          <a:xfrm>
            <a:off x="1484312" y="4094922"/>
            <a:ext cx="9895992" cy="169627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Can we return native datatypes from an action method ?</a:t>
            </a:r>
          </a:p>
        </p:txBody>
      </p:sp>
    </p:spTree>
    <p:extLst>
      <p:ext uri="{BB962C8B-B14F-4D97-AF65-F5344CB8AC3E}">
        <p14:creationId xmlns:p14="http://schemas.microsoft.com/office/powerpoint/2010/main" val="38112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95466"/>
          </a:xfrm>
        </p:spPr>
        <p:txBody>
          <a:bodyPr/>
          <a:lstStyle/>
          <a:p>
            <a:r>
              <a:rPr lang="en-IN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</a:t>
            </a:r>
            <a:r>
              <a:rPr lang="en-US" dirty="0"/>
              <a:t> view is an HTML template with embedded </a:t>
            </a:r>
            <a:r>
              <a:rPr lang="en-US" u="sng" dirty="0"/>
              <a:t>Razor markup (next slide)</a:t>
            </a:r>
            <a:r>
              <a:rPr lang="en-US" dirty="0"/>
              <a:t>.</a:t>
            </a:r>
          </a:p>
          <a:p>
            <a:r>
              <a:rPr lang="en-US" dirty="0"/>
              <a:t>A view file has .</a:t>
            </a:r>
            <a:r>
              <a:rPr lang="en-US" dirty="0" err="1"/>
              <a:t>cshtml</a:t>
            </a:r>
            <a:r>
              <a:rPr lang="en-US" dirty="0"/>
              <a:t> extension if the programming language is C#.</a:t>
            </a:r>
          </a:p>
          <a:p>
            <a:r>
              <a:rPr lang="en-US" dirty="0"/>
              <a:t>By default, MVC looks for view files in the </a:t>
            </a:r>
            <a:r>
              <a:rPr lang="en-US" b="1" dirty="0"/>
              <a:t>Views</a:t>
            </a:r>
            <a:r>
              <a:rPr lang="en-US" dirty="0"/>
              <a:t> folder.</a:t>
            </a:r>
          </a:p>
          <a:p>
            <a:r>
              <a:rPr lang="en-US" dirty="0"/>
              <a:t>View files that belong to a specific controller are stored in a </a:t>
            </a:r>
            <a:r>
              <a:rPr lang="en-US" u="sng" dirty="0"/>
              <a:t>sub-folder</a:t>
            </a:r>
            <a:r>
              <a:rPr lang="en-US" dirty="0"/>
              <a:t> in the </a:t>
            </a:r>
            <a:r>
              <a:rPr lang="en-US" b="1" dirty="0"/>
              <a:t>Views</a:t>
            </a:r>
            <a:r>
              <a:rPr lang="en-US" dirty="0"/>
              <a:t> folder and that sub-folder has the same name as the controller. </a:t>
            </a:r>
          </a:p>
          <a:p>
            <a:r>
              <a:rPr lang="en-US" dirty="0"/>
              <a:t>By default, view file has the same name as that of the controller action method with a .</a:t>
            </a:r>
            <a:r>
              <a:rPr lang="en-US" dirty="0" err="1"/>
              <a:t>cshtml</a:t>
            </a:r>
            <a:r>
              <a:rPr lang="en-US" dirty="0"/>
              <a:t> extension OR we can specify the exact view name we want to invoke</a:t>
            </a:r>
          </a:p>
          <a:p>
            <a:r>
              <a:rPr lang="en-US" dirty="0"/>
              <a:t>If we want to reuse some views we place them under “shared” folder inside Views folder.</a:t>
            </a:r>
          </a:p>
          <a:p>
            <a:r>
              <a:rPr lang="en-US" dirty="0"/>
              <a:t>The views inside the “shared” folder are partial views which are accessible to all other views.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0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A3AC-4D93-6AEF-54A8-6246F1BE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5070"/>
          </a:xfrm>
        </p:spPr>
        <p:txBody>
          <a:bodyPr/>
          <a:lstStyle/>
          <a:p>
            <a:r>
              <a:rPr lang="en-IN" dirty="0"/>
              <a:t>Razor (ASP.NET’s own markup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9EE7-EB42-C4C9-4927-993C7893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7461"/>
            <a:ext cx="5592351" cy="428376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Inspired by HTML, ASP.NET made its own markup syntax </a:t>
            </a:r>
            <a:r>
              <a:rPr lang="en-IN" b="1" dirty="0"/>
              <a:t>Razor</a:t>
            </a:r>
            <a:r>
              <a:rPr lang="en-IN" dirty="0"/>
              <a:t>.</a:t>
            </a:r>
          </a:p>
          <a:p>
            <a:r>
              <a:rPr lang="en-IN" dirty="0"/>
              <a:t>It </a:t>
            </a:r>
            <a:r>
              <a:rPr lang="en-US" dirty="0"/>
              <a:t>lets you embed server-based code</a:t>
            </a:r>
          </a:p>
          <a:p>
            <a:pPr marL="0" indent="0">
              <a:buNone/>
            </a:pPr>
            <a:r>
              <a:rPr lang="en-US" dirty="0"/>
              <a:t> (C# or VB) in web pages.</a:t>
            </a:r>
          </a:p>
          <a:p>
            <a:r>
              <a:rPr lang="en-US" dirty="0"/>
              <a:t>Syntax rules: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Case Sensitive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Code should be enclosed in @{….}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Inline variables start with @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Variables declared as ‘var’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Code statements should end with ‘;’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String must be enclosed in “”.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10AC5-FA98-5121-5A4E-26EFBD30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3" y="2351725"/>
            <a:ext cx="5411467" cy="36752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ED5E4-14AF-9526-D42F-7000677F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15E756-B064-04DF-6A32-5428F3E1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7" y="355834"/>
            <a:ext cx="9926636" cy="59455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546EE-E044-5D22-6824-FA22FFA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7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229757" cy="3776134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HtmlHelper</a:t>
            </a:r>
            <a:r>
              <a:rPr lang="en-IN" dirty="0"/>
              <a:t> </a:t>
            </a:r>
            <a:r>
              <a:rPr lang="en-US" dirty="0"/>
              <a:t>class renders HTML controls in a razor view.</a:t>
            </a:r>
            <a:endParaRPr lang="en-IN" dirty="0"/>
          </a:p>
          <a:p>
            <a:r>
              <a:rPr lang="en-US" b="1" dirty="0"/>
              <a:t>@Html</a:t>
            </a:r>
            <a:r>
              <a:rPr lang="en-US" dirty="0"/>
              <a:t> is an object of the </a:t>
            </a:r>
            <a:r>
              <a:rPr lang="en-US" dirty="0" err="1"/>
              <a:t>HtmlHelper</a:t>
            </a:r>
            <a:r>
              <a:rPr lang="en-US" dirty="0"/>
              <a:t> class.</a:t>
            </a:r>
            <a:endParaRPr lang="en-IN" dirty="0"/>
          </a:p>
          <a:p>
            <a:r>
              <a:rPr lang="en-US" dirty="0" err="1"/>
              <a:t>HtmlHelper</a:t>
            </a:r>
            <a:r>
              <a:rPr lang="en-US" dirty="0"/>
              <a:t> has many extension methods that create different HTML controls.</a:t>
            </a:r>
          </a:p>
          <a:p>
            <a:r>
              <a:rPr lang="en-US" dirty="0" err="1"/>
              <a:t>HtmlHelper</a:t>
            </a:r>
            <a:r>
              <a:rPr lang="en-US" dirty="0"/>
              <a:t> makes it easy to bind to view data or model data.</a:t>
            </a:r>
          </a:p>
          <a:p>
            <a:r>
              <a:rPr lang="en-US" dirty="0"/>
              <a:t>E.G. @Html.Label(), @Html.TextBox(), </a:t>
            </a:r>
            <a:r>
              <a:rPr lang="en-US" dirty="0" err="1"/>
              <a:t>etc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A2367-6862-D0C0-D5AD-A6DFAA96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18" y="3420533"/>
            <a:ext cx="3330229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0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E7D8-1DF6-AEAB-407D-0AEFB791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A8BC-27C6-2593-F848-30A40123C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HTML tags &amp; basic JavaScript</a:t>
            </a:r>
          </a:p>
          <a:p>
            <a:r>
              <a:rPr lang="en-IN" dirty="0"/>
              <a:t>.NET Core platform and Package manager</a:t>
            </a:r>
          </a:p>
          <a:p>
            <a:pPr lvl="1"/>
            <a:r>
              <a:rPr lang="en-IN" dirty="0"/>
              <a:t>Modular platform</a:t>
            </a:r>
          </a:p>
          <a:p>
            <a:pPr lvl="1"/>
            <a:r>
              <a:rPr lang="en-IN" dirty="0"/>
              <a:t>NuGet package manager</a:t>
            </a:r>
          </a:p>
          <a:p>
            <a:pPr lvl="1"/>
            <a:r>
              <a:rPr lang="en-IN" dirty="0"/>
              <a:t>Dependency Injection</a:t>
            </a:r>
          </a:p>
          <a:p>
            <a:pPr lvl="1"/>
            <a:r>
              <a:rPr lang="en-IN" dirty="0"/>
              <a:t>Logging</a:t>
            </a:r>
          </a:p>
          <a:p>
            <a:r>
              <a:rPr lang="en-IN" dirty="0"/>
              <a:t>C# concepts</a:t>
            </a:r>
          </a:p>
          <a:p>
            <a:pPr lvl="1"/>
            <a:r>
              <a:rPr lang="en-IN" dirty="0"/>
              <a:t>Datatypes &amp; implicit types</a:t>
            </a:r>
          </a:p>
          <a:p>
            <a:pPr lvl="1"/>
            <a:r>
              <a:rPr lang="en-IN" dirty="0"/>
              <a:t>boxing &amp; unboxing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8CD9B-82E6-5342-E4E2-892DE01A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6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LAB4</a:t>
            </a:r>
            <a:r>
              <a:rPr lang="en-IN" sz="6000" dirty="0"/>
              <a:t>: Razor Views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5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16226"/>
          </a:xfrm>
        </p:spPr>
        <p:txBody>
          <a:bodyPr>
            <a:normAutofit fontScale="90000"/>
          </a:bodyPr>
          <a:lstStyle/>
          <a:p>
            <a:r>
              <a:rPr lang="en-IN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8678"/>
            <a:ext cx="10018713" cy="316064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How are we able to </a:t>
            </a:r>
            <a:r>
              <a:rPr lang="en-US" dirty="0"/>
              <a:t>see particular view just by entering the URL?</a:t>
            </a:r>
          </a:p>
          <a:p>
            <a:r>
              <a:rPr lang="en-US" dirty="0"/>
              <a:t>ANSWER: Routing</a:t>
            </a:r>
          </a:p>
          <a:p>
            <a:r>
              <a:rPr lang="en-US" dirty="0"/>
              <a:t>Routing is a process of mapping the browser request to the controller &amp; action method.</a:t>
            </a:r>
          </a:p>
          <a:p>
            <a:r>
              <a:rPr lang="en-US" dirty="0"/>
              <a:t>There are 2 types of routing in MVC:</a:t>
            </a:r>
          </a:p>
          <a:p>
            <a:pPr lvl="1"/>
            <a:r>
              <a:rPr lang="en-US" dirty="0"/>
              <a:t>Convention-based routing</a:t>
            </a:r>
          </a:p>
          <a:p>
            <a:pPr lvl="1"/>
            <a:r>
              <a:rPr lang="en-US" dirty="0"/>
              <a:t>Attribute routing (most commonly used)</a:t>
            </a:r>
          </a:p>
          <a:p>
            <a:r>
              <a:rPr lang="en-US" dirty="0"/>
              <a:t>In convention-based routing we tell MVC the </a:t>
            </a:r>
            <a:r>
              <a:rPr lang="en-US" dirty="0" err="1"/>
              <a:t>url</a:t>
            </a:r>
            <a:r>
              <a:rPr lang="en-US" dirty="0"/>
              <a:t> pattern and how it maps to controllers and action methods.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21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68E107-1A1A-C492-5E6C-3BB63AF41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91390"/>
              </p:ext>
            </p:extLst>
          </p:nvPr>
        </p:nvGraphicFramePr>
        <p:xfrm>
          <a:off x="1853096" y="4511127"/>
          <a:ext cx="92799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008">
                  <a:extLst>
                    <a:ext uri="{9D8B030D-6E8A-4147-A177-3AD203B41FA5}">
                      <a16:colId xmlns:a16="http://schemas.microsoft.com/office/drawing/2014/main" val="1054166270"/>
                    </a:ext>
                  </a:extLst>
                </a:gridCol>
                <a:gridCol w="4781926">
                  <a:extLst>
                    <a:ext uri="{9D8B030D-6E8A-4147-A177-3AD203B41FA5}">
                      <a16:colId xmlns:a16="http://schemas.microsoft.com/office/drawing/2014/main" val="2445745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5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http://localhost:5420/user/info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/</a:t>
                      </a:r>
                      <a:r>
                        <a:rPr lang="en-IN" i="1" dirty="0"/>
                        <a:t>{CONTROLLER}</a:t>
                      </a:r>
                      <a:r>
                        <a:rPr lang="en-IN" b="1" dirty="0"/>
                        <a:t>/</a:t>
                      </a:r>
                      <a:r>
                        <a:rPr lang="en-IN" i="1" dirty="0"/>
                        <a:t>{ACTION}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8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http://localhost:5420/info/user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/</a:t>
                      </a:r>
                      <a:r>
                        <a:rPr lang="en-IN" dirty="0"/>
                        <a:t>{</a:t>
                      </a:r>
                      <a:r>
                        <a:rPr lang="en-IN" i="1" dirty="0"/>
                        <a:t>ACTION}</a:t>
                      </a:r>
                      <a:r>
                        <a:rPr lang="en-IN" b="1" dirty="0"/>
                        <a:t> /</a:t>
                      </a:r>
                      <a:r>
                        <a:rPr lang="en-IN" dirty="0"/>
                        <a:t>{</a:t>
                      </a:r>
                      <a:r>
                        <a:rPr lang="en-IN" i="1" dirty="0"/>
                        <a:t>CONTROLLER}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2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http://localhost:5420/user/details/123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/</a:t>
                      </a:r>
                      <a:r>
                        <a:rPr lang="en-IN" dirty="0"/>
                        <a:t>{</a:t>
                      </a:r>
                      <a:r>
                        <a:rPr lang="en-IN" i="1" dirty="0"/>
                        <a:t>CONTROLLER}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{</a:t>
                      </a:r>
                      <a:r>
                        <a:rPr lang="en-IN" i="1" dirty="0"/>
                        <a:t>ACTION}</a:t>
                      </a:r>
                      <a:r>
                        <a:rPr lang="en-IN" dirty="0"/>
                        <a:t>/{</a:t>
                      </a:r>
                      <a:r>
                        <a:rPr lang="en-IN" i="1" dirty="0"/>
                        <a:t>ID?}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http://localhost:5420/news/topnews/ind/pune</a:t>
                      </a:r>
                      <a:r>
                        <a:rPr lang="en-IN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/</a:t>
                      </a:r>
                      <a:r>
                        <a:rPr lang="en-IN" dirty="0"/>
                        <a:t>{</a:t>
                      </a:r>
                      <a:r>
                        <a:rPr lang="en-IN" i="1" dirty="0"/>
                        <a:t>CONTROLLER}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{</a:t>
                      </a:r>
                      <a:r>
                        <a:rPr lang="en-IN" i="1" dirty="0"/>
                        <a:t>ACTION}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{</a:t>
                      </a:r>
                      <a:r>
                        <a:rPr lang="en-IN" i="1" dirty="0"/>
                        <a:t>COUNTRY?}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{</a:t>
                      </a:r>
                      <a:r>
                        <a:rPr lang="en-IN" i="1" dirty="0"/>
                        <a:t>CITY?}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6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298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2817"/>
          </a:xfrm>
        </p:spPr>
        <p:txBody>
          <a:bodyPr/>
          <a:lstStyle/>
          <a:p>
            <a:r>
              <a:rPr lang="en-IN" dirty="0"/>
              <a:t>Attribute based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811012" cy="312420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Here we use </a:t>
            </a:r>
            <a:r>
              <a:rPr lang="en-US" dirty="0"/>
              <a:t>C# attributes on our controller classes and on the action methods.</a:t>
            </a:r>
          </a:p>
          <a:p>
            <a:r>
              <a:rPr lang="en-US" dirty="0"/>
              <a:t>These attributes have metadata in it and are termed as </a:t>
            </a:r>
            <a:r>
              <a:rPr lang="en-US" b="1" dirty="0"/>
              <a:t>Route</a:t>
            </a:r>
            <a:r>
              <a:rPr lang="en-US" dirty="0"/>
              <a:t>.</a:t>
            </a:r>
          </a:p>
          <a:p>
            <a:r>
              <a:rPr lang="en-US" dirty="0"/>
              <a:t>Routes tell MVC application when to call a specific controller and action method.</a:t>
            </a:r>
          </a:p>
          <a:p>
            <a:r>
              <a:rPr lang="en-US" dirty="0"/>
              <a:t>Routes are evaluated in the order that they appear in Controller class.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B14E3-E077-E45E-1363-5FF9DCF2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79" y="2362107"/>
            <a:ext cx="4612975" cy="302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7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LAB5</a:t>
            </a:r>
            <a:r>
              <a:rPr lang="en-IN" sz="6000" dirty="0"/>
              <a:t>: MVC Routing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27386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ViewData</a:t>
            </a:r>
            <a:r>
              <a:rPr lang="en-IN" dirty="0"/>
              <a:t> &amp; </a:t>
            </a:r>
            <a:r>
              <a:rPr lang="en-IN" dirty="0" err="1"/>
              <a:t>ViewBag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479510"/>
            <a:ext cx="551167" cy="365125"/>
          </a:xfrm>
        </p:spPr>
        <p:txBody>
          <a:bodyPr/>
          <a:lstStyle/>
          <a:p>
            <a:fld id="{86C0FF5C-C2A5-47E5-B2C1-C97DC91E7B4F}" type="slidenum">
              <a:rPr lang="en-IN" smtClean="0"/>
              <a:t>24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318544-6B8D-888A-5815-6BA23EC36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11233"/>
              </p:ext>
            </p:extLst>
          </p:nvPr>
        </p:nvGraphicFramePr>
        <p:xfrm>
          <a:off x="1882912" y="1166931"/>
          <a:ext cx="9139584" cy="5323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67584">
                  <a:extLst>
                    <a:ext uri="{9D8B030D-6E8A-4147-A177-3AD203B41FA5}">
                      <a16:colId xmlns:a16="http://schemas.microsoft.com/office/drawing/2014/main" val="373066486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92238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ViewData</a:t>
                      </a:r>
                      <a:endParaRPr lang="en-IN" dirty="0"/>
                    </a:p>
                  </a:txBody>
                  <a:tcPr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ViewBag</a:t>
                      </a:r>
                      <a:endParaRPr lang="en-IN" dirty="0"/>
                    </a:p>
                  </a:txBody>
                  <a:tcPr>
                    <a:solidFill>
                      <a:srgbClr val="30A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ViewData</a:t>
                      </a:r>
                      <a:r>
                        <a:rPr lang="en-IN" dirty="0"/>
                        <a:t> is a dictionary of key-value pair that stores data as key-value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ViewBag</a:t>
                      </a:r>
                      <a:r>
                        <a:rPr lang="en-IN" dirty="0"/>
                        <a:t> is just a syntactic sugar coating over viewdata (it uses </a:t>
                      </a:r>
                      <a:r>
                        <a:rPr lang="en-IN" dirty="0" err="1"/>
                        <a:t>ViewData</a:t>
                      </a:r>
                      <a:r>
                        <a:rPr lang="en-IN" dirty="0"/>
                        <a:t> internally)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7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 is dictionary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Its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Faster than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ViewBag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ViewBag</a:t>
                      </a:r>
                      <a:r>
                        <a:rPr lang="en-US" dirty="0">
                          <a:effectLst/>
                        </a:rPr>
                        <a:t> is slower than </a:t>
                      </a:r>
                      <a:r>
                        <a:rPr lang="en-US" dirty="0" err="1">
                          <a:effectLst/>
                        </a:rPr>
                        <a:t>ViewData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28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85378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IN" dirty="0"/>
                        <a:t>List&lt;string&gt; students = new List&lt;string&gt;{"</a:t>
                      </a:r>
                      <a:r>
                        <a:rPr lang="en-IN" dirty="0" err="1"/>
                        <a:t>Hema","Rekha","Jaya","Sushma</a:t>
                      </a:r>
                      <a:r>
                        <a:rPr lang="en-IN" dirty="0"/>
                        <a:t>"};</a:t>
                      </a:r>
                    </a:p>
                    <a:p>
                      <a:r>
                        <a:rPr lang="en-IN" dirty="0" err="1"/>
                        <a:t>ViewData</a:t>
                      </a:r>
                      <a:r>
                        <a:rPr lang="en-IN" dirty="0"/>
                        <a:t>[“students”] =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List&lt;string&gt; students = new List&lt;string&gt;{"</a:t>
                      </a:r>
                      <a:r>
                        <a:rPr lang="en-IN" dirty="0" err="1"/>
                        <a:t>Hema","Rekha","Jaya","Sushma</a:t>
                      </a:r>
                      <a:r>
                        <a:rPr lang="en-IN" dirty="0"/>
                        <a:t>"};</a:t>
                      </a:r>
                    </a:p>
                    <a:p>
                      <a:r>
                        <a:rPr lang="en-IN" dirty="0" err="1"/>
                        <a:t>ViewBag.students</a:t>
                      </a:r>
                      <a:r>
                        <a:rPr lang="en-IN" dirty="0"/>
                        <a:t> = students;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497789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@foreach (var student in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[“students"] as List&lt;string&gt;)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{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&lt;li&gt;@student&lt;/li&gt;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}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@foreach (var student in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ViewBag.students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{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&lt;li&gt;@student&lt;/li&gt;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}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7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55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LAB6</a:t>
            </a:r>
            <a:r>
              <a:rPr lang="en-IN" sz="6000" dirty="0"/>
              <a:t>: Models &amp; </a:t>
            </a:r>
            <a:r>
              <a:rPr lang="en-IN" sz="6000" dirty="0" err="1"/>
              <a:t>ViewData</a:t>
            </a:r>
            <a:r>
              <a:rPr lang="en-IN" sz="6000" dirty="0"/>
              <a:t>, </a:t>
            </a:r>
            <a:r>
              <a:rPr lang="en-IN" sz="6000" dirty="0" err="1"/>
              <a:t>ViewBag</a:t>
            </a:r>
            <a:endParaRPr lang="en-IN" sz="6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1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with </a:t>
            </a:r>
            <a:r>
              <a:rPr lang="en-IN" dirty="0" err="1"/>
              <a:t>ViewData</a:t>
            </a:r>
            <a:r>
              <a:rPr lang="en-IN" dirty="0"/>
              <a:t> &amp; </a:t>
            </a:r>
            <a:r>
              <a:rPr lang="en-IN" dirty="0" err="1"/>
              <a:t>ViewBag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 solid connection between data sent and data received</a:t>
            </a:r>
          </a:p>
          <a:p>
            <a:r>
              <a:rPr lang="en-IN" dirty="0"/>
              <a:t>No type safety as no compile time error</a:t>
            </a:r>
          </a:p>
          <a:p>
            <a:r>
              <a:rPr lang="en-IN" dirty="0"/>
              <a:t>All data is object so exclusive type-casting is required (Boxing and Unboxing in C#)</a:t>
            </a:r>
          </a:p>
          <a:p>
            <a:r>
              <a:rPr lang="en-IN" dirty="0"/>
              <a:t>Performance degradation due to casting of value into correct types</a:t>
            </a:r>
          </a:p>
          <a:p>
            <a:r>
              <a:rPr lang="en-IN" b="1" u="sng" dirty="0"/>
              <a:t>SOLUTION</a:t>
            </a:r>
            <a:r>
              <a:rPr lang="en-IN" dirty="0"/>
              <a:t>: Strongly typed View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51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Strongly typed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35696"/>
            <a:ext cx="10018713" cy="3531435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ViewData</a:t>
            </a:r>
            <a:r>
              <a:rPr lang="en-IN" dirty="0"/>
              <a:t> &amp; </a:t>
            </a:r>
            <a:r>
              <a:rPr lang="en-IN" dirty="0" err="1"/>
              <a:t>ViewBag</a:t>
            </a:r>
            <a:r>
              <a:rPr lang="en-IN" dirty="0"/>
              <a:t> are some ways in which we can pass data from controller to view. – Loosely Typed</a:t>
            </a:r>
          </a:p>
          <a:p>
            <a:r>
              <a:rPr lang="en-IN" dirty="0"/>
              <a:t>A strongly typed view is efficient way of passing data from controller to view</a:t>
            </a:r>
          </a:p>
          <a:p>
            <a:r>
              <a:rPr lang="en-IN" dirty="0"/>
              <a:t>In order </a:t>
            </a:r>
            <a:r>
              <a:rPr lang="en-US" dirty="0"/>
              <a:t>to create a strongly typed view we need to pass the model object as a parameter to the </a:t>
            </a:r>
            <a:r>
              <a:rPr lang="en-US" b="1" dirty="0"/>
              <a:t>View()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dirty="0" err="1"/>
              <a:t>cshtml</a:t>
            </a:r>
            <a:r>
              <a:rPr lang="en-US" dirty="0"/>
              <a:t> view file needs to specify @model as follows:</a:t>
            </a:r>
          </a:p>
          <a:p>
            <a:pPr marL="457200" lvl="1" indent="0">
              <a:buNone/>
            </a:pPr>
            <a:r>
              <a:rPr lang="en-US" b="1" dirty="0"/>
              <a:t>@model</a:t>
            </a:r>
            <a:r>
              <a:rPr lang="en-US" dirty="0"/>
              <a:t> </a:t>
            </a:r>
            <a:r>
              <a:rPr lang="en-US" dirty="0" err="1"/>
              <a:t>StrongTypeViewDemo.Models.Employee</a:t>
            </a:r>
            <a:endParaRPr lang="en-US" dirty="0"/>
          </a:p>
          <a:p>
            <a:r>
              <a:rPr lang="en-US" dirty="0"/>
              <a:t>Properties of your model class are accessed by </a:t>
            </a:r>
            <a:r>
              <a:rPr lang="en-US" b="1" dirty="0"/>
              <a:t>@Model</a:t>
            </a:r>
            <a:r>
              <a:rPr lang="en-US" dirty="0"/>
              <a:t> anywhere within the view</a:t>
            </a:r>
          </a:p>
          <a:p>
            <a:r>
              <a:rPr lang="en-US" b="1" dirty="0"/>
              <a:t>@model != @Model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54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LAB7</a:t>
            </a:r>
            <a:r>
              <a:rPr lang="en-IN" sz="6000" dirty="0"/>
              <a:t>: Strongly typed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28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66530"/>
          </a:xfrm>
        </p:spPr>
        <p:txBody>
          <a:bodyPr>
            <a:normAutofit fontScale="90000"/>
          </a:bodyPr>
          <a:lstStyle/>
          <a:p>
            <a:r>
              <a:rPr lang="en-IN" dirty="0"/>
              <a:t>Passing data from View to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1601"/>
            <a:ext cx="10018713" cy="44196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End user can send request to the server in </a:t>
            </a:r>
            <a:r>
              <a:rPr lang="en-IN" b="1" dirty="0"/>
              <a:t>4</a:t>
            </a:r>
            <a:r>
              <a:rPr lang="en-IN" dirty="0"/>
              <a:t>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URL in address 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Hyperlink (action tag in HTML)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Using AJAX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Using HTML &lt;form&gt; tag</a:t>
            </a:r>
          </a:p>
          <a:p>
            <a:r>
              <a:rPr lang="en-IN" dirty="0"/>
              <a:t>A request sent by form tag can be of </a:t>
            </a:r>
            <a:r>
              <a:rPr lang="en-IN" b="1" dirty="0"/>
              <a:t>4</a:t>
            </a:r>
            <a:r>
              <a:rPr lang="en-IN" dirty="0"/>
              <a:t>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POST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DELETE</a:t>
            </a:r>
          </a:p>
          <a:p>
            <a:r>
              <a:rPr lang="en-IN" dirty="0"/>
              <a:t>When a request is sent to the server values of all the HTML controls are sent to server.</a:t>
            </a:r>
          </a:p>
          <a:p>
            <a:r>
              <a:rPr lang="en-IN" dirty="0"/>
              <a:t>In case of GET,PUT &amp; DELETE they are sent as query parameters and in case of POST they are sent as request body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8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E7D8-1DF6-AEAB-407D-0AEFB791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ASP.NET Core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A8BC-27C6-2593-F848-30A40123C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ASP.NET + .NET Core + MVC</a:t>
            </a:r>
          </a:p>
          <a:p>
            <a:r>
              <a:rPr lang="en-IN" b="1" dirty="0"/>
              <a:t>ASP.NET</a:t>
            </a:r>
            <a:r>
              <a:rPr lang="en-IN" dirty="0"/>
              <a:t>: Server-side framework for web development to produce dynamic pages</a:t>
            </a:r>
          </a:p>
          <a:p>
            <a:r>
              <a:rPr lang="en-IN" b="1" dirty="0"/>
              <a:t>.NET Core</a:t>
            </a:r>
            <a:r>
              <a:rPr lang="en-IN" dirty="0"/>
              <a:t>: Latest Microsoft </a:t>
            </a:r>
            <a:r>
              <a:rPr lang="en-IN" u="sng" dirty="0"/>
              <a:t>open-source</a:t>
            </a:r>
            <a:r>
              <a:rPr lang="en-IN" dirty="0"/>
              <a:t> platform to develop </a:t>
            </a:r>
            <a:r>
              <a:rPr lang="en-IN" u="sng" dirty="0"/>
              <a:t>cross-platform</a:t>
            </a:r>
            <a:r>
              <a:rPr lang="en-IN" dirty="0"/>
              <a:t> applications.</a:t>
            </a:r>
          </a:p>
          <a:p>
            <a:r>
              <a:rPr lang="en-IN" dirty="0"/>
              <a:t>Web applications supported by ASP.NET:</a:t>
            </a:r>
          </a:p>
          <a:p>
            <a:pPr lvl="1"/>
            <a:r>
              <a:rPr lang="en-IN" dirty="0"/>
              <a:t>ASP.NET Web Forms</a:t>
            </a:r>
          </a:p>
          <a:p>
            <a:pPr lvl="1"/>
            <a:r>
              <a:rPr lang="en-IN" b="1" dirty="0"/>
              <a:t>ASP.NET MVC</a:t>
            </a:r>
          </a:p>
          <a:p>
            <a:pPr lvl="1"/>
            <a:r>
              <a:rPr lang="en-IN" dirty="0"/>
              <a:t>ASP.NET </a:t>
            </a:r>
            <a:r>
              <a:rPr lang="en-IN" dirty="0" err="1"/>
              <a:t>WebAPI</a:t>
            </a:r>
            <a:endParaRPr lang="en-IN" dirty="0"/>
          </a:p>
          <a:p>
            <a:pPr lvl="1"/>
            <a:r>
              <a:rPr lang="en-IN" dirty="0"/>
              <a:t>many more…..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8CD9B-82E6-5342-E4E2-892DE01A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22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76470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Binder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1175"/>
            <a:ext cx="10018713" cy="4350026"/>
          </a:xfrm>
        </p:spPr>
        <p:txBody>
          <a:bodyPr>
            <a:normAutofit fontScale="92500"/>
          </a:bodyPr>
          <a:lstStyle/>
          <a:p>
            <a:r>
              <a:rPr lang="en-IN" dirty="0"/>
              <a:t>HTML elements have the ‘name’ attribute</a:t>
            </a:r>
          </a:p>
          <a:p>
            <a:r>
              <a:rPr lang="en-IN" dirty="0"/>
              <a:t>In case of POST the server distinguishes each posted value on basis of the attribute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name </a:t>
            </a:r>
          </a:p>
          <a:p>
            <a:r>
              <a:rPr lang="en-IN" dirty="0"/>
              <a:t>Only if the elements within form have name attribute their value will get posted when submitting the form</a:t>
            </a:r>
          </a:p>
          <a:p>
            <a:r>
              <a:rPr lang="en-IN" dirty="0"/>
              <a:t>In case of ASP.NET Core MVC Model Binder will iterate through primitive parameters of action method and try to match the name attribute of elements</a:t>
            </a:r>
          </a:p>
          <a:p>
            <a:r>
              <a:rPr lang="en-IN" dirty="0"/>
              <a:t>If a match is found the incoming value is assigned to the parameter</a:t>
            </a:r>
          </a:p>
          <a:p>
            <a:r>
              <a:rPr lang="en-IN" dirty="0"/>
              <a:t>In case of a user defined parameter Model Binder will iterate through each &amp; every property and try to find match based on property name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93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LAB8</a:t>
            </a:r>
            <a:r>
              <a:rPr lang="en-IN" sz="6000" dirty="0"/>
              <a:t>: Model Binder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037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7647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EFCore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1175"/>
            <a:ext cx="10018713" cy="435002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Concept: ORM</a:t>
            </a:r>
          </a:p>
          <a:p>
            <a:pPr lvl="1"/>
            <a:r>
              <a:rPr lang="en-US" dirty="0"/>
              <a:t>Object-relational mapping (ORM) create a layer between the programming language and a relational database. </a:t>
            </a:r>
          </a:p>
          <a:p>
            <a:pPr lvl="1"/>
            <a:r>
              <a:rPr lang="en-IN" dirty="0"/>
              <a:t>Main intent is to simplify </a:t>
            </a:r>
            <a:r>
              <a:rPr lang="en-US" dirty="0"/>
              <a:t>interaction between relational databases and OOP languages.</a:t>
            </a:r>
          </a:p>
          <a:p>
            <a:pPr lvl="1"/>
            <a:r>
              <a:rPr lang="en-US" dirty="0"/>
              <a:t>ORM helps to hide complexities of your database-Encapsulation</a:t>
            </a:r>
            <a:endParaRPr lang="en-IN" dirty="0"/>
          </a:p>
          <a:p>
            <a:r>
              <a:rPr lang="en-IN" dirty="0"/>
              <a:t>E</a:t>
            </a:r>
            <a:r>
              <a:rPr lang="en-US" dirty="0" err="1"/>
              <a:t>ntity</a:t>
            </a:r>
            <a:r>
              <a:rPr lang="en-US" dirty="0"/>
              <a:t> Framework Core (</a:t>
            </a:r>
            <a:r>
              <a:rPr lang="en-US" dirty="0" err="1"/>
              <a:t>EFCore</a:t>
            </a:r>
            <a:r>
              <a:rPr lang="en-US" dirty="0"/>
              <a:t>) is Microsoft ORM tool</a:t>
            </a:r>
          </a:p>
          <a:p>
            <a:r>
              <a:rPr lang="en-US" dirty="0"/>
              <a:t>In RDBMS we speak in terms of Tables &amp; Columns whereas with ORM we speak in terms of classes, object &amp; properties.</a:t>
            </a:r>
            <a:endParaRPr lang="en-IN" dirty="0"/>
          </a:p>
          <a:p>
            <a:r>
              <a:rPr lang="en-IN" dirty="0"/>
              <a:t>When we implement Entity Framework there are 3 approaches we can use for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713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7647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EFCore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164495"/>
            <a:ext cx="10018713" cy="1868557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E</a:t>
            </a:r>
            <a:r>
              <a:rPr lang="en-US" dirty="0" err="1"/>
              <a:t>ntity</a:t>
            </a:r>
            <a:r>
              <a:rPr lang="en-US" dirty="0"/>
              <a:t> Framework Core (</a:t>
            </a:r>
            <a:r>
              <a:rPr lang="en-US" dirty="0" err="1"/>
              <a:t>EFCore</a:t>
            </a:r>
            <a:r>
              <a:rPr lang="en-US" dirty="0"/>
              <a:t>) can be added to application by downloading &amp; installing </a:t>
            </a:r>
            <a:r>
              <a:rPr lang="en-US" dirty="0" err="1"/>
              <a:t>Nuget</a:t>
            </a:r>
            <a:r>
              <a:rPr lang="en-US" dirty="0"/>
              <a:t> packages:</a:t>
            </a:r>
          </a:p>
          <a:p>
            <a:pPr lvl="1"/>
            <a:r>
              <a:rPr lang="en-IN" dirty="0" err="1"/>
              <a:t>Microsoft.EntityFrameworkCore</a:t>
            </a:r>
            <a:endParaRPr lang="en-IN" dirty="0"/>
          </a:p>
          <a:p>
            <a:pPr lvl="1"/>
            <a:r>
              <a:rPr lang="en-IN" dirty="0" err="1"/>
              <a:t>Microsoft.EntityFrameworkCore.SqlServer</a:t>
            </a:r>
            <a:endParaRPr lang="en-IN" dirty="0"/>
          </a:p>
          <a:p>
            <a:pPr lvl="1"/>
            <a:r>
              <a:rPr lang="en-US" dirty="0" err="1"/>
              <a:t>Microsoft.EntityFrameworkCore.Tools</a:t>
            </a:r>
            <a:endParaRPr lang="en-US" dirty="0"/>
          </a:p>
          <a:p>
            <a:r>
              <a:rPr lang="en-US" dirty="0"/>
              <a:t>What happens to .</a:t>
            </a:r>
            <a:r>
              <a:rPr lang="en-US" dirty="0" err="1"/>
              <a:t>csproj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33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DF1CD1-0ED9-2D39-CF6D-C0BE40F5F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15576"/>
              </p:ext>
            </p:extLst>
          </p:nvPr>
        </p:nvGraphicFramePr>
        <p:xfrm>
          <a:off x="1729410" y="719666"/>
          <a:ext cx="9650895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607">
                  <a:extLst>
                    <a:ext uri="{9D8B030D-6E8A-4147-A177-3AD203B41FA5}">
                      <a16:colId xmlns:a16="http://schemas.microsoft.com/office/drawing/2014/main" val="1166419911"/>
                    </a:ext>
                  </a:extLst>
                </a:gridCol>
                <a:gridCol w="3329609">
                  <a:extLst>
                    <a:ext uri="{9D8B030D-6E8A-4147-A177-3AD203B41FA5}">
                      <a16:colId xmlns:a16="http://schemas.microsoft.com/office/drawing/2014/main" val="3371583526"/>
                    </a:ext>
                  </a:extLst>
                </a:gridCol>
                <a:gridCol w="2991679">
                  <a:extLst>
                    <a:ext uri="{9D8B030D-6E8A-4147-A177-3AD203B41FA5}">
                      <a16:colId xmlns:a16="http://schemas.microsoft.com/office/drawing/2014/main" val="464489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Database First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First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Code First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1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Create DB first and </a:t>
                      </a:r>
                      <a:r>
                        <a:rPr lang="en-IN" dirty="0" err="1"/>
                        <a:t>EFCore</a:t>
                      </a:r>
                      <a:r>
                        <a:rPr lang="en-IN" dirty="0"/>
                        <a:t> will generate model classes from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Model classes and relationships in designer </a:t>
                      </a:r>
                      <a:r>
                        <a:rPr lang="en-IN" dirty="0" err="1"/>
                        <a:t>EFCore</a:t>
                      </a:r>
                      <a:r>
                        <a:rPr lang="en-IN" dirty="0"/>
                        <a:t> will generate DB tables &amp;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POCO classes and relationships in C# code and </a:t>
                      </a:r>
                      <a:r>
                        <a:rPr lang="en-IN" dirty="0" err="1"/>
                        <a:t>EFCore</a:t>
                      </a:r>
                      <a:r>
                        <a:rPr lang="en-IN" dirty="0"/>
                        <a:t> will generate DB tables &amp;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531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97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0E72D3-D6DF-7DC0-D4C3-311DE2DC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906" y="2264698"/>
            <a:ext cx="2629128" cy="1531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4DFA9C-35E2-8A0A-3ECB-FF47E4B3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370" y="2314367"/>
            <a:ext cx="2309115" cy="14125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5D094-35D4-737C-AF3B-2D9D7A82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83" y="2385666"/>
            <a:ext cx="2491956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9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LAB9</a:t>
            </a:r>
            <a:r>
              <a:rPr lang="en-IN" sz="6000" dirty="0"/>
              <a:t>: </a:t>
            </a:r>
            <a:r>
              <a:rPr lang="en-IN" sz="6000" dirty="0" err="1"/>
              <a:t>EFCore</a:t>
            </a:r>
            <a:endParaRPr lang="en-IN" sz="6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24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4400"/>
          </a:xfrm>
        </p:spPr>
        <p:txBody>
          <a:bodyPr/>
          <a:lstStyle/>
          <a:p>
            <a:r>
              <a:rPr lang="en-IN" dirty="0"/>
              <a:t>Deployment &amp; Hosting MVC Core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6913"/>
            <a:ext cx="10018713" cy="365428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Build the ASP.NET Core MVC application</a:t>
            </a:r>
          </a:p>
          <a:p>
            <a:r>
              <a:rPr lang="en-IN" dirty="0"/>
              <a:t>Right-click the ASP.NET Core MVC application and select the option to ‘publish’</a:t>
            </a:r>
          </a:p>
          <a:p>
            <a:r>
              <a:rPr lang="en-IN" dirty="0"/>
              <a:t>If a valid Azure subscription is available the application can be published in Azure </a:t>
            </a:r>
          </a:p>
          <a:p>
            <a:r>
              <a:rPr lang="en-IN" dirty="0"/>
              <a:t>The application can also be published to a physical folder by selecting the ‘Folder’ option</a:t>
            </a:r>
          </a:p>
          <a:p>
            <a:r>
              <a:rPr lang="en-IN" dirty="0"/>
              <a:t>Browse and select appropriate location on physical drive to publish the application</a:t>
            </a:r>
          </a:p>
          <a:p>
            <a:r>
              <a:rPr lang="en-IN" dirty="0"/>
              <a:t>Click ‘Publish’ to publish the application on physical drive</a:t>
            </a:r>
          </a:p>
          <a:p>
            <a:r>
              <a:rPr lang="en-IN" dirty="0"/>
              <a:t>Add a website in IIS as shown below to deploy the ASP.NET Core MVC application on IIS server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06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046D1-B40A-3CEE-FC39-26E95273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1D0B8-DB9E-EDA0-BFD5-4876FA26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579" y="997745"/>
            <a:ext cx="8324310" cy="51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LAB10</a:t>
            </a:r>
            <a:r>
              <a:rPr lang="en-IN" sz="6000" dirty="0"/>
              <a:t>: Deployment</a:t>
            </a:r>
            <a:br>
              <a:rPr lang="en-IN" sz="6000" dirty="0"/>
            </a:br>
            <a:r>
              <a:rPr lang="en-IN" sz="6000" dirty="0"/>
              <a:t>&amp; Hosting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78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FF-11FF-6863-309D-E8E2644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87017"/>
            <a:ext cx="10018713" cy="765314"/>
          </a:xfrm>
        </p:spPr>
        <p:txBody>
          <a:bodyPr>
            <a:normAutofit/>
          </a:bodyPr>
          <a:lstStyle/>
          <a:p>
            <a:r>
              <a:rPr lang="en-IN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4EF7-0D37-FBAB-6344-082019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1479"/>
            <a:ext cx="10018713" cy="4399722"/>
          </a:xfrm>
        </p:spPr>
        <p:txBody>
          <a:bodyPr>
            <a:normAutofit/>
          </a:bodyPr>
          <a:lstStyle/>
          <a:p>
            <a:r>
              <a:rPr lang="en-IN" b="1" dirty="0"/>
              <a:t>Cross-site scripting (XSS)</a:t>
            </a:r>
            <a:r>
              <a:rPr lang="en-IN" dirty="0"/>
              <a:t>: Attacker injects </a:t>
            </a:r>
            <a:r>
              <a:rPr lang="en-US" dirty="0"/>
              <a:t>malicious executable scripts into the code of a trusted application or website.</a:t>
            </a:r>
          </a:p>
          <a:p>
            <a:endParaRPr lang="en-IN" dirty="0"/>
          </a:p>
          <a:p>
            <a:r>
              <a:rPr lang="en-IN" b="1" dirty="0"/>
              <a:t>Cross-site request forgery (XSRF/CSRF)</a:t>
            </a:r>
            <a:r>
              <a:rPr lang="en-IN" dirty="0"/>
              <a:t>: Attackers </a:t>
            </a:r>
            <a:r>
              <a:rPr lang="en-US" dirty="0"/>
              <a:t>tricks a user into performing unintended actions on a web application that the user is authenticated to</a:t>
            </a:r>
            <a:r>
              <a:rPr lang="en-IN" dirty="0"/>
              <a:t>.</a:t>
            </a:r>
          </a:p>
          <a:p>
            <a:r>
              <a:rPr lang="en-IN" dirty="0"/>
              <a:t>Example: User has </a:t>
            </a:r>
            <a:r>
              <a:rPr lang="en-US" dirty="0"/>
              <a:t>logged into online banking account and an attacker sends a forged lottery email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6073-FE7A-53BB-AE11-BC473AE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38</a:t>
            </a:fld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6624C1B-BACB-57B9-87C7-8D53574B3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19143"/>
              </p:ext>
            </p:extLst>
          </p:nvPr>
        </p:nvGraphicFramePr>
        <p:xfrm>
          <a:off x="1752600" y="248927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92417" progId="Package">
                  <p:embed/>
                </p:oleObj>
              </mc:Choice>
              <mc:Fallback>
                <p:oleObj name="Packager Shell Object" showAsIcon="1" r:id="rId2" imgW="914400" imgH="792417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2600" y="248927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4295F4-46CE-95E3-FB51-8C815FBC4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6373"/>
              </p:ext>
            </p:extLst>
          </p:nvPr>
        </p:nvGraphicFramePr>
        <p:xfrm>
          <a:off x="2882349" y="4972547"/>
          <a:ext cx="712856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564">
                  <a:extLst>
                    <a:ext uri="{9D8B030D-6E8A-4147-A177-3AD203B41FA5}">
                      <a16:colId xmlns:a16="http://schemas.microsoft.com/office/drawing/2014/main" val="4035691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0" dirty="0"/>
                        <a:t>@using (</a:t>
                      </a:r>
                      <a:r>
                        <a:rPr lang="en-IN" sz="1600" b="0" dirty="0" err="1"/>
                        <a:t>Html.BeginForm</a:t>
                      </a:r>
                      <a:r>
                        <a:rPr lang="en-IN" sz="1600" b="0" dirty="0"/>
                        <a:t>(“</a:t>
                      </a:r>
                      <a:r>
                        <a:rPr lang="en-IN" sz="1600" b="0" dirty="0" err="1"/>
                        <a:t>changepassword</a:t>
                      </a:r>
                      <a:r>
                        <a:rPr lang="en-IN" sz="1600" b="0" dirty="0"/>
                        <a:t>", “Account", </a:t>
                      </a:r>
                      <a:r>
                        <a:rPr lang="en-IN" sz="1600" b="0" dirty="0" err="1"/>
                        <a:t>FormMethod.Post</a:t>
                      </a:r>
                      <a:r>
                        <a:rPr lang="en-IN" sz="1600" b="0" dirty="0"/>
                        <a:t>))  </a:t>
                      </a:r>
                    </a:p>
                    <a:p>
                      <a:r>
                        <a:rPr lang="en-IN" sz="1600" b="0" dirty="0"/>
                        <a:t>{</a:t>
                      </a:r>
                      <a:r>
                        <a:rPr lang="en-IN" sz="1600" dirty="0"/>
                        <a:t>  </a:t>
                      </a:r>
                    </a:p>
                    <a:p>
                      <a:r>
                        <a:rPr lang="en-IN" sz="1600" dirty="0"/>
                        <a:t>         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@Html.AntiForgeryToken()</a:t>
                      </a:r>
                    </a:p>
                    <a:p>
                      <a:r>
                        <a:rPr lang="en-IN" sz="1600" dirty="0"/>
                        <a:t>         </a:t>
                      </a:r>
                      <a:r>
                        <a:rPr lang="en-IN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&lt;span&gt;New Password:&lt;/span&gt;</a:t>
                      </a:r>
                    </a:p>
                    <a:p>
                      <a:r>
                        <a:rPr lang="en-IN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@Html.TextBox(“txtPassword”)</a:t>
                      </a:r>
                      <a:endParaRPr lang="en-IN" sz="1600" b="0" dirty="0"/>
                    </a:p>
                    <a:p>
                      <a:r>
                        <a:rPr lang="en-IN" sz="16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0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20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LAB10</a:t>
            </a:r>
            <a:r>
              <a:rPr lang="en-IN" sz="6000" dirty="0"/>
              <a:t>: Security in ASP.NET Core MVC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05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E7D8-1DF6-AEAB-407D-0AEFB791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02026"/>
          </a:xfrm>
        </p:spPr>
        <p:txBody>
          <a:bodyPr/>
          <a:lstStyle/>
          <a:p>
            <a:r>
              <a:rPr lang="en-IN" dirty="0"/>
              <a:t>ASP.NET </a:t>
            </a:r>
            <a:r>
              <a:rPr lang="en-IN" dirty="0" err="1"/>
              <a:t>WebForms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A8BC-27C6-2593-F848-30A40123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134136"/>
            <a:ext cx="5393568" cy="3124201"/>
          </a:xfrm>
        </p:spPr>
        <p:txBody>
          <a:bodyPr>
            <a:normAutofit fontScale="92500"/>
          </a:bodyPr>
          <a:lstStyle/>
          <a:p>
            <a:r>
              <a:rPr lang="en-IN" dirty="0"/>
              <a:t>ASP.NET </a:t>
            </a:r>
            <a:r>
              <a:rPr lang="en-IN" dirty="0" err="1"/>
              <a:t>WebForms</a:t>
            </a:r>
            <a:r>
              <a:rPr lang="en-IN" dirty="0"/>
              <a:t> was a popular server-side web application development option.</a:t>
            </a:r>
          </a:p>
          <a:p>
            <a:r>
              <a:rPr lang="en-IN" dirty="0"/>
              <a:t>Microsoft RAD (Rapid Application Development) strategy.</a:t>
            </a:r>
          </a:p>
          <a:p>
            <a:r>
              <a:rPr lang="en-IN" dirty="0"/>
              <a:t>Main challenges with ASP.NET </a:t>
            </a:r>
            <a:r>
              <a:rPr lang="en-IN" dirty="0" err="1"/>
              <a:t>WebForms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Response Time</a:t>
            </a:r>
          </a:p>
          <a:p>
            <a:pPr lvl="1"/>
            <a:r>
              <a:rPr lang="en-IN" dirty="0"/>
              <a:t>Bandwidth consumption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B55529-F90D-69FC-0C73-FB735C441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16" y="1987827"/>
            <a:ext cx="4200434" cy="41843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69F51-A0A2-9F3C-8C06-6012C8E9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75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6091F-10C2-02F1-8987-6092C54A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40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F0691-6BB6-835E-A21A-792B1481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58" y="1317556"/>
            <a:ext cx="6185038" cy="422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3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E7D8-1DF6-AEAB-407D-0AEFB791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02026"/>
          </a:xfrm>
        </p:spPr>
        <p:txBody>
          <a:bodyPr/>
          <a:lstStyle/>
          <a:p>
            <a:r>
              <a:rPr lang="en-IN" dirty="0"/>
              <a:t>ASP.NET </a:t>
            </a:r>
            <a:r>
              <a:rPr lang="en-IN" dirty="0" err="1"/>
              <a:t>WebForms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7B893-82A3-B2BD-D405-1EEE4A77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2067339"/>
            <a:ext cx="9799635" cy="36079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E3B2E-CCAB-5870-BC3E-34306053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20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80851-4466-3E9D-299D-5D5254FF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5" y="321108"/>
            <a:ext cx="9127053" cy="4688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FB306D-3EDE-2E19-2811-74F3709A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553" y="3219506"/>
            <a:ext cx="4199810" cy="2663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398D33-48B1-542C-8A15-01B2D35B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2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537-80ED-9629-ED8F-12DA209E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5252"/>
          </a:xfrm>
        </p:spPr>
        <p:txBody>
          <a:bodyPr/>
          <a:lstStyle/>
          <a:p>
            <a:r>
              <a:rPr lang="en-IN" dirty="0"/>
              <a:t>MVC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EF648D-5855-AB70-C03E-4685C5936526}"/>
              </a:ext>
            </a:extLst>
          </p:cNvPr>
          <p:cNvSpPr txBox="1">
            <a:spLocks/>
          </p:cNvSpPr>
          <p:nvPr/>
        </p:nvSpPr>
        <p:spPr>
          <a:xfrm>
            <a:off x="1484310" y="1639957"/>
            <a:ext cx="10018713" cy="415124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Get rid of un-necessary things like </a:t>
            </a:r>
            <a:r>
              <a:rPr lang="en-IN" dirty="0" err="1"/>
              <a:t>viewstate</a:t>
            </a:r>
            <a:r>
              <a:rPr lang="en-IN" dirty="0"/>
              <a:t>, event validation, etc.</a:t>
            </a:r>
          </a:p>
          <a:p>
            <a:r>
              <a:rPr lang="en-IN" dirty="0"/>
              <a:t>Clear separation of concerns: HTML UI, code, etc.</a:t>
            </a:r>
          </a:p>
          <a:p>
            <a:r>
              <a:rPr lang="en-IN" dirty="0"/>
              <a:t>MVC (Model-View-Controller) is an</a:t>
            </a:r>
            <a:r>
              <a:rPr lang="en-US" dirty="0"/>
              <a:t> architectural design pattern that organizes an application's logic into distinct layers</a:t>
            </a:r>
            <a:r>
              <a:rPr lang="en-IN" dirty="0"/>
              <a:t>.</a:t>
            </a:r>
          </a:p>
          <a:p>
            <a:r>
              <a:rPr lang="en-IN" dirty="0"/>
              <a:t>These </a:t>
            </a:r>
            <a:r>
              <a:rPr lang="en-IN" b="1" dirty="0"/>
              <a:t>3</a:t>
            </a:r>
            <a:r>
              <a:rPr lang="en-IN" dirty="0"/>
              <a:t> distinct layers are:</a:t>
            </a:r>
          </a:p>
          <a:p>
            <a:pPr lvl="1"/>
            <a:r>
              <a:rPr lang="en-IN" b="1" dirty="0"/>
              <a:t>M</a:t>
            </a:r>
            <a:r>
              <a:rPr lang="en-IN" dirty="0"/>
              <a:t>odel: A set of classes that determine the data, data structure to be worked</a:t>
            </a:r>
          </a:p>
          <a:p>
            <a:pPr lvl="1"/>
            <a:r>
              <a:rPr lang="en-IN" b="1" dirty="0"/>
              <a:t>V</a:t>
            </a:r>
            <a:r>
              <a:rPr lang="en-IN" dirty="0"/>
              <a:t>iew: A pure HTML UI that decides how data will be displayed</a:t>
            </a:r>
          </a:p>
          <a:p>
            <a:pPr lvl="1"/>
            <a:r>
              <a:rPr lang="en-IN" b="1" dirty="0"/>
              <a:t>C</a:t>
            </a:r>
            <a:r>
              <a:rPr lang="en-IN" dirty="0"/>
              <a:t>ontroller: A set of classes that interact with user, control over all application flow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1E308-4DD6-8FB0-FBB5-BDD59A0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5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1E308-4DD6-8FB0-FBB5-BDD59A0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414A2-A33A-C36A-55AD-67A4E7A1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48" y="323383"/>
            <a:ext cx="4308421" cy="2572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8FEF1C-2CE5-D3EB-1B3D-23147367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81" y="3061255"/>
            <a:ext cx="9919362" cy="3142498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33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A3B-CBCB-1352-E5C2-3C43EBF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35487"/>
          </a:xfrm>
        </p:spPr>
        <p:txBody>
          <a:bodyPr>
            <a:normAutofit/>
          </a:bodyPr>
          <a:lstStyle/>
          <a:p>
            <a:r>
              <a:rPr lang="en-IN" sz="6000" b="1" dirty="0"/>
              <a:t>LAB1</a:t>
            </a:r>
            <a:r>
              <a:rPr lang="en-IN" sz="6000" dirty="0"/>
              <a:t>: </a:t>
            </a:r>
            <a:r>
              <a:rPr lang="en-IN" sz="6000" dirty="0" err="1"/>
              <a:t>Build,Run</a:t>
            </a:r>
            <a:r>
              <a:rPr lang="en-IN" sz="6000" dirty="0"/>
              <a:t> &amp; Debug new application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21229-E870-868D-ADA6-D05D3A0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FF5C-C2A5-47E5-B2C1-C97DC91E7B4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84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3502</TotalTime>
  <Words>2184</Words>
  <Application>Microsoft Office PowerPoint</Application>
  <PresentationFormat>Widescreen</PresentationFormat>
  <Paragraphs>306</Paragraphs>
  <Slides>40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Corbel</vt:lpstr>
      <vt:lpstr>Wingdings</vt:lpstr>
      <vt:lpstr>Parallax</vt:lpstr>
      <vt:lpstr>Packager Shell Object</vt:lpstr>
      <vt:lpstr>ASP.NET Core MVC &amp; EF Core</vt:lpstr>
      <vt:lpstr>Pre-requisite</vt:lpstr>
      <vt:lpstr>ASP.NET Core MVC</vt:lpstr>
      <vt:lpstr>ASP.NET WebForms</vt:lpstr>
      <vt:lpstr>ASP.NET WebForms</vt:lpstr>
      <vt:lpstr>PowerPoint Presentation</vt:lpstr>
      <vt:lpstr>MVC</vt:lpstr>
      <vt:lpstr>PowerPoint Presentation</vt:lpstr>
      <vt:lpstr>LAB1: Build,Run &amp; Debug new application </vt:lpstr>
      <vt:lpstr>Serving static File</vt:lpstr>
      <vt:lpstr>LAB2: Serving static Files</vt:lpstr>
      <vt:lpstr>Nuget &amp; Middleware</vt:lpstr>
      <vt:lpstr>LAB3: My First MVC Application</vt:lpstr>
      <vt:lpstr>Controller</vt:lpstr>
      <vt:lpstr>PowerPoint Presentation</vt:lpstr>
      <vt:lpstr>Views</vt:lpstr>
      <vt:lpstr>Razor (ASP.NET’s own markup language)</vt:lpstr>
      <vt:lpstr>PowerPoint Presentation</vt:lpstr>
      <vt:lpstr>HTML Helper</vt:lpstr>
      <vt:lpstr>LAB4: Razor Views</vt:lpstr>
      <vt:lpstr>Routing</vt:lpstr>
      <vt:lpstr>Attribute based Routing</vt:lpstr>
      <vt:lpstr>LAB5: MVC Routing</vt:lpstr>
      <vt:lpstr>ViewData &amp; ViewBag</vt:lpstr>
      <vt:lpstr>LAB6: Models &amp; ViewData, ViewBag</vt:lpstr>
      <vt:lpstr>Challenges with ViewData &amp; ViewBag</vt:lpstr>
      <vt:lpstr>Strongly typed View</vt:lpstr>
      <vt:lpstr>LAB7: Strongly typed View</vt:lpstr>
      <vt:lpstr>Passing data from View to Controller</vt:lpstr>
      <vt:lpstr>Model Binder</vt:lpstr>
      <vt:lpstr>LAB8: Model Binder</vt:lpstr>
      <vt:lpstr>EFCore</vt:lpstr>
      <vt:lpstr>EFCore</vt:lpstr>
      <vt:lpstr>LAB9: EFCore</vt:lpstr>
      <vt:lpstr>Deployment &amp; Hosting MVC Core App</vt:lpstr>
      <vt:lpstr>PowerPoint Presentation</vt:lpstr>
      <vt:lpstr>LAB10: Deployment &amp; Hosting</vt:lpstr>
      <vt:lpstr>Security</vt:lpstr>
      <vt:lpstr>LAB10: Security in ASP.NET Core MVC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B</dc:creator>
  <cp:lastModifiedBy>Amit B</cp:lastModifiedBy>
  <cp:revision>78</cp:revision>
  <dcterms:created xsi:type="dcterms:W3CDTF">2024-07-19T15:47:29Z</dcterms:created>
  <dcterms:modified xsi:type="dcterms:W3CDTF">2024-09-14T03:48:53Z</dcterms:modified>
</cp:coreProperties>
</file>