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72" r:id="rId9"/>
    <p:sldId id="273" r:id="rId10"/>
    <p:sldId id="274" r:id="rId11"/>
    <p:sldId id="269" r:id="rId12"/>
    <p:sldId id="270" r:id="rId13"/>
    <p:sldId id="259" r:id="rId14"/>
    <p:sldId id="266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2536-C90E-4EE3-BE86-F01150EAA20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B2BD-8A2C-4C0D-A652-6EFFEDFFDFE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58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2536-C90E-4EE3-BE86-F01150EAA20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B2BD-8A2C-4C0D-A652-6EFFEDFFD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747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2536-C90E-4EE3-BE86-F01150EAA20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B2BD-8A2C-4C0D-A652-6EFFEDFFD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516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2536-C90E-4EE3-BE86-F01150EAA20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B2BD-8A2C-4C0D-A652-6EFFEDFFD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68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2536-C90E-4EE3-BE86-F01150EAA20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B2BD-8A2C-4C0D-A652-6EFFEDFFDFE7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69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2536-C90E-4EE3-BE86-F01150EAA20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B2BD-8A2C-4C0D-A652-6EFFEDFFD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22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2536-C90E-4EE3-BE86-F01150EAA20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B2BD-8A2C-4C0D-A652-6EFFEDFFD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936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2536-C90E-4EE3-BE86-F01150EAA20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B2BD-8A2C-4C0D-A652-6EFFEDFFD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2887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2536-C90E-4EE3-BE86-F01150EAA20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B2BD-8A2C-4C0D-A652-6EFFEDFFD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85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E92536-C90E-4EE3-BE86-F01150EAA20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AB1B2BD-8A2C-4C0D-A652-6EFFEDFFD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96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2536-C90E-4EE3-BE86-F01150EAA20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1B2BD-8A2C-4C0D-A652-6EFFEDFFDF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9730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E92536-C90E-4EE3-BE86-F01150EAA204}" type="datetimeFigureOut">
              <a:rPr lang="en-IN" smtClean="0"/>
              <a:t>22-02-2024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AB1B2BD-8A2C-4C0D-A652-6EFFEDFFDFE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10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4E1F-378F-857B-0484-504744AC6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Bike Sharing</a:t>
            </a:r>
            <a:br>
              <a:rPr lang="en-IN" dirty="0"/>
            </a:br>
            <a:r>
              <a:rPr lang="en-IN" dirty="0"/>
              <a:t>-Case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A9EBC-C08E-D0A1-FB24-85BD708106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GOOGLE DATA ANALYTICS CAPSTONE</a:t>
            </a:r>
          </a:p>
          <a:p>
            <a:r>
              <a:rPr lang="en-IN" sz="2000" dirty="0"/>
              <a:t>BY AMIT BHATTE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6972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67E0A-D825-D6D2-1E6B-9BF5ECED7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Day-wise Rides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61FB2-DB6E-5B5B-AC6C-24C276160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845735"/>
            <a:ext cx="6941735" cy="4296205"/>
          </a:xfrm>
          <a:prstGeom prst="rect">
            <a:avLst/>
          </a:prstGeo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AB7D41F-8BD2-A2FF-F887-5470DE351D34}"/>
              </a:ext>
            </a:extLst>
          </p:cNvPr>
          <p:cNvSpPr txBox="1">
            <a:spLocks/>
          </p:cNvSpPr>
          <p:nvPr/>
        </p:nvSpPr>
        <p:spPr>
          <a:xfrm>
            <a:off x="8080513" y="1845735"/>
            <a:ext cx="3075166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/>
              <a:t>On weekends, number of rides are almost same by member &amp; casual riders.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/>
              <a:t>More rides during weekdays as compared to weekends.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endParaRPr lang="en-US" dirty="0"/>
          </a:p>
          <a:p>
            <a:pPr marL="179388" indent="-179388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88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C81BE-7A3F-BE81-7E96-40E87C13A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C1E86-384A-C040-9730-F985831D7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Average trip duration for riders per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179AA-378A-7714-1571-A63946ED7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5462" y="1845734"/>
            <a:ext cx="2250218" cy="4023360"/>
          </a:xfrm>
        </p:spPr>
        <p:txBody>
          <a:bodyPr>
            <a:norm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/>
              <a:t>Casual riders ride more than Member riders.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/>
              <a:t>Casual riders ride the most during weekends.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/>
              <a:t>Member riders ride almost for same duration on weekdays.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73DC16-45E1-6529-5229-2CF90FEF8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388" y="1845734"/>
            <a:ext cx="7474047" cy="394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25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C6778-5BEB-05F1-FD2D-BD6031247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5EC94-01DE-A6D1-A55E-7492684E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Bikes</a:t>
            </a:r>
          </a:p>
        </p:txBody>
      </p:sp>
      <p:pic>
        <p:nvPicPr>
          <p:cNvPr id="6" name="slide2" descr="Sheet 1">
            <a:extLst>
              <a:ext uri="{FF2B5EF4-FFF2-40B4-BE49-F238E27FC236}">
                <a16:creationId xmlns:a16="http://schemas.microsoft.com/office/drawing/2014/main" id="{C7720E90-2BDE-4ADB-A270-6E09BE0622C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87"/>
          <a:stretch/>
        </p:blipFill>
        <p:spPr>
          <a:xfrm>
            <a:off x="1097281" y="1768039"/>
            <a:ext cx="4567388" cy="4553248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826122-2E8A-022F-272A-486C68CA2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8461225"/>
              </p:ext>
            </p:extLst>
          </p:nvPr>
        </p:nvGraphicFramePr>
        <p:xfrm>
          <a:off x="5664669" y="2143749"/>
          <a:ext cx="5581375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522">
                  <a:extLst>
                    <a:ext uri="{9D8B030D-6E8A-4147-A177-3AD203B41FA5}">
                      <a16:colId xmlns:a16="http://schemas.microsoft.com/office/drawing/2014/main" val="2864397704"/>
                    </a:ext>
                  </a:extLst>
                </a:gridCol>
                <a:gridCol w="1182757">
                  <a:extLst>
                    <a:ext uri="{9D8B030D-6E8A-4147-A177-3AD203B41FA5}">
                      <a16:colId xmlns:a16="http://schemas.microsoft.com/office/drawing/2014/main" val="2589126652"/>
                    </a:ext>
                  </a:extLst>
                </a:gridCol>
                <a:gridCol w="1017546">
                  <a:extLst>
                    <a:ext uri="{9D8B030D-6E8A-4147-A177-3AD203B41FA5}">
                      <a16:colId xmlns:a16="http://schemas.microsoft.com/office/drawing/2014/main" val="1001765382"/>
                    </a:ext>
                  </a:extLst>
                </a:gridCol>
                <a:gridCol w="1116275">
                  <a:extLst>
                    <a:ext uri="{9D8B030D-6E8A-4147-A177-3AD203B41FA5}">
                      <a16:colId xmlns:a16="http://schemas.microsoft.com/office/drawing/2014/main" val="3937975563"/>
                    </a:ext>
                  </a:extLst>
                </a:gridCol>
                <a:gridCol w="1116275">
                  <a:extLst>
                    <a:ext uri="{9D8B030D-6E8A-4147-A177-3AD203B41FA5}">
                      <a16:colId xmlns:a16="http://schemas.microsoft.com/office/drawing/2014/main" val="328962026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r>
                        <a:rPr lang="en-IN" dirty="0"/>
                        <a:t>Classic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Docked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IN" dirty="0"/>
                        <a:t>Electric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553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i="1" dirty="0"/>
                        <a:t>Casual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Casual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Casual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i="1" dirty="0"/>
                        <a:t>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0868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8,76,881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18,19,130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/>
                        <a:t>78,287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11,04,011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18,41,568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12676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r"/>
                      <a:r>
                        <a:rPr lang="en-IN" b="1" dirty="0"/>
                        <a:t>26,96,011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b="1"/>
                        <a:t>78,287</a:t>
                      </a:r>
                      <a:endParaRPr lang="en-IN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r"/>
                      <a:r>
                        <a:rPr lang="en-IN" b="1" dirty="0"/>
                        <a:t>29,45,579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410827"/>
                  </a:ext>
                </a:extLst>
              </a:tr>
            </a:tbl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B02DA10-7C6F-0E60-BF70-E70FD752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669" y="3786808"/>
            <a:ext cx="5491011" cy="2082285"/>
          </a:xfrm>
        </p:spPr>
        <p:txBody>
          <a:bodyPr>
            <a:norm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/>
              <a:t>Riders using </a:t>
            </a:r>
            <a:r>
              <a:rPr lang="en-US" b="1" dirty="0"/>
              <a:t>CLASSIC</a:t>
            </a:r>
            <a:r>
              <a:rPr lang="en-US" dirty="0"/>
              <a:t> bike are 32.52% casual riders &amp; 67.47% Member riders.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/>
              <a:t>Only Casual riders use </a:t>
            </a:r>
            <a:r>
              <a:rPr lang="en-US" b="1" dirty="0"/>
              <a:t>DOCKED</a:t>
            </a:r>
            <a:r>
              <a:rPr lang="en-US" dirty="0"/>
              <a:t> bike.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/>
              <a:t>Riders using </a:t>
            </a:r>
            <a:r>
              <a:rPr lang="en-US" b="1" dirty="0"/>
              <a:t>ELECTRIC</a:t>
            </a:r>
            <a:r>
              <a:rPr lang="en-US" dirty="0"/>
              <a:t> bike are 37.48% casual riders &amp; 62.52% Member riders.</a:t>
            </a:r>
          </a:p>
        </p:txBody>
      </p:sp>
    </p:spTree>
    <p:extLst>
      <p:ext uri="{BB962C8B-B14F-4D97-AF65-F5344CB8AC3E}">
        <p14:creationId xmlns:p14="http://schemas.microsoft.com/office/powerpoint/2010/main" val="4182404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D4D4F-D195-1DFF-269B-1FACAE08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031EE-6B72-2517-660B-214DAD53E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7188" indent="-268288">
              <a:buFont typeface="Arial" panose="020B0604020202020204" pitchFamily="34" charset="0"/>
              <a:buChar char="•"/>
            </a:pPr>
            <a:endParaRPr lang="en-IN" sz="2000" dirty="0"/>
          </a:p>
          <a:p>
            <a:pPr marL="357188" indent="-268288">
              <a:buFont typeface="Arial" panose="020B0604020202020204" pitchFamily="34" charset="0"/>
              <a:buChar char="•"/>
            </a:pPr>
            <a:r>
              <a:rPr lang="en-IN" sz="2000" dirty="0"/>
              <a:t>Casual riders use bikes the most during summer time in Chicago as compared to member riders.</a:t>
            </a:r>
          </a:p>
          <a:p>
            <a:pPr marL="357188" indent="-268288">
              <a:buFont typeface="Arial" panose="020B0604020202020204" pitchFamily="34" charset="0"/>
              <a:buChar char="•"/>
            </a:pPr>
            <a:r>
              <a:rPr lang="en-IN" dirty="0"/>
              <a:t>The number of rides done by Casual riders is almost close to Member riders only during weekends.</a:t>
            </a:r>
            <a:endParaRPr lang="en-IN" sz="2000" dirty="0"/>
          </a:p>
          <a:p>
            <a:pPr marL="357188" indent="-268288">
              <a:buFont typeface="Arial" panose="020B0604020202020204" pitchFamily="34" charset="0"/>
              <a:buChar char="•"/>
            </a:pPr>
            <a:r>
              <a:rPr lang="en-IN" dirty="0"/>
              <a:t>Casual riders have longer trip durations during weekends than member riders. Member riders have almost same trip durations during weekdays implying use for work/job related commute.</a:t>
            </a:r>
          </a:p>
          <a:p>
            <a:pPr marL="357188" indent="-268288">
              <a:buFont typeface="Arial" panose="020B0604020202020204" pitchFamily="34" charset="0"/>
              <a:buChar char="•"/>
            </a:pPr>
            <a:r>
              <a:rPr lang="en-IN" sz="2000" dirty="0"/>
              <a:t>Only casual riders use docked bikes and not member riders.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2817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2FE6C-2481-C7D7-09F3-2005BFC82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4A7AA-8966-B4E3-AFBE-B22B9C7E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7F6BE-7AC5-93AC-485E-F6657675E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268288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57188" indent="-268288">
              <a:buFont typeface="Arial" panose="020B0604020202020204" pitchFamily="34" charset="0"/>
              <a:buChar char="•"/>
            </a:pPr>
            <a:r>
              <a:rPr lang="en-IN" sz="2400" dirty="0"/>
              <a:t>New membership offers for casual riders especially during summer season.</a:t>
            </a:r>
          </a:p>
          <a:p>
            <a:pPr marL="357188" indent="-268288">
              <a:buFont typeface="Arial" panose="020B0604020202020204" pitchFamily="34" charset="0"/>
              <a:buChar char="•"/>
            </a:pPr>
            <a:r>
              <a:rPr lang="en-IN" sz="2400" dirty="0"/>
              <a:t>Membership benefits to casual riders during weekends for longer trips.</a:t>
            </a:r>
          </a:p>
          <a:p>
            <a:pPr marL="357188" indent="-268288">
              <a:buFont typeface="Arial" panose="020B0604020202020204" pitchFamily="34" charset="0"/>
              <a:buChar char="•"/>
            </a:pPr>
            <a:r>
              <a:rPr lang="en-IN" sz="2400" dirty="0"/>
              <a:t>Loyalty program exclusive for members which can offer discounted trips.</a:t>
            </a:r>
          </a:p>
          <a:p>
            <a:pPr marL="357188" indent="-268288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57188" indent="-268288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33564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20D428-D58F-2BA9-81FA-844C38291638}"/>
              </a:ext>
            </a:extLst>
          </p:cNvPr>
          <p:cNvSpPr txBox="1"/>
          <p:nvPr/>
        </p:nvSpPr>
        <p:spPr>
          <a:xfrm>
            <a:off x="4028016" y="2967335"/>
            <a:ext cx="41359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/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1515661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EC39-17A3-D93A-0981-6D94358A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96FC8-AD12-B121-3F82-56F603044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268288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57188" indent="-268288">
              <a:buFont typeface="Arial" panose="020B0604020202020204" pitchFamily="34" charset="0"/>
              <a:buChar char="•"/>
            </a:pPr>
            <a:r>
              <a:rPr lang="en-IN" sz="2400" dirty="0"/>
              <a:t>I am a Software Engineer working on .NET web development since past 10+ years. As a part of my work I have closely worked with data by capturing it and saving it in the software applications.</a:t>
            </a:r>
          </a:p>
          <a:p>
            <a:pPr marL="357188" indent="-268288">
              <a:buFont typeface="Arial" panose="020B0604020202020204" pitchFamily="34" charset="0"/>
              <a:buChar char="•"/>
            </a:pPr>
            <a:r>
              <a:rPr lang="en-IN" sz="2400" dirty="0"/>
              <a:t>I was always inquisitive about how data could influence a business and what value addition it can make in a company’s strategy making. This made me take a deep dive into data analytics and I got interested in the Google data analytics course.</a:t>
            </a:r>
          </a:p>
        </p:txBody>
      </p:sp>
    </p:spTree>
    <p:extLst>
      <p:ext uri="{BB962C8B-B14F-4D97-AF65-F5344CB8AC3E}">
        <p14:creationId xmlns:p14="http://schemas.microsoft.com/office/powerpoint/2010/main" val="116677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9FE5A-092B-396C-1CC7-D93511EFB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9D77E-13F3-03AE-DA77-EA3DF2334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CYCLISTIC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2FDD9-8E3B-3BDB-65F1-D8B82E13F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268288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57188" indent="-268288">
              <a:buFont typeface="Arial" panose="020B0604020202020204" pitchFamily="34" charset="0"/>
              <a:buChar char="•"/>
            </a:pPr>
            <a:r>
              <a:rPr lang="en-IN" sz="2400" dirty="0"/>
              <a:t>Bike sharing company in Chicago, U.S.</a:t>
            </a:r>
          </a:p>
          <a:p>
            <a:pPr marL="357188" indent="-268288">
              <a:buFont typeface="Arial" panose="020B0604020202020204" pitchFamily="34" charset="0"/>
              <a:buChar char="•"/>
            </a:pPr>
            <a:r>
              <a:rPr lang="en-IN" sz="2400" dirty="0"/>
              <a:t>Fleet of </a:t>
            </a:r>
            <a:r>
              <a:rPr lang="en-IN" sz="2400" b="1" dirty="0"/>
              <a:t>5,824</a:t>
            </a:r>
            <a:r>
              <a:rPr lang="en-IN" sz="2400" dirty="0"/>
              <a:t> </a:t>
            </a:r>
            <a:r>
              <a:rPr lang="en-US" sz="2400" dirty="0"/>
              <a:t>bicycles &amp; </a:t>
            </a:r>
            <a:r>
              <a:rPr lang="en-US" sz="2400" b="1" dirty="0"/>
              <a:t>692</a:t>
            </a:r>
            <a:r>
              <a:rPr lang="en-US" sz="2400" dirty="0"/>
              <a:t> docking stations </a:t>
            </a:r>
            <a:r>
              <a:rPr lang="en-US" sz="2400" u="sng" dirty="0"/>
              <a:t>across Chicago</a:t>
            </a:r>
            <a:r>
              <a:rPr lang="en-US" sz="2400" dirty="0"/>
              <a:t>.</a:t>
            </a:r>
          </a:p>
          <a:p>
            <a:pPr marL="357188" indent="-268288">
              <a:buFont typeface="Arial" panose="020B0604020202020204" pitchFamily="34" charset="0"/>
              <a:buChar char="•"/>
            </a:pPr>
            <a:r>
              <a:rPr lang="en-US" sz="2400" dirty="0"/>
              <a:t>Bicycle portfolio ranges from reclining bikes, hand tricycles, to cargo bikes.</a:t>
            </a:r>
          </a:p>
          <a:p>
            <a:pPr marL="357188" indent="-268288">
              <a:buFont typeface="Arial" panose="020B0604020202020204" pitchFamily="34" charset="0"/>
              <a:buChar char="•"/>
            </a:pPr>
            <a:r>
              <a:rPr lang="en-US" sz="2400" dirty="0" err="1"/>
              <a:t>Cyclistic</a:t>
            </a:r>
            <a:r>
              <a:rPr lang="en-US" sz="2400" dirty="0"/>
              <a:t> app users: </a:t>
            </a:r>
            <a:r>
              <a:rPr lang="en-US" sz="2400" b="1" dirty="0"/>
              <a:t>30%</a:t>
            </a:r>
            <a:r>
              <a:rPr lang="en-US" sz="2400" dirty="0"/>
              <a:t> users use for office commute remaining </a:t>
            </a:r>
            <a:r>
              <a:rPr lang="en-US" sz="2400" b="1" dirty="0"/>
              <a:t>70%</a:t>
            </a:r>
            <a:r>
              <a:rPr lang="en-US" sz="2400" dirty="0"/>
              <a:t> use for leisure.</a:t>
            </a:r>
          </a:p>
          <a:p>
            <a:pPr marL="357188" indent="-268288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9852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34AF3-1094-6AE0-8B60-A1711655A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E61BC-3523-4956-DDF8-662E5FD1F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378BC-6563-2546-42CF-68B9527DF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268288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57188" indent="-268288">
              <a:buFont typeface="Arial" panose="020B0604020202020204" pitchFamily="34" charset="0"/>
              <a:buChar char="•"/>
            </a:pPr>
            <a:r>
              <a:rPr lang="en-IN" sz="2400" dirty="0"/>
              <a:t>Maximizing the number of annual members by converting casual riders into members.</a:t>
            </a:r>
          </a:p>
          <a:p>
            <a:pPr marL="357188" indent="-268288">
              <a:buFont typeface="Arial" panose="020B0604020202020204" pitchFamily="34" charset="0"/>
              <a:buChar char="•"/>
            </a:pPr>
            <a:r>
              <a:rPr lang="en-IN" sz="2400" dirty="0"/>
              <a:t>Why should casual riders consider buying membership?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2121447-44E1-8B0F-D95E-D9986E36F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374393"/>
              </p:ext>
            </p:extLst>
          </p:nvPr>
        </p:nvGraphicFramePr>
        <p:xfrm>
          <a:off x="1505225" y="3857414"/>
          <a:ext cx="9407939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07939">
                  <a:extLst>
                    <a:ext uri="{9D8B030D-6E8A-4147-A177-3AD203B41FA5}">
                      <a16:colId xmlns:a16="http://schemas.microsoft.com/office/drawing/2014/main" val="4278278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How do annual members and casual riders use </a:t>
                      </a:r>
                      <a:r>
                        <a:rPr lang="en-US" sz="2400" dirty="0" err="1"/>
                        <a:t>Cyclistic</a:t>
                      </a:r>
                      <a:r>
                        <a:rPr lang="en-US" sz="2400" dirty="0"/>
                        <a:t> bikes differently?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060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546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4D5F0-657A-3C89-732C-FE7D3F41D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D65D-6EC9-754E-12D7-23D1C0EC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29470-2EB0-39D2-710C-A7708425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268288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57188" indent="-268288">
              <a:buFont typeface="Arial" panose="020B0604020202020204" pitchFamily="34" charset="0"/>
              <a:buChar char="•"/>
            </a:pPr>
            <a:r>
              <a:rPr lang="en-IN" sz="2400" dirty="0"/>
              <a:t>The data is provided by Motivate International Inc under data license agreement.</a:t>
            </a:r>
          </a:p>
          <a:p>
            <a:pPr marL="357188" indent="-268288">
              <a:buFont typeface="Arial" panose="020B0604020202020204" pitchFamily="34" charset="0"/>
              <a:buChar char="•"/>
            </a:pPr>
            <a:r>
              <a:rPr lang="en-IN" sz="2400" dirty="0"/>
              <a:t>This data is public and consists of </a:t>
            </a:r>
            <a:r>
              <a:rPr lang="en-IN" sz="2400" b="1" dirty="0"/>
              <a:t>12 months</a:t>
            </a:r>
            <a:r>
              <a:rPr lang="en-IN" sz="2400" dirty="0"/>
              <a:t> of data ranging from </a:t>
            </a:r>
            <a:r>
              <a:rPr lang="en-IN" sz="2400" i="1" dirty="0"/>
              <a:t>Jan-2023</a:t>
            </a:r>
            <a:r>
              <a:rPr lang="en-IN" sz="2400" dirty="0"/>
              <a:t> to </a:t>
            </a:r>
            <a:r>
              <a:rPr lang="en-IN" sz="2400" i="1" dirty="0"/>
              <a:t>Dec-2023</a:t>
            </a:r>
            <a:r>
              <a:rPr lang="en-IN" sz="2400" dirty="0"/>
              <a:t>.</a:t>
            </a:r>
          </a:p>
          <a:p>
            <a:pPr marL="357188" indent="-268288">
              <a:buFont typeface="Arial" panose="020B0604020202020204" pitchFamily="34" charset="0"/>
              <a:buChar char="•"/>
            </a:pPr>
            <a:r>
              <a:rPr lang="en-IN" sz="2400" dirty="0"/>
              <a:t>Due to data privacy, information about user purchases for ride plans is not available.</a:t>
            </a:r>
          </a:p>
        </p:txBody>
      </p:sp>
    </p:spTree>
    <p:extLst>
      <p:ext uri="{BB962C8B-B14F-4D97-AF65-F5344CB8AC3E}">
        <p14:creationId xmlns:p14="http://schemas.microsoft.com/office/powerpoint/2010/main" val="156943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ABF3B-C1A5-EC96-A040-A87F4DEF1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59D5-8836-E199-00FF-1562392F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ABOUT THE DATA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9EC98-2433-9EAB-4AB8-63ECF71CA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268288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57188" indent="-268288">
              <a:buFont typeface="Arial" panose="020B0604020202020204" pitchFamily="34" charset="0"/>
              <a:buChar char="•"/>
            </a:pPr>
            <a:r>
              <a:rPr lang="en-IN" sz="2400" dirty="0"/>
              <a:t>Since the company is based out in Chicago, the data is assumed to be for the same city.</a:t>
            </a:r>
          </a:p>
          <a:p>
            <a:pPr marL="357188" indent="-268288">
              <a:buFont typeface="Arial" panose="020B0604020202020204" pitchFamily="34" charset="0"/>
              <a:buChar char="•"/>
            </a:pPr>
            <a:r>
              <a:rPr lang="en-IN" sz="2400" dirty="0"/>
              <a:t>The total distance travelled for the trip by rider is not available, instead start and end co-ordinates are mentioned.</a:t>
            </a:r>
          </a:p>
          <a:p>
            <a:pPr marL="357188" indent="-268288">
              <a:buFont typeface="Arial" panose="020B0604020202020204" pitchFamily="34" charset="0"/>
              <a:buChar char="•"/>
            </a:pPr>
            <a:r>
              <a:rPr lang="en-IN" sz="2400" dirty="0"/>
              <a:t>There are some missing values in the data and there are some errors is data collected.</a:t>
            </a:r>
          </a:p>
          <a:p>
            <a:pPr marL="357188" indent="-268288">
              <a:buFont typeface="Arial" panose="020B0604020202020204" pitchFamily="34" charset="0"/>
              <a:buChar char="•"/>
            </a:pPr>
            <a:r>
              <a:rPr lang="en-IN" sz="2400" dirty="0"/>
              <a:t>Due to the missing data and errors in the data, the integrity of data is not ascertain.</a:t>
            </a:r>
          </a:p>
          <a:p>
            <a:pPr marL="357188" indent="-268288"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9528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A8C0E-E56C-670D-ED5F-F57569EED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B95C-A9EC-7870-64C5-BE8DA9BED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CFBD2-49A2-928D-7FEC-14EBD1179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57188" indent="-268288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357188" indent="-268288">
              <a:buFont typeface="Arial" panose="020B0604020202020204" pitchFamily="34" charset="0"/>
              <a:buChar char="•"/>
            </a:pPr>
            <a:r>
              <a:rPr lang="en-IN" sz="2400" dirty="0"/>
              <a:t>SQL used to save the bike riders data.</a:t>
            </a:r>
          </a:p>
          <a:p>
            <a:pPr marL="649796" lvl="1" indent="-268288">
              <a:buFont typeface="Arial" panose="020B0604020202020204" pitchFamily="34" charset="0"/>
              <a:buChar char="•"/>
            </a:pPr>
            <a:r>
              <a:rPr lang="en-IN" sz="2200" dirty="0"/>
              <a:t>Original .csv data was imported in SQL database.</a:t>
            </a:r>
          </a:p>
          <a:p>
            <a:pPr marL="649796" lvl="1" indent="-268288">
              <a:buFont typeface="Arial" panose="020B0604020202020204" pitchFamily="34" charset="0"/>
              <a:buChar char="•"/>
            </a:pPr>
            <a:r>
              <a:rPr lang="en-IN" sz="2200" dirty="0"/>
              <a:t>For relevance, only the </a:t>
            </a:r>
            <a:r>
              <a:rPr lang="en-IN" sz="2200" u="sng" dirty="0"/>
              <a:t>bike type</a:t>
            </a:r>
            <a:r>
              <a:rPr lang="en-IN" sz="2200" dirty="0"/>
              <a:t>, </a:t>
            </a:r>
            <a:r>
              <a:rPr lang="en-IN" sz="2200" u="sng" dirty="0"/>
              <a:t>start date</a:t>
            </a:r>
            <a:r>
              <a:rPr lang="en-IN" sz="2200" dirty="0"/>
              <a:t> and </a:t>
            </a:r>
            <a:r>
              <a:rPr lang="en-IN" sz="2200" u="sng" dirty="0"/>
              <a:t>end date</a:t>
            </a:r>
            <a:r>
              <a:rPr lang="en-IN" sz="2200" dirty="0"/>
              <a:t> were imported from .csv files.</a:t>
            </a:r>
          </a:p>
          <a:p>
            <a:pPr marL="649796" lvl="1" indent="-268288">
              <a:buFont typeface="Arial" panose="020B0604020202020204" pitchFamily="34" charset="0"/>
              <a:buChar char="•"/>
            </a:pPr>
            <a:r>
              <a:rPr lang="en-IN" sz="2200" dirty="0"/>
              <a:t>Additional calculated fields were derived to find out start/end day, month, date and timestamp.</a:t>
            </a:r>
          </a:p>
          <a:p>
            <a:pPr marL="357188" indent="-268288">
              <a:buFont typeface="Arial" panose="020B0604020202020204" pitchFamily="34" charset="0"/>
              <a:buChar char="•"/>
            </a:pPr>
            <a:r>
              <a:rPr lang="en-IN" sz="2400" dirty="0"/>
              <a:t>Tableau used to visually represent data.</a:t>
            </a:r>
          </a:p>
        </p:txBody>
      </p:sp>
    </p:spTree>
    <p:extLst>
      <p:ext uri="{BB962C8B-B14F-4D97-AF65-F5344CB8AC3E}">
        <p14:creationId xmlns:p14="http://schemas.microsoft.com/office/powerpoint/2010/main" val="2405633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75935-8E0C-2FB4-BA46-F69D0FB5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Member v/s Casual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B05AF-DF65-FFCD-7517-4F486CB3E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17920" y="1935186"/>
            <a:ext cx="4937760" cy="4023359"/>
          </a:xfrm>
        </p:spPr>
        <p:txBody>
          <a:bodyPr/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/>
              <a:t>In 2023, </a:t>
            </a:r>
            <a:r>
              <a:rPr lang="en-US" b="1" dirty="0"/>
              <a:t>64%</a:t>
            </a:r>
            <a:r>
              <a:rPr lang="en-US" dirty="0"/>
              <a:t> were MEMBER riders and </a:t>
            </a:r>
            <a:r>
              <a:rPr lang="en-US" b="1" dirty="0"/>
              <a:t>36%</a:t>
            </a:r>
            <a:r>
              <a:rPr lang="en-US" dirty="0"/>
              <a:t> are CASUAL riders.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/>
              <a:t>Total riders </a:t>
            </a:r>
            <a:r>
              <a:rPr lang="en-US" b="1" dirty="0"/>
              <a:t>57,19,877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6AB909-1FF7-2DD4-A4C0-6630089F6D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3" t="26520" r="25940" b="20831"/>
          <a:stretch/>
        </p:blipFill>
        <p:spPr>
          <a:xfrm>
            <a:off x="1445215" y="1845735"/>
            <a:ext cx="4528866" cy="444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052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859CDF-CBCB-91EC-2865-23F41A20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Month-wise Rides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35567-E3BA-10CF-DDB0-D04E480D8A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62460" y="1845735"/>
            <a:ext cx="3393219" cy="4023360"/>
          </a:xfrm>
        </p:spPr>
        <p:txBody>
          <a:bodyPr/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/>
              <a:t>Highest rides are </a:t>
            </a:r>
            <a:r>
              <a:rPr lang="en-US" b="1" dirty="0"/>
              <a:t>7,71,963</a:t>
            </a:r>
            <a:r>
              <a:rPr lang="en-US" dirty="0"/>
              <a:t> during month of </a:t>
            </a:r>
            <a:r>
              <a:rPr lang="en-US" b="1" dirty="0"/>
              <a:t>August 2023</a:t>
            </a:r>
            <a:r>
              <a:rPr lang="en-US" dirty="0"/>
              <a:t>.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/>
              <a:t>For summer time in Chicago (Jun-Aug) there are maximum rides.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/>
              <a:t>Lowest rides during winter months (Nov-Mar).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/>
              <a:t>No. of members follow same pattern as rides.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dirty="0"/>
              <a:t>Lowest rides are </a:t>
            </a:r>
            <a:r>
              <a:rPr lang="en-US" b="1" dirty="0"/>
              <a:t>1,90,301</a:t>
            </a:r>
            <a:r>
              <a:rPr lang="en-US" dirty="0"/>
              <a:t> during month of </a:t>
            </a:r>
            <a:r>
              <a:rPr lang="en-US" b="1" dirty="0"/>
              <a:t>January 2023</a:t>
            </a:r>
            <a:r>
              <a:rPr lang="en-US" dirty="0"/>
              <a:t>.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endParaRPr lang="en-US" dirty="0"/>
          </a:p>
          <a:p>
            <a:pPr marL="179388" indent="-179388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1C14CC-EAF1-5DF0-FFEC-ED53D473A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9401" y="1845735"/>
            <a:ext cx="6300280" cy="44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4170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1453</TotalTime>
  <Words>690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Retrospect</vt:lpstr>
      <vt:lpstr>Bike Sharing -Case Study</vt:lpstr>
      <vt:lpstr>ABOUT ME</vt:lpstr>
      <vt:lpstr>CYCLISTIC</vt:lpstr>
      <vt:lpstr>OBJECTIVES</vt:lpstr>
      <vt:lpstr>ABOUT THE DATA</vt:lpstr>
      <vt:lpstr>ABOUT THE DATA (CONT.)</vt:lpstr>
      <vt:lpstr>PROCESS</vt:lpstr>
      <vt:lpstr>Member v/s Casual</vt:lpstr>
      <vt:lpstr>Month-wise Rides</vt:lpstr>
      <vt:lpstr>Day-wise Rides</vt:lpstr>
      <vt:lpstr>Average trip duration for riders per day</vt:lpstr>
      <vt:lpstr>Types of Bikes</vt:lpstr>
      <vt:lpstr>FINDINGS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B</dc:creator>
  <cp:lastModifiedBy>Amit B</cp:lastModifiedBy>
  <cp:revision>42</cp:revision>
  <dcterms:created xsi:type="dcterms:W3CDTF">2024-02-09T05:02:45Z</dcterms:created>
  <dcterms:modified xsi:type="dcterms:W3CDTF">2024-02-22T17:08:52Z</dcterms:modified>
</cp:coreProperties>
</file>