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6123" autoAdjust="0"/>
    <p:restoredTop sz="85896" autoAdjust="0"/>
  </p:normalViewPr>
  <p:slideViewPr>
    <p:cSldViewPr snapToGrid="0">
      <p:cViewPr varScale="1">
        <p:scale>
          <a:sx n="52" d="100"/>
          <a:sy n="52" d="100"/>
        </p:scale>
        <p:origin x="7512" y="144"/>
      </p:cViewPr>
      <p:guideLst>
        <p:guide orient="horz" pos="6735"/>
        <p:guide pos="476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5D0726-0CAA-4FA4-893A-E22044DC0D13}" type="datetimeFigureOut">
              <a:rPr lang="en-AU" smtClean="0"/>
              <a:t>11/11/2021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29DC80-6840-4DD8-BEE4-EA731C81547A}" type="slidenum">
              <a:rPr lang="en-AU" smtClean="0"/>
              <a:t>‹#›</a:t>
            </a:fld>
            <a:endParaRPr lang="en-AU"/>
          </a:p>
        </p:txBody>
      </p:sp>
    </p:spTree>
    <p:extLst>
      <p:ext uri="{BB962C8B-B14F-4D97-AF65-F5344CB8AC3E}">
        <p14:creationId xmlns:p14="http://schemas.microsoft.com/office/powerpoint/2010/main" val="409915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D0726-0CAA-4FA4-893A-E22044DC0D13}" type="datetimeFigureOut">
              <a:rPr lang="en-AU" smtClean="0"/>
              <a:t>11/11/2021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29DC80-6840-4DD8-BEE4-EA731C81547A}" type="slidenum">
              <a:rPr lang="en-AU" smtClean="0"/>
              <a:t>‹#›</a:t>
            </a:fld>
            <a:endParaRPr lang="en-AU"/>
          </a:p>
        </p:txBody>
      </p:sp>
    </p:spTree>
    <p:extLst>
      <p:ext uri="{BB962C8B-B14F-4D97-AF65-F5344CB8AC3E}">
        <p14:creationId xmlns:p14="http://schemas.microsoft.com/office/powerpoint/2010/main" val="357695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D0726-0CAA-4FA4-893A-E22044DC0D13}" type="datetimeFigureOut">
              <a:rPr lang="en-AU" smtClean="0"/>
              <a:t>11/11/2021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29DC80-6840-4DD8-BEE4-EA731C81547A}" type="slidenum">
              <a:rPr lang="en-AU" smtClean="0"/>
              <a:t>‹#›</a:t>
            </a:fld>
            <a:endParaRPr lang="en-AU"/>
          </a:p>
        </p:txBody>
      </p:sp>
    </p:spTree>
    <p:extLst>
      <p:ext uri="{BB962C8B-B14F-4D97-AF65-F5344CB8AC3E}">
        <p14:creationId xmlns:p14="http://schemas.microsoft.com/office/powerpoint/2010/main" val="356282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D0726-0CAA-4FA4-893A-E22044DC0D13}" type="datetimeFigureOut">
              <a:rPr lang="en-AU" smtClean="0"/>
              <a:t>11/11/2021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29DC80-6840-4DD8-BEE4-EA731C81547A}" type="slidenum">
              <a:rPr lang="en-AU" smtClean="0"/>
              <a:t>‹#›</a:t>
            </a:fld>
            <a:endParaRPr lang="en-AU"/>
          </a:p>
        </p:txBody>
      </p:sp>
    </p:spTree>
    <p:extLst>
      <p:ext uri="{BB962C8B-B14F-4D97-AF65-F5344CB8AC3E}">
        <p14:creationId xmlns:p14="http://schemas.microsoft.com/office/powerpoint/2010/main" val="2478124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D0726-0CAA-4FA4-893A-E22044DC0D13}" type="datetimeFigureOut">
              <a:rPr lang="en-AU" smtClean="0"/>
              <a:t>11/11/2021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29DC80-6840-4DD8-BEE4-EA731C81547A}" type="slidenum">
              <a:rPr lang="en-AU" smtClean="0"/>
              <a:t>‹#›</a:t>
            </a:fld>
            <a:endParaRPr lang="en-AU"/>
          </a:p>
        </p:txBody>
      </p:sp>
    </p:spTree>
    <p:extLst>
      <p:ext uri="{BB962C8B-B14F-4D97-AF65-F5344CB8AC3E}">
        <p14:creationId xmlns:p14="http://schemas.microsoft.com/office/powerpoint/2010/main" val="80343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5D0726-0CAA-4FA4-893A-E22044DC0D13}" type="datetimeFigureOut">
              <a:rPr lang="en-AU" smtClean="0"/>
              <a:t>11/11/2021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29DC80-6840-4DD8-BEE4-EA731C81547A}" type="slidenum">
              <a:rPr lang="en-AU" smtClean="0"/>
              <a:t>‹#›</a:t>
            </a:fld>
            <a:endParaRPr lang="en-AU"/>
          </a:p>
        </p:txBody>
      </p:sp>
    </p:spTree>
    <p:extLst>
      <p:ext uri="{BB962C8B-B14F-4D97-AF65-F5344CB8AC3E}">
        <p14:creationId xmlns:p14="http://schemas.microsoft.com/office/powerpoint/2010/main" val="14393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5D0726-0CAA-4FA4-893A-E22044DC0D13}" type="datetimeFigureOut">
              <a:rPr lang="en-AU" smtClean="0"/>
              <a:t>11/11/2021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E29DC80-6840-4DD8-BEE4-EA731C81547A}" type="slidenum">
              <a:rPr lang="en-AU" smtClean="0"/>
              <a:t>‹#›</a:t>
            </a:fld>
            <a:endParaRPr lang="en-AU"/>
          </a:p>
        </p:txBody>
      </p:sp>
    </p:spTree>
    <p:extLst>
      <p:ext uri="{BB962C8B-B14F-4D97-AF65-F5344CB8AC3E}">
        <p14:creationId xmlns:p14="http://schemas.microsoft.com/office/powerpoint/2010/main" val="3390779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5D0726-0CAA-4FA4-893A-E22044DC0D13}" type="datetimeFigureOut">
              <a:rPr lang="en-AU" smtClean="0"/>
              <a:t>11/11/2021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29DC80-6840-4DD8-BEE4-EA731C81547A}" type="slidenum">
              <a:rPr lang="en-AU" smtClean="0"/>
              <a:t>‹#›</a:t>
            </a:fld>
            <a:endParaRPr lang="en-AU"/>
          </a:p>
        </p:txBody>
      </p:sp>
    </p:spTree>
    <p:extLst>
      <p:ext uri="{BB962C8B-B14F-4D97-AF65-F5344CB8AC3E}">
        <p14:creationId xmlns:p14="http://schemas.microsoft.com/office/powerpoint/2010/main" val="9364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D0726-0CAA-4FA4-893A-E22044DC0D13}" type="datetimeFigureOut">
              <a:rPr lang="en-AU" smtClean="0"/>
              <a:t>11/11/2021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E29DC80-6840-4DD8-BEE4-EA731C81547A}" type="slidenum">
              <a:rPr lang="en-AU" smtClean="0"/>
              <a:t>‹#›</a:t>
            </a:fld>
            <a:endParaRPr lang="en-AU"/>
          </a:p>
        </p:txBody>
      </p:sp>
    </p:spTree>
    <p:extLst>
      <p:ext uri="{BB962C8B-B14F-4D97-AF65-F5344CB8AC3E}">
        <p14:creationId xmlns:p14="http://schemas.microsoft.com/office/powerpoint/2010/main" val="104131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F45D0726-0CAA-4FA4-893A-E22044DC0D13}" type="datetimeFigureOut">
              <a:rPr lang="en-AU" smtClean="0"/>
              <a:t>11/11/2021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29DC80-6840-4DD8-BEE4-EA731C81547A}" type="slidenum">
              <a:rPr lang="en-AU" smtClean="0"/>
              <a:t>‹#›</a:t>
            </a:fld>
            <a:endParaRPr lang="en-AU"/>
          </a:p>
        </p:txBody>
      </p:sp>
    </p:spTree>
    <p:extLst>
      <p:ext uri="{BB962C8B-B14F-4D97-AF65-F5344CB8AC3E}">
        <p14:creationId xmlns:p14="http://schemas.microsoft.com/office/powerpoint/2010/main" val="1206682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F45D0726-0CAA-4FA4-893A-E22044DC0D13}" type="datetimeFigureOut">
              <a:rPr lang="en-AU" smtClean="0"/>
              <a:t>11/11/2021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29DC80-6840-4DD8-BEE4-EA731C81547A}" type="slidenum">
              <a:rPr lang="en-AU" smtClean="0"/>
              <a:t>‹#›</a:t>
            </a:fld>
            <a:endParaRPr lang="en-AU"/>
          </a:p>
        </p:txBody>
      </p:sp>
    </p:spTree>
    <p:extLst>
      <p:ext uri="{BB962C8B-B14F-4D97-AF65-F5344CB8AC3E}">
        <p14:creationId xmlns:p14="http://schemas.microsoft.com/office/powerpoint/2010/main" val="108583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F45D0726-0CAA-4FA4-893A-E22044DC0D13}" type="datetimeFigureOut">
              <a:rPr lang="en-AU" smtClean="0"/>
              <a:t>11/11/2021</a:t>
            </a:fld>
            <a:endParaRPr lang="en-AU"/>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9E29DC80-6840-4DD8-BEE4-EA731C81547A}" type="slidenum">
              <a:rPr lang="en-AU" smtClean="0"/>
              <a:t>‹#›</a:t>
            </a:fld>
            <a:endParaRPr lang="en-AU"/>
          </a:p>
        </p:txBody>
      </p:sp>
    </p:spTree>
    <p:extLst>
      <p:ext uri="{BB962C8B-B14F-4D97-AF65-F5344CB8AC3E}">
        <p14:creationId xmlns:p14="http://schemas.microsoft.com/office/powerpoint/2010/main" val="740923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3877BA-3D83-4C0A-B1A2-43FE9FE9235B}"/>
              </a:ext>
            </a:extLst>
          </p:cNvPr>
          <p:cNvSpPr txBox="1"/>
          <p:nvPr/>
        </p:nvSpPr>
        <p:spPr>
          <a:xfrm>
            <a:off x="524393" y="165879"/>
            <a:ext cx="14070563" cy="3200876"/>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ts val="2400"/>
              </a:spcAft>
              <a:buClrTx/>
              <a:buSzTx/>
              <a:buFontTx/>
              <a:buNone/>
              <a:tabLst/>
              <a:defRPr/>
            </a:pPr>
            <a:r>
              <a:rPr kumimoji="0" lang="en-AU" altLang="en-US" sz="4800" b="1" i="0" u="none" strike="noStrike" kern="1200" cap="none" spc="0" normalizeH="0" baseline="0" noProof="0" dirty="0">
                <a:ln>
                  <a:noFill/>
                </a:ln>
                <a:solidFill>
                  <a:schemeClr val="accent2"/>
                </a:solidFill>
                <a:effectLst/>
                <a:uLnTx/>
                <a:uFillTx/>
                <a:latin typeface="Arial" panose="020B0604020202020204" pitchFamily="34" charset="0"/>
                <a:ea typeface="+mn-ea"/>
                <a:cs typeface="+mn-cs"/>
              </a:rPr>
              <a:t>Dissecting Human Trophoblast Differentiation via Genetic Screening</a:t>
            </a:r>
          </a:p>
          <a:p>
            <a:pPr algn="ctr" defTabSz="914400" eaLnBrk="0" fontAlgn="base" hangingPunct="0">
              <a:spcBef>
                <a:spcPct val="0"/>
              </a:spcBef>
              <a:defRPr/>
            </a:pPr>
            <a:r>
              <a:rPr kumimoji="0" lang="en-AU" altLang="en-US" sz="2000" b="0" i="0" u="sng" strike="noStrike" cap="none" normalizeH="0" baseline="0" dirty="0">
                <a:ln>
                  <a:noFill/>
                </a:ln>
                <a:solidFill>
                  <a:srgbClr val="000000"/>
                </a:solidFill>
                <a:effectLst/>
                <a:latin typeface="Arial" panose="020B0604020202020204" pitchFamily="34" charset="0"/>
              </a:rPr>
              <a:t>Jacob Paynter</a:t>
            </a:r>
            <a:r>
              <a:rPr kumimoji="0" lang="en-AU" altLang="en-US" sz="2000" b="0" i="0" u="none" strike="noStrike" cap="none" normalizeH="0" baseline="30000" dirty="0">
                <a:ln>
                  <a:noFill/>
                </a:ln>
                <a:solidFill>
                  <a:srgbClr val="000000"/>
                </a:solidFill>
                <a:effectLst/>
                <a:latin typeface="Arial" panose="020B0604020202020204" pitchFamily="34" charset="0"/>
              </a:rPr>
              <a:t>1,2,3</a:t>
            </a:r>
            <a:r>
              <a:rPr kumimoji="0" lang="en-AU" altLang="en-US" sz="2000" b="0" i="0" u="none" strike="noStrike" cap="none" normalizeH="0" baseline="0" dirty="0">
                <a:ln>
                  <a:noFill/>
                </a:ln>
                <a:solidFill>
                  <a:srgbClr val="000000"/>
                </a:solidFill>
                <a:effectLst/>
                <a:latin typeface="Arial" panose="020B0604020202020204" pitchFamily="34" charset="0"/>
              </a:rPr>
              <a:t>, Jia Ping Tan</a:t>
            </a:r>
            <a:r>
              <a:rPr kumimoji="0" lang="en-AU" altLang="en-US" sz="2000" b="0" i="0" u="none" strike="noStrike" cap="none" normalizeH="0" baseline="30000" dirty="0">
                <a:ln>
                  <a:noFill/>
                </a:ln>
                <a:solidFill>
                  <a:srgbClr val="000000"/>
                </a:solidFill>
                <a:effectLst/>
                <a:latin typeface="Arial" panose="020B0604020202020204" pitchFamily="34" charset="0"/>
              </a:rPr>
              <a:t>1,2,3</a:t>
            </a:r>
            <a:r>
              <a:rPr kumimoji="0" lang="en-AU" altLang="en-US" sz="2000" b="0" i="0" u="none" strike="noStrike" cap="none" normalizeH="0" baseline="0" dirty="0">
                <a:ln>
                  <a:noFill/>
                </a:ln>
                <a:solidFill>
                  <a:srgbClr val="000000"/>
                </a:solidFill>
                <a:effectLst/>
                <a:latin typeface="Arial" panose="020B0604020202020204" pitchFamily="34" charset="0"/>
              </a:rPr>
              <a:t>, </a:t>
            </a:r>
            <a:r>
              <a:rPr kumimoji="0" lang="en-AU" altLang="en-US" sz="2000" b="0" i="0" u="none" strike="noStrike" cap="none" normalizeH="0" baseline="0" dirty="0" err="1">
                <a:ln>
                  <a:noFill/>
                </a:ln>
                <a:solidFill>
                  <a:srgbClr val="000000"/>
                </a:solidFill>
                <a:effectLst/>
                <a:latin typeface="Arial" panose="020B0604020202020204" pitchFamily="34" charset="0"/>
              </a:rPr>
              <a:t>Xiaodong</a:t>
            </a:r>
            <a:r>
              <a:rPr kumimoji="0" lang="en-AU" altLang="en-US" sz="2000" b="0" i="0" u="none" strike="noStrike" cap="none" normalizeH="0" baseline="0" dirty="0">
                <a:ln>
                  <a:noFill/>
                </a:ln>
                <a:solidFill>
                  <a:srgbClr val="000000"/>
                </a:solidFill>
                <a:effectLst/>
                <a:latin typeface="Arial" panose="020B0604020202020204" pitchFamily="34" charset="0"/>
              </a:rPr>
              <a:t> Liu</a:t>
            </a:r>
            <a:r>
              <a:rPr kumimoji="0" lang="en-AU" altLang="en-US" sz="2000" b="0" i="0" u="none" strike="noStrike" cap="none" normalizeH="0" baseline="30000" dirty="0">
                <a:ln>
                  <a:noFill/>
                </a:ln>
                <a:solidFill>
                  <a:srgbClr val="000000"/>
                </a:solidFill>
                <a:effectLst/>
                <a:latin typeface="Arial" panose="020B0604020202020204" pitchFamily="34" charset="0"/>
              </a:rPr>
              <a:t>1,2,3</a:t>
            </a:r>
            <a:r>
              <a:rPr kumimoji="0" lang="en-AU" altLang="en-US" sz="2000" b="0" i="0" u="none" strike="noStrike" cap="none" normalizeH="0" baseline="0" dirty="0">
                <a:ln>
                  <a:noFill/>
                </a:ln>
                <a:solidFill>
                  <a:srgbClr val="000000"/>
                </a:solidFill>
                <a:effectLst/>
                <a:latin typeface="Arial" panose="020B0604020202020204" pitchFamily="34" charset="0"/>
              </a:rPr>
              <a:t>, Murray Manning</a:t>
            </a:r>
            <a:r>
              <a:rPr lang="en-AU" altLang="en-US" sz="2000" baseline="30000" dirty="0">
                <a:solidFill>
                  <a:srgbClr val="000000"/>
                </a:solidFill>
                <a:latin typeface="Arial" panose="020B0604020202020204" pitchFamily="34" charset="0"/>
              </a:rPr>
              <a:t>4</a:t>
            </a:r>
            <a:r>
              <a:rPr kumimoji="0" lang="en-AU" altLang="en-US" sz="2000" b="0" i="0" u="none" strike="noStrike" cap="none" normalizeH="0" baseline="0" dirty="0">
                <a:ln>
                  <a:noFill/>
                </a:ln>
                <a:solidFill>
                  <a:srgbClr val="000000"/>
                </a:solidFill>
                <a:effectLst/>
                <a:latin typeface="Arial" panose="020B0604020202020204" pitchFamily="34" charset="0"/>
              </a:rPr>
              <a:t>, Natasha Tuano</a:t>
            </a:r>
            <a:r>
              <a:rPr lang="en-AU" altLang="en-US" sz="2000" baseline="30000" dirty="0">
                <a:solidFill>
                  <a:srgbClr val="000000"/>
                </a:solidFill>
                <a:latin typeface="Arial" panose="020B0604020202020204" pitchFamily="34" charset="0"/>
              </a:rPr>
              <a:t>4</a:t>
            </a:r>
            <a:r>
              <a:rPr kumimoji="0" lang="en-AU" altLang="en-US" sz="2000" b="0" i="0" u="none" strike="noStrike" cap="none" normalizeH="0" baseline="0" dirty="0">
                <a:ln>
                  <a:noFill/>
                </a:ln>
                <a:solidFill>
                  <a:srgbClr val="000000"/>
                </a:solidFill>
                <a:effectLst/>
                <a:latin typeface="Arial" panose="020B0604020202020204" pitchFamily="34" charset="0"/>
              </a:rPr>
              <a:t>, Luis F </a:t>
            </a:r>
            <a:r>
              <a:rPr kumimoji="0" lang="en-AU" altLang="en-US" sz="2000" b="0" i="0" u="none" strike="noStrike" cap="none" normalizeH="0" dirty="0">
                <a:ln>
                  <a:noFill/>
                </a:ln>
                <a:solidFill>
                  <a:srgbClr val="000000"/>
                </a:solidFill>
                <a:effectLst/>
                <a:latin typeface="Arial" panose="020B0604020202020204" pitchFamily="34" charset="0"/>
              </a:rPr>
              <a:t>Malaver-Ortega</a:t>
            </a:r>
            <a:r>
              <a:rPr kumimoji="0" lang="en-AU" altLang="en-US" sz="2000" b="0" i="0" u="none" strike="noStrike" cap="none" normalizeH="0" baseline="30000" dirty="0">
                <a:ln>
                  <a:noFill/>
                </a:ln>
                <a:solidFill>
                  <a:srgbClr val="000000"/>
                </a:solidFill>
                <a:effectLst/>
                <a:latin typeface="Arial" panose="020B0604020202020204" pitchFamily="34" charset="0"/>
              </a:rPr>
              <a:t>5</a:t>
            </a:r>
            <a:r>
              <a:rPr kumimoji="0" lang="en-AU" altLang="en-US" sz="2000" b="0" i="0" u="none" strike="noStrike" cap="none" normalizeH="0" baseline="-25000" dirty="0">
                <a:ln>
                  <a:noFill/>
                </a:ln>
                <a:solidFill>
                  <a:srgbClr val="000000"/>
                </a:solidFill>
                <a:effectLst/>
                <a:latin typeface="Arial" panose="020B0604020202020204" pitchFamily="34" charset="0"/>
              </a:rPr>
              <a:t>,</a:t>
            </a:r>
            <a:endParaRPr lang="en-AU" altLang="en-US" sz="2000" baseline="-25000" dirty="0">
              <a:solidFill>
                <a:srgbClr val="000000"/>
              </a:solidFill>
              <a:latin typeface="Arial" panose="020B0604020202020204" pitchFamily="34" charset="0"/>
            </a:endParaRPr>
          </a:p>
          <a:p>
            <a:pPr algn="ctr" defTabSz="914400" eaLnBrk="0" fontAlgn="base" hangingPunct="0">
              <a:spcBef>
                <a:spcPct val="0"/>
              </a:spcBef>
              <a:spcAft>
                <a:spcPts val="1200"/>
              </a:spcAft>
              <a:defRPr/>
            </a:pPr>
            <a:r>
              <a:rPr kumimoji="0" lang="en-AU" altLang="en-US" sz="2000" b="0" i="0" u="none" strike="noStrike" cap="none" normalizeH="0" dirty="0">
                <a:ln>
                  <a:noFill/>
                </a:ln>
                <a:solidFill>
                  <a:srgbClr val="000000"/>
                </a:solidFill>
                <a:effectLst/>
                <a:latin typeface="Arial" panose="020B0604020202020204" pitchFamily="34" charset="0"/>
              </a:rPr>
              <a:t>Joseph</a:t>
            </a:r>
            <a:r>
              <a:rPr kumimoji="0" lang="en-AU" altLang="en-US" sz="2000" b="0" i="0" u="none" strike="noStrike" cap="none" normalizeH="0" baseline="0" dirty="0">
                <a:ln>
                  <a:noFill/>
                </a:ln>
                <a:solidFill>
                  <a:srgbClr val="000000"/>
                </a:solidFill>
                <a:effectLst/>
                <a:latin typeface="Arial" panose="020B0604020202020204" pitchFamily="34" charset="0"/>
              </a:rPr>
              <a:t> Chen</a:t>
            </a:r>
            <a:r>
              <a:rPr kumimoji="0" lang="en-AU" altLang="en-US" sz="2000" b="0" i="0" u="none" strike="noStrike" cap="none" normalizeH="0" baseline="30000" dirty="0">
                <a:ln>
                  <a:noFill/>
                </a:ln>
                <a:solidFill>
                  <a:srgbClr val="000000"/>
                </a:solidFill>
                <a:effectLst/>
                <a:latin typeface="Arial" panose="020B0604020202020204" pitchFamily="34" charset="0"/>
              </a:rPr>
              <a:t>1,2,3</a:t>
            </a:r>
            <a:r>
              <a:rPr kumimoji="0" lang="en-AU" altLang="en-US" sz="2000" b="0" i="0" u="none" strike="noStrike" cap="none" normalizeH="0" baseline="0" dirty="0">
                <a:ln>
                  <a:noFill/>
                </a:ln>
                <a:solidFill>
                  <a:srgbClr val="000000"/>
                </a:solidFill>
                <a:effectLst/>
                <a:latin typeface="Arial" panose="020B0604020202020204" pitchFamily="34" charset="0"/>
              </a:rPr>
              <a:t>, Joseph Rosenbluh</a:t>
            </a:r>
            <a:r>
              <a:rPr kumimoji="0" lang="en-AU" altLang="en-US" sz="2000" b="0" i="0" u="none" strike="noStrike" cap="none" normalizeH="0" baseline="30000" dirty="0">
                <a:ln>
                  <a:noFill/>
                </a:ln>
                <a:solidFill>
                  <a:srgbClr val="000000"/>
                </a:solidFill>
                <a:effectLst/>
                <a:latin typeface="Arial" panose="020B0604020202020204" pitchFamily="34" charset="0"/>
              </a:rPr>
              <a:t>4,5</a:t>
            </a:r>
            <a:r>
              <a:rPr kumimoji="0" lang="en-AU" altLang="en-US" sz="2000" b="0" i="0" u="none" strike="noStrike" cap="none" normalizeH="0" baseline="0" dirty="0">
                <a:ln>
                  <a:noFill/>
                </a:ln>
                <a:solidFill>
                  <a:srgbClr val="000000"/>
                </a:solidFill>
                <a:effectLst/>
                <a:latin typeface="Arial" panose="020B0604020202020204" pitchFamily="34" charset="0"/>
              </a:rPr>
              <a:t>, Jose M. Polo</a:t>
            </a:r>
            <a:r>
              <a:rPr kumimoji="0" lang="en-AU" altLang="en-US" sz="2000" b="0" i="0" u="none" strike="noStrike" cap="none" normalizeH="0" baseline="30000" dirty="0">
                <a:ln>
                  <a:noFill/>
                </a:ln>
                <a:solidFill>
                  <a:srgbClr val="000000"/>
                </a:solidFill>
                <a:effectLst/>
                <a:latin typeface="Arial" panose="020B0604020202020204" pitchFamily="34" charset="0"/>
              </a:rPr>
              <a:t>1,2,3</a:t>
            </a:r>
            <a:r>
              <a:rPr kumimoji="0" lang="en-AU" altLang="en-US" sz="2000" b="0" i="0" u="none" strike="noStrike" cap="none" normalizeH="0" baseline="0" dirty="0">
                <a:ln>
                  <a:noFill/>
                </a:ln>
                <a:solidFill>
                  <a:srgbClr val="000000"/>
                </a:solidFill>
                <a:effectLst/>
                <a:latin typeface="Arial" panose="020B0604020202020204" pitchFamily="34" charset="0"/>
              </a:rPr>
              <a:t>.</a:t>
            </a:r>
          </a:p>
          <a:p>
            <a:pPr algn="ctr" defTabSz="914400" eaLnBrk="0" fontAlgn="base" hangingPunct="0">
              <a:spcBef>
                <a:spcPct val="0"/>
              </a:spcBef>
              <a:spcAft>
                <a:spcPct val="0"/>
              </a:spcAft>
              <a:defRPr/>
            </a:pPr>
            <a:r>
              <a:rPr kumimoji="0" lang="en-AU" altLang="en-US" sz="1200" b="0" i="1" u="none" strike="noStrike" cap="none" normalizeH="0" baseline="30000" dirty="0">
                <a:ln>
                  <a:noFill/>
                </a:ln>
                <a:solidFill>
                  <a:srgbClr val="000000"/>
                </a:solidFill>
                <a:effectLst/>
                <a:latin typeface="Arial" panose="020B0604020202020204" pitchFamily="34" charset="0"/>
              </a:rPr>
              <a:t>1</a:t>
            </a:r>
            <a:r>
              <a:rPr kumimoji="0" lang="en-AU" altLang="en-US" sz="1200" b="0" i="1" u="none" strike="noStrike" cap="none" normalizeH="0" baseline="0" dirty="0">
                <a:ln>
                  <a:noFill/>
                </a:ln>
                <a:solidFill>
                  <a:srgbClr val="000000"/>
                </a:solidFill>
                <a:effectLst/>
                <a:latin typeface="Arial" panose="020B0604020202020204" pitchFamily="34" charset="0"/>
              </a:rPr>
              <a:t>Department of Anatomy and Developmental Biology, Monash University, Clayton, Victoria, Australia. </a:t>
            </a:r>
            <a:r>
              <a:rPr kumimoji="0" lang="en-AU" altLang="en-US" sz="1200" b="0" i="1" u="none" strike="noStrike" cap="none" normalizeH="0" baseline="30000" dirty="0">
                <a:ln>
                  <a:noFill/>
                </a:ln>
                <a:solidFill>
                  <a:srgbClr val="000000"/>
                </a:solidFill>
                <a:effectLst/>
                <a:latin typeface="Arial" panose="020B0604020202020204" pitchFamily="34" charset="0"/>
              </a:rPr>
              <a:t>2</a:t>
            </a:r>
            <a:r>
              <a:rPr kumimoji="0" lang="en-AU" altLang="en-US" sz="1200" b="0" i="1" u="none" strike="noStrike" cap="none" normalizeH="0" baseline="0" dirty="0">
                <a:ln>
                  <a:noFill/>
                </a:ln>
                <a:solidFill>
                  <a:srgbClr val="000000"/>
                </a:solidFill>
                <a:effectLst/>
                <a:latin typeface="Arial" panose="020B0604020202020204" pitchFamily="34" charset="0"/>
              </a:rPr>
              <a:t>Development and Stem Cells Program, Monash Biomedicine Discovery Institute, Clayton, Victoria, Australia. </a:t>
            </a:r>
            <a:r>
              <a:rPr kumimoji="0" lang="en-AU" altLang="en-US" sz="1200" b="0" i="1" u="none" strike="noStrike" cap="none" normalizeH="0" baseline="30000" dirty="0">
                <a:ln>
                  <a:noFill/>
                </a:ln>
                <a:solidFill>
                  <a:srgbClr val="000000"/>
                </a:solidFill>
                <a:effectLst/>
                <a:latin typeface="Arial" panose="020B0604020202020204" pitchFamily="34" charset="0"/>
              </a:rPr>
              <a:t>3</a:t>
            </a:r>
            <a:r>
              <a:rPr kumimoji="0" lang="en-AU" altLang="en-US" sz="1200" b="0" i="1" u="none" strike="noStrike" cap="none" normalizeH="0" baseline="0" dirty="0">
                <a:ln>
                  <a:noFill/>
                </a:ln>
                <a:solidFill>
                  <a:srgbClr val="000000"/>
                </a:solidFill>
                <a:effectLst/>
                <a:latin typeface="Arial" panose="020B0604020202020204" pitchFamily="34" charset="0"/>
              </a:rPr>
              <a:t>Australian Regenerative Medicine Institute, Monash University, Clayton, Victoria, Australia.</a:t>
            </a:r>
            <a:r>
              <a:rPr kumimoji="0" lang="en-US" altLang="en-US" sz="1200" b="0" i="1" u="none" strike="noStrike" cap="none" normalizeH="0" baseline="0" dirty="0">
                <a:ln>
                  <a:noFill/>
                </a:ln>
                <a:solidFill>
                  <a:srgbClr val="000000"/>
                </a:solidFill>
                <a:effectLst/>
                <a:latin typeface="Arial" panose="020B0604020202020204" pitchFamily="34" charset="0"/>
              </a:rPr>
              <a:t> </a:t>
            </a:r>
            <a:r>
              <a:rPr kumimoji="0" lang="en-AU" altLang="en-US" sz="1200" b="0" i="1" u="none" strike="noStrike" cap="none" normalizeH="0" baseline="30000" dirty="0">
                <a:ln>
                  <a:noFill/>
                </a:ln>
                <a:solidFill>
                  <a:srgbClr val="000000"/>
                </a:solidFill>
                <a:effectLst/>
                <a:latin typeface="Arial" panose="020B0604020202020204" pitchFamily="34" charset="0"/>
              </a:rPr>
              <a:t>4</a:t>
            </a:r>
            <a:r>
              <a:rPr kumimoji="0" lang="en-US" altLang="en-US" sz="1200" b="0" i="1" u="none" strike="noStrike" cap="none" normalizeH="0" baseline="0" dirty="0">
                <a:ln>
                  <a:noFill/>
                </a:ln>
                <a:solidFill>
                  <a:srgbClr val="000000"/>
                </a:solidFill>
                <a:effectLst/>
                <a:latin typeface="Arial" panose="020B0604020202020204" pitchFamily="34" charset="0"/>
              </a:rPr>
              <a:t>Cancer Research Program and Department of Biochemistry and Molecular Biology, Biomedicine Discovery Institute, Monash University, Clayton, Victoria, Australia. </a:t>
            </a:r>
            <a:r>
              <a:rPr lang="en-AU" altLang="en-US" sz="1200" i="1" baseline="30000" dirty="0">
                <a:solidFill>
                  <a:srgbClr val="000000"/>
                </a:solidFill>
                <a:latin typeface="Arial" panose="020B0604020202020204" pitchFamily="34" charset="0"/>
              </a:rPr>
              <a:t>5</a:t>
            </a:r>
            <a:r>
              <a:rPr kumimoji="0" lang="en-US" altLang="en-US" sz="1200" b="0" i="1" u="none" strike="noStrike" cap="none" normalizeH="0" baseline="0" dirty="0">
                <a:ln>
                  <a:noFill/>
                </a:ln>
                <a:solidFill>
                  <a:srgbClr val="000000"/>
                </a:solidFill>
                <a:effectLst/>
                <a:latin typeface="Arial" panose="020B0604020202020204" pitchFamily="34" charset="0"/>
              </a:rPr>
              <a:t>Functional Genomics Platform, Monash University, Clayton, VIC, Australia.</a:t>
            </a:r>
            <a:endParaRPr kumimoji="0" lang="en-AU" altLang="en-US" sz="3600" b="1" i="0" u="none" strike="noStrike" kern="1200" cap="none" spc="0" normalizeH="0" baseline="0" noProof="0" dirty="0">
              <a:ln>
                <a:noFill/>
              </a:ln>
              <a:solidFill>
                <a:srgbClr val="ED7D31"/>
              </a:solidFill>
              <a:effectLst/>
              <a:uLnTx/>
              <a:uFillTx/>
              <a:latin typeface="Arial" panose="020B0604020202020204" pitchFamily="34" charset="0"/>
              <a:ea typeface="+mn-ea"/>
              <a:cs typeface="+mn-cs"/>
            </a:endParaRPr>
          </a:p>
        </p:txBody>
      </p:sp>
      <p:cxnSp>
        <p:nvCxnSpPr>
          <p:cNvPr id="7" name="Straight Connector 6">
            <a:extLst>
              <a:ext uri="{FF2B5EF4-FFF2-40B4-BE49-F238E27FC236}">
                <a16:creationId xmlns:a16="http://schemas.microsoft.com/office/drawing/2014/main" id="{ADFFDECE-3E46-41D3-816F-176FA3AEA37E}"/>
              </a:ext>
            </a:extLst>
          </p:cNvPr>
          <p:cNvCxnSpPr>
            <a:cxnSpLocks/>
          </p:cNvCxnSpPr>
          <p:nvPr/>
        </p:nvCxnSpPr>
        <p:spPr>
          <a:xfrm>
            <a:off x="-1" y="3477079"/>
            <a:ext cx="151193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54EB8CB-E274-46DE-BB45-8A14376002F7}"/>
              </a:ext>
            </a:extLst>
          </p:cNvPr>
          <p:cNvCxnSpPr>
            <a:cxnSpLocks/>
          </p:cNvCxnSpPr>
          <p:nvPr/>
        </p:nvCxnSpPr>
        <p:spPr>
          <a:xfrm>
            <a:off x="0" y="19558726"/>
            <a:ext cx="151193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234EF6D9-0555-4B5D-8F2B-3AA39EDF3199}"/>
              </a:ext>
            </a:extLst>
          </p:cNvPr>
          <p:cNvPicPr>
            <a:picLocks noChangeAspect="1"/>
          </p:cNvPicPr>
          <p:nvPr/>
        </p:nvPicPr>
        <p:blipFill>
          <a:blip r:embed="rId2"/>
          <a:stretch>
            <a:fillRect/>
          </a:stretch>
        </p:blipFill>
        <p:spPr>
          <a:xfrm>
            <a:off x="132631" y="19726189"/>
            <a:ext cx="5580497" cy="1532590"/>
          </a:xfrm>
          <a:prstGeom prst="rect">
            <a:avLst/>
          </a:prstGeom>
        </p:spPr>
      </p:pic>
      <p:pic>
        <p:nvPicPr>
          <p:cNvPr id="15" name="Picture 14">
            <a:extLst>
              <a:ext uri="{FF2B5EF4-FFF2-40B4-BE49-F238E27FC236}">
                <a16:creationId xmlns:a16="http://schemas.microsoft.com/office/drawing/2014/main" id="{3F53D962-FBA9-43EC-8F1D-A47ECB9FC5FC}"/>
              </a:ext>
            </a:extLst>
          </p:cNvPr>
          <p:cNvPicPr>
            <a:picLocks noChangeAspect="1"/>
          </p:cNvPicPr>
          <p:nvPr/>
        </p:nvPicPr>
        <p:blipFill>
          <a:blip r:embed="rId3"/>
          <a:stretch>
            <a:fillRect/>
          </a:stretch>
        </p:blipFill>
        <p:spPr>
          <a:xfrm>
            <a:off x="11073554" y="19694089"/>
            <a:ext cx="3806307" cy="1573086"/>
          </a:xfrm>
          <a:prstGeom prst="rect">
            <a:avLst/>
          </a:prstGeom>
        </p:spPr>
      </p:pic>
      <p:pic>
        <p:nvPicPr>
          <p:cNvPr id="17" name="Picture 16">
            <a:extLst>
              <a:ext uri="{FF2B5EF4-FFF2-40B4-BE49-F238E27FC236}">
                <a16:creationId xmlns:a16="http://schemas.microsoft.com/office/drawing/2014/main" id="{ABE9739E-07B0-4180-8862-3022EA1FDDE3}"/>
              </a:ext>
            </a:extLst>
          </p:cNvPr>
          <p:cNvPicPr>
            <a:picLocks noChangeAspect="1"/>
          </p:cNvPicPr>
          <p:nvPr/>
        </p:nvPicPr>
        <p:blipFill>
          <a:blip r:embed="rId4"/>
          <a:stretch>
            <a:fillRect/>
          </a:stretch>
        </p:blipFill>
        <p:spPr>
          <a:xfrm>
            <a:off x="6224840" y="19694089"/>
            <a:ext cx="3423408" cy="1523657"/>
          </a:xfrm>
          <a:prstGeom prst="rect">
            <a:avLst/>
          </a:prstGeom>
        </p:spPr>
      </p:pic>
      <p:grpSp>
        <p:nvGrpSpPr>
          <p:cNvPr id="49" name="Group 48">
            <a:extLst>
              <a:ext uri="{FF2B5EF4-FFF2-40B4-BE49-F238E27FC236}">
                <a16:creationId xmlns:a16="http://schemas.microsoft.com/office/drawing/2014/main" id="{82F9306D-5E1A-4ED4-8F91-0D82D7AF4DB8}"/>
              </a:ext>
            </a:extLst>
          </p:cNvPr>
          <p:cNvGrpSpPr/>
          <p:nvPr/>
        </p:nvGrpSpPr>
        <p:grpSpPr>
          <a:xfrm>
            <a:off x="6002406" y="3677188"/>
            <a:ext cx="8945869" cy="2224246"/>
            <a:chOff x="5466434" y="5199406"/>
            <a:chExt cx="7363929" cy="2224246"/>
          </a:xfrm>
        </p:grpSpPr>
        <p:sp>
          <p:nvSpPr>
            <p:cNvPr id="50" name="TextBox 49">
              <a:extLst>
                <a:ext uri="{FF2B5EF4-FFF2-40B4-BE49-F238E27FC236}">
                  <a16:creationId xmlns:a16="http://schemas.microsoft.com/office/drawing/2014/main" id="{3A75CBBB-61B8-4F9C-93D2-44DF16A5FD10}"/>
                </a:ext>
              </a:extLst>
            </p:cNvPr>
            <p:cNvSpPr txBox="1"/>
            <p:nvPr/>
          </p:nvSpPr>
          <p:spPr>
            <a:xfrm>
              <a:off x="5521242" y="5607770"/>
              <a:ext cx="7252805" cy="1815882"/>
            </a:xfrm>
            <a:prstGeom prst="rect">
              <a:avLst/>
            </a:prstGeom>
            <a:noFill/>
            <a:ln w="28575">
              <a:noFill/>
            </a:ln>
          </p:spPr>
          <p:txBody>
            <a:bodyPr wrap="square" rtlCol="0">
              <a:spAutoFit/>
            </a:bodyPr>
            <a:lstStyle/>
            <a:p>
              <a:pPr algn="just"/>
              <a:r>
                <a:rPr lang="en-AU" sz="1400" dirty="0"/>
                <a:t>The Cas9+ </a:t>
              </a:r>
              <a:r>
                <a:rPr lang="en-AU" sz="1400" dirty="0" err="1"/>
                <a:t>iTSCs</a:t>
              </a:r>
              <a:r>
                <a:rPr lang="en-AU" sz="1400" dirty="0"/>
                <a:t> are transduced with a pooled sgRNA library targeting 19,114 genes, containing four sgRNAs per gene and 1000 non-targeting control sgRNAs. Over time, cells that lose function of genes that are essential to survival will become depleted in the culture due to cell death. Fourteen days after transduction, we induce EVT differentiation and separate cell populations via FACS based on HLA-G expression, which is a definitive marker for EVTs. Perturbations that enhance or impair EVT differentiation will result in more or less of these cells respectively appearing in the HLA-G +</a:t>
              </a:r>
              <a:r>
                <a:rPr lang="en-AU" sz="1400" dirty="0" err="1"/>
                <a:t>ve</a:t>
              </a:r>
              <a:r>
                <a:rPr lang="en-AU" sz="1400" dirty="0"/>
                <a:t> population. Because we used lentivirus to introduce the sgRNAs the genomes will be ‘stamped’ with the sequence of the sgRNA and these can be read by DNA sequencing. Hence, the relative abundance of sgRNA reads between the samples will identify genes causing the phenotype.</a:t>
              </a:r>
            </a:p>
          </p:txBody>
        </p:sp>
        <p:sp>
          <p:nvSpPr>
            <p:cNvPr id="51" name="TextBox 50">
              <a:extLst>
                <a:ext uri="{FF2B5EF4-FFF2-40B4-BE49-F238E27FC236}">
                  <a16:creationId xmlns:a16="http://schemas.microsoft.com/office/drawing/2014/main" id="{3BDB374E-078F-4D79-BE33-544692520309}"/>
                </a:ext>
              </a:extLst>
            </p:cNvPr>
            <p:cNvSpPr txBox="1"/>
            <p:nvPr/>
          </p:nvSpPr>
          <p:spPr>
            <a:xfrm>
              <a:off x="5466434" y="5199406"/>
              <a:ext cx="7363929" cy="400110"/>
            </a:xfrm>
            <a:prstGeom prst="rect">
              <a:avLst/>
            </a:prstGeom>
            <a:solidFill>
              <a:schemeClr val="tx1">
                <a:lumMod val="75000"/>
                <a:lumOff val="25000"/>
              </a:schemeClr>
            </a:solidFill>
            <a:ln w="28575">
              <a:noFill/>
            </a:ln>
          </p:spPr>
          <p:txBody>
            <a:bodyPr wrap="square" rtlCol="0">
              <a:spAutoFit/>
            </a:bodyPr>
            <a:lstStyle/>
            <a:p>
              <a:pPr algn="ctr"/>
              <a:r>
                <a:rPr lang="en-AU" sz="2000" b="1" dirty="0">
                  <a:solidFill>
                    <a:schemeClr val="bg1"/>
                  </a:solidFill>
                </a:rPr>
                <a:t>Genome-scale CRISPR-Cas9 knockout screen</a:t>
              </a:r>
            </a:p>
          </p:txBody>
        </p:sp>
      </p:grpSp>
      <p:grpSp>
        <p:nvGrpSpPr>
          <p:cNvPr id="10" name="Group 9">
            <a:extLst>
              <a:ext uri="{FF2B5EF4-FFF2-40B4-BE49-F238E27FC236}">
                <a16:creationId xmlns:a16="http://schemas.microsoft.com/office/drawing/2014/main" id="{ADB8E828-1460-470F-A033-24D023424876}"/>
              </a:ext>
            </a:extLst>
          </p:cNvPr>
          <p:cNvGrpSpPr/>
          <p:nvPr/>
        </p:nvGrpSpPr>
        <p:grpSpPr>
          <a:xfrm>
            <a:off x="150626" y="7140285"/>
            <a:ext cx="5619956" cy="5277022"/>
            <a:chOff x="265982" y="7270430"/>
            <a:chExt cx="5619956" cy="5277022"/>
          </a:xfrm>
        </p:grpSpPr>
        <p:grpSp>
          <p:nvGrpSpPr>
            <p:cNvPr id="1046" name="Group 1045">
              <a:extLst>
                <a:ext uri="{FF2B5EF4-FFF2-40B4-BE49-F238E27FC236}">
                  <a16:creationId xmlns:a16="http://schemas.microsoft.com/office/drawing/2014/main" id="{7C55A42D-008D-41D2-AAA5-615F20777D67}"/>
                </a:ext>
              </a:extLst>
            </p:cNvPr>
            <p:cNvGrpSpPr/>
            <p:nvPr/>
          </p:nvGrpSpPr>
          <p:grpSpPr>
            <a:xfrm>
              <a:off x="275071" y="7277824"/>
              <a:ext cx="5602621" cy="5107180"/>
              <a:chOff x="256833" y="8905166"/>
              <a:chExt cx="5602621" cy="5107180"/>
            </a:xfrm>
          </p:grpSpPr>
          <p:grpSp>
            <p:nvGrpSpPr>
              <p:cNvPr id="47" name="Group 46">
                <a:extLst>
                  <a:ext uri="{FF2B5EF4-FFF2-40B4-BE49-F238E27FC236}">
                    <a16:creationId xmlns:a16="http://schemas.microsoft.com/office/drawing/2014/main" id="{53A9FC0E-1BF1-4225-8C1E-336C613D57CF}"/>
                  </a:ext>
                </a:extLst>
              </p:cNvPr>
              <p:cNvGrpSpPr/>
              <p:nvPr/>
            </p:nvGrpSpPr>
            <p:grpSpPr>
              <a:xfrm>
                <a:off x="256833" y="8905166"/>
                <a:ext cx="5602621" cy="2633834"/>
                <a:chOff x="9318030" y="5157925"/>
                <a:chExt cx="6237033" cy="2633834"/>
              </a:xfrm>
            </p:grpSpPr>
            <p:sp>
              <p:nvSpPr>
                <p:cNvPr id="4" name="TextBox 3">
                  <a:extLst>
                    <a:ext uri="{FF2B5EF4-FFF2-40B4-BE49-F238E27FC236}">
                      <a16:creationId xmlns:a16="http://schemas.microsoft.com/office/drawing/2014/main" id="{5066E753-8646-422E-88BD-7ACB92D6ECCD}"/>
                    </a:ext>
                  </a:extLst>
                </p:cNvPr>
                <p:cNvSpPr txBox="1"/>
                <p:nvPr/>
              </p:nvSpPr>
              <p:spPr>
                <a:xfrm>
                  <a:off x="9328149" y="5544990"/>
                  <a:ext cx="6226914" cy="2246769"/>
                </a:xfrm>
                <a:prstGeom prst="rect">
                  <a:avLst/>
                </a:prstGeom>
                <a:noFill/>
                <a:ln w="28575">
                  <a:noFill/>
                </a:ln>
              </p:spPr>
              <p:txBody>
                <a:bodyPr wrap="square" rtlCol="0">
                  <a:spAutoFit/>
                </a:bodyPr>
                <a:lstStyle/>
                <a:p>
                  <a:pPr algn="just"/>
                  <a:r>
                    <a:rPr lang="en-AU" sz="1400" dirty="0"/>
                    <a:t>Our lab has recently  derived induced trophoblast stem cell (</a:t>
                  </a:r>
                  <a:r>
                    <a:rPr lang="en-AU" sz="1400" dirty="0" err="1"/>
                    <a:t>iTSC</a:t>
                  </a:r>
                  <a:r>
                    <a:rPr lang="en-AU" sz="1400" dirty="0"/>
                    <a:t>) lines from reprogrammed human dermal fibroblasts. We generate an </a:t>
                  </a:r>
                  <a:r>
                    <a:rPr lang="en-AU" sz="1400" dirty="0" err="1"/>
                    <a:t>iTSC</a:t>
                  </a:r>
                  <a:r>
                    <a:rPr lang="en-AU" sz="1400" dirty="0"/>
                    <a:t> line stably expressing the </a:t>
                  </a:r>
                  <a:r>
                    <a:rPr lang="en-AU" sz="1400" i="1" dirty="0"/>
                    <a:t>S. Pyogenes</a:t>
                  </a:r>
                  <a:r>
                    <a:rPr lang="en-AU" sz="1400" dirty="0"/>
                    <a:t> Cas9 nuclease by transducing them with a lentiviral vector harbouring a Cas9 expression cassette. This line is then assessed for Cas9 activity with a vector expressing GFP as well as a sgRNA targeting the GFP coding sequence. In the absence of Cas9 activity, the cells are expected to show close to 100% GFP expression as seen in the parental line. In the Cas9+ line however, nuclease activity will generate frameshift mutations in the GFP coding sequence, disrupting expression of the protein.</a:t>
                  </a:r>
                </a:p>
              </p:txBody>
            </p:sp>
            <p:sp>
              <p:nvSpPr>
                <p:cNvPr id="46" name="TextBox 45">
                  <a:extLst>
                    <a:ext uri="{FF2B5EF4-FFF2-40B4-BE49-F238E27FC236}">
                      <a16:creationId xmlns:a16="http://schemas.microsoft.com/office/drawing/2014/main" id="{FF6AE5C1-5C4B-4FF8-9D68-1370DB40843F}"/>
                    </a:ext>
                  </a:extLst>
                </p:cNvPr>
                <p:cNvSpPr txBox="1"/>
                <p:nvPr/>
              </p:nvSpPr>
              <p:spPr>
                <a:xfrm>
                  <a:off x="9318030" y="5157925"/>
                  <a:ext cx="6236093" cy="400110"/>
                </a:xfrm>
                <a:prstGeom prst="rect">
                  <a:avLst/>
                </a:prstGeom>
                <a:solidFill>
                  <a:schemeClr val="tx1">
                    <a:lumMod val="75000"/>
                    <a:lumOff val="25000"/>
                  </a:schemeClr>
                </a:solidFill>
                <a:ln w="28575">
                  <a:noFill/>
                </a:ln>
              </p:spPr>
              <p:txBody>
                <a:bodyPr wrap="square" rtlCol="0">
                  <a:spAutoFit/>
                </a:bodyPr>
                <a:lstStyle/>
                <a:p>
                  <a:pPr algn="ctr"/>
                  <a:r>
                    <a:rPr lang="en-AU" sz="2000" b="1" dirty="0">
                      <a:solidFill>
                        <a:schemeClr val="bg1"/>
                      </a:solidFill>
                    </a:rPr>
                    <a:t>Model – Human Induced Trophoblast Stem Cells</a:t>
                  </a:r>
                </a:p>
              </p:txBody>
            </p:sp>
          </p:grpSp>
          <p:pic>
            <p:nvPicPr>
              <p:cNvPr id="1045" name="Picture 1044">
                <a:extLst>
                  <a:ext uri="{FF2B5EF4-FFF2-40B4-BE49-F238E27FC236}">
                    <a16:creationId xmlns:a16="http://schemas.microsoft.com/office/drawing/2014/main" id="{B563F202-6BC9-4BAF-ABCC-22335FA2AAAB}"/>
                  </a:ext>
                </a:extLst>
              </p:cNvPr>
              <p:cNvPicPr>
                <a:picLocks noChangeAspect="1"/>
              </p:cNvPicPr>
              <p:nvPr/>
            </p:nvPicPr>
            <p:blipFill>
              <a:blip r:embed="rId5"/>
              <a:stretch>
                <a:fillRect/>
              </a:stretch>
            </p:blipFill>
            <p:spPr>
              <a:xfrm>
                <a:off x="293695" y="11576920"/>
                <a:ext cx="5331695" cy="2435426"/>
              </a:xfrm>
              <a:prstGeom prst="rect">
                <a:avLst/>
              </a:prstGeom>
            </p:spPr>
          </p:pic>
        </p:grpSp>
        <p:sp>
          <p:nvSpPr>
            <p:cNvPr id="1047" name="Rectangle 1046">
              <a:extLst>
                <a:ext uri="{FF2B5EF4-FFF2-40B4-BE49-F238E27FC236}">
                  <a16:creationId xmlns:a16="http://schemas.microsoft.com/office/drawing/2014/main" id="{67B13E99-ABB7-44E0-96DB-ACDDBFFCAEEB}"/>
                </a:ext>
              </a:extLst>
            </p:cNvPr>
            <p:cNvSpPr/>
            <p:nvPr/>
          </p:nvSpPr>
          <p:spPr>
            <a:xfrm>
              <a:off x="265982" y="7270430"/>
              <a:ext cx="5619956" cy="527702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8" name="Group 17">
            <a:extLst>
              <a:ext uri="{FF2B5EF4-FFF2-40B4-BE49-F238E27FC236}">
                <a16:creationId xmlns:a16="http://schemas.microsoft.com/office/drawing/2014/main" id="{9583AD0A-7BF2-4DF8-8262-FA1F300940A0}"/>
              </a:ext>
            </a:extLst>
          </p:cNvPr>
          <p:cNvGrpSpPr/>
          <p:nvPr/>
        </p:nvGrpSpPr>
        <p:grpSpPr>
          <a:xfrm>
            <a:off x="161024" y="12593243"/>
            <a:ext cx="7704252" cy="5226525"/>
            <a:chOff x="161024" y="12593243"/>
            <a:chExt cx="7515480" cy="5226525"/>
          </a:xfrm>
        </p:grpSpPr>
        <p:grpSp>
          <p:nvGrpSpPr>
            <p:cNvPr id="6" name="Group 5">
              <a:extLst>
                <a:ext uri="{FF2B5EF4-FFF2-40B4-BE49-F238E27FC236}">
                  <a16:creationId xmlns:a16="http://schemas.microsoft.com/office/drawing/2014/main" id="{BD847CCB-A583-4486-92AB-B85FEFA82488}"/>
                </a:ext>
              </a:extLst>
            </p:cNvPr>
            <p:cNvGrpSpPr/>
            <p:nvPr/>
          </p:nvGrpSpPr>
          <p:grpSpPr>
            <a:xfrm>
              <a:off x="161024" y="12593243"/>
              <a:ext cx="7515480" cy="5226525"/>
              <a:chOff x="166918" y="12807305"/>
              <a:chExt cx="7515480" cy="5226525"/>
            </a:xfrm>
          </p:grpSpPr>
          <p:grpSp>
            <p:nvGrpSpPr>
              <p:cNvPr id="91" name="Group 90">
                <a:extLst>
                  <a:ext uri="{FF2B5EF4-FFF2-40B4-BE49-F238E27FC236}">
                    <a16:creationId xmlns:a16="http://schemas.microsoft.com/office/drawing/2014/main" id="{18A93D97-A99E-4F33-BC8B-1BA6E1A7C358}"/>
                  </a:ext>
                </a:extLst>
              </p:cNvPr>
              <p:cNvGrpSpPr>
                <a:grpSpLocks noChangeAspect="1"/>
              </p:cNvGrpSpPr>
              <p:nvPr/>
            </p:nvGrpSpPr>
            <p:grpSpPr>
              <a:xfrm>
                <a:off x="171335" y="12807306"/>
                <a:ext cx="7511062" cy="4884407"/>
                <a:chOff x="7611608" y="9563405"/>
                <a:chExt cx="7511062" cy="4884407"/>
              </a:xfrm>
            </p:grpSpPr>
            <p:pic>
              <p:nvPicPr>
                <p:cNvPr id="66" name="Picture 65">
                  <a:extLst>
                    <a:ext uri="{FF2B5EF4-FFF2-40B4-BE49-F238E27FC236}">
                      <a16:creationId xmlns:a16="http://schemas.microsoft.com/office/drawing/2014/main" id="{6D6481AB-26C8-4962-A6C7-FF4BFD45800D}"/>
                    </a:ext>
                  </a:extLst>
                </p:cNvPr>
                <p:cNvPicPr>
                  <a:picLocks noChangeAspect="1"/>
                </p:cNvPicPr>
                <p:nvPr/>
              </p:nvPicPr>
              <p:blipFill>
                <a:blip r:embed="rId6"/>
                <a:stretch>
                  <a:fillRect/>
                </a:stretch>
              </p:blipFill>
              <p:spPr>
                <a:xfrm>
                  <a:off x="7838969" y="12102250"/>
                  <a:ext cx="2587886" cy="2246757"/>
                </a:xfrm>
                <a:prstGeom prst="rect">
                  <a:avLst/>
                </a:prstGeom>
              </p:spPr>
            </p:pic>
            <p:pic>
              <p:nvPicPr>
                <p:cNvPr id="67" name="Picture 66">
                  <a:extLst>
                    <a:ext uri="{FF2B5EF4-FFF2-40B4-BE49-F238E27FC236}">
                      <a16:creationId xmlns:a16="http://schemas.microsoft.com/office/drawing/2014/main" id="{B4C1F21E-787A-416E-93BD-BA8626E0489E}"/>
                    </a:ext>
                  </a:extLst>
                </p:cNvPr>
                <p:cNvPicPr>
                  <a:picLocks noChangeAspect="1"/>
                </p:cNvPicPr>
                <p:nvPr/>
              </p:nvPicPr>
              <p:blipFill>
                <a:blip r:embed="rId7"/>
                <a:stretch>
                  <a:fillRect/>
                </a:stretch>
              </p:blipFill>
              <p:spPr>
                <a:xfrm>
                  <a:off x="10611865" y="12054929"/>
                  <a:ext cx="4370840" cy="2392883"/>
                </a:xfrm>
                <a:prstGeom prst="rect">
                  <a:avLst/>
                </a:prstGeom>
                <a:ln>
                  <a:noFill/>
                </a:ln>
              </p:spPr>
            </p:pic>
            <p:sp>
              <p:nvSpPr>
                <p:cNvPr id="89" name="TextBox 88">
                  <a:extLst>
                    <a:ext uri="{FF2B5EF4-FFF2-40B4-BE49-F238E27FC236}">
                      <a16:creationId xmlns:a16="http://schemas.microsoft.com/office/drawing/2014/main" id="{B4EBEDEE-CA33-4EFB-B2ED-0F79255106C7}"/>
                    </a:ext>
                  </a:extLst>
                </p:cNvPr>
                <p:cNvSpPr txBox="1"/>
                <p:nvPr/>
              </p:nvSpPr>
              <p:spPr>
                <a:xfrm>
                  <a:off x="7654639" y="9963515"/>
                  <a:ext cx="7382897" cy="1600438"/>
                </a:xfrm>
                <a:prstGeom prst="rect">
                  <a:avLst/>
                </a:prstGeom>
                <a:noFill/>
                <a:ln w="28575">
                  <a:noFill/>
                </a:ln>
              </p:spPr>
              <p:txBody>
                <a:bodyPr wrap="square" rtlCol="0">
                  <a:spAutoFit/>
                </a:bodyPr>
                <a:lstStyle/>
                <a:p>
                  <a:pPr algn="just"/>
                  <a:r>
                    <a:rPr lang="en-US" sz="1400" dirty="0"/>
                    <a:t>The performance of the screen is benchmarked using sgRNAs targeting a panel of core essential genes, the loss of which is expected to result in cell death, hence depletion of cells harboring these sgRNAs over time. The change in representation is calculated by comparing the sgRNA read abundance in the sample vs that of the pooled library plasmid DNA. As expected, we observe negative enrichment of core essential genes while negative control (non-targeting) sgRNAs show little change </a:t>
                  </a:r>
                  <a:r>
                    <a:rPr lang="en-US" sz="1400" b="1" dirty="0"/>
                    <a:t>(A)</a:t>
                  </a:r>
                  <a:r>
                    <a:rPr lang="en-US" sz="1400" dirty="0"/>
                    <a:t>. Genes expected to inhibit </a:t>
                  </a:r>
                  <a:r>
                    <a:rPr lang="en-US" sz="1400" dirty="0" err="1"/>
                    <a:t>iTSC</a:t>
                  </a:r>
                  <a:r>
                    <a:rPr lang="en-US" sz="1400" dirty="0"/>
                    <a:t> growth can be identified based on the P value of their fold change in representation </a:t>
                  </a:r>
                  <a:r>
                    <a:rPr lang="en-US" sz="1400" b="1" dirty="0"/>
                    <a:t>(B)</a:t>
                  </a:r>
                  <a:r>
                    <a:rPr lang="en-US" sz="1400" dirty="0"/>
                    <a:t>.</a:t>
                  </a:r>
                  <a:endParaRPr lang="en-AU" sz="1400" dirty="0"/>
                </a:p>
              </p:txBody>
            </p:sp>
            <p:sp>
              <p:nvSpPr>
                <p:cNvPr id="90" name="TextBox 89">
                  <a:extLst>
                    <a:ext uri="{FF2B5EF4-FFF2-40B4-BE49-F238E27FC236}">
                      <a16:creationId xmlns:a16="http://schemas.microsoft.com/office/drawing/2014/main" id="{925C08C7-ED30-4DFF-A7B6-8F713D0F1697}"/>
                    </a:ext>
                  </a:extLst>
                </p:cNvPr>
                <p:cNvSpPr txBox="1"/>
                <p:nvPr/>
              </p:nvSpPr>
              <p:spPr>
                <a:xfrm>
                  <a:off x="7611608" y="9563405"/>
                  <a:ext cx="7511062" cy="415536"/>
                </a:xfrm>
                <a:prstGeom prst="rect">
                  <a:avLst/>
                </a:prstGeom>
                <a:solidFill>
                  <a:schemeClr val="tx1">
                    <a:lumMod val="75000"/>
                    <a:lumOff val="25000"/>
                  </a:schemeClr>
                </a:solidFill>
                <a:ln w="28575">
                  <a:noFill/>
                </a:ln>
              </p:spPr>
              <p:txBody>
                <a:bodyPr wrap="square" rtlCol="0">
                  <a:spAutoFit/>
                </a:bodyPr>
                <a:lstStyle/>
                <a:p>
                  <a:pPr algn="ctr"/>
                  <a:r>
                    <a:rPr lang="en-AU" sz="2000" b="1" dirty="0">
                      <a:solidFill>
                        <a:schemeClr val="bg1"/>
                      </a:solidFill>
                    </a:rPr>
                    <a:t>Loss-of-function Candidates that Inhibit TSC growth</a:t>
                  </a:r>
                </a:p>
              </p:txBody>
            </p:sp>
          </p:grpSp>
          <p:sp>
            <p:nvSpPr>
              <p:cNvPr id="125" name="Rectangle 124">
                <a:extLst>
                  <a:ext uri="{FF2B5EF4-FFF2-40B4-BE49-F238E27FC236}">
                    <a16:creationId xmlns:a16="http://schemas.microsoft.com/office/drawing/2014/main" id="{D21A2817-9FAF-48AC-87C9-84B5EF6B0BAD}"/>
                  </a:ext>
                </a:extLst>
              </p:cNvPr>
              <p:cNvSpPr/>
              <p:nvPr/>
            </p:nvSpPr>
            <p:spPr>
              <a:xfrm>
                <a:off x="166918" y="12807305"/>
                <a:ext cx="7515480" cy="52265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048" name="TextBox 1047">
              <a:extLst>
                <a:ext uri="{FF2B5EF4-FFF2-40B4-BE49-F238E27FC236}">
                  <a16:creationId xmlns:a16="http://schemas.microsoft.com/office/drawing/2014/main" id="{1E373661-969C-4B04-99B8-48A3E925D7E0}"/>
                </a:ext>
              </a:extLst>
            </p:cNvPr>
            <p:cNvSpPr txBox="1"/>
            <p:nvPr/>
          </p:nvSpPr>
          <p:spPr>
            <a:xfrm>
              <a:off x="392802" y="14750557"/>
              <a:ext cx="334521" cy="369332"/>
            </a:xfrm>
            <a:prstGeom prst="rect">
              <a:avLst/>
            </a:prstGeom>
            <a:noFill/>
          </p:spPr>
          <p:txBody>
            <a:bodyPr wrap="square" rtlCol="0">
              <a:spAutoFit/>
            </a:bodyPr>
            <a:lstStyle/>
            <a:p>
              <a:r>
                <a:rPr lang="en-AU" b="1" dirty="0"/>
                <a:t>A</a:t>
              </a:r>
            </a:p>
          </p:txBody>
        </p:sp>
        <p:sp>
          <p:nvSpPr>
            <p:cNvPr id="127" name="TextBox 126">
              <a:extLst>
                <a:ext uri="{FF2B5EF4-FFF2-40B4-BE49-F238E27FC236}">
                  <a16:creationId xmlns:a16="http://schemas.microsoft.com/office/drawing/2014/main" id="{5AFE4F55-BD01-49CE-9E1A-DC484000785D}"/>
                </a:ext>
              </a:extLst>
            </p:cNvPr>
            <p:cNvSpPr txBox="1"/>
            <p:nvPr/>
          </p:nvSpPr>
          <p:spPr>
            <a:xfrm>
              <a:off x="2900107" y="14797151"/>
              <a:ext cx="334521" cy="369332"/>
            </a:xfrm>
            <a:prstGeom prst="rect">
              <a:avLst/>
            </a:prstGeom>
            <a:noFill/>
          </p:spPr>
          <p:txBody>
            <a:bodyPr wrap="square" rtlCol="0">
              <a:spAutoFit/>
            </a:bodyPr>
            <a:lstStyle/>
            <a:p>
              <a:r>
                <a:rPr lang="en-AU" b="1" dirty="0"/>
                <a:t>B</a:t>
              </a:r>
            </a:p>
          </p:txBody>
        </p:sp>
      </p:grpSp>
      <p:grpSp>
        <p:nvGrpSpPr>
          <p:cNvPr id="2" name="Group 1">
            <a:extLst>
              <a:ext uri="{FF2B5EF4-FFF2-40B4-BE49-F238E27FC236}">
                <a16:creationId xmlns:a16="http://schemas.microsoft.com/office/drawing/2014/main" id="{182B8FC9-8388-45B3-B11A-3EDC398AF54A}"/>
              </a:ext>
            </a:extLst>
          </p:cNvPr>
          <p:cNvGrpSpPr/>
          <p:nvPr/>
        </p:nvGrpSpPr>
        <p:grpSpPr>
          <a:xfrm>
            <a:off x="6019864" y="8649752"/>
            <a:ext cx="8913719" cy="3780247"/>
            <a:chOff x="6328232" y="9325887"/>
            <a:chExt cx="8913719" cy="3780247"/>
          </a:xfrm>
        </p:grpSpPr>
        <p:grpSp>
          <p:nvGrpSpPr>
            <p:cNvPr id="70" name="Group 69">
              <a:extLst>
                <a:ext uri="{FF2B5EF4-FFF2-40B4-BE49-F238E27FC236}">
                  <a16:creationId xmlns:a16="http://schemas.microsoft.com/office/drawing/2014/main" id="{A68866DC-9DA9-47AC-8676-A2C660121A57}"/>
                </a:ext>
              </a:extLst>
            </p:cNvPr>
            <p:cNvGrpSpPr/>
            <p:nvPr/>
          </p:nvGrpSpPr>
          <p:grpSpPr>
            <a:xfrm>
              <a:off x="6332828" y="9331353"/>
              <a:ext cx="8909123" cy="3774781"/>
              <a:chOff x="319140" y="13294921"/>
              <a:chExt cx="8909123" cy="3774781"/>
            </a:xfrm>
          </p:grpSpPr>
          <p:pic>
            <p:nvPicPr>
              <p:cNvPr id="68" name="Picture 67">
                <a:extLst>
                  <a:ext uri="{FF2B5EF4-FFF2-40B4-BE49-F238E27FC236}">
                    <a16:creationId xmlns:a16="http://schemas.microsoft.com/office/drawing/2014/main" id="{4B1BAF5F-AC1D-4CE5-B046-AF3BCB453E24}"/>
                  </a:ext>
                </a:extLst>
              </p:cNvPr>
              <p:cNvPicPr>
                <a:picLocks noChangeAspect="1"/>
              </p:cNvPicPr>
              <p:nvPr/>
            </p:nvPicPr>
            <p:blipFill>
              <a:blip r:embed="rId8"/>
              <a:stretch>
                <a:fillRect/>
              </a:stretch>
            </p:blipFill>
            <p:spPr>
              <a:xfrm>
                <a:off x="519520" y="14905621"/>
                <a:ext cx="3834481" cy="2164081"/>
              </a:xfrm>
              <a:prstGeom prst="rect">
                <a:avLst/>
              </a:prstGeom>
            </p:spPr>
          </p:pic>
          <p:pic>
            <p:nvPicPr>
              <p:cNvPr id="1026" name="Picture 2">
                <a:extLst>
                  <a:ext uri="{FF2B5EF4-FFF2-40B4-BE49-F238E27FC236}">
                    <a16:creationId xmlns:a16="http://schemas.microsoft.com/office/drawing/2014/main" id="{2875E059-35E5-40B3-A252-00577C488F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85513" y="14860522"/>
                <a:ext cx="4304123" cy="210746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87" name="TextBox 86">
                <a:extLst>
                  <a:ext uri="{FF2B5EF4-FFF2-40B4-BE49-F238E27FC236}">
                    <a16:creationId xmlns:a16="http://schemas.microsoft.com/office/drawing/2014/main" id="{B50D3E59-8C52-4824-8B3A-6E515E2DA48A}"/>
                  </a:ext>
                </a:extLst>
              </p:cNvPr>
              <p:cNvSpPr txBox="1"/>
              <p:nvPr/>
            </p:nvSpPr>
            <p:spPr>
              <a:xfrm>
                <a:off x="394395" y="13725412"/>
                <a:ext cx="8740764" cy="1169551"/>
              </a:xfrm>
              <a:prstGeom prst="rect">
                <a:avLst/>
              </a:prstGeom>
              <a:noFill/>
              <a:ln w="28575">
                <a:noFill/>
              </a:ln>
            </p:spPr>
            <p:txBody>
              <a:bodyPr wrap="square" rtlCol="0">
                <a:spAutoFit/>
              </a:bodyPr>
              <a:lstStyle/>
              <a:p>
                <a:pPr algn="just"/>
                <a:r>
                  <a:rPr lang="en-US" sz="1400" dirty="0"/>
                  <a:t>We observe genes that are enriched in the HLA-G +</a:t>
                </a:r>
                <a:r>
                  <a:rPr lang="en-US" sz="1400" dirty="0" err="1"/>
                  <a:t>ve</a:t>
                </a:r>
                <a:r>
                  <a:rPr lang="en-US" sz="1400" dirty="0"/>
                  <a:t> fraction of the EVT diff sample (EPOS) relative to undifferentiated controls (TNEG). Two genes show strong enrichment with a log10 </a:t>
                </a:r>
                <a:r>
                  <a:rPr lang="en-US" sz="1400" dirty="0" err="1"/>
                  <a:t>pValue</a:t>
                </a:r>
                <a:r>
                  <a:rPr lang="en-US" sz="1400" dirty="0"/>
                  <a:t> greater than one suggesting that their loss of function enhances the efficiency of EVT differentiation </a:t>
                </a:r>
                <a:r>
                  <a:rPr lang="en-US" sz="1400" b="1" dirty="0"/>
                  <a:t>(A)</a:t>
                </a:r>
                <a:r>
                  <a:rPr lang="en-US" sz="1400" dirty="0"/>
                  <a:t>. The spread in log fold change for each of the four sgRNAs targeting the top three hits can be visualized in </a:t>
                </a:r>
                <a:r>
                  <a:rPr lang="en-US" sz="1400" b="1" dirty="0"/>
                  <a:t>(B)</a:t>
                </a:r>
                <a:r>
                  <a:rPr lang="en-US" sz="1400" dirty="0"/>
                  <a:t>. Also shown is the HLA-G –</a:t>
                </a:r>
                <a:r>
                  <a:rPr lang="en-US" sz="1400" dirty="0" err="1"/>
                  <a:t>ve</a:t>
                </a:r>
                <a:r>
                  <a:rPr lang="en-US" sz="1400" dirty="0"/>
                  <a:t> fraction of the EVT diff sample (ENEG) which, as expected, shows similar enrichment to TNEG.</a:t>
                </a:r>
                <a:endParaRPr lang="en-AU" sz="1400" dirty="0"/>
              </a:p>
            </p:txBody>
          </p:sp>
          <p:sp>
            <p:nvSpPr>
              <p:cNvPr id="88" name="TextBox 87">
                <a:extLst>
                  <a:ext uri="{FF2B5EF4-FFF2-40B4-BE49-F238E27FC236}">
                    <a16:creationId xmlns:a16="http://schemas.microsoft.com/office/drawing/2014/main" id="{F8BE3EC8-6A96-4443-A9E1-C8B845FB7B72}"/>
                  </a:ext>
                </a:extLst>
              </p:cNvPr>
              <p:cNvSpPr txBox="1"/>
              <p:nvPr/>
            </p:nvSpPr>
            <p:spPr>
              <a:xfrm>
                <a:off x="319140" y="13294921"/>
                <a:ext cx="8909123" cy="400110"/>
              </a:xfrm>
              <a:prstGeom prst="rect">
                <a:avLst/>
              </a:prstGeom>
              <a:solidFill>
                <a:schemeClr val="tx1">
                  <a:lumMod val="75000"/>
                  <a:lumOff val="25000"/>
                </a:schemeClr>
              </a:solidFill>
              <a:ln w="28575">
                <a:noFill/>
              </a:ln>
            </p:spPr>
            <p:txBody>
              <a:bodyPr wrap="square" rtlCol="0">
                <a:spAutoFit/>
              </a:bodyPr>
              <a:lstStyle/>
              <a:p>
                <a:pPr algn="ctr"/>
                <a:r>
                  <a:rPr lang="en-AU" sz="2000" b="1" dirty="0">
                    <a:solidFill>
                      <a:schemeClr val="bg1"/>
                    </a:solidFill>
                  </a:rPr>
                  <a:t>Loss-of-function Candidates that Enhance EVT Differentiation</a:t>
                </a:r>
              </a:p>
            </p:txBody>
          </p:sp>
        </p:grpSp>
        <p:sp>
          <p:nvSpPr>
            <p:cNvPr id="63" name="Rectangle 62">
              <a:extLst>
                <a:ext uri="{FF2B5EF4-FFF2-40B4-BE49-F238E27FC236}">
                  <a16:creationId xmlns:a16="http://schemas.microsoft.com/office/drawing/2014/main" id="{1CEC5A8B-18AB-48D1-9471-CADEB8FAB10B}"/>
                </a:ext>
              </a:extLst>
            </p:cNvPr>
            <p:cNvSpPr/>
            <p:nvPr/>
          </p:nvSpPr>
          <p:spPr>
            <a:xfrm>
              <a:off x="6328232" y="9325887"/>
              <a:ext cx="8909122" cy="37802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5" name="TextBox 64">
            <a:extLst>
              <a:ext uri="{FF2B5EF4-FFF2-40B4-BE49-F238E27FC236}">
                <a16:creationId xmlns:a16="http://schemas.microsoft.com/office/drawing/2014/main" id="{D3DD831D-2655-4A7C-99FD-5FDE4BBCDB8E}"/>
              </a:ext>
            </a:extLst>
          </p:cNvPr>
          <p:cNvSpPr txBox="1"/>
          <p:nvPr/>
        </p:nvSpPr>
        <p:spPr>
          <a:xfrm>
            <a:off x="10199177" y="10212189"/>
            <a:ext cx="334521" cy="369332"/>
          </a:xfrm>
          <a:prstGeom prst="rect">
            <a:avLst/>
          </a:prstGeom>
          <a:noFill/>
        </p:spPr>
        <p:txBody>
          <a:bodyPr wrap="square" rtlCol="0">
            <a:spAutoFit/>
          </a:bodyPr>
          <a:lstStyle/>
          <a:p>
            <a:r>
              <a:rPr lang="en-AU" b="1" dirty="0"/>
              <a:t>B</a:t>
            </a:r>
          </a:p>
        </p:txBody>
      </p:sp>
      <p:grpSp>
        <p:nvGrpSpPr>
          <p:cNvPr id="8" name="Group 7">
            <a:extLst>
              <a:ext uri="{FF2B5EF4-FFF2-40B4-BE49-F238E27FC236}">
                <a16:creationId xmlns:a16="http://schemas.microsoft.com/office/drawing/2014/main" id="{D579CF41-898D-424A-9C69-E1641A8A88B4}"/>
              </a:ext>
            </a:extLst>
          </p:cNvPr>
          <p:cNvGrpSpPr/>
          <p:nvPr/>
        </p:nvGrpSpPr>
        <p:grpSpPr>
          <a:xfrm>
            <a:off x="135513" y="3662530"/>
            <a:ext cx="5637786" cy="3298586"/>
            <a:chOff x="239907" y="3691139"/>
            <a:chExt cx="5637786" cy="3298586"/>
          </a:xfrm>
        </p:grpSpPr>
        <p:sp>
          <p:nvSpPr>
            <p:cNvPr id="94" name="TextBox 93">
              <a:extLst>
                <a:ext uri="{FF2B5EF4-FFF2-40B4-BE49-F238E27FC236}">
                  <a16:creationId xmlns:a16="http://schemas.microsoft.com/office/drawing/2014/main" id="{539FE543-3359-4DC1-BC4E-578BFAE2383D}"/>
                </a:ext>
              </a:extLst>
            </p:cNvPr>
            <p:cNvSpPr txBox="1"/>
            <p:nvPr/>
          </p:nvSpPr>
          <p:spPr>
            <a:xfrm>
              <a:off x="239907" y="4091249"/>
              <a:ext cx="5637786" cy="2893100"/>
            </a:xfrm>
            <a:prstGeom prst="rect">
              <a:avLst/>
            </a:prstGeom>
            <a:solidFill>
              <a:schemeClr val="accent2">
                <a:lumMod val="20000"/>
                <a:lumOff val="80000"/>
              </a:schemeClr>
            </a:solidFill>
            <a:ln w="28575">
              <a:noFill/>
            </a:ln>
          </p:spPr>
          <p:txBody>
            <a:bodyPr wrap="square" rtlCol="0">
              <a:spAutoFit/>
            </a:bodyPr>
            <a:lstStyle/>
            <a:p>
              <a:pPr algn="just"/>
              <a:r>
                <a:rPr lang="en-US" sz="1400" dirty="0" err="1"/>
                <a:t>Extravillous</a:t>
              </a:r>
              <a:r>
                <a:rPr lang="en-US" sz="1400" dirty="0"/>
                <a:t> trophoblast cells (EVTs) are essential to the function of the human placenta, interacting with maternal cells and remodeling the maternal spiral arteries throughout development. Defective EVT differentiation and subsequent invasion into the decidua have been associated with pregnancy complications such as early onset pre-eclampsia and </a:t>
              </a:r>
              <a:r>
                <a:rPr lang="en-US" sz="1400" dirty="0" err="1"/>
                <a:t>foetal</a:t>
              </a:r>
              <a:r>
                <a:rPr lang="en-US" sz="1400" dirty="0"/>
                <a:t> growth restriction. However, the mechanisms of EVT differentiation are largely unknown. Recently developed protocols have allowed the maintenance of human trophoblast stem cells (TSCs) in vitro that can differentiate into trophoblast cell subtypes including EVTs. Here, we investigate candidate genes from pooled CRISPR screens that appear to regulate TSC to EVT differentiation. We anticipate that this work will provide a greater understanding of placental development which will guide approaches to treat a range of pregnancy related disorders.</a:t>
              </a:r>
              <a:endParaRPr lang="en-AU" sz="1400" dirty="0"/>
            </a:p>
          </p:txBody>
        </p:sp>
        <p:sp>
          <p:nvSpPr>
            <p:cNvPr id="95" name="TextBox 94">
              <a:extLst>
                <a:ext uri="{FF2B5EF4-FFF2-40B4-BE49-F238E27FC236}">
                  <a16:creationId xmlns:a16="http://schemas.microsoft.com/office/drawing/2014/main" id="{2429FB80-4A0D-4345-9919-48E6F4E44AD7}"/>
                </a:ext>
              </a:extLst>
            </p:cNvPr>
            <p:cNvSpPr txBox="1"/>
            <p:nvPr/>
          </p:nvSpPr>
          <p:spPr>
            <a:xfrm>
              <a:off x="239907" y="3691139"/>
              <a:ext cx="5637786" cy="400110"/>
            </a:xfrm>
            <a:prstGeom prst="rect">
              <a:avLst/>
            </a:prstGeom>
            <a:solidFill>
              <a:schemeClr val="tx1">
                <a:lumMod val="75000"/>
                <a:lumOff val="25000"/>
              </a:schemeClr>
            </a:solidFill>
            <a:ln w="28575">
              <a:noFill/>
            </a:ln>
          </p:spPr>
          <p:txBody>
            <a:bodyPr wrap="square" rtlCol="0">
              <a:spAutoFit/>
            </a:bodyPr>
            <a:lstStyle/>
            <a:p>
              <a:pPr algn="ctr"/>
              <a:r>
                <a:rPr lang="en-AU" sz="2000" b="1" dirty="0">
                  <a:solidFill>
                    <a:schemeClr val="bg1"/>
                  </a:solidFill>
                </a:rPr>
                <a:t>Introduction</a:t>
              </a:r>
            </a:p>
          </p:txBody>
        </p:sp>
        <p:sp>
          <p:nvSpPr>
            <p:cNvPr id="71" name="Rectangle 70">
              <a:extLst>
                <a:ext uri="{FF2B5EF4-FFF2-40B4-BE49-F238E27FC236}">
                  <a16:creationId xmlns:a16="http://schemas.microsoft.com/office/drawing/2014/main" id="{0100462C-D62B-4D25-9DAA-96DCE87597B5}"/>
                </a:ext>
              </a:extLst>
            </p:cNvPr>
            <p:cNvSpPr/>
            <p:nvPr/>
          </p:nvSpPr>
          <p:spPr>
            <a:xfrm>
              <a:off x="250260" y="3705851"/>
              <a:ext cx="5627433" cy="328387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72" name="Rectangle 71">
            <a:extLst>
              <a:ext uri="{FF2B5EF4-FFF2-40B4-BE49-F238E27FC236}">
                <a16:creationId xmlns:a16="http://schemas.microsoft.com/office/drawing/2014/main" id="{55DC895B-24F4-4ED4-82B2-CDF5143B38B1}"/>
              </a:ext>
            </a:extLst>
          </p:cNvPr>
          <p:cNvSpPr/>
          <p:nvPr/>
        </p:nvSpPr>
        <p:spPr>
          <a:xfrm>
            <a:off x="6010651" y="3671078"/>
            <a:ext cx="8937623" cy="48226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73" name="Group 72">
            <a:extLst>
              <a:ext uri="{FF2B5EF4-FFF2-40B4-BE49-F238E27FC236}">
                <a16:creationId xmlns:a16="http://schemas.microsoft.com/office/drawing/2014/main" id="{715303AF-0C7F-4FE0-856C-6ADAD09ADD16}"/>
              </a:ext>
            </a:extLst>
          </p:cNvPr>
          <p:cNvGrpSpPr>
            <a:grpSpLocks noChangeAspect="1"/>
          </p:cNvGrpSpPr>
          <p:nvPr/>
        </p:nvGrpSpPr>
        <p:grpSpPr>
          <a:xfrm>
            <a:off x="6099715" y="5983056"/>
            <a:ext cx="8749614" cy="2388369"/>
            <a:chOff x="6096110" y="5738860"/>
            <a:chExt cx="8749614" cy="2388369"/>
          </a:xfrm>
        </p:grpSpPr>
        <p:pic>
          <p:nvPicPr>
            <p:cNvPr id="74" name="Picture 73">
              <a:extLst>
                <a:ext uri="{FF2B5EF4-FFF2-40B4-BE49-F238E27FC236}">
                  <a16:creationId xmlns:a16="http://schemas.microsoft.com/office/drawing/2014/main" id="{5042649A-188F-4462-A91C-4F7B98600F94}"/>
                </a:ext>
              </a:extLst>
            </p:cNvPr>
            <p:cNvPicPr>
              <a:picLocks noChangeAspect="1"/>
            </p:cNvPicPr>
            <p:nvPr/>
          </p:nvPicPr>
          <p:blipFill>
            <a:blip r:embed="rId10"/>
            <a:stretch>
              <a:fillRect/>
            </a:stretch>
          </p:blipFill>
          <p:spPr>
            <a:xfrm>
              <a:off x="6096110" y="7182160"/>
              <a:ext cx="844241" cy="753948"/>
            </a:xfrm>
            <a:prstGeom prst="rect">
              <a:avLst/>
            </a:prstGeom>
          </p:spPr>
        </p:pic>
        <p:pic>
          <p:nvPicPr>
            <p:cNvPr id="75" name="Picture 74">
              <a:extLst>
                <a:ext uri="{FF2B5EF4-FFF2-40B4-BE49-F238E27FC236}">
                  <a16:creationId xmlns:a16="http://schemas.microsoft.com/office/drawing/2014/main" id="{D2731E79-8ACC-4E73-A187-E4B50FDFC820}"/>
                </a:ext>
              </a:extLst>
            </p:cNvPr>
            <p:cNvPicPr>
              <a:picLocks noChangeAspect="1"/>
            </p:cNvPicPr>
            <p:nvPr/>
          </p:nvPicPr>
          <p:blipFill>
            <a:blip r:embed="rId11"/>
            <a:stretch>
              <a:fillRect/>
            </a:stretch>
          </p:blipFill>
          <p:spPr>
            <a:xfrm>
              <a:off x="7527854" y="7144600"/>
              <a:ext cx="844241" cy="774434"/>
            </a:xfrm>
            <a:prstGeom prst="rect">
              <a:avLst/>
            </a:prstGeom>
          </p:spPr>
        </p:pic>
        <p:pic>
          <p:nvPicPr>
            <p:cNvPr id="76" name="Picture 75">
              <a:extLst>
                <a:ext uri="{FF2B5EF4-FFF2-40B4-BE49-F238E27FC236}">
                  <a16:creationId xmlns:a16="http://schemas.microsoft.com/office/drawing/2014/main" id="{A3B57DCB-D090-4190-A3E0-FC341FA0E2B1}"/>
                </a:ext>
              </a:extLst>
            </p:cNvPr>
            <p:cNvPicPr>
              <a:picLocks noChangeAspect="1"/>
            </p:cNvPicPr>
            <p:nvPr/>
          </p:nvPicPr>
          <p:blipFill>
            <a:blip r:embed="rId12"/>
            <a:stretch>
              <a:fillRect/>
            </a:stretch>
          </p:blipFill>
          <p:spPr>
            <a:xfrm>
              <a:off x="8967583" y="5944831"/>
              <a:ext cx="857257" cy="795868"/>
            </a:xfrm>
            <a:prstGeom prst="rect">
              <a:avLst/>
            </a:prstGeom>
          </p:spPr>
        </p:pic>
        <p:pic>
          <p:nvPicPr>
            <p:cNvPr id="77" name="Picture 76">
              <a:extLst>
                <a:ext uri="{FF2B5EF4-FFF2-40B4-BE49-F238E27FC236}">
                  <a16:creationId xmlns:a16="http://schemas.microsoft.com/office/drawing/2014/main" id="{DF1349DC-C15C-4654-A511-3B192729F8E0}"/>
                </a:ext>
              </a:extLst>
            </p:cNvPr>
            <p:cNvPicPr>
              <a:picLocks noChangeAspect="1"/>
            </p:cNvPicPr>
            <p:nvPr/>
          </p:nvPicPr>
          <p:blipFill>
            <a:blip r:embed="rId13"/>
            <a:stretch>
              <a:fillRect/>
            </a:stretch>
          </p:blipFill>
          <p:spPr>
            <a:xfrm>
              <a:off x="8913364" y="7066159"/>
              <a:ext cx="1077910" cy="926666"/>
            </a:xfrm>
            <a:prstGeom prst="rect">
              <a:avLst/>
            </a:prstGeom>
          </p:spPr>
        </p:pic>
        <p:pic>
          <p:nvPicPr>
            <p:cNvPr id="78" name="Picture 77">
              <a:extLst>
                <a:ext uri="{FF2B5EF4-FFF2-40B4-BE49-F238E27FC236}">
                  <a16:creationId xmlns:a16="http://schemas.microsoft.com/office/drawing/2014/main" id="{45BA06AB-1408-49D4-BF78-55632447AF3C}"/>
                </a:ext>
              </a:extLst>
            </p:cNvPr>
            <p:cNvPicPr>
              <a:picLocks noChangeAspect="1"/>
            </p:cNvPicPr>
            <p:nvPr/>
          </p:nvPicPr>
          <p:blipFill>
            <a:blip r:embed="rId14"/>
            <a:stretch>
              <a:fillRect/>
            </a:stretch>
          </p:blipFill>
          <p:spPr>
            <a:xfrm>
              <a:off x="10655900" y="7016094"/>
              <a:ext cx="957767" cy="1050962"/>
            </a:xfrm>
            <a:prstGeom prst="rect">
              <a:avLst/>
            </a:prstGeom>
          </p:spPr>
        </p:pic>
        <p:pic>
          <p:nvPicPr>
            <p:cNvPr id="79" name="Picture 78">
              <a:extLst>
                <a:ext uri="{FF2B5EF4-FFF2-40B4-BE49-F238E27FC236}">
                  <a16:creationId xmlns:a16="http://schemas.microsoft.com/office/drawing/2014/main" id="{BC88A46D-926F-4BD6-88D1-C820A811B7B8}"/>
                </a:ext>
              </a:extLst>
            </p:cNvPr>
            <p:cNvPicPr>
              <a:picLocks noChangeAspect="1"/>
            </p:cNvPicPr>
            <p:nvPr/>
          </p:nvPicPr>
          <p:blipFill>
            <a:blip r:embed="rId15"/>
            <a:stretch>
              <a:fillRect/>
            </a:stretch>
          </p:blipFill>
          <p:spPr>
            <a:xfrm>
              <a:off x="10592554" y="5738860"/>
              <a:ext cx="1087696" cy="1157229"/>
            </a:xfrm>
            <a:prstGeom prst="rect">
              <a:avLst/>
            </a:prstGeom>
          </p:spPr>
        </p:pic>
        <p:pic>
          <p:nvPicPr>
            <p:cNvPr id="80" name="Picture 79">
              <a:extLst>
                <a:ext uri="{FF2B5EF4-FFF2-40B4-BE49-F238E27FC236}">
                  <a16:creationId xmlns:a16="http://schemas.microsoft.com/office/drawing/2014/main" id="{578471E9-3200-4257-8989-5AF099923206}"/>
                </a:ext>
              </a:extLst>
            </p:cNvPr>
            <p:cNvPicPr>
              <a:picLocks noChangeAspect="1"/>
            </p:cNvPicPr>
            <p:nvPr/>
          </p:nvPicPr>
          <p:blipFill>
            <a:blip r:embed="rId16"/>
            <a:stretch>
              <a:fillRect/>
            </a:stretch>
          </p:blipFill>
          <p:spPr>
            <a:xfrm>
              <a:off x="12696098" y="7244472"/>
              <a:ext cx="224100" cy="420189"/>
            </a:xfrm>
            <a:prstGeom prst="rect">
              <a:avLst/>
            </a:prstGeom>
          </p:spPr>
        </p:pic>
        <p:pic>
          <p:nvPicPr>
            <p:cNvPr id="81" name="Picture 80">
              <a:extLst>
                <a:ext uri="{FF2B5EF4-FFF2-40B4-BE49-F238E27FC236}">
                  <a16:creationId xmlns:a16="http://schemas.microsoft.com/office/drawing/2014/main" id="{CC72558B-E4CF-4727-B716-90F5FE0A592F}"/>
                </a:ext>
              </a:extLst>
            </p:cNvPr>
            <p:cNvPicPr>
              <a:picLocks noChangeAspect="1"/>
            </p:cNvPicPr>
            <p:nvPr/>
          </p:nvPicPr>
          <p:blipFill>
            <a:blip r:embed="rId17"/>
            <a:stretch>
              <a:fillRect/>
            </a:stretch>
          </p:blipFill>
          <p:spPr>
            <a:xfrm>
              <a:off x="12361927" y="5967987"/>
              <a:ext cx="960561" cy="509895"/>
            </a:xfrm>
            <a:prstGeom prst="rect">
              <a:avLst/>
            </a:prstGeom>
          </p:spPr>
        </p:pic>
        <p:pic>
          <p:nvPicPr>
            <p:cNvPr id="82" name="Picture 81">
              <a:extLst>
                <a:ext uri="{FF2B5EF4-FFF2-40B4-BE49-F238E27FC236}">
                  <a16:creationId xmlns:a16="http://schemas.microsoft.com/office/drawing/2014/main" id="{5858508E-C28D-4098-B1EC-9042B1B25F94}"/>
                </a:ext>
              </a:extLst>
            </p:cNvPr>
            <p:cNvPicPr>
              <a:picLocks noChangeAspect="1"/>
            </p:cNvPicPr>
            <p:nvPr/>
          </p:nvPicPr>
          <p:blipFill>
            <a:blip r:embed="rId18"/>
            <a:stretch>
              <a:fillRect/>
            </a:stretch>
          </p:blipFill>
          <p:spPr>
            <a:xfrm>
              <a:off x="13899530" y="7125489"/>
              <a:ext cx="931829" cy="670361"/>
            </a:xfrm>
            <a:prstGeom prst="rect">
              <a:avLst/>
            </a:prstGeom>
          </p:spPr>
        </p:pic>
        <p:pic>
          <p:nvPicPr>
            <p:cNvPr id="83" name="Picture 82">
              <a:extLst>
                <a:ext uri="{FF2B5EF4-FFF2-40B4-BE49-F238E27FC236}">
                  <a16:creationId xmlns:a16="http://schemas.microsoft.com/office/drawing/2014/main" id="{3BF90C10-488B-4C78-BA3C-D3C370FA0481}"/>
                </a:ext>
              </a:extLst>
            </p:cNvPr>
            <p:cNvPicPr>
              <a:picLocks noChangeAspect="1"/>
            </p:cNvPicPr>
            <p:nvPr/>
          </p:nvPicPr>
          <p:blipFill>
            <a:blip r:embed="rId19"/>
            <a:stretch>
              <a:fillRect/>
            </a:stretch>
          </p:blipFill>
          <p:spPr>
            <a:xfrm>
              <a:off x="13885164" y="5925883"/>
              <a:ext cx="960560" cy="670361"/>
            </a:xfrm>
            <a:prstGeom prst="rect">
              <a:avLst/>
            </a:prstGeom>
          </p:spPr>
        </p:pic>
        <p:pic>
          <p:nvPicPr>
            <p:cNvPr id="84" name="Picture 83">
              <a:extLst>
                <a:ext uri="{FF2B5EF4-FFF2-40B4-BE49-F238E27FC236}">
                  <a16:creationId xmlns:a16="http://schemas.microsoft.com/office/drawing/2014/main" id="{B91960AA-1A07-4807-83B2-9DC379A27940}"/>
                </a:ext>
              </a:extLst>
            </p:cNvPr>
            <p:cNvPicPr>
              <a:picLocks noChangeAspect="1"/>
            </p:cNvPicPr>
            <p:nvPr/>
          </p:nvPicPr>
          <p:blipFill>
            <a:blip r:embed="rId20"/>
            <a:stretch>
              <a:fillRect/>
            </a:stretch>
          </p:blipFill>
          <p:spPr>
            <a:xfrm>
              <a:off x="6234533" y="5738860"/>
              <a:ext cx="500883" cy="570936"/>
            </a:xfrm>
            <a:prstGeom prst="rect">
              <a:avLst/>
            </a:prstGeom>
          </p:spPr>
        </p:pic>
        <p:cxnSp>
          <p:nvCxnSpPr>
            <p:cNvPr id="85" name="Straight Arrow Connector 84">
              <a:extLst>
                <a:ext uri="{FF2B5EF4-FFF2-40B4-BE49-F238E27FC236}">
                  <a16:creationId xmlns:a16="http://schemas.microsoft.com/office/drawing/2014/main" id="{1F864E37-5842-449D-97D6-723F64BFC260}"/>
                </a:ext>
              </a:extLst>
            </p:cNvPr>
            <p:cNvCxnSpPr>
              <a:cxnSpLocks/>
            </p:cNvCxnSpPr>
            <p:nvPr/>
          </p:nvCxnSpPr>
          <p:spPr>
            <a:xfrm>
              <a:off x="7064760" y="7531817"/>
              <a:ext cx="3183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4635314-0C13-44AD-9BD3-009B48380F11}"/>
                </a:ext>
              </a:extLst>
            </p:cNvPr>
            <p:cNvCxnSpPr>
              <a:cxnSpLocks/>
            </p:cNvCxnSpPr>
            <p:nvPr/>
          </p:nvCxnSpPr>
          <p:spPr>
            <a:xfrm>
              <a:off x="8448671" y="7531817"/>
              <a:ext cx="4052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9B21A3C-54F0-4460-A84A-1207560FED6B}"/>
                </a:ext>
              </a:extLst>
            </p:cNvPr>
            <p:cNvCxnSpPr>
              <a:cxnSpLocks/>
            </p:cNvCxnSpPr>
            <p:nvPr/>
          </p:nvCxnSpPr>
          <p:spPr>
            <a:xfrm flipV="1">
              <a:off x="8416921" y="6693078"/>
              <a:ext cx="400439" cy="3742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18F1E7F-2CE6-4C4A-A9D0-63E02325D67D}"/>
                </a:ext>
              </a:extLst>
            </p:cNvPr>
            <p:cNvCxnSpPr>
              <a:cxnSpLocks/>
            </p:cNvCxnSpPr>
            <p:nvPr/>
          </p:nvCxnSpPr>
          <p:spPr>
            <a:xfrm>
              <a:off x="10041413" y="7510160"/>
              <a:ext cx="4052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C3F3A4E4-A6B5-419E-A765-87C65C6A02E0}"/>
                </a:ext>
              </a:extLst>
            </p:cNvPr>
            <p:cNvCxnSpPr>
              <a:cxnSpLocks/>
            </p:cNvCxnSpPr>
            <p:nvPr/>
          </p:nvCxnSpPr>
          <p:spPr>
            <a:xfrm>
              <a:off x="10041413" y="6342765"/>
              <a:ext cx="4052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DBBBDD6-11F6-4FCB-95B5-0A37A607EF96}"/>
                </a:ext>
              </a:extLst>
            </p:cNvPr>
            <p:cNvCxnSpPr>
              <a:cxnSpLocks/>
            </p:cNvCxnSpPr>
            <p:nvPr/>
          </p:nvCxnSpPr>
          <p:spPr>
            <a:xfrm>
              <a:off x="11823682" y="6238569"/>
              <a:ext cx="4052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28C1BEAA-8044-47D7-8FF5-328BB557D324}"/>
                </a:ext>
              </a:extLst>
            </p:cNvPr>
            <p:cNvCxnSpPr>
              <a:cxnSpLocks/>
            </p:cNvCxnSpPr>
            <p:nvPr/>
          </p:nvCxnSpPr>
          <p:spPr>
            <a:xfrm>
              <a:off x="11848523" y="7467775"/>
              <a:ext cx="4052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4A10758A-1151-4B4B-BD97-24B6658E3019}"/>
                </a:ext>
              </a:extLst>
            </p:cNvPr>
            <p:cNvCxnSpPr>
              <a:cxnSpLocks/>
            </p:cNvCxnSpPr>
            <p:nvPr/>
          </p:nvCxnSpPr>
          <p:spPr>
            <a:xfrm>
              <a:off x="13351745" y="7454567"/>
              <a:ext cx="4052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14FD121-028D-4B4C-AABF-2C59895D2679}"/>
                </a:ext>
              </a:extLst>
            </p:cNvPr>
            <p:cNvCxnSpPr>
              <a:cxnSpLocks/>
            </p:cNvCxnSpPr>
            <p:nvPr/>
          </p:nvCxnSpPr>
          <p:spPr>
            <a:xfrm>
              <a:off x="13394748" y="6247494"/>
              <a:ext cx="4052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2F938F7-36AB-4DAB-AC3F-AA99B636FE95}"/>
                </a:ext>
              </a:extLst>
            </p:cNvPr>
            <p:cNvCxnSpPr>
              <a:cxnSpLocks/>
            </p:cNvCxnSpPr>
            <p:nvPr/>
          </p:nvCxnSpPr>
          <p:spPr>
            <a:xfrm>
              <a:off x="6484974" y="6683179"/>
              <a:ext cx="1" cy="3040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2A3824EA-99F5-414F-A85C-87239EC93D62}"/>
                </a:ext>
              </a:extLst>
            </p:cNvPr>
            <p:cNvSpPr txBox="1"/>
            <p:nvPr/>
          </p:nvSpPr>
          <p:spPr>
            <a:xfrm>
              <a:off x="6880493" y="7244846"/>
              <a:ext cx="812800" cy="200055"/>
            </a:xfrm>
            <a:prstGeom prst="rect">
              <a:avLst/>
            </a:prstGeom>
            <a:noFill/>
          </p:spPr>
          <p:txBody>
            <a:bodyPr wrap="square" rtlCol="0">
              <a:spAutoFit/>
            </a:bodyPr>
            <a:lstStyle/>
            <a:p>
              <a:r>
                <a:rPr lang="en-AU" sz="700" dirty="0">
                  <a:solidFill>
                    <a:schemeClr val="accent1"/>
                  </a:solidFill>
                </a:rPr>
                <a:t>Transduction</a:t>
              </a:r>
            </a:p>
          </p:txBody>
        </p:sp>
        <p:sp>
          <p:nvSpPr>
            <p:cNvPr id="106" name="TextBox 105">
              <a:extLst>
                <a:ext uri="{FF2B5EF4-FFF2-40B4-BE49-F238E27FC236}">
                  <a16:creationId xmlns:a16="http://schemas.microsoft.com/office/drawing/2014/main" id="{3573E183-E32F-46B2-A8B1-772BCE32AF57}"/>
                </a:ext>
              </a:extLst>
            </p:cNvPr>
            <p:cNvSpPr txBox="1"/>
            <p:nvPr/>
          </p:nvSpPr>
          <p:spPr>
            <a:xfrm>
              <a:off x="6189214" y="7927174"/>
              <a:ext cx="705603" cy="200055"/>
            </a:xfrm>
            <a:prstGeom prst="rect">
              <a:avLst/>
            </a:prstGeom>
            <a:noFill/>
          </p:spPr>
          <p:txBody>
            <a:bodyPr wrap="square" rtlCol="0">
              <a:spAutoFit/>
            </a:bodyPr>
            <a:lstStyle/>
            <a:p>
              <a:r>
                <a:rPr lang="en-AU" sz="700" dirty="0"/>
                <a:t>Cas9 </a:t>
              </a:r>
              <a:r>
                <a:rPr lang="en-AU" sz="700" dirty="0" err="1"/>
                <a:t>iTSC</a:t>
              </a:r>
              <a:r>
                <a:rPr lang="en-AU" sz="700" dirty="0"/>
                <a:t> line</a:t>
              </a:r>
            </a:p>
          </p:txBody>
        </p:sp>
        <p:sp>
          <p:nvSpPr>
            <p:cNvPr id="107" name="TextBox 106">
              <a:extLst>
                <a:ext uri="{FF2B5EF4-FFF2-40B4-BE49-F238E27FC236}">
                  <a16:creationId xmlns:a16="http://schemas.microsoft.com/office/drawing/2014/main" id="{76F254F7-FD35-4220-909D-79CF3D75C36F}"/>
                </a:ext>
              </a:extLst>
            </p:cNvPr>
            <p:cNvSpPr txBox="1"/>
            <p:nvPr/>
          </p:nvSpPr>
          <p:spPr>
            <a:xfrm>
              <a:off x="8268431" y="7236779"/>
              <a:ext cx="720141" cy="200055"/>
            </a:xfrm>
            <a:prstGeom prst="rect">
              <a:avLst/>
            </a:prstGeom>
            <a:noFill/>
          </p:spPr>
          <p:txBody>
            <a:bodyPr wrap="square" rtlCol="0">
              <a:spAutoFit/>
            </a:bodyPr>
            <a:lstStyle/>
            <a:p>
              <a:r>
                <a:rPr lang="en-AU" sz="700" dirty="0">
                  <a:solidFill>
                    <a:schemeClr val="accent1"/>
                  </a:solidFill>
                </a:rPr>
                <a:t>Differentiation</a:t>
              </a:r>
            </a:p>
          </p:txBody>
        </p:sp>
        <p:sp>
          <p:nvSpPr>
            <p:cNvPr id="108" name="TextBox 107">
              <a:extLst>
                <a:ext uri="{FF2B5EF4-FFF2-40B4-BE49-F238E27FC236}">
                  <a16:creationId xmlns:a16="http://schemas.microsoft.com/office/drawing/2014/main" id="{D9C9E30F-77E1-44EA-B3D3-DA858817D9B4}"/>
                </a:ext>
              </a:extLst>
            </p:cNvPr>
            <p:cNvSpPr txBox="1"/>
            <p:nvPr/>
          </p:nvSpPr>
          <p:spPr>
            <a:xfrm>
              <a:off x="10034615" y="7230580"/>
              <a:ext cx="366689" cy="200055"/>
            </a:xfrm>
            <a:prstGeom prst="rect">
              <a:avLst/>
            </a:prstGeom>
            <a:noFill/>
          </p:spPr>
          <p:txBody>
            <a:bodyPr wrap="square" rtlCol="0">
              <a:spAutoFit/>
            </a:bodyPr>
            <a:lstStyle/>
            <a:p>
              <a:r>
                <a:rPr lang="en-AU" sz="700" dirty="0">
                  <a:solidFill>
                    <a:schemeClr val="accent1"/>
                  </a:solidFill>
                </a:rPr>
                <a:t>FACS</a:t>
              </a:r>
            </a:p>
          </p:txBody>
        </p:sp>
        <p:sp>
          <p:nvSpPr>
            <p:cNvPr id="109" name="TextBox 108">
              <a:extLst>
                <a:ext uri="{FF2B5EF4-FFF2-40B4-BE49-F238E27FC236}">
                  <a16:creationId xmlns:a16="http://schemas.microsoft.com/office/drawing/2014/main" id="{1508BA43-B81F-482A-9613-5228E2EC3BE3}"/>
                </a:ext>
              </a:extLst>
            </p:cNvPr>
            <p:cNvSpPr txBox="1"/>
            <p:nvPr/>
          </p:nvSpPr>
          <p:spPr>
            <a:xfrm>
              <a:off x="11684846" y="7080473"/>
              <a:ext cx="686993" cy="307777"/>
            </a:xfrm>
            <a:prstGeom prst="rect">
              <a:avLst/>
            </a:prstGeom>
            <a:noFill/>
          </p:spPr>
          <p:txBody>
            <a:bodyPr wrap="square" rtlCol="0">
              <a:spAutoFit/>
            </a:bodyPr>
            <a:lstStyle/>
            <a:p>
              <a:pPr algn="ctr"/>
              <a:r>
                <a:rPr lang="en-AU" sz="700" dirty="0">
                  <a:solidFill>
                    <a:schemeClr val="accent1"/>
                  </a:solidFill>
                </a:rPr>
                <a:t>Genomic DNA isolation</a:t>
              </a:r>
            </a:p>
          </p:txBody>
        </p:sp>
        <p:sp>
          <p:nvSpPr>
            <p:cNvPr id="110" name="TextBox 109">
              <a:extLst>
                <a:ext uri="{FF2B5EF4-FFF2-40B4-BE49-F238E27FC236}">
                  <a16:creationId xmlns:a16="http://schemas.microsoft.com/office/drawing/2014/main" id="{3909F7F8-A259-4DDF-B3E7-B0B678FCD3B0}"/>
                </a:ext>
              </a:extLst>
            </p:cNvPr>
            <p:cNvSpPr txBox="1"/>
            <p:nvPr/>
          </p:nvSpPr>
          <p:spPr>
            <a:xfrm>
              <a:off x="13180237" y="7044719"/>
              <a:ext cx="686993" cy="307777"/>
            </a:xfrm>
            <a:prstGeom prst="rect">
              <a:avLst/>
            </a:prstGeom>
            <a:noFill/>
          </p:spPr>
          <p:txBody>
            <a:bodyPr wrap="square" rtlCol="0">
              <a:spAutoFit/>
            </a:bodyPr>
            <a:lstStyle/>
            <a:p>
              <a:pPr algn="ctr"/>
              <a:r>
                <a:rPr lang="en-AU" sz="700" dirty="0">
                  <a:solidFill>
                    <a:schemeClr val="accent1"/>
                  </a:solidFill>
                </a:rPr>
                <a:t>PCR and sequencing</a:t>
              </a:r>
            </a:p>
          </p:txBody>
        </p:sp>
        <p:pic>
          <p:nvPicPr>
            <p:cNvPr id="111" name="Picture 110">
              <a:extLst>
                <a:ext uri="{FF2B5EF4-FFF2-40B4-BE49-F238E27FC236}">
                  <a16:creationId xmlns:a16="http://schemas.microsoft.com/office/drawing/2014/main" id="{5B40205A-FCFA-43BC-A723-92BDB6D00ECF}"/>
                </a:ext>
              </a:extLst>
            </p:cNvPr>
            <p:cNvPicPr>
              <a:picLocks noChangeAspect="1"/>
            </p:cNvPicPr>
            <p:nvPr/>
          </p:nvPicPr>
          <p:blipFill>
            <a:blip r:embed="rId21"/>
            <a:stretch>
              <a:fillRect/>
            </a:stretch>
          </p:blipFill>
          <p:spPr>
            <a:xfrm>
              <a:off x="6826214" y="5899058"/>
              <a:ext cx="844241" cy="376486"/>
            </a:xfrm>
            <a:prstGeom prst="rect">
              <a:avLst/>
            </a:prstGeom>
          </p:spPr>
        </p:pic>
        <p:pic>
          <p:nvPicPr>
            <p:cNvPr id="112" name="Picture 111">
              <a:extLst>
                <a:ext uri="{FF2B5EF4-FFF2-40B4-BE49-F238E27FC236}">
                  <a16:creationId xmlns:a16="http://schemas.microsoft.com/office/drawing/2014/main" id="{7BBE2C5F-FDA2-4BE8-BED0-6BFDA23EEEA6}"/>
                </a:ext>
              </a:extLst>
            </p:cNvPr>
            <p:cNvPicPr>
              <a:picLocks noChangeAspect="1"/>
            </p:cNvPicPr>
            <p:nvPr/>
          </p:nvPicPr>
          <p:blipFill>
            <a:blip r:embed="rId22"/>
            <a:stretch>
              <a:fillRect/>
            </a:stretch>
          </p:blipFill>
          <p:spPr>
            <a:xfrm>
              <a:off x="6831666" y="5768872"/>
              <a:ext cx="784505" cy="102886"/>
            </a:xfrm>
            <a:prstGeom prst="rect">
              <a:avLst/>
            </a:prstGeom>
          </p:spPr>
        </p:pic>
        <p:sp>
          <p:nvSpPr>
            <p:cNvPr id="113" name="TextBox 112">
              <a:extLst>
                <a:ext uri="{FF2B5EF4-FFF2-40B4-BE49-F238E27FC236}">
                  <a16:creationId xmlns:a16="http://schemas.microsoft.com/office/drawing/2014/main" id="{0BB97527-DF74-4D7E-A0A4-FB7AD0D3EB3C}"/>
                </a:ext>
              </a:extLst>
            </p:cNvPr>
            <p:cNvSpPr txBox="1"/>
            <p:nvPr/>
          </p:nvSpPr>
          <p:spPr>
            <a:xfrm>
              <a:off x="6135537" y="6299509"/>
              <a:ext cx="736614" cy="307777"/>
            </a:xfrm>
            <a:prstGeom prst="rect">
              <a:avLst/>
            </a:prstGeom>
            <a:noFill/>
          </p:spPr>
          <p:txBody>
            <a:bodyPr wrap="square" rtlCol="0">
              <a:spAutoFit/>
            </a:bodyPr>
            <a:lstStyle/>
            <a:p>
              <a:pPr algn="ctr"/>
              <a:r>
                <a:rPr lang="en-AU" sz="700" dirty="0"/>
                <a:t>Pooled sgRNA Library</a:t>
              </a:r>
            </a:p>
          </p:txBody>
        </p:sp>
        <p:sp>
          <p:nvSpPr>
            <p:cNvPr id="114" name="TextBox 113">
              <a:extLst>
                <a:ext uri="{FF2B5EF4-FFF2-40B4-BE49-F238E27FC236}">
                  <a16:creationId xmlns:a16="http://schemas.microsoft.com/office/drawing/2014/main" id="{7CD47BE8-8353-4834-B0D2-54BACFF8E519}"/>
                </a:ext>
              </a:extLst>
            </p:cNvPr>
            <p:cNvSpPr txBox="1"/>
            <p:nvPr/>
          </p:nvSpPr>
          <p:spPr>
            <a:xfrm>
              <a:off x="9129669" y="7921866"/>
              <a:ext cx="612484" cy="200055"/>
            </a:xfrm>
            <a:prstGeom prst="rect">
              <a:avLst/>
            </a:prstGeom>
            <a:noFill/>
          </p:spPr>
          <p:txBody>
            <a:bodyPr wrap="square" rtlCol="0">
              <a:spAutoFit/>
            </a:bodyPr>
            <a:lstStyle/>
            <a:p>
              <a:pPr algn="ctr"/>
              <a:r>
                <a:rPr lang="en-AU" sz="700" dirty="0"/>
                <a:t>EVT diff</a:t>
              </a:r>
            </a:p>
          </p:txBody>
        </p:sp>
        <p:sp>
          <p:nvSpPr>
            <p:cNvPr id="115" name="TextBox 114">
              <a:extLst>
                <a:ext uri="{FF2B5EF4-FFF2-40B4-BE49-F238E27FC236}">
                  <a16:creationId xmlns:a16="http://schemas.microsoft.com/office/drawing/2014/main" id="{943EFAB7-AA75-4027-B25D-185082F43CBC}"/>
                </a:ext>
              </a:extLst>
            </p:cNvPr>
            <p:cNvSpPr txBox="1"/>
            <p:nvPr/>
          </p:nvSpPr>
          <p:spPr>
            <a:xfrm>
              <a:off x="8934623" y="6745170"/>
              <a:ext cx="899938" cy="200055"/>
            </a:xfrm>
            <a:prstGeom prst="rect">
              <a:avLst/>
            </a:prstGeom>
            <a:noFill/>
          </p:spPr>
          <p:txBody>
            <a:bodyPr wrap="square" rtlCol="0">
              <a:spAutoFit/>
            </a:bodyPr>
            <a:lstStyle/>
            <a:p>
              <a:pPr algn="ctr"/>
              <a:r>
                <a:rPr lang="en-AU" sz="700" dirty="0"/>
                <a:t>No diff control</a:t>
              </a:r>
            </a:p>
          </p:txBody>
        </p:sp>
      </p:grpSp>
      <p:sp>
        <p:nvSpPr>
          <p:cNvPr id="128" name="TextBox 127">
            <a:extLst>
              <a:ext uri="{FF2B5EF4-FFF2-40B4-BE49-F238E27FC236}">
                <a16:creationId xmlns:a16="http://schemas.microsoft.com/office/drawing/2014/main" id="{31CE45F5-1B77-4A62-826A-2DDF9DA73F30}"/>
              </a:ext>
            </a:extLst>
          </p:cNvPr>
          <p:cNvSpPr txBox="1"/>
          <p:nvPr/>
        </p:nvSpPr>
        <p:spPr>
          <a:xfrm>
            <a:off x="6130439" y="10212189"/>
            <a:ext cx="334521" cy="369332"/>
          </a:xfrm>
          <a:prstGeom prst="rect">
            <a:avLst/>
          </a:prstGeom>
          <a:noFill/>
        </p:spPr>
        <p:txBody>
          <a:bodyPr wrap="square" rtlCol="0">
            <a:spAutoFit/>
          </a:bodyPr>
          <a:lstStyle/>
          <a:p>
            <a:r>
              <a:rPr lang="en-AU" b="1" dirty="0"/>
              <a:t>A</a:t>
            </a:r>
          </a:p>
        </p:txBody>
      </p:sp>
      <p:grpSp>
        <p:nvGrpSpPr>
          <p:cNvPr id="16" name="Group 15">
            <a:extLst>
              <a:ext uri="{FF2B5EF4-FFF2-40B4-BE49-F238E27FC236}">
                <a16:creationId xmlns:a16="http://schemas.microsoft.com/office/drawing/2014/main" id="{7059F079-16B5-48FD-882D-C674EE33F8B1}"/>
              </a:ext>
            </a:extLst>
          </p:cNvPr>
          <p:cNvGrpSpPr/>
          <p:nvPr/>
        </p:nvGrpSpPr>
        <p:grpSpPr>
          <a:xfrm>
            <a:off x="8513537" y="15418683"/>
            <a:ext cx="6023807" cy="2365440"/>
            <a:chOff x="7751794" y="15061566"/>
            <a:chExt cx="6023807" cy="2365440"/>
          </a:xfrm>
        </p:grpSpPr>
        <p:pic>
          <p:nvPicPr>
            <p:cNvPr id="116" name="Picture 115">
              <a:extLst>
                <a:ext uri="{FF2B5EF4-FFF2-40B4-BE49-F238E27FC236}">
                  <a16:creationId xmlns:a16="http://schemas.microsoft.com/office/drawing/2014/main" id="{EED8A7B1-C910-4CD2-A96F-DE7CA6715B4E}"/>
                </a:ext>
              </a:extLst>
            </p:cNvPr>
            <p:cNvPicPr>
              <a:picLocks noChangeAspect="1"/>
            </p:cNvPicPr>
            <p:nvPr/>
          </p:nvPicPr>
          <p:blipFill>
            <a:blip r:embed="rId23"/>
            <a:stretch>
              <a:fillRect/>
            </a:stretch>
          </p:blipFill>
          <p:spPr>
            <a:xfrm>
              <a:off x="12480176" y="15061566"/>
              <a:ext cx="1295425" cy="2130508"/>
            </a:xfrm>
            <a:prstGeom prst="rect">
              <a:avLst/>
            </a:prstGeom>
          </p:spPr>
        </p:pic>
        <p:grpSp>
          <p:nvGrpSpPr>
            <p:cNvPr id="117" name="Group 116">
              <a:extLst>
                <a:ext uri="{FF2B5EF4-FFF2-40B4-BE49-F238E27FC236}">
                  <a16:creationId xmlns:a16="http://schemas.microsoft.com/office/drawing/2014/main" id="{2ABBDC7B-0B7A-4B76-9073-27F67FBE484F}"/>
                </a:ext>
              </a:extLst>
            </p:cNvPr>
            <p:cNvGrpSpPr>
              <a:grpSpLocks noChangeAspect="1"/>
            </p:cNvGrpSpPr>
            <p:nvPr/>
          </p:nvGrpSpPr>
          <p:grpSpPr>
            <a:xfrm>
              <a:off x="9602639" y="15071125"/>
              <a:ext cx="2498222" cy="2355881"/>
              <a:chOff x="4688723" y="2742183"/>
              <a:chExt cx="3398297" cy="3204673"/>
            </a:xfrm>
          </p:grpSpPr>
          <p:pic>
            <p:nvPicPr>
              <p:cNvPr id="118" name="Picture 117">
                <a:extLst>
                  <a:ext uri="{FF2B5EF4-FFF2-40B4-BE49-F238E27FC236}">
                    <a16:creationId xmlns:a16="http://schemas.microsoft.com/office/drawing/2014/main" id="{CFB4B719-EF56-4BF5-8B3F-4847CF032327}"/>
                  </a:ext>
                </a:extLst>
              </p:cNvPr>
              <p:cNvPicPr>
                <a:picLocks noChangeAspect="1"/>
              </p:cNvPicPr>
              <p:nvPr/>
            </p:nvPicPr>
            <p:blipFill>
              <a:blip r:embed="rId24"/>
              <a:stretch>
                <a:fillRect/>
              </a:stretch>
            </p:blipFill>
            <p:spPr>
              <a:xfrm>
                <a:off x="4688723" y="2742183"/>
                <a:ext cx="3398297" cy="3204673"/>
              </a:xfrm>
              <a:prstGeom prst="rect">
                <a:avLst/>
              </a:prstGeom>
            </p:spPr>
          </p:pic>
          <p:grpSp>
            <p:nvGrpSpPr>
              <p:cNvPr id="119" name="Group 118">
                <a:extLst>
                  <a:ext uri="{FF2B5EF4-FFF2-40B4-BE49-F238E27FC236}">
                    <a16:creationId xmlns:a16="http://schemas.microsoft.com/office/drawing/2014/main" id="{A675968B-C4A5-4746-BC22-90308A440109}"/>
                  </a:ext>
                </a:extLst>
              </p:cNvPr>
              <p:cNvGrpSpPr>
                <a:grpSpLocks noChangeAspect="1"/>
              </p:cNvGrpSpPr>
              <p:nvPr/>
            </p:nvGrpSpPr>
            <p:grpSpPr>
              <a:xfrm>
                <a:off x="7105557" y="2888720"/>
                <a:ext cx="864881" cy="571634"/>
                <a:chOff x="8689706" y="3106327"/>
                <a:chExt cx="1510655" cy="998452"/>
              </a:xfrm>
            </p:grpSpPr>
            <p:sp>
              <p:nvSpPr>
                <p:cNvPr id="120" name="Rectangle 119">
                  <a:extLst>
                    <a:ext uri="{FF2B5EF4-FFF2-40B4-BE49-F238E27FC236}">
                      <a16:creationId xmlns:a16="http://schemas.microsoft.com/office/drawing/2014/main" id="{C4415235-5706-4D20-A183-48D2A32726EE}"/>
                    </a:ext>
                  </a:extLst>
                </p:cNvPr>
                <p:cNvSpPr>
                  <a:spLocks noChangeAspect="1"/>
                </p:cNvSpPr>
                <p:nvPr/>
              </p:nvSpPr>
              <p:spPr>
                <a:xfrm>
                  <a:off x="8689706" y="3106327"/>
                  <a:ext cx="227595" cy="243179"/>
                </a:xfrm>
                <a:prstGeom prst="rect">
                  <a:avLst/>
                </a:prstGeom>
                <a:solidFill>
                  <a:srgbClr val="FFD6AD"/>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sz="1050" dirty="0"/>
                </a:p>
              </p:txBody>
            </p:sp>
            <p:sp>
              <p:nvSpPr>
                <p:cNvPr id="121" name="Rectangle 120">
                  <a:extLst>
                    <a:ext uri="{FF2B5EF4-FFF2-40B4-BE49-F238E27FC236}">
                      <a16:creationId xmlns:a16="http://schemas.microsoft.com/office/drawing/2014/main" id="{087A0D26-F180-4897-BE06-9C5DCCAA568E}"/>
                    </a:ext>
                  </a:extLst>
                </p:cNvPr>
                <p:cNvSpPr>
                  <a:spLocks noChangeAspect="1"/>
                </p:cNvSpPr>
                <p:nvPr/>
              </p:nvSpPr>
              <p:spPr>
                <a:xfrm>
                  <a:off x="8689708" y="3476886"/>
                  <a:ext cx="227595" cy="243177"/>
                </a:xfrm>
                <a:prstGeom prst="rect">
                  <a:avLst/>
                </a:prstGeom>
                <a:solidFill>
                  <a:srgbClr val="FFADAD"/>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sz="1050"/>
                </a:p>
              </p:txBody>
            </p:sp>
            <p:sp>
              <p:nvSpPr>
                <p:cNvPr id="122" name="Rectangle 121">
                  <a:extLst>
                    <a:ext uri="{FF2B5EF4-FFF2-40B4-BE49-F238E27FC236}">
                      <a16:creationId xmlns:a16="http://schemas.microsoft.com/office/drawing/2014/main" id="{FAC7AFC0-DF8D-4411-BCA8-F290705C6B91}"/>
                    </a:ext>
                  </a:extLst>
                </p:cNvPr>
                <p:cNvSpPr>
                  <a:spLocks noChangeAspect="1"/>
                </p:cNvSpPr>
                <p:nvPr/>
              </p:nvSpPr>
              <p:spPr>
                <a:xfrm>
                  <a:off x="8689708" y="3861602"/>
                  <a:ext cx="227595" cy="243177"/>
                </a:xfrm>
                <a:prstGeom prst="rect">
                  <a:avLst/>
                </a:prstGeom>
                <a:solidFill>
                  <a:srgbClr val="99EBFF"/>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sz="1050"/>
                </a:p>
              </p:txBody>
            </p:sp>
            <p:sp>
              <p:nvSpPr>
                <p:cNvPr id="123" name="TextBox 122">
                  <a:extLst>
                    <a:ext uri="{FF2B5EF4-FFF2-40B4-BE49-F238E27FC236}">
                      <a16:creationId xmlns:a16="http://schemas.microsoft.com/office/drawing/2014/main" id="{0F566A5B-900C-4422-9091-1AD4E70DB6AE}"/>
                    </a:ext>
                  </a:extLst>
                </p:cNvPr>
                <p:cNvSpPr txBox="1"/>
                <p:nvPr/>
              </p:nvSpPr>
              <p:spPr>
                <a:xfrm>
                  <a:off x="8803502" y="3106327"/>
                  <a:ext cx="1347628" cy="239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AU" sz="600" b="1" dirty="0">
                      <a:solidFill>
                        <a:schemeClr val="tx1"/>
                      </a:solidFill>
                    </a:rPr>
                    <a:t>Unstained</a:t>
                  </a:r>
                </a:p>
              </p:txBody>
            </p:sp>
            <p:sp>
              <p:nvSpPr>
                <p:cNvPr id="124" name="TextBox 123">
                  <a:extLst>
                    <a:ext uri="{FF2B5EF4-FFF2-40B4-BE49-F238E27FC236}">
                      <a16:creationId xmlns:a16="http://schemas.microsoft.com/office/drawing/2014/main" id="{9B847A86-DC1F-4E2A-A593-3FEA4077802F}"/>
                    </a:ext>
                  </a:extLst>
                </p:cNvPr>
                <p:cNvSpPr txBox="1"/>
                <p:nvPr/>
              </p:nvSpPr>
              <p:spPr>
                <a:xfrm>
                  <a:off x="8843585" y="3472809"/>
                  <a:ext cx="1138168" cy="239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AU" sz="600" b="1" dirty="0">
                      <a:solidFill>
                        <a:schemeClr val="tx1"/>
                      </a:solidFill>
                    </a:rPr>
                    <a:t>Parental</a:t>
                  </a:r>
                </a:p>
              </p:txBody>
            </p:sp>
            <p:sp>
              <p:nvSpPr>
                <p:cNvPr id="126" name="TextBox 125">
                  <a:extLst>
                    <a:ext uri="{FF2B5EF4-FFF2-40B4-BE49-F238E27FC236}">
                      <a16:creationId xmlns:a16="http://schemas.microsoft.com/office/drawing/2014/main" id="{1F31B715-414B-4F79-A3B3-F09D2C64DA39}"/>
                    </a:ext>
                  </a:extLst>
                </p:cNvPr>
                <p:cNvSpPr txBox="1"/>
                <p:nvPr/>
              </p:nvSpPr>
              <p:spPr>
                <a:xfrm>
                  <a:off x="8761542" y="3854971"/>
                  <a:ext cx="1438819" cy="237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AU" sz="600" b="1" dirty="0">
                      <a:solidFill>
                        <a:schemeClr val="tx1"/>
                      </a:solidFill>
                    </a:rPr>
                    <a:t>SAM </a:t>
                  </a:r>
                  <a:r>
                    <a:rPr lang="en-AU" sz="600" b="1" dirty="0" err="1">
                      <a:solidFill>
                        <a:schemeClr val="tx1"/>
                      </a:solidFill>
                    </a:rPr>
                    <a:t>iTSCs</a:t>
                  </a:r>
                  <a:endParaRPr lang="en-AU" sz="600" b="1" dirty="0">
                    <a:solidFill>
                      <a:schemeClr val="tx1"/>
                    </a:solidFill>
                  </a:endParaRPr>
                </a:p>
              </p:txBody>
            </p:sp>
          </p:grpSp>
        </p:grpSp>
        <p:pic>
          <p:nvPicPr>
            <p:cNvPr id="129" name="Picture 128">
              <a:extLst>
                <a:ext uri="{FF2B5EF4-FFF2-40B4-BE49-F238E27FC236}">
                  <a16:creationId xmlns:a16="http://schemas.microsoft.com/office/drawing/2014/main" id="{9E0368F6-DEE1-44F3-AE1C-87743CA94E83}"/>
                </a:ext>
              </a:extLst>
            </p:cNvPr>
            <p:cNvPicPr>
              <a:picLocks noChangeAspect="1"/>
            </p:cNvPicPr>
            <p:nvPr/>
          </p:nvPicPr>
          <p:blipFill>
            <a:blip r:embed="rId25"/>
            <a:stretch>
              <a:fillRect/>
            </a:stretch>
          </p:blipFill>
          <p:spPr>
            <a:xfrm>
              <a:off x="7751794" y="16374986"/>
              <a:ext cx="1829587" cy="596474"/>
            </a:xfrm>
            <a:prstGeom prst="rect">
              <a:avLst/>
            </a:prstGeom>
          </p:spPr>
        </p:pic>
        <p:pic>
          <p:nvPicPr>
            <p:cNvPr id="130" name="Picture 129">
              <a:extLst>
                <a:ext uri="{FF2B5EF4-FFF2-40B4-BE49-F238E27FC236}">
                  <a16:creationId xmlns:a16="http://schemas.microsoft.com/office/drawing/2014/main" id="{31770B2D-C2BA-446C-A0E0-F2B28A8D9D20}"/>
                </a:ext>
              </a:extLst>
            </p:cNvPr>
            <p:cNvPicPr>
              <a:picLocks noChangeAspect="1"/>
            </p:cNvPicPr>
            <p:nvPr/>
          </p:nvPicPr>
          <p:blipFill>
            <a:blip r:embed="rId26"/>
            <a:stretch>
              <a:fillRect/>
            </a:stretch>
          </p:blipFill>
          <p:spPr>
            <a:xfrm>
              <a:off x="7804371" y="15123143"/>
              <a:ext cx="1759136" cy="873696"/>
            </a:xfrm>
            <a:prstGeom prst="rect">
              <a:avLst/>
            </a:prstGeom>
          </p:spPr>
        </p:pic>
      </p:grpSp>
      <p:grpSp>
        <p:nvGrpSpPr>
          <p:cNvPr id="134" name="Group 133">
            <a:extLst>
              <a:ext uri="{FF2B5EF4-FFF2-40B4-BE49-F238E27FC236}">
                <a16:creationId xmlns:a16="http://schemas.microsoft.com/office/drawing/2014/main" id="{432D53A8-0669-434C-9172-5B44E52E90F9}"/>
              </a:ext>
            </a:extLst>
          </p:cNvPr>
          <p:cNvGrpSpPr/>
          <p:nvPr/>
        </p:nvGrpSpPr>
        <p:grpSpPr>
          <a:xfrm>
            <a:off x="8042988" y="12589648"/>
            <a:ext cx="6910810" cy="2853963"/>
            <a:chOff x="11330070" y="16458535"/>
            <a:chExt cx="8916105" cy="1802630"/>
          </a:xfrm>
        </p:grpSpPr>
        <p:sp>
          <p:nvSpPr>
            <p:cNvPr id="135" name="TextBox 134">
              <a:extLst>
                <a:ext uri="{FF2B5EF4-FFF2-40B4-BE49-F238E27FC236}">
                  <a16:creationId xmlns:a16="http://schemas.microsoft.com/office/drawing/2014/main" id="{4EF75060-9CAF-4927-9B5E-31724FBF64FA}"/>
                </a:ext>
              </a:extLst>
            </p:cNvPr>
            <p:cNvSpPr txBox="1"/>
            <p:nvPr/>
          </p:nvSpPr>
          <p:spPr>
            <a:xfrm>
              <a:off x="11407336" y="16705974"/>
              <a:ext cx="8723893" cy="1555191"/>
            </a:xfrm>
            <a:prstGeom prst="rect">
              <a:avLst/>
            </a:prstGeom>
            <a:noFill/>
            <a:ln w="28575">
              <a:noFill/>
            </a:ln>
          </p:spPr>
          <p:txBody>
            <a:bodyPr wrap="square" rtlCol="0">
              <a:spAutoFit/>
            </a:bodyPr>
            <a:lstStyle/>
            <a:p>
              <a:pPr algn="just"/>
              <a:r>
                <a:rPr lang="en-US" sz="1400" dirty="0"/>
                <a:t>We have implemented a CRISPR activation system called synergistic activation mediator (SAM) that uses a catalytically inactive Cas9 and a modified sgRNA to recruit trans-activator proteins to a specific locus. The assembled SAM complex behaves as a synthetic transcriptional activator by action of effector domains VP64, p65, and HSF1. We generate an </a:t>
              </a:r>
              <a:r>
                <a:rPr lang="en-US" sz="1400" dirty="0" err="1"/>
                <a:t>iTSC</a:t>
              </a:r>
              <a:r>
                <a:rPr lang="en-US" sz="1400" dirty="0"/>
                <a:t> line stably expressing the SAM components by co-transducing them with lentiviral expression vectors for the dCas9-VP64 and PP7-p65-HSF1 fusion proteins. We then assess the activity of this line by transducing cells with a CD71 sgRNA expression vector and measuring expression of CD71 protein on the cell surface after seven days. The SAM </a:t>
              </a:r>
              <a:r>
                <a:rPr lang="en-US" sz="1400" dirty="0" err="1"/>
                <a:t>iTSC</a:t>
              </a:r>
              <a:r>
                <a:rPr lang="en-US" sz="1400" dirty="0"/>
                <a:t> line shows a modest upregulation of CD71 relative to the parental line. We anticipate this cell line will be useful for discovering additional regulators of EVT differentiation via gain-of-function perturbations.</a:t>
              </a:r>
              <a:endParaRPr lang="en-AU" sz="1400" dirty="0"/>
            </a:p>
          </p:txBody>
        </p:sp>
        <p:sp>
          <p:nvSpPr>
            <p:cNvPr id="136" name="TextBox 135">
              <a:extLst>
                <a:ext uri="{FF2B5EF4-FFF2-40B4-BE49-F238E27FC236}">
                  <a16:creationId xmlns:a16="http://schemas.microsoft.com/office/drawing/2014/main" id="{579F28BB-993E-4D42-A895-D47D6B5B82B7}"/>
                </a:ext>
              </a:extLst>
            </p:cNvPr>
            <p:cNvSpPr txBox="1"/>
            <p:nvPr/>
          </p:nvSpPr>
          <p:spPr>
            <a:xfrm>
              <a:off x="11330070" y="16458535"/>
              <a:ext cx="8916105" cy="252719"/>
            </a:xfrm>
            <a:prstGeom prst="rect">
              <a:avLst/>
            </a:prstGeom>
            <a:solidFill>
              <a:schemeClr val="tx1">
                <a:lumMod val="75000"/>
                <a:lumOff val="25000"/>
              </a:schemeClr>
            </a:solidFill>
            <a:ln w="28575">
              <a:noFill/>
            </a:ln>
          </p:spPr>
          <p:txBody>
            <a:bodyPr wrap="square" rtlCol="0">
              <a:spAutoFit/>
            </a:bodyPr>
            <a:lstStyle/>
            <a:p>
              <a:pPr algn="ctr"/>
              <a:r>
                <a:rPr lang="en-AU" sz="2000" b="1" dirty="0">
                  <a:solidFill>
                    <a:schemeClr val="bg1"/>
                  </a:solidFill>
                </a:rPr>
                <a:t>Gain-of-function Perturbations</a:t>
              </a:r>
            </a:p>
          </p:txBody>
        </p:sp>
      </p:grpSp>
      <p:sp>
        <p:nvSpPr>
          <p:cNvPr id="12" name="Rectangle 11">
            <a:extLst>
              <a:ext uri="{FF2B5EF4-FFF2-40B4-BE49-F238E27FC236}">
                <a16:creationId xmlns:a16="http://schemas.microsoft.com/office/drawing/2014/main" id="{344B1A2E-6FCF-41B3-AA45-3505C55D691C}"/>
              </a:ext>
            </a:extLst>
          </p:cNvPr>
          <p:cNvSpPr/>
          <p:nvPr/>
        </p:nvSpPr>
        <p:spPr>
          <a:xfrm>
            <a:off x="8042988" y="12595282"/>
            <a:ext cx="6901774" cy="522448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0" name="Group 19">
            <a:extLst>
              <a:ext uri="{FF2B5EF4-FFF2-40B4-BE49-F238E27FC236}">
                <a16:creationId xmlns:a16="http://schemas.microsoft.com/office/drawing/2014/main" id="{10CCA0AB-7CD9-431B-8BE8-E809C3733383}"/>
              </a:ext>
            </a:extLst>
          </p:cNvPr>
          <p:cNvGrpSpPr/>
          <p:nvPr/>
        </p:nvGrpSpPr>
        <p:grpSpPr>
          <a:xfrm>
            <a:off x="154989" y="17986780"/>
            <a:ext cx="14794083" cy="1361115"/>
            <a:chOff x="159714" y="17933384"/>
            <a:chExt cx="14794083" cy="1361115"/>
          </a:xfrm>
        </p:grpSpPr>
        <p:sp>
          <p:nvSpPr>
            <p:cNvPr id="99" name="TextBox 98">
              <a:extLst>
                <a:ext uri="{FF2B5EF4-FFF2-40B4-BE49-F238E27FC236}">
                  <a16:creationId xmlns:a16="http://schemas.microsoft.com/office/drawing/2014/main" id="{369A6F9B-1B3A-40BD-85AF-CD03C751DA47}"/>
                </a:ext>
              </a:extLst>
            </p:cNvPr>
            <p:cNvSpPr txBox="1"/>
            <p:nvPr/>
          </p:nvSpPr>
          <p:spPr>
            <a:xfrm>
              <a:off x="159714" y="18329344"/>
              <a:ext cx="14785048" cy="954107"/>
            </a:xfrm>
            <a:prstGeom prst="rect">
              <a:avLst/>
            </a:prstGeom>
            <a:solidFill>
              <a:schemeClr val="accent2">
                <a:lumMod val="20000"/>
                <a:lumOff val="80000"/>
              </a:schemeClr>
            </a:solidFill>
            <a:ln w="28575">
              <a:noFill/>
            </a:ln>
          </p:spPr>
          <p:txBody>
            <a:bodyPr wrap="square" rtlCol="0">
              <a:spAutoFit/>
            </a:bodyPr>
            <a:lstStyle/>
            <a:p>
              <a:pPr algn="just"/>
              <a:r>
                <a:rPr lang="en-US" sz="1400" b="1" dirty="0"/>
                <a:t>Target validation</a:t>
              </a:r>
              <a:r>
                <a:rPr lang="en-US" sz="1400" dirty="0"/>
                <a:t> – Our screen has identified three genes that may enhance EVT differentiation upon loss of function. We are currently confirming this by generating knockout </a:t>
              </a:r>
              <a:r>
                <a:rPr lang="en-US" sz="1400" dirty="0" err="1"/>
                <a:t>iTSCs</a:t>
              </a:r>
              <a:r>
                <a:rPr lang="en-US" sz="1400" dirty="0"/>
                <a:t> lines for each gene individually, measuring changes in the efficiency of EVT differentiation and confirming reduced expression of the target genes.</a:t>
              </a:r>
            </a:p>
            <a:p>
              <a:pPr algn="just"/>
              <a:endParaRPr lang="en-US" sz="1400" dirty="0"/>
            </a:p>
            <a:p>
              <a:pPr algn="just"/>
              <a:r>
                <a:rPr lang="en-US" sz="1400" b="1" dirty="0"/>
                <a:t>Mechanistic studies</a:t>
              </a:r>
              <a:r>
                <a:rPr lang="en-US" sz="1400" dirty="0"/>
                <a:t> – Once our candidate genes have been confirmed to be regulating EVT differentiation, we will next design experiments to determine their mechanism of action.</a:t>
              </a:r>
            </a:p>
          </p:txBody>
        </p:sp>
        <p:sp>
          <p:nvSpPr>
            <p:cNvPr id="100" name="TextBox 99">
              <a:extLst>
                <a:ext uri="{FF2B5EF4-FFF2-40B4-BE49-F238E27FC236}">
                  <a16:creationId xmlns:a16="http://schemas.microsoft.com/office/drawing/2014/main" id="{0E81C194-96F7-4169-B622-9165CFD540AD}"/>
                </a:ext>
              </a:extLst>
            </p:cNvPr>
            <p:cNvSpPr txBox="1"/>
            <p:nvPr/>
          </p:nvSpPr>
          <p:spPr>
            <a:xfrm>
              <a:off x="159714" y="17933384"/>
              <a:ext cx="14794083" cy="400110"/>
            </a:xfrm>
            <a:prstGeom prst="rect">
              <a:avLst/>
            </a:prstGeom>
            <a:solidFill>
              <a:schemeClr val="tx1">
                <a:lumMod val="75000"/>
                <a:lumOff val="25000"/>
              </a:schemeClr>
            </a:solidFill>
            <a:ln w="28575">
              <a:noFill/>
            </a:ln>
          </p:spPr>
          <p:txBody>
            <a:bodyPr wrap="square" rtlCol="0">
              <a:spAutoFit/>
            </a:bodyPr>
            <a:lstStyle/>
            <a:p>
              <a:pPr algn="ctr"/>
              <a:r>
                <a:rPr lang="en-AU" sz="2000" b="1" dirty="0">
                  <a:solidFill>
                    <a:schemeClr val="bg1"/>
                  </a:solidFill>
                </a:rPr>
                <a:t>Future Work</a:t>
              </a:r>
            </a:p>
          </p:txBody>
        </p:sp>
        <p:sp>
          <p:nvSpPr>
            <p:cNvPr id="19" name="Rectangle 18">
              <a:extLst>
                <a:ext uri="{FF2B5EF4-FFF2-40B4-BE49-F238E27FC236}">
                  <a16:creationId xmlns:a16="http://schemas.microsoft.com/office/drawing/2014/main" id="{864479BD-F85B-44F3-BB92-F9BFB4ED45DA}"/>
                </a:ext>
              </a:extLst>
            </p:cNvPr>
            <p:cNvSpPr/>
            <p:nvPr/>
          </p:nvSpPr>
          <p:spPr>
            <a:xfrm>
              <a:off x="168805" y="17933385"/>
              <a:ext cx="14784992" cy="13611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2543870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678</TotalTime>
  <Words>1029</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Paynter</dc:creator>
  <cp:lastModifiedBy>Jacob Paynter</cp:lastModifiedBy>
  <cp:revision>44</cp:revision>
  <dcterms:created xsi:type="dcterms:W3CDTF">2021-11-09T17:12:38Z</dcterms:created>
  <dcterms:modified xsi:type="dcterms:W3CDTF">2021-11-10T21:44:26Z</dcterms:modified>
</cp:coreProperties>
</file>