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2" r:id="rId2"/>
  </p:sldMasterIdLst>
  <p:notesMasterIdLst>
    <p:notesMasterId r:id="rId40"/>
  </p:notesMasterIdLst>
  <p:handoutMasterIdLst>
    <p:handoutMasterId r:id="rId41"/>
  </p:handoutMasterIdLst>
  <p:sldIdLst>
    <p:sldId id="398" r:id="rId3"/>
    <p:sldId id="315" r:id="rId4"/>
    <p:sldId id="402" r:id="rId5"/>
    <p:sldId id="399" r:id="rId6"/>
    <p:sldId id="452" r:id="rId7"/>
    <p:sldId id="407" r:id="rId8"/>
    <p:sldId id="408" r:id="rId9"/>
    <p:sldId id="409" r:id="rId10"/>
    <p:sldId id="503" r:id="rId11"/>
    <p:sldId id="501" r:id="rId12"/>
    <p:sldId id="504" r:id="rId13"/>
    <p:sldId id="502" r:id="rId14"/>
    <p:sldId id="505" r:id="rId15"/>
    <p:sldId id="506" r:id="rId16"/>
    <p:sldId id="500" r:id="rId17"/>
    <p:sldId id="520" r:id="rId18"/>
    <p:sldId id="508" r:id="rId19"/>
    <p:sldId id="313" r:id="rId20"/>
    <p:sldId id="509" r:id="rId21"/>
    <p:sldId id="458" r:id="rId22"/>
    <p:sldId id="459" r:id="rId23"/>
    <p:sldId id="460" r:id="rId24"/>
    <p:sldId id="461" r:id="rId25"/>
    <p:sldId id="462" r:id="rId26"/>
    <p:sldId id="524" r:id="rId27"/>
    <p:sldId id="316" r:id="rId28"/>
    <p:sldId id="510" r:id="rId29"/>
    <p:sldId id="511" r:id="rId30"/>
    <p:sldId id="512" r:id="rId31"/>
    <p:sldId id="516" r:id="rId32"/>
    <p:sldId id="513" r:id="rId33"/>
    <p:sldId id="514" r:id="rId34"/>
    <p:sldId id="515" r:id="rId35"/>
    <p:sldId id="404" r:id="rId36"/>
    <p:sldId id="518" r:id="rId37"/>
    <p:sldId id="519" r:id="rId38"/>
    <p:sldId id="517" r:id="rId39"/>
  </p:sldIdLst>
  <p:sldSz cx="9144000" cy="6858000" type="screen4x3"/>
  <p:notesSz cx="6858000" cy="9144000"/>
  <p:embeddedFontLst>
    <p:embeddedFont>
      <p:font typeface="Calibri" panose="020F0502020204030204" pitchFamily="34" charset="0"/>
      <p:regular r:id="rId42"/>
      <p:bold r:id="rId43"/>
      <p:italic r:id="rId44"/>
      <p:boldItalic r:id="rId45"/>
    </p:embeddedFont>
    <p:embeddedFont>
      <p:font typeface="Consolas" panose="020B0609020204030204" pitchFamily="49" charset="0"/>
      <p:regular r:id="rId46"/>
      <p:bold r:id="rId47"/>
      <p:italic r:id="rId48"/>
      <p:boldItalic r:id="rId49"/>
    </p:embeddedFont>
    <p:embeddedFont>
      <p:font typeface="Segoe UI" panose="020B0502040204020203" pitchFamily="34" charset="0"/>
      <p:regular r:id="rId50"/>
      <p:bold r:id="rId51"/>
      <p:italic r:id="rId52"/>
      <p:boldItalic r:id="rId53"/>
    </p:embeddedFont>
    <p:embeddedFont>
      <p:font typeface="Verdana" panose="020B0604030504040204" pitchFamily="34" charset="0"/>
      <p:regular r:id="rId54"/>
      <p:bold r:id="rId55"/>
      <p:italic r:id="rId56"/>
      <p:boldItalic r:id="rId57"/>
    </p:embeddedFont>
    <p:embeddedFont>
      <p:font typeface="Segoe UI Light" panose="020B0502040204020203" pitchFamily="34" charset="0"/>
      <p:regular r:id="rId58"/>
      <p:italic r:id="rId5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98"/>
          </p14:sldIdLst>
        </p14:section>
        <p14:section name="Tune and Debug Azure Cosmos DB Solutions" id="{B92904DA-AD65-48A7-82FB-BA4D438E899A}">
          <p14:sldIdLst>
            <p14:sldId id="315"/>
            <p14:sldId id="402"/>
          </p14:sldIdLst>
        </p14:section>
        <p14:section name="Estimate and provision request units" id="{EE7F45B0-A6AD-411D-A512-DBBFEC401377}">
          <p14:sldIdLst>
            <p14:sldId id="399"/>
            <p14:sldId id="452"/>
            <p14:sldId id="407"/>
            <p14:sldId id="408"/>
            <p14:sldId id="409"/>
            <p14:sldId id="503"/>
            <p14:sldId id="501"/>
            <p14:sldId id="504"/>
            <p14:sldId id="502"/>
            <p14:sldId id="505"/>
            <p14:sldId id="506"/>
            <p14:sldId id="500"/>
            <p14:sldId id="520"/>
            <p14:sldId id="508"/>
          </p14:sldIdLst>
        </p14:section>
        <p14:section name="Tune container settings" id="{C6B6578B-F5CF-418D-991A-F24A0340D180}">
          <p14:sldIdLst>
            <p14:sldId id="313"/>
            <p14:sldId id="509"/>
            <p14:sldId id="458"/>
            <p14:sldId id="459"/>
            <p14:sldId id="460"/>
            <p14:sldId id="461"/>
            <p14:sldId id="462"/>
            <p14:sldId id="524"/>
          </p14:sldIdLst>
        </p14:section>
        <p14:section name="Implement security" id="{CA5ED27E-6529-4197-AC63-77A7AD34E2E9}">
          <p14:sldIdLst>
            <p14:sldId id="316"/>
            <p14:sldId id="510"/>
            <p14:sldId id="511"/>
            <p14:sldId id="512"/>
            <p14:sldId id="516"/>
            <p14:sldId id="513"/>
            <p14:sldId id="514"/>
            <p14:sldId id="515"/>
          </p14:sldIdLst>
        </p14:section>
        <p14:section name="Debug a Cosmos DB solution" id="{382387D2-CAF3-4FC7-B694-41E11C3C619A}">
          <p14:sldIdLst>
            <p14:sldId id="404"/>
            <p14:sldId id="518"/>
            <p14:sldId id="519"/>
            <p14:sldId id="5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67894" autoAdjust="0"/>
  </p:normalViewPr>
  <p:slideViewPr>
    <p:cSldViewPr snapToGrid="0">
      <p:cViewPr varScale="1">
        <p:scale>
          <a:sx n="68" d="100"/>
          <a:sy n="68" d="100"/>
        </p:scale>
        <p:origin x="1492" y="60"/>
      </p:cViewPr>
      <p:guideLst/>
    </p:cSldViewPr>
  </p:slideViewPr>
  <p:notesTextViewPr>
    <p:cViewPr>
      <p:scale>
        <a:sx n="1" d="1"/>
        <a:sy n="1" d="1"/>
      </p:scale>
      <p:origin x="0" y="-884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54" Type="http://schemas.openxmlformats.org/officeDocument/2006/relationships/font" Target="fonts/font13.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8.fntdata"/><Relationship Id="rId57" Type="http://schemas.openxmlformats.org/officeDocument/2006/relationships/font" Target="fonts/font16.fntdata"/><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6.xml"/><Relationship Id="rId51" Type="http://schemas.openxmlformats.org/officeDocument/2006/relationships/font" Target="fonts/font1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5.fntdata"/><Relationship Id="rId59" Type="http://schemas.openxmlformats.org/officeDocument/2006/relationships/font" Target="fonts/font1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4/29/2018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4/29/2018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962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2439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1165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6316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7295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7052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Scale up and down dynamically to save on cost</a:t>
            </a:r>
          </a:p>
          <a:p>
            <a:endParaRPr lang="en-US" dirty="0"/>
          </a:p>
          <a:p>
            <a:r>
              <a:rPr lang="en-US" dirty="0"/>
              <a:t>Will be on the test, the pricing module and how it is done.</a:t>
            </a:r>
          </a:p>
          <a:p>
            <a:r>
              <a:rPr lang="en-US" dirty="0"/>
              <a:t>A scenario based on how many RU is needed and how much it will cost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3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4058870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234723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2704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lvl="0"/>
            <a:r>
              <a:rPr lang="en-US" sz="4400" dirty="0">
                <a:solidFill>
                  <a:schemeClr val="bg1"/>
                </a:solidFill>
                <a:latin typeface="Segoe UI Light" panose="020B0502040204020203" pitchFamily="34" charset="0"/>
                <a:cs typeface="Segoe UI Light" panose="020B0502040204020203" pitchFamily="34" charset="0"/>
              </a:rPr>
              <a:t>At </a:t>
            </a:r>
            <a:r>
              <a:rPr lang="en-US" sz="4400" u="sng" dirty="0">
                <a:solidFill>
                  <a:schemeClr val="bg1"/>
                </a:solidFill>
                <a:latin typeface="Segoe UI Light" panose="020B0502040204020203" pitchFamily="34" charset="0"/>
                <a:cs typeface="Segoe UI Light" panose="020B0502040204020203" pitchFamily="34" charset="0"/>
              </a:rPr>
              <a:t>global scale</a:t>
            </a:r>
            <a:r>
              <a:rPr lang="en-US" sz="4400" dirty="0">
                <a:solidFill>
                  <a:schemeClr val="bg1"/>
                </a:solidFill>
                <a:latin typeface="Segoe UI Light" panose="020B0502040204020203" pitchFamily="34" charset="0"/>
                <a:cs typeface="Segoe UI Light" panose="020B0502040204020203" pitchFamily="34" charset="0"/>
              </a:rPr>
              <a:t>, </a:t>
            </a:r>
            <a:r>
              <a:rPr lang="en-US" sz="4400" dirty="0">
                <a:solidFill>
                  <a:srgbClr val="00B050"/>
                </a:solidFill>
                <a:latin typeface="Segoe UI Light" panose="020B0502040204020203" pitchFamily="34" charset="0"/>
                <a:cs typeface="Segoe UI Light" panose="020B0502040204020203" pitchFamily="34" charset="0"/>
              </a:rPr>
              <a:t>schema/index management is hard</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Automatic and synchronous indexing of all ingested content - hash, range, geo-spatial, and columnar</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3600" dirty="0">
                <a:solidFill>
                  <a:schemeClr val="bg1"/>
                </a:solidFill>
                <a:latin typeface="Segoe UI Light" panose="020B0502040204020203" pitchFamily="34" charset="0"/>
                <a:cs typeface="Segoe UI Light" panose="020B0502040204020203" pitchFamily="34" charset="0"/>
              </a:rPr>
              <a:t>No need to define schemas or secondary indices upfront</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Resource governed, write optimized database engine with latch free and log structured techniques</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Online and in-situ index transformations </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Hash: doesn’t guarantee ordering of continues values</a:t>
            </a:r>
          </a:p>
          <a:p>
            <a:pPr lvl="0"/>
            <a:r>
              <a:rPr lang="en-US" sz="4400" dirty="0">
                <a:solidFill>
                  <a:schemeClr val="bg1"/>
                </a:solidFill>
                <a:latin typeface="Segoe UI Light" panose="020B0502040204020203" pitchFamily="34" charset="0"/>
                <a:cs typeface="Segoe UI Light" panose="020B0502040204020203" pitchFamily="34" charset="0"/>
              </a:rPr>
              <a:t>Hash over range: can be smaller</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Range: preserve ordering</a:t>
            </a:r>
          </a:p>
          <a:p>
            <a:pPr lvl="0"/>
            <a:r>
              <a:rPr lang="en-US" sz="4400" dirty="0">
                <a:solidFill>
                  <a:schemeClr val="bg1"/>
                </a:solidFill>
                <a:latin typeface="Segoe UI Light" panose="020B0502040204020203" pitchFamily="34" charset="0"/>
                <a:cs typeface="Segoe UI Light" panose="020B0502040204020203" pitchFamily="34" charset="0"/>
              </a:rPr>
              <a:t>More information to be saved. So larger</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Geospatial: polygons points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683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Uses an inverted index</a:t>
            </a:r>
          </a:p>
          <a:p>
            <a:endParaRPr lang="en-US" dirty="0"/>
          </a:p>
          <a:p>
            <a:r>
              <a:rPr lang="en-US" dirty="0"/>
              <a:t>What is inverted index?</a:t>
            </a:r>
          </a:p>
          <a:p>
            <a:endParaRPr lang="en-US" dirty="0"/>
          </a:p>
          <a:p>
            <a:r>
              <a:rPr lang="en-US" dirty="0"/>
              <a:t>Inverted index </a:t>
            </a:r>
          </a:p>
          <a:p>
            <a:r>
              <a:rPr lang="en-US" dirty="0"/>
              <a:t>It will create the location and then link it to everything that match it</a:t>
            </a:r>
          </a:p>
          <a:p>
            <a:endParaRPr lang="en-US" dirty="0"/>
          </a:p>
          <a:p>
            <a:r>
              <a:rPr lang="en-US" dirty="0"/>
              <a:t>Regular: document, for this document has word location, and this and that</a:t>
            </a:r>
          </a:p>
          <a:p>
            <a:r>
              <a:rPr lang="en-US" dirty="0"/>
              <a:t>So for document one, where is location, that is fast</a:t>
            </a:r>
          </a:p>
          <a:p>
            <a:r>
              <a:rPr lang="en-US" dirty="0"/>
              <a:t>But for every document with location, inverted index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27E79B-87EE-4D7E-9AEF-AA9974620F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4472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So we are merging everything together, building a single tree in the background</a:t>
            </a:r>
          </a:p>
          <a:p>
            <a:r>
              <a:rPr lang="en-US" dirty="0"/>
              <a:t>So a table of all the different properties, so it makes it much easier for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27E79B-87EE-4D7E-9AEF-AA9974620F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5004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What to index and what to remove</a:t>
            </a:r>
          </a:p>
          <a:p>
            <a:endParaRPr lang="en-US" dirty="0"/>
          </a:p>
          <a:p>
            <a:r>
              <a:rPr lang="en-US" dirty="0"/>
              <a:t>Include path:</a:t>
            </a:r>
          </a:p>
          <a:p>
            <a:endParaRPr lang="en-US" dirty="0"/>
          </a:p>
          <a:p>
            <a:r>
              <a:rPr lang="en-US" dirty="0"/>
              <a:t>Exclude paths: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27E79B-87EE-4D7E-9AEF-AA9974620F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1537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Demo 2: Customizing the Indexing Policy for a Collection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Important</a:t>
            </a:r>
            <a:r>
              <a:rPr lang="en-US" sz="1200" kern="1200" dirty="0">
                <a:solidFill>
                  <a:schemeClr val="tx1"/>
                </a:solidFill>
                <a:effectLst/>
                <a:latin typeface="+mn-lt"/>
                <a:ea typeface="+mn-ea"/>
                <a:cs typeface="+mn-cs"/>
              </a:rPr>
              <a:t>: Prior to getting started with this hands-on exercises, you should have already completed the </a:t>
            </a:r>
            <a:r>
              <a:rPr lang="en-US" sz="1200" b="1" kern="1200" dirty="0">
                <a:solidFill>
                  <a:schemeClr val="tx1"/>
                </a:solidFill>
                <a:effectLst/>
                <a:latin typeface="+mn-lt"/>
                <a:ea typeface="+mn-ea"/>
                <a:cs typeface="+mn-cs"/>
              </a:rPr>
              <a:t>Demo1: Creating a Azure Cosmos DB Instance</a:t>
            </a:r>
            <a:r>
              <a:rPr lang="en-US" sz="1200" kern="1200" dirty="0">
                <a:solidFill>
                  <a:schemeClr val="tx1"/>
                </a:solidFill>
                <a:effectLst/>
                <a:latin typeface="+mn-lt"/>
                <a:ea typeface="+mn-ea"/>
                <a:cs typeface="+mn-cs"/>
              </a:rPr>
              <a:t> hands-on exercise.</a:t>
            </a:r>
          </a:p>
          <a:p>
            <a:pPr lvl="0"/>
            <a:r>
              <a:rPr lang="en-US" sz="1200" kern="1200" dirty="0">
                <a:solidFill>
                  <a:schemeClr val="tx1"/>
                </a:solidFill>
                <a:effectLst/>
                <a:latin typeface="+mn-lt"/>
                <a:ea typeface="+mn-ea"/>
                <a:cs typeface="+mn-cs"/>
              </a:rPr>
              <a:t>In a new browser window, sign in to the </a:t>
            </a:r>
            <a:r>
              <a:rPr lang="en-US" sz="1200" b="1" kern="1200" dirty="0">
                <a:solidFill>
                  <a:schemeClr val="tx1"/>
                </a:solidFill>
                <a:effectLst/>
                <a:latin typeface="+mn-lt"/>
                <a:ea typeface="+mn-ea"/>
                <a:cs typeface="+mn-cs"/>
              </a:rPr>
              <a:t>Azure Portal</a:t>
            </a:r>
            <a:r>
              <a:rPr 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hlinkClick r:id="rId3"/>
              </a:rPr>
              <a:t>https://portal.azure.com</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In the </a:t>
            </a:r>
            <a:r>
              <a:rPr lang="en-US" sz="1200" i="1" kern="1200" dirty="0" err="1">
                <a:solidFill>
                  <a:schemeClr val="tx1"/>
                </a:solidFill>
                <a:effectLst/>
                <a:latin typeface="+mn-lt"/>
                <a:ea typeface="+mn-ea"/>
                <a:cs typeface="+mn-cs"/>
              </a:rPr>
              <a:t>Jumpbar</a:t>
            </a:r>
            <a:r>
              <a:rPr lang="en-US" sz="1200" kern="1200" dirty="0">
                <a:solidFill>
                  <a:schemeClr val="tx1"/>
                </a:solidFill>
                <a:effectLst/>
                <a:latin typeface="+mn-lt"/>
                <a:ea typeface="+mn-ea"/>
                <a:cs typeface="+mn-cs"/>
              </a:rPr>
              <a:t>, click </a:t>
            </a:r>
            <a:r>
              <a:rPr lang="en-US" sz="1200" b="1" kern="1200" dirty="0">
                <a:solidFill>
                  <a:schemeClr val="tx1"/>
                </a:solidFill>
                <a:effectLst/>
                <a:latin typeface="+mn-lt"/>
                <a:ea typeface="+mn-ea"/>
                <a:cs typeface="+mn-cs"/>
              </a:rPr>
              <a:t>More Services</a:t>
            </a:r>
            <a:r>
              <a:rPr lang="en-US" sz="1200" kern="1200" dirty="0">
                <a:solidFill>
                  <a:schemeClr val="tx1"/>
                </a:solidFill>
                <a:effectLst/>
                <a:latin typeface="+mn-lt"/>
                <a:ea typeface="+mn-ea"/>
                <a:cs typeface="+mn-cs"/>
              </a:rPr>
              <a:t>, locate the </a:t>
            </a:r>
            <a:r>
              <a:rPr lang="en-US" sz="1200" b="1" kern="1200" dirty="0">
                <a:solidFill>
                  <a:schemeClr val="tx1"/>
                </a:solidFill>
                <a:effectLst/>
                <a:latin typeface="+mn-lt"/>
                <a:ea typeface="+mn-ea"/>
                <a:cs typeface="+mn-cs"/>
              </a:rPr>
              <a:t>Databases</a:t>
            </a:r>
            <a:r>
              <a:rPr lang="en-US" sz="1200" kern="1200" dirty="0">
                <a:solidFill>
                  <a:schemeClr val="tx1"/>
                </a:solidFill>
                <a:effectLst/>
                <a:latin typeface="+mn-lt"/>
                <a:ea typeface="+mn-ea"/>
                <a:cs typeface="+mn-cs"/>
              </a:rPr>
              <a:t> section, and then click </a:t>
            </a:r>
            <a:r>
              <a:rPr lang="en-US" sz="1200" b="1" kern="1200" dirty="0">
                <a:solidFill>
                  <a:schemeClr val="tx1"/>
                </a:solidFill>
                <a:effectLst/>
                <a:latin typeface="+mn-lt"/>
                <a:ea typeface="+mn-ea"/>
                <a:cs typeface="+mn-cs"/>
              </a:rPr>
              <a:t>Azure Cosmos DB</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In the </a:t>
            </a:r>
            <a:r>
              <a:rPr lang="en-US" sz="1200" i="1" kern="1200" dirty="0">
                <a:solidFill>
                  <a:schemeClr val="tx1"/>
                </a:solidFill>
                <a:effectLst/>
                <a:latin typeface="+mn-lt"/>
                <a:ea typeface="+mn-ea"/>
                <a:cs typeface="+mn-cs"/>
              </a:rPr>
              <a:t>Azure Cosmos DB</a:t>
            </a:r>
            <a:r>
              <a:rPr lang="en-US" sz="1200" kern="1200" dirty="0">
                <a:solidFill>
                  <a:schemeClr val="tx1"/>
                </a:solidFill>
                <a:effectLst/>
                <a:latin typeface="+mn-lt"/>
                <a:ea typeface="+mn-ea"/>
                <a:cs typeface="+mn-cs"/>
              </a:rPr>
              <a:t> blade that opens, locate and click the Azure Cosmos DB account instance you created earlier in this module.</a:t>
            </a:r>
          </a:p>
          <a:p>
            <a:pPr lvl="0"/>
            <a:r>
              <a:rPr lang="en-US" sz="1200" kern="1200" dirty="0">
                <a:solidFill>
                  <a:schemeClr val="tx1"/>
                </a:solidFill>
                <a:effectLst/>
                <a:latin typeface="+mn-lt"/>
                <a:ea typeface="+mn-ea"/>
                <a:cs typeface="+mn-cs"/>
              </a:rPr>
              <a:t>In the menu on the left-side of the Azure Cosmos DB account blade, locate the </a:t>
            </a:r>
            <a:r>
              <a:rPr lang="en-US" sz="1200" b="1" kern="1200" dirty="0">
                <a:solidFill>
                  <a:schemeClr val="tx1"/>
                </a:solidFill>
                <a:effectLst/>
                <a:latin typeface="+mn-lt"/>
                <a:ea typeface="+mn-ea"/>
                <a:cs typeface="+mn-cs"/>
              </a:rPr>
              <a:t>Collections</a:t>
            </a:r>
            <a:r>
              <a:rPr lang="en-US" sz="1200" kern="1200" dirty="0">
                <a:solidFill>
                  <a:schemeClr val="tx1"/>
                </a:solidFill>
                <a:effectLst/>
                <a:latin typeface="+mn-lt"/>
                <a:ea typeface="+mn-ea"/>
                <a:cs typeface="+mn-cs"/>
              </a:rPr>
              <a:t> section and then click the </a:t>
            </a:r>
            <a:r>
              <a:rPr lang="en-US" sz="1200" b="1" kern="1200" dirty="0">
                <a:solidFill>
                  <a:schemeClr val="tx1"/>
                </a:solidFill>
                <a:effectLst/>
                <a:latin typeface="+mn-lt"/>
                <a:ea typeface="+mn-ea"/>
                <a:cs typeface="+mn-cs"/>
              </a:rPr>
              <a:t>Query Explorer</a:t>
            </a:r>
            <a:r>
              <a:rPr lang="en-US" sz="1200" kern="1200" dirty="0">
                <a:solidFill>
                  <a:schemeClr val="tx1"/>
                </a:solidFill>
                <a:effectLst/>
                <a:latin typeface="+mn-lt"/>
                <a:ea typeface="+mn-ea"/>
                <a:cs typeface="+mn-cs"/>
              </a:rPr>
              <a:t> option in the menu.</a:t>
            </a:r>
          </a:p>
          <a:p>
            <a:pPr lvl="0"/>
            <a:r>
              <a:rPr lang="en-US" sz="1200" kern="1200" dirty="0">
                <a:solidFill>
                  <a:schemeClr val="tx1"/>
                </a:solidFill>
                <a:effectLst/>
                <a:latin typeface="+mn-lt"/>
                <a:ea typeface="+mn-ea"/>
                <a:cs typeface="+mn-cs"/>
              </a:rPr>
              <a:t>In the </a:t>
            </a:r>
            <a:r>
              <a:rPr lang="en-US" sz="1200" i="1" kern="1200" dirty="0">
                <a:solidFill>
                  <a:schemeClr val="tx1"/>
                </a:solidFill>
                <a:effectLst/>
                <a:latin typeface="+mn-lt"/>
                <a:ea typeface="+mn-ea"/>
                <a:cs typeface="+mn-cs"/>
              </a:rPr>
              <a:t>Query Explorer</a:t>
            </a:r>
            <a:r>
              <a:rPr lang="en-US" sz="1200" kern="1200" dirty="0">
                <a:solidFill>
                  <a:schemeClr val="tx1"/>
                </a:solidFill>
                <a:effectLst/>
                <a:latin typeface="+mn-lt"/>
                <a:ea typeface="+mn-ea"/>
                <a:cs typeface="+mn-cs"/>
              </a:rPr>
              <a:t> blade, select the </a:t>
            </a:r>
            <a:r>
              <a:rPr lang="en-US" sz="1200" b="1" kern="1200" dirty="0">
                <a:solidFill>
                  <a:schemeClr val="tx1"/>
                </a:solidFill>
                <a:effectLst/>
                <a:latin typeface="+mn-lt"/>
                <a:ea typeface="+mn-ea"/>
                <a:cs typeface="+mn-cs"/>
              </a:rPr>
              <a:t>ecommerce</a:t>
            </a:r>
            <a:r>
              <a:rPr lang="en-US" sz="1200" kern="1200" dirty="0">
                <a:solidFill>
                  <a:schemeClr val="tx1"/>
                </a:solidFill>
                <a:effectLst/>
                <a:latin typeface="+mn-lt"/>
                <a:ea typeface="+mn-ea"/>
                <a:cs typeface="+mn-cs"/>
              </a:rPr>
              <a:t> database and the </a:t>
            </a:r>
            <a:r>
              <a:rPr lang="en-US" sz="1200" b="1" kern="1200" dirty="0">
                <a:solidFill>
                  <a:schemeClr val="tx1"/>
                </a:solidFill>
                <a:effectLst/>
                <a:latin typeface="+mn-lt"/>
                <a:ea typeface="+mn-ea"/>
                <a:cs typeface="+mn-cs"/>
              </a:rPr>
              <a:t>customers</a:t>
            </a:r>
            <a:r>
              <a:rPr lang="en-US" sz="1200" kern="1200" dirty="0">
                <a:solidFill>
                  <a:schemeClr val="tx1"/>
                </a:solidFill>
                <a:effectLst/>
                <a:latin typeface="+mn-lt"/>
                <a:ea typeface="+mn-ea"/>
                <a:cs typeface="+mn-cs"/>
              </a:rPr>
              <a:t> collection.</a:t>
            </a:r>
          </a:p>
          <a:p>
            <a:pPr lvl="0"/>
            <a:r>
              <a:rPr lang="en-US" sz="1200" kern="1200" dirty="0">
                <a:solidFill>
                  <a:schemeClr val="tx1"/>
                </a:solidFill>
                <a:effectLst/>
                <a:latin typeface="+mn-lt"/>
                <a:ea typeface="+mn-ea"/>
                <a:cs typeface="+mn-cs"/>
              </a:rPr>
              <a:t>Locate the section in the current blade where you can edit the query text </a:t>
            </a:r>
            <a:r>
              <a:rPr lang="en-US" sz="1200" b="1" kern="1200" dirty="0">
                <a:solidFill>
                  <a:schemeClr val="tx1"/>
                </a:solidFill>
                <a:effectLst/>
                <a:latin typeface="+mn-lt"/>
                <a:ea typeface="+mn-ea"/>
                <a:cs typeface="+mn-cs"/>
              </a:rPr>
              <a:t>New SQL Query.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the remainder of this hands-on exercise, we will refer to this section as the </a:t>
            </a:r>
            <a:r>
              <a:rPr lang="en-US" sz="1200" b="1" kern="1200" dirty="0">
                <a:solidFill>
                  <a:schemeClr val="tx1"/>
                </a:solidFill>
                <a:effectLst/>
                <a:latin typeface="+mn-lt"/>
                <a:ea typeface="+mn-ea"/>
                <a:cs typeface="+mn-cs"/>
              </a:rPr>
              <a:t>query editor</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In the query editor, replace the current query with the following query:</a:t>
            </a:r>
          </a:p>
          <a:p>
            <a:r>
              <a:rPr lang="en-US" sz="1200" kern="1200" dirty="0">
                <a:solidFill>
                  <a:schemeClr val="tx1"/>
                </a:solidFill>
                <a:effectLst/>
                <a:latin typeface="+mn-lt"/>
                <a:ea typeface="+mn-ea"/>
                <a:cs typeface="+mn-cs"/>
              </a:rPr>
              <a:t>		SELECT *</a:t>
            </a:r>
          </a:p>
          <a:p>
            <a:r>
              <a:rPr lang="en-US" sz="1200" kern="1200" dirty="0">
                <a:solidFill>
                  <a:schemeClr val="tx1"/>
                </a:solidFill>
                <a:effectLst/>
                <a:latin typeface="+mn-lt"/>
                <a:ea typeface="+mn-ea"/>
                <a:cs typeface="+mn-cs"/>
              </a:rPr>
              <a:t>		FROM customers</a:t>
            </a:r>
          </a:p>
          <a:p>
            <a:r>
              <a:rPr lang="en-US" sz="1200" kern="1200" dirty="0">
                <a:solidFill>
                  <a:schemeClr val="tx1"/>
                </a:solidFill>
                <a:effectLst/>
                <a:latin typeface="+mn-lt"/>
                <a:ea typeface="+mn-ea"/>
                <a:cs typeface="+mn-cs"/>
              </a:rPr>
              <a:t>		ORDER BY </a:t>
            </a:r>
            <a:r>
              <a:rPr lang="en-US" sz="1200" kern="1200" dirty="0" err="1">
                <a:solidFill>
                  <a:schemeClr val="tx1"/>
                </a:solidFill>
                <a:effectLst/>
                <a:latin typeface="+mn-lt"/>
                <a:ea typeface="+mn-ea"/>
                <a:cs typeface="+mn-cs"/>
              </a:rPr>
              <a:t>customers.address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Click the </a:t>
            </a:r>
            <a:r>
              <a:rPr lang="en-US" sz="1200" b="1" kern="1200" dirty="0">
                <a:solidFill>
                  <a:schemeClr val="tx1"/>
                </a:solidFill>
                <a:effectLst/>
                <a:latin typeface="+mn-lt"/>
                <a:ea typeface="+mn-ea"/>
                <a:cs typeface="+mn-cs"/>
              </a:rPr>
              <a:t>Execute Query</a:t>
            </a:r>
            <a:r>
              <a:rPr lang="en-US" sz="1200" kern="1200" dirty="0">
                <a:solidFill>
                  <a:schemeClr val="tx1"/>
                </a:solidFill>
                <a:effectLst/>
                <a:latin typeface="+mn-lt"/>
                <a:ea typeface="+mn-ea"/>
                <a:cs typeface="+mn-cs"/>
              </a:rPr>
              <a:t> button.</a:t>
            </a:r>
          </a:p>
          <a:p>
            <a:pPr lvl="0"/>
            <a:r>
              <a:rPr lang="en-US" sz="1200" kern="1200" dirty="0">
                <a:solidFill>
                  <a:schemeClr val="tx1"/>
                </a:solidFill>
                <a:effectLst/>
                <a:latin typeface="+mn-lt"/>
                <a:ea typeface="+mn-ea"/>
                <a:cs typeface="+mn-cs"/>
              </a:rPr>
              <a:t>In the </a:t>
            </a:r>
            <a:r>
              <a:rPr lang="en-US" sz="1200" i="1" kern="1200" dirty="0">
                <a:solidFill>
                  <a:schemeClr val="tx1"/>
                </a:solidFill>
                <a:effectLst/>
                <a:latin typeface="+mn-lt"/>
                <a:ea typeface="+mn-ea"/>
                <a:cs typeface="+mn-cs"/>
              </a:rPr>
              <a:t>Results</a:t>
            </a:r>
            <a:r>
              <a:rPr lang="en-US" sz="1200" kern="1200" dirty="0">
                <a:solidFill>
                  <a:schemeClr val="tx1"/>
                </a:solidFill>
                <a:effectLst/>
                <a:latin typeface="+mn-lt"/>
                <a:ea typeface="+mn-ea"/>
                <a:cs typeface="+mn-cs"/>
              </a:rPr>
              <a:t> blade, observe the results of your query.</a:t>
            </a:r>
          </a:p>
          <a:p>
            <a:r>
              <a:rPr lang="en-US" sz="1200" kern="1200" dirty="0">
                <a:solidFill>
                  <a:schemeClr val="tx1"/>
                </a:solidFill>
                <a:effectLst/>
                <a:latin typeface="+mn-lt"/>
                <a:ea typeface="+mn-ea"/>
                <a:cs typeface="+mn-cs"/>
              </a:rPr>
              <a:t>For this hands-on exercise, we have determined that indexing the address property is inefficient and we would like to remove it from our index. The next steps in this exercise will walk us through the process of excluding a specific JSON path from the index.</a:t>
            </a:r>
          </a:p>
          <a:p>
            <a:pPr lvl="0"/>
            <a:r>
              <a:rPr lang="en-US" sz="1200" kern="1200" dirty="0">
                <a:solidFill>
                  <a:schemeClr val="tx1"/>
                </a:solidFill>
                <a:effectLst/>
                <a:latin typeface="+mn-lt"/>
                <a:ea typeface="+mn-ea"/>
                <a:cs typeface="+mn-cs"/>
              </a:rPr>
              <a:t>Close the </a:t>
            </a:r>
            <a:r>
              <a:rPr lang="en-US" sz="1200" i="1" kern="1200" dirty="0">
                <a:solidFill>
                  <a:schemeClr val="tx1"/>
                </a:solidFill>
                <a:effectLst/>
                <a:latin typeface="+mn-lt"/>
                <a:ea typeface="+mn-ea"/>
                <a:cs typeface="+mn-cs"/>
              </a:rPr>
              <a:t>Results</a:t>
            </a:r>
            <a:r>
              <a:rPr lang="en-US" sz="1200" kern="1200" dirty="0">
                <a:solidFill>
                  <a:schemeClr val="tx1"/>
                </a:solidFill>
                <a:effectLst/>
                <a:latin typeface="+mn-lt"/>
                <a:ea typeface="+mn-ea"/>
                <a:cs typeface="+mn-cs"/>
              </a:rPr>
              <a:t> blade.</a:t>
            </a:r>
          </a:p>
          <a:p>
            <a:pPr lvl="0"/>
            <a:r>
              <a:rPr lang="en-US" sz="1200" kern="1200" dirty="0">
                <a:solidFill>
                  <a:schemeClr val="tx1"/>
                </a:solidFill>
                <a:effectLst/>
                <a:latin typeface="+mn-lt"/>
                <a:ea typeface="+mn-ea"/>
                <a:cs typeface="+mn-cs"/>
              </a:rPr>
              <a:t>Locate the menu on the left-side of the </a:t>
            </a:r>
            <a:r>
              <a:rPr lang="en-US" sz="1200" b="1" kern="1200" dirty="0">
                <a:solidFill>
                  <a:schemeClr val="tx1"/>
                </a:solidFill>
                <a:effectLst/>
                <a:latin typeface="+mn-lt"/>
                <a:ea typeface="+mn-ea"/>
                <a:cs typeface="+mn-cs"/>
              </a:rPr>
              <a:t>Query #</a:t>
            </a:r>
            <a:r>
              <a:rPr lang="en-US" sz="1200" kern="1200" dirty="0">
                <a:solidFill>
                  <a:schemeClr val="tx1"/>
                </a:solidFill>
                <a:effectLst/>
                <a:latin typeface="+mn-lt"/>
                <a:ea typeface="+mn-ea"/>
                <a:cs typeface="+mn-cs"/>
              </a:rPr>
              <a:t> blade. In the menu, locate </a:t>
            </a:r>
            <a:r>
              <a:rPr lang="en-US" sz="1200" b="1" kern="1200" dirty="0">
                <a:solidFill>
                  <a:schemeClr val="tx1"/>
                </a:solidFill>
                <a:effectLst/>
                <a:latin typeface="+mn-lt"/>
                <a:ea typeface="+mn-ea"/>
                <a:cs typeface="+mn-cs"/>
              </a:rPr>
              <a:t>Scale &amp; Settings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 the </a:t>
            </a:r>
            <a:r>
              <a:rPr lang="en-US" sz="1200" i="1" kern="1200" dirty="0">
                <a:solidFill>
                  <a:schemeClr val="tx1"/>
                </a:solidFill>
                <a:effectLst/>
                <a:latin typeface="+mn-lt"/>
                <a:ea typeface="+mn-ea"/>
                <a:cs typeface="+mn-cs"/>
              </a:rPr>
              <a:t>Scale &amp; Settings</a:t>
            </a:r>
            <a:r>
              <a:rPr lang="en-US" sz="1200" kern="1200" dirty="0">
                <a:solidFill>
                  <a:schemeClr val="tx1"/>
                </a:solidFill>
                <a:effectLst/>
                <a:latin typeface="+mn-lt"/>
                <a:ea typeface="+mn-ea"/>
                <a:cs typeface="+mn-cs"/>
              </a:rPr>
              <a:t> blade, scroll down to </a:t>
            </a:r>
            <a:r>
              <a:rPr lang="en-US" sz="1200" b="1" kern="1200" dirty="0">
                <a:solidFill>
                  <a:schemeClr val="tx1"/>
                </a:solidFill>
                <a:effectLst/>
                <a:latin typeface="+mn-lt"/>
                <a:ea typeface="+mn-ea"/>
                <a:cs typeface="+mn-cs"/>
              </a:rPr>
              <a:t>Settings</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In the </a:t>
            </a:r>
            <a:r>
              <a:rPr lang="en-US" sz="1200" i="1" kern="1200" dirty="0">
                <a:solidFill>
                  <a:schemeClr val="tx1"/>
                </a:solidFill>
                <a:effectLst/>
                <a:latin typeface="+mn-lt"/>
                <a:ea typeface="+mn-ea"/>
                <a:cs typeface="+mn-cs"/>
              </a:rPr>
              <a:t>Indexing Policy </a:t>
            </a:r>
            <a:r>
              <a:rPr lang="en-US" sz="1200" kern="1200" dirty="0">
                <a:solidFill>
                  <a:schemeClr val="tx1"/>
                </a:solidFill>
                <a:effectLst/>
                <a:latin typeface="+mn-lt"/>
                <a:ea typeface="+mn-ea"/>
                <a:cs typeface="+mn-cs"/>
              </a:rPr>
              <a:t>Within the JSON editor, locate the </a:t>
            </a:r>
            <a:r>
              <a:rPr lang="en-US" sz="1200" b="1" kern="1200" dirty="0" err="1">
                <a:solidFill>
                  <a:schemeClr val="tx1"/>
                </a:solidFill>
                <a:effectLst/>
                <a:latin typeface="+mn-lt"/>
                <a:ea typeface="+mn-ea"/>
                <a:cs typeface="+mn-cs"/>
              </a:rPr>
              <a:t>excludedPaths</a:t>
            </a:r>
            <a:r>
              <a:rPr lang="en-US" sz="1200" kern="1200" dirty="0">
                <a:solidFill>
                  <a:schemeClr val="tx1"/>
                </a:solidFill>
                <a:effectLst/>
                <a:latin typeface="+mn-lt"/>
                <a:ea typeface="+mn-ea"/>
                <a:cs typeface="+mn-cs"/>
              </a:rPr>
              <a:t> property that has its value set to an empty array.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indexingMode</a:t>
            </a:r>
            <a:r>
              <a:rPr lang="en-US" sz="1200" kern="1200" dirty="0">
                <a:solidFill>
                  <a:schemeClr val="tx1"/>
                </a:solidFill>
                <a:effectLst/>
                <a:latin typeface="+mn-lt"/>
                <a:ea typeface="+mn-ea"/>
                <a:cs typeface="+mn-cs"/>
              </a:rPr>
              <a:t>": "consistent",</a:t>
            </a:r>
          </a:p>
          <a:p>
            <a:r>
              <a:rPr lang="en-US" sz="1200" kern="1200" dirty="0">
                <a:solidFill>
                  <a:schemeClr val="tx1"/>
                </a:solidFill>
                <a:effectLst/>
                <a:latin typeface="+mn-lt"/>
                <a:ea typeface="+mn-ea"/>
                <a:cs typeface="+mn-cs"/>
              </a:rPr>
              <a:t>		  "automatic": true,</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includedPaths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"path": "/*",</a:t>
            </a:r>
          </a:p>
          <a:p>
            <a:r>
              <a:rPr lang="en-US" sz="1200" kern="1200" dirty="0">
                <a:solidFill>
                  <a:schemeClr val="tx1"/>
                </a:solidFill>
                <a:effectLst/>
                <a:latin typeface="+mn-lt"/>
                <a:ea typeface="+mn-ea"/>
                <a:cs typeface="+mn-cs"/>
              </a:rPr>
              <a:t>		      "indexes":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"kind": "Range",</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"Number",</a:t>
            </a:r>
          </a:p>
          <a:p>
            <a:r>
              <a:rPr lang="en-US" sz="1200" kern="1200" dirty="0">
                <a:solidFill>
                  <a:schemeClr val="tx1"/>
                </a:solidFill>
                <a:effectLst/>
                <a:latin typeface="+mn-lt"/>
                <a:ea typeface="+mn-ea"/>
                <a:cs typeface="+mn-cs"/>
              </a:rPr>
              <a:t>		          "precision": -1</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"kind": "Range",</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"String",</a:t>
            </a:r>
          </a:p>
          <a:p>
            <a:r>
              <a:rPr lang="en-US" sz="1200" kern="1200" dirty="0">
                <a:solidFill>
                  <a:schemeClr val="tx1"/>
                </a:solidFill>
                <a:effectLst/>
                <a:latin typeface="+mn-lt"/>
                <a:ea typeface="+mn-ea"/>
                <a:cs typeface="+mn-cs"/>
              </a:rPr>
              <a:t>		          "precision": -1</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"kind": "Spatial",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"Point"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excludedPaths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Replace the value of the </a:t>
            </a:r>
            <a:r>
              <a:rPr lang="en-US" sz="1200" b="1" kern="1200" dirty="0" err="1">
                <a:solidFill>
                  <a:schemeClr val="tx1"/>
                </a:solidFill>
                <a:effectLst/>
                <a:latin typeface="+mn-lt"/>
                <a:ea typeface="+mn-ea"/>
                <a:cs typeface="+mn-cs"/>
              </a:rPr>
              <a:t>excludedPaths</a:t>
            </a:r>
            <a:r>
              <a:rPr lang="en-US" sz="1200" kern="1200" dirty="0">
                <a:solidFill>
                  <a:schemeClr val="tx1"/>
                </a:solidFill>
                <a:effectLst/>
                <a:latin typeface="+mn-lt"/>
                <a:ea typeface="+mn-ea"/>
                <a:cs typeface="+mn-cs"/>
              </a:rPr>
              <a:t> property with the following array: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"path": "/address/*"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Your index should now look like this: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indexingMode</a:t>
            </a:r>
            <a:r>
              <a:rPr lang="en-US" sz="1200" kern="1200" dirty="0">
                <a:solidFill>
                  <a:schemeClr val="tx1"/>
                </a:solidFill>
                <a:effectLst/>
                <a:latin typeface="+mn-lt"/>
                <a:ea typeface="+mn-ea"/>
                <a:cs typeface="+mn-cs"/>
              </a:rPr>
              <a:t>": "consistent",</a:t>
            </a:r>
          </a:p>
          <a:p>
            <a:r>
              <a:rPr lang="en-US" sz="1200" kern="1200" dirty="0">
                <a:solidFill>
                  <a:schemeClr val="tx1"/>
                </a:solidFill>
                <a:effectLst/>
                <a:latin typeface="+mn-lt"/>
                <a:ea typeface="+mn-ea"/>
                <a:cs typeface="+mn-cs"/>
              </a:rPr>
              <a:t>		  "automatic": true,</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includedPaths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"path": "/*",</a:t>
            </a:r>
          </a:p>
          <a:p>
            <a:r>
              <a:rPr lang="en-US" sz="1200" kern="1200" dirty="0">
                <a:solidFill>
                  <a:schemeClr val="tx1"/>
                </a:solidFill>
                <a:effectLst/>
                <a:latin typeface="+mn-lt"/>
                <a:ea typeface="+mn-ea"/>
                <a:cs typeface="+mn-cs"/>
              </a:rPr>
              <a:t>		      "indexes":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"kind": "Range",</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"Number",</a:t>
            </a:r>
          </a:p>
          <a:p>
            <a:r>
              <a:rPr lang="en-US" sz="1200" kern="1200" dirty="0">
                <a:solidFill>
                  <a:schemeClr val="tx1"/>
                </a:solidFill>
                <a:effectLst/>
                <a:latin typeface="+mn-lt"/>
                <a:ea typeface="+mn-ea"/>
                <a:cs typeface="+mn-cs"/>
              </a:rPr>
              <a:t>		          "precision": -1</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"kind": "Range",</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"String",</a:t>
            </a:r>
          </a:p>
          <a:p>
            <a:r>
              <a:rPr lang="en-US" sz="1200" kern="1200" dirty="0">
                <a:solidFill>
                  <a:schemeClr val="tx1"/>
                </a:solidFill>
                <a:effectLst/>
                <a:latin typeface="+mn-lt"/>
                <a:ea typeface="+mn-ea"/>
                <a:cs typeface="+mn-cs"/>
              </a:rPr>
              <a:t>		          "precision": -1</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"kind": "Spatial",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"Point"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excludedPaths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"path": "/address/*"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Click the </a:t>
            </a:r>
            <a:r>
              <a:rPr lang="en-US" sz="1200" b="1" kern="1200" dirty="0">
                <a:solidFill>
                  <a:schemeClr val="tx1"/>
                </a:solidFill>
                <a:effectLst/>
                <a:latin typeface="+mn-lt"/>
                <a:ea typeface="+mn-ea"/>
                <a:cs typeface="+mn-cs"/>
              </a:rPr>
              <a:t>OK</a:t>
            </a:r>
            <a:r>
              <a:rPr lang="en-US" sz="1200" kern="1200" dirty="0">
                <a:solidFill>
                  <a:schemeClr val="tx1"/>
                </a:solidFill>
                <a:effectLst/>
                <a:latin typeface="+mn-lt"/>
                <a:ea typeface="+mn-ea"/>
                <a:cs typeface="+mn-cs"/>
              </a:rPr>
              <a:t> button at the bottom of the blade.</a:t>
            </a:r>
          </a:p>
          <a:p>
            <a:pPr lvl="0"/>
            <a:r>
              <a:rPr lang="en-US" sz="1200" kern="1200" dirty="0">
                <a:solidFill>
                  <a:schemeClr val="tx1"/>
                </a:solidFill>
                <a:effectLst/>
                <a:latin typeface="+mn-lt"/>
                <a:ea typeface="+mn-ea"/>
                <a:cs typeface="+mn-cs"/>
              </a:rPr>
              <a:t>In the </a:t>
            </a:r>
            <a:r>
              <a:rPr lang="en-US" sz="1200" i="1" kern="1200" dirty="0">
                <a:solidFill>
                  <a:schemeClr val="tx1"/>
                </a:solidFill>
                <a:effectLst/>
                <a:latin typeface="+mn-lt"/>
                <a:ea typeface="+mn-ea"/>
                <a:cs typeface="+mn-cs"/>
              </a:rPr>
              <a:t>Settings</a:t>
            </a:r>
            <a:r>
              <a:rPr lang="en-US" sz="1200" kern="1200" dirty="0">
                <a:solidFill>
                  <a:schemeClr val="tx1"/>
                </a:solidFill>
                <a:effectLst/>
                <a:latin typeface="+mn-lt"/>
                <a:ea typeface="+mn-ea"/>
                <a:cs typeface="+mn-cs"/>
              </a:rPr>
              <a:t> blade, click the </a:t>
            </a:r>
            <a:r>
              <a:rPr lang="en-US" sz="1200" b="1" kern="1200" dirty="0">
                <a:solidFill>
                  <a:schemeClr val="tx1"/>
                </a:solidFill>
                <a:effectLst/>
                <a:latin typeface="+mn-lt"/>
                <a:ea typeface="+mn-ea"/>
                <a:cs typeface="+mn-cs"/>
              </a:rPr>
              <a:t>Save</a:t>
            </a:r>
            <a:r>
              <a:rPr lang="en-US" sz="1200" kern="1200" dirty="0">
                <a:solidFill>
                  <a:schemeClr val="tx1"/>
                </a:solidFill>
                <a:effectLst/>
                <a:latin typeface="+mn-lt"/>
                <a:ea typeface="+mn-ea"/>
                <a:cs typeface="+mn-cs"/>
              </a:rPr>
              <a:t> button at the top of the blade. Wait for the collection “</a:t>
            </a:r>
            <a:r>
              <a:rPr lang="en-US" sz="1200" b="1" kern="1200" dirty="0">
                <a:solidFill>
                  <a:schemeClr val="tx1"/>
                </a:solidFill>
                <a:effectLst/>
                <a:latin typeface="+mn-lt"/>
                <a:ea typeface="+mn-ea"/>
                <a:cs typeface="+mn-cs"/>
              </a:rPr>
              <a:t>Update</a:t>
            </a:r>
            <a:r>
              <a:rPr lang="en-US" sz="1200" kern="1200" dirty="0">
                <a:solidFill>
                  <a:schemeClr val="tx1"/>
                </a:solidFill>
                <a:effectLst/>
                <a:latin typeface="+mn-lt"/>
                <a:ea typeface="+mn-ea"/>
                <a:cs typeface="+mn-cs"/>
              </a:rPr>
              <a:t>” operation to complete.</a:t>
            </a:r>
          </a:p>
          <a:p>
            <a:pPr lvl="0"/>
            <a:r>
              <a:rPr lang="en-US" sz="1200" kern="1200" dirty="0">
                <a:solidFill>
                  <a:schemeClr val="tx1"/>
                </a:solidFill>
                <a:effectLst/>
                <a:latin typeface="+mn-lt"/>
                <a:ea typeface="+mn-ea"/>
                <a:cs typeface="+mn-cs"/>
              </a:rPr>
              <a:t>In the SQL API, locate and click the </a:t>
            </a:r>
            <a:r>
              <a:rPr lang="en-US" sz="1200" b="1" kern="1200" dirty="0">
                <a:solidFill>
                  <a:schemeClr val="tx1"/>
                </a:solidFill>
                <a:effectLst/>
                <a:latin typeface="+mn-lt"/>
                <a:ea typeface="+mn-ea"/>
                <a:cs typeface="+mn-cs"/>
              </a:rPr>
              <a:t>customers</a:t>
            </a:r>
            <a:r>
              <a:rPr lang="en-US" sz="1200" kern="1200" dirty="0">
                <a:solidFill>
                  <a:schemeClr val="tx1"/>
                </a:solidFill>
                <a:effectLst/>
                <a:latin typeface="+mn-lt"/>
                <a:ea typeface="+mn-ea"/>
                <a:cs typeface="+mn-cs"/>
              </a:rPr>
              <a:t> section and then click the </a:t>
            </a:r>
            <a:r>
              <a:rPr lang="en-US" sz="1200" b="1" kern="1200" dirty="0">
                <a:solidFill>
                  <a:schemeClr val="tx1"/>
                </a:solidFill>
                <a:effectLst/>
                <a:latin typeface="+mn-lt"/>
                <a:ea typeface="+mn-ea"/>
                <a:cs typeface="+mn-cs"/>
              </a:rPr>
              <a:t>New SQL Query</a:t>
            </a:r>
            <a:r>
              <a:rPr lang="en-US" sz="1200" kern="1200" dirty="0">
                <a:solidFill>
                  <a:schemeClr val="tx1"/>
                </a:solidFill>
                <a:effectLst/>
                <a:latin typeface="+mn-lt"/>
                <a:ea typeface="+mn-ea"/>
                <a:cs typeface="+mn-cs"/>
              </a:rPr>
              <a:t> option in the menu.</a:t>
            </a:r>
          </a:p>
          <a:p>
            <a:pPr lvl="0"/>
            <a:r>
              <a:rPr lang="en-US" sz="1200" kern="1200" dirty="0">
                <a:solidFill>
                  <a:schemeClr val="tx1"/>
                </a:solidFill>
                <a:effectLst/>
                <a:latin typeface="+mn-lt"/>
                <a:ea typeface="+mn-ea"/>
                <a:cs typeface="+mn-cs"/>
              </a:rPr>
              <a:t>In the </a:t>
            </a:r>
            <a:r>
              <a:rPr lang="en-US" sz="1200" i="1" kern="1200" dirty="0">
                <a:solidFill>
                  <a:schemeClr val="tx1"/>
                </a:solidFill>
                <a:effectLst/>
                <a:latin typeface="+mn-lt"/>
                <a:ea typeface="+mn-ea"/>
                <a:cs typeface="+mn-cs"/>
              </a:rPr>
              <a:t>query editor</a:t>
            </a:r>
            <a:r>
              <a:rPr lang="en-US" sz="1200" kern="1200" dirty="0">
                <a:solidFill>
                  <a:schemeClr val="tx1"/>
                </a:solidFill>
                <a:effectLst/>
                <a:latin typeface="+mn-lt"/>
                <a:ea typeface="+mn-ea"/>
                <a:cs typeface="+mn-cs"/>
              </a:rPr>
              <a:t>, replace the current query with the following query:</a:t>
            </a:r>
          </a:p>
          <a:p>
            <a:r>
              <a:rPr lang="en-US" sz="1200" kern="1200" dirty="0">
                <a:solidFill>
                  <a:schemeClr val="tx1"/>
                </a:solidFill>
                <a:effectLst/>
                <a:latin typeface="+mn-lt"/>
                <a:ea typeface="+mn-ea"/>
                <a:cs typeface="+mn-cs"/>
              </a:rPr>
              <a:t>		SELECT *</a:t>
            </a:r>
          </a:p>
          <a:p>
            <a:r>
              <a:rPr lang="en-US" sz="1200" kern="1200" dirty="0">
                <a:solidFill>
                  <a:schemeClr val="tx1"/>
                </a:solidFill>
                <a:effectLst/>
                <a:latin typeface="+mn-lt"/>
                <a:ea typeface="+mn-ea"/>
                <a:cs typeface="+mn-cs"/>
              </a:rPr>
              <a:t>		FROM customers</a:t>
            </a:r>
          </a:p>
          <a:p>
            <a:r>
              <a:rPr lang="en-US" sz="1200" kern="1200" dirty="0">
                <a:solidFill>
                  <a:schemeClr val="tx1"/>
                </a:solidFill>
                <a:effectLst/>
                <a:latin typeface="+mn-lt"/>
                <a:ea typeface="+mn-ea"/>
                <a:cs typeface="+mn-cs"/>
              </a:rPr>
              <a:t>		ORDER BY </a:t>
            </a:r>
            <a:r>
              <a:rPr lang="en-US" sz="1200" kern="1200" dirty="0" err="1">
                <a:solidFill>
                  <a:schemeClr val="tx1"/>
                </a:solidFill>
                <a:effectLst/>
                <a:latin typeface="+mn-lt"/>
                <a:ea typeface="+mn-ea"/>
                <a:cs typeface="+mn-cs"/>
              </a:rPr>
              <a:t>customers.address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Click the </a:t>
            </a:r>
            <a:r>
              <a:rPr lang="en-US" sz="1200" b="1" kern="1200" dirty="0">
                <a:solidFill>
                  <a:schemeClr val="tx1"/>
                </a:solidFill>
                <a:effectLst/>
                <a:latin typeface="+mn-lt"/>
                <a:ea typeface="+mn-ea"/>
                <a:cs typeface="+mn-cs"/>
              </a:rPr>
              <a:t>Run Query</a:t>
            </a:r>
            <a:r>
              <a:rPr lang="en-US" sz="1200" kern="1200" dirty="0">
                <a:solidFill>
                  <a:schemeClr val="tx1"/>
                </a:solidFill>
                <a:effectLst/>
                <a:latin typeface="+mn-lt"/>
                <a:ea typeface="+mn-ea"/>
                <a:cs typeface="+mn-cs"/>
              </a:rPr>
              <a:t> button.</a:t>
            </a:r>
          </a:p>
          <a:p>
            <a:pPr lvl="0"/>
            <a:r>
              <a:rPr lang="en-US" sz="1200" kern="1200" dirty="0">
                <a:solidFill>
                  <a:schemeClr val="tx1"/>
                </a:solidFill>
                <a:effectLst/>
                <a:latin typeface="+mn-lt"/>
                <a:ea typeface="+mn-ea"/>
                <a:cs typeface="+mn-cs"/>
              </a:rPr>
              <a:t>The query should fail immediately. Scroll down to the bottom of the </a:t>
            </a:r>
            <a:r>
              <a:rPr lang="en-US" sz="1200" i="1" kern="1200" dirty="0">
                <a:solidFill>
                  <a:schemeClr val="tx1"/>
                </a:solidFill>
                <a:effectLst/>
                <a:latin typeface="+mn-lt"/>
                <a:ea typeface="+mn-ea"/>
                <a:cs typeface="+mn-cs"/>
              </a:rPr>
              <a:t>Query Explorer</a:t>
            </a:r>
            <a:r>
              <a:rPr lang="en-US" sz="1200" kern="1200" dirty="0">
                <a:solidFill>
                  <a:schemeClr val="tx1"/>
                </a:solidFill>
                <a:effectLst/>
                <a:latin typeface="+mn-lt"/>
                <a:ea typeface="+mn-ea"/>
                <a:cs typeface="+mn-cs"/>
              </a:rPr>
              <a:t> blade to view the error message:</a:t>
            </a:r>
          </a:p>
          <a:p>
            <a:r>
              <a:rPr lang="en-US" sz="1200" i="1" kern="1200" dirty="0">
                <a:solidFill>
                  <a:schemeClr val="tx1"/>
                </a:solidFill>
                <a:effectLst/>
                <a:latin typeface="+mn-lt"/>
                <a:ea typeface="+mn-ea"/>
                <a:cs typeface="+mn-cs"/>
              </a:rPr>
              <a:t>"Order-by item requires a range index to be defined on the corresponding index path."</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Because the </a:t>
            </a:r>
            <a:r>
              <a:rPr lang="en-US" sz="1200" b="1" kern="1200" dirty="0">
                <a:solidFill>
                  <a:schemeClr val="tx1"/>
                </a:solidFill>
                <a:effectLst/>
                <a:latin typeface="+mn-lt"/>
                <a:ea typeface="+mn-ea"/>
                <a:cs typeface="+mn-cs"/>
              </a:rPr>
              <a:t>address</a:t>
            </a:r>
            <a:r>
              <a:rPr lang="en-US" sz="1200" kern="1200" dirty="0">
                <a:solidFill>
                  <a:schemeClr val="tx1"/>
                </a:solidFill>
                <a:effectLst/>
                <a:latin typeface="+mn-lt"/>
                <a:ea typeface="+mn-ea"/>
                <a:cs typeface="+mn-cs"/>
              </a:rPr>
              <a:t> property is no longer indexed, you are unable to order the document using this property.</a:t>
            </a:r>
          </a:p>
          <a:p>
            <a:r>
              <a:rPr lang="en-US" sz="1200" kern="1200" dirty="0">
                <a:solidFill>
                  <a:schemeClr val="tx1"/>
                </a:solidFill>
                <a:effectLst/>
                <a:latin typeface="+mn-lt"/>
                <a:ea typeface="+mn-ea"/>
                <a:cs typeface="+mn-cs"/>
              </a:rPr>
              <a:t>Source: edx.org  </a:t>
            </a:r>
          </a:p>
          <a:p>
            <a:r>
              <a:rPr lang="en-US" sz="1200" kern="1200">
                <a:solidFill>
                  <a:schemeClr val="tx1"/>
                </a:solidFill>
                <a:effectLst/>
                <a:latin typeface="+mn-lt"/>
                <a:ea typeface="+mn-ea"/>
                <a:cs typeface="+mn-cs"/>
              </a:rPr>
              <a:t>Microsoft: DAT221xIntroduction to NoSQL Data Solutions</a:t>
            </a:r>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3396287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3915114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gn="l"/>
            <a:r>
              <a:rPr lang="en-US" b="0" i="0" dirty="0">
                <a:solidFill>
                  <a:srgbClr val="000000"/>
                </a:solidFill>
                <a:effectLst/>
                <a:latin typeface="segoe-ui_normal"/>
              </a:rPr>
              <a:t>The basic flow of a user request is as follows:</a:t>
            </a:r>
          </a:p>
          <a:p>
            <a:pPr algn="l">
              <a:buFont typeface="Arial" panose="020B0604020202020204" pitchFamily="34" charset="0"/>
              <a:buChar char="•"/>
            </a:pPr>
            <a:r>
              <a:rPr lang="en-US" b="0" i="0" dirty="0">
                <a:solidFill>
                  <a:srgbClr val="000000"/>
                </a:solidFill>
                <a:effectLst/>
                <a:latin typeface="segoe-ui_normal"/>
              </a:rPr>
              <a:t>The user database account is made ready, and storage keys are retrieved via a request to the Management Service Resource Provider.</a:t>
            </a:r>
          </a:p>
          <a:p>
            <a:pPr algn="l">
              <a:buFont typeface="Arial" panose="020B0604020202020204" pitchFamily="34" charset="0"/>
              <a:buChar char="•"/>
            </a:pPr>
            <a:r>
              <a:rPr lang="en-US" b="0" i="0" dirty="0">
                <a:solidFill>
                  <a:srgbClr val="000000"/>
                </a:solidFill>
                <a:effectLst/>
                <a:latin typeface="segoe-ui_normal"/>
              </a:rPr>
              <a:t>A user creates a connection to Cosmos DB via HTTPS/secure transport. (The SDKs abstract the details.)</a:t>
            </a:r>
          </a:p>
          <a:p>
            <a:pPr algn="l">
              <a:buFont typeface="Arial" panose="020B0604020202020204" pitchFamily="34" charset="0"/>
              <a:buChar char="•"/>
            </a:pPr>
            <a:r>
              <a:rPr lang="en-US" b="0" i="0" dirty="0">
                <a:solidFill>
                  <a:srgbClr val="000000"/>
                </a:solidFill>
                <a:effectLst/>
                <a:latin typeface="segoe-ui_normal"/>
              </a:rPr>
              <a:t>The user sends a JSON document to be stored over the previously created secure connection.</a:t>
            </a:r>
          </a:p>
          <a:p>
            <a:pPr algn="l">
              <a:buFont typeface="Arial" panose="020B0604020202020204" pitchFamily="34" charset="0"/>
              <a:buChar char="•"/>
            </a:pPr>
            <a:r>
              <a:rPr lang="en-US" b="0" i="0" dirty="0">
                <a:solidFill>
                  <a:srgbClr val="000000"/>
                </a:solidFill>
                <a:effectLst/>
                <a:latin typeface="segoe-ui_normal"/>
              </a:rPr>
              <a:t>The JSON document is indexed unless the user has turned off indexing.</a:t>
            </a:r>
          </a:p>
          <a:p>
            <a:pPr algn="l">
              <a:buFont typeface="Arial" panose="020B0604020202020204" pitchFamily="34" charset="0"/>
              <a:buChar char="•"/>
            </a:pPr>
            <a:r>
              <a:rPr lang="en-US" b="0" i="0" dirty="0">
                <a:solidFill>
                  <a:srgbClr val="000000"/>
                </a:solidFill>
                <a:effectLst/>
                <a:latin typeface="segoe-ui_normal"/>
              </a:rPr>
              <a:t>Both the JSON document and index data are written to secure storage.</a:t>
            </a:r>
          </a:p>
          <a:p>
            <a:pPr algn="l">
              <a:buFont typeface="Arial" panose="020B0604020202020204" pitchFamily="34" charset="0"/>
              <a:buChar char="•"/>
            </a:pPr>
            <a:r>
              <a:rPr lang="en-US" b="0" i="0" dirty="0">
                <a:solidFill>
                  <a:srgbClr val="000000"/>
                </a:solidFill>
                <a:effectLst/>
                <a:latin typeface="segoe-ui_normal"/>
              </a:rPr>
              <a:t>Periodically, data is read from the secure storage and backed up to the Azure Encrypted Blob Store.</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3308281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2211640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377063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The following topics are not included in this presentations due to time constrains</a:t>
            </a:r>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995287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34</a:t>
            </a:fld>
            <a:endParaRPr lang="en-US" dirty="0"/>
          </a:p>
        </p:txBody>
      </p:sp>
    </p:spTree>
    <p:extLst>
      <p:ext uri="{BB962C8B-B14F-4D97-AF65-F5344CB8AC3E}">
        <p14:creationId xmlns:p14="http://schemas.microsoft.com/office/powerpoint/2010/main" val="2501085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35</a:t>
            </a:fld>
            <a:endParaRPr lang="en-US" dirty="0"/>
          </a:p>
        </p:txBody>
      </p:sp>
    </p:spTree>
    <p:extLst>
      <p:ext uri="{BB962C8B-B14F-4D97-AF65-F5344CB8AC3E}">
        <p14:creationId xmlns:p14="http://schemas.microsoft.com/office/powerpoint/2010/main" val="20211557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37</a:t>
            </a:fld>
            <a:endParaRPr lang="en-US" dirty="0"/>
          </a:p>
        </p:txBody>
      </p:sp>
    </p:spTree>
    <p:extLst>
      <p:ext uri="{BB962C8B-B14F-4D97-AF65-F5344CB8AC3E}">
        <p14:creationId xmlns:p14="http://schemas.microsoft.com/office/powerpoint/2010/main" val="3658974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3534437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Why do we need it?</a:t>
            </a:r>
          </a:p>
          <a:p>
            <a:r>
              <a:rPr lang="en-US" dirty="0"/>
              <a:t>Billing mechanism </a:t>
            </a:r>
          </a:p>
          <a:p>
            <a:r>
              <a:rPr lang="en-US" dirty="0"/>
              <a:t>Deterministic way of showing how much resources are allocated to you</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966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Cosmos DB is designed to allow customers to elastically scale throughput based on the application traffic patterns across different regions to support fluctuating workloads varying both by geography and time. Operating hundreds of thousands of globally distributed and diverse workloads cost-effectively requires </a:t>
            </a:r>
            <a:r>
              <a:rPr lang="en-US" i="1" dirty="0"/>
              <a:t>fine-grained multi-tenancy</a:t>
            </a:r>
            <a:r>
              <a:rPr lang="en-US" dirty="0"/>
              <a:t>, where hundreds of customers share the same machine and yet thousands share the same cluster. To provide performance isolation to each customer while operating cost-effectively, we’ve engineered the entire system from the ground up with resource governance in mind. As a resource governed system, Azure Cosmos DB is a massively distributed queuing system with cascaded stages of components, each carefully calibrated to deliver predictable throughput while operating within the allotted budget of system resources. In order to optimally utilize the system resources (CPU, memory, disk, and network) available within a given cluster, every machine in the cluster is capable of </a:t>
            </a:r>
            <a:r>
              <a:rPr lang="en-US" i="1" dirty="0"/>
              <a:t>dynamically</a:t>
            </a:r>
            <a:r>
              <a:rPr lang="en-US" dirty="0"/>
              <a:t> hosting from 10s to 100s of customers. Rate-limiting and back-pressure are plumbed across the entire stack from the admission control to all I/O paths. Our database engine is designed to exploit fine-grained concurrency and to deliver high throughput while operating within frugal amounts of system resources.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6828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number of database operations issued within a unit of time (i.e., throughput) is the fundamental unit of reservation and consumption of system resources. Customers can perform wide range of database operations against their data. Depending on the operation type and the size of (the request and response) payload the operation may consume different amounts of system resources. In order to provide a normalized model for accounting the resources consumed by a request, budget system resources corresponding to the throughput a given resource partition needs to deliver, and charge the customers for throughput across various database operations consistently and in a hardware agnostic manner, we have defined an abstract rate-based currency for throughput called </a:t>
            </a:r>
            <a:r>
              <a:rPr lang="en-US" i="1" dirty="0"/>
              <a:t>Request Unit</a:t>
            </a:r>
            <a:r>
              <a:rPr lang="en-US" dirty="0"/>
              <a:t> or </a:t>
            </a:r>
            <a:r>
              <a:rPr lang="en-US" i="1" dirty="0"/>
              <a:t>RU</a:t>
            </a:r>
            <a:r>
              <a:rPr lang="en-US" dirty="0"/>
              <a:t>, which is available in two denominations based on the time granularity - </a:t>
            </a:r>
            <a:r>
              <a:rPr lang="en-US" i="1" dirty="0"/>
              <a:t>request units/sec</a:t>
            </a:r>
            <a:r>
              <a:rPr lang="en-US" dirty="0"/>
              <a:t> (</a:t>
            </a:r>
            <a:r>
              <a:rPr lang="en-US" i="1" dirty="0"/>
              <a:t>RU/s</a:t>
            </a:r>
            <a:r>
              <a:rPr lang="en-US" dirty="0"/>
              <a:t>) and </a:t>
            </a:r>
            <a:r>
              <a:rPr lang="en-US" i="1" dirty="0"/>
              <a:t>request units per minute</a:t>
            </a:r>
            <a:r>
              <a:rPr lang="en-US" dirty="0"/>
              <a:t> (</a:t>
            </a:r>
            <a:r>
              <a:rPr lang="en-US" i="1" dirty="0"/>
              <a:t>RU/m</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Write takes more operations compared to read?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Consistency. Writing to multiple machines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Showing you one page at a time for query to the amount of data so optimize to reduce the RU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Consumed VS provisioned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Can’t use consumed, has to be provisioned.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0577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Customers can elastically scale throughput of a container by programmatically provisioning RU/s (and/or RU/m) on a container. Internally, the system manages resource partitions to deliver the throughput on a given container. Elastically scaling throughput using horizontally partitioning of resources requires that each resource partition is capable of delivering the portion of the overall throughput for a given budget of system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part of the admission control, each resource partition employs adaptive rate limiting. If the resource partition receives more requests within a second than it was calibrated against, the client will receive “request rate too large” with a back-off interval after which the client can retry. Within each second, a resource partition performs (rate limited) background chores (e.g., background GC of the log structured database engine, taking periodic snapshot backups, deleting expired items etc.) within the spare capacity of RUs (if any).  Once a request is admitted, we account for the RUs consumed by each micro-operation (e.g., analyzing an item, reading/writing a page, or executing a query operator).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8282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393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#70-777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#70-777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40508269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0" dirty="0">
              <a:solidFill>
                <a:srgbClr val="FFFFFF"/>
              </a:solidFill>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483768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65402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148253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93153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2195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05144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9461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5198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199833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49488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162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3399FF"/>
                </a:solidFill>
              </a:rPr>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#70-777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24" r:id="rId2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0" dirty="0">
              <a:solidFill>
                <a:srgbClr val="FFFFFF"/>
              </a:solidFill>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fontAlgn="auto" hangingPunct="0">
              <a:spcBef>
                <a:spcPts val="0"/>
              </a:spcBef>
              <a:spcAft>
                <a:spcPts val="0"/>
              </a:spcAft>
              <a:defRPr/>
            </a:pPr>
            <a:endParaRPr lang="en-US" b="0" dirty="0">
              <a:solidFill>
                <a:srgbClr val="000000"/>
              </a:solidFill>
              <a:latin typeface="Verdana"/>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707537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cosmos-db/request-unit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cosmos-db/monitor-account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en-us/azure/cosmos-db/time-to-liv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cosmos-db/indexing-policie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docs.microsoft.com/en-us/azure/cosmos-db/secure-access-to-dat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azure/cosmos-db/database-encryption-at-res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azure/cosmos-db/firewall-support"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cosmos-db/firewall-suppor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overview-of-diagnostic-log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hyperlink" Target="https://docs.microsoft.com/en-us/azure/cosmos-db/performance-tip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us/rest/api/cosmos-db/http-status-codes-for-cosmosdb"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pricing/details/cosmos-db/"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70-777 Implementing Microsoft Azure Cosmos DB Solutions </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dirty="0"/>
              <a:t>Partition and Model Data</a:t>
            </a:r>
          </a:p>
          <a:p>
            <a:r>
              <a:rPr lang="en-US" dirty="0"/>
              <a:t>Replicate Data Across the World</a:t>
            </a:r>
          </a:p>
          <a:p>
            <a:r>
              <a:rPr lang="en-US" dirty="0">
                <a:solidFill>
                  <a:srgbClr val="FFC000"/>
                </a:solidFill>
              </a:rPr>
              <a:t>Tune and Debug Azure Cosmos DB Solutions</a:t>
            </a:r>
          </a:p>
          <a:p>
            <a:r>
              <a:rPr lang="en-US" dirty="0"/>
              <a:t>Perform Integration and Develop Solutions</a:t>
            </a:r>
          </a:p>
          <a:p>
            <a:endParaRPr lang="en-US" dirty="0"/>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https://www.microsoft.com/en-ie/learning/exam-70-777.aspx</a:t>
            </a:r>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0375" y="740662"/>
            <a:ext cx="3517697" cy="1658256"/>
          </a:xfrm>
          <a:prstGeom prst="rect">
            <a:avLst/>
          </a:prstGeom>
        </p:spPr>
      </p:pic>
      <p:sp>
        <p:nvSpPr>
          <p:cNvPr id="4" name="Title 3"/>
          <p:cNvSpPr>
            <a:spLocks noGrp="1"/>
          </p:cNvSpPr>
          <p:nvPr>
            <p:ph type="title"/>
          </p:nvPr>
        </p:nvSpPr>
        <p:spPr/>
        <p:txBody>
          <a:bodyPr/>
          <a:lstStyle/>
          <a:p>
            <a:r>
              <a:rPr lang="en-US" dirty="0"/>
              <a:t>Request Units</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90218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0375" y="740662"/>
            <a:ext cx="3517697" cy="1804572"/>
          </a:xfrm>
          <a:prstGeom prst="rect">
            <a:avLst/>
          </a:prstGeom>
        </p:spPr>
      </p:pic>
      <p:sp>
        <p:nvSpPr>
          <p:cNvPr id="4" name="Title 3"/>
          <p:cNvSpPr>
            <a:spLocks noGrp="1"/>
          </p:cNvSpPr>
          <p:nvPr>
            <p:ph type="title"/>
          </p:nvPr>
        </p:nvSpPr>
        <p:spPr/>
        <p:txBody>
          <a:bodyPr/>
          <a:lstStyle/>
          <a:p>
            <a:r>
              <a:rPr lang="en-US" dirty="0"/>
              <a:t>Request Units</a:t>
            </a:r>
          </a:p>
        </p:txBody>
      </p:sp>
      <p:sp>
        <p:nvSpPr>
          <p:cNvPr id="10" name="Text Placeholder 9"/>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3539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0375" y="740662"/>
            <a:ext cx="5688061" cy="2591025"/>
          </a:xfrm>
          <a:prstGeom prst="rect">
            <a:avLst/>
          </a:prstGeom>
        </p:spPr>
      </p:pic>
      <p:sp>
        <p:nvSpPr>
          <p:cNvPr id="4" name="Title 3"/>
          <p:cNvSpPr>
            <a:spLocks noGrp="1"/>
          </p:cNvSpPr>
          <p:nvPr>
            <p:ph type="title"/>
          </p:nvPr>
        </p:nvSpPr>
        <p:spPr/>
        <p:txBody>
          <a:bodyPr/>
          <a:lstStyle/>
          <a:p>
            <a:r>
              <a:rPr lang="en-US" dirty="0"/>
              <a:t>Request Units</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5507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0375" y="740662"/>
            <a:ext cx="5688061" cy="3042168"/>
          </a:xfrm>
          <a:prstGeom prst="rect">
            <a:avLst/>
          </a:prstGeom>
        </p:spPr>
      </p:pic>
      <p:sp>
        <p:nvSpPr>
          <p:cNvPr id="4" name="Title 3"/>
          <p:cNvSpPr>
            <a:spLocks noGrp="1"/>
          </p:cNvSpPr>
          <p:nvPr>
            <p:ph type="title"/>
          </p:nvPr>
        </p:nvSpPr>
        <p:spPr/>
        <p:txBody>
          <a:bodyPr/>
          <a:lstStyle/>
          <a:p>
            <a:r>
              <a:rPr lang="en-US" dirty="0"/>
              <a:t>Request Units</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0748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0375" y="740662"/>
            <a:ext cx="5688061" cy="3188484"/>
          </a:xfrm>
          <a:prstGeom prst="rect">
            <a:avLst/>
          </a:prstGeom>
        </p:spPr>
      </p:pic>
      <p:sp>
        <p:nvSpPr>
          <p:cNvPr id="4" name="Title 3"/>
          <p:cNvSpPr>
            <a:spLocks noGrp="1"/>
          </p:cNvSpPr>
          <p:nvPr>
            <p:ph type="title"/>
          </p:nvPr>
        </p:nvSpPr>
        <p:spPr/>
        <p:txBody>
          <a:bodyPr/>
          <a:lstStyle/>
          <a:p>
            <a:r>
              <a:rPr lang="en-US" dirty="0"/>
              <a:t>Request Units</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814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0375" y="740662"/>
            <a:ext cx="5688061" cy="4005419"/>
          </a:xfrm>
          <a:prstGeom prst="rect">
            <a:avLst/>
          </a:prstGeom>
        </p:spPr>
      </p:pic>
      <p:sp>
        <p:nvSpPr>
          <p:cNvPr id="4" name="Title 3"/>
          <p:cNvSpPr>
            <a:spLocks noGrp="1"/>
          </p:cNvSpPr>
          <p:nvPr>
            <p:ph type="title"/>
          </p:nvPr>
        </p:nvSpPr>
        <p:spPr/>
        <p:txBody>
          <a:bodyPr/>
          <a:lstStyle/>
          <a:p>
            <a:r>
              <a:rPr lang="en-US" dirty="0"/>
              <a:t>Request Units</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1146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Units</a:t>
            </a:r>
          </a:p>
        </p:txBody>
      </p:sp>
      <p:sp>
        <p:nvSpPr>
          <p:cNvPr id="4" name="Text Placeholder 3"/>
          <p:cNvSpPr>
            <a:spLocks noGrp="1"/>
          </p:cNvSpPr>
          <p:nvPr>
            <p:ph type="body" sz="quarter" idx="10"/>
          </p:nvPr>
        </p:nvSpPr>
        <p:spPr/>
        <p:txBody>
          <a:bodyPr/>
          <a:lstStyle/>
          <a:p>
            <a:r>
              <a:rPr lang="en-US" dirty="0">
                <a:hlinkClick r:id="rId3"/>
              </a:rPr>
              <a:t>https://docs.microsoft.com/en-us/azure/cosmos-db/request-units</a:t>
            </a:r>
            <a:endParaRPr lang="en-US" dirty="0"/>
          </a:p>
          <a:p>
            <a:endParaRPr lang="en-US" dirty="0"/>
          </a:p>
        </p:txBody>
      </p:sp>
      <p:pic>
        <p:nvPicPr>
          <p:cNvPr id="5" name="Picture 4"/>
          <p:cNvPicPr>
            <a:picLocks noChangeAspect="1"/>
          </p:cNvPicPr>
          <p:nvPr/>
        </p:nvPicPr>
        <p:blipFill>
          <a:blip r:embed="rId4"/>
          <a:stretch>
            <a:fillRect/>
          </a:stretch>
        </p:blipFill>
        <p:spPr>
          <a:xfrm>
            <a:off x="0" y="902120"/>
            <a:ext cx="9144000" cy="5053760"/>
          </a:xfrm>
          <a:prstGeom prst="rect">
            <a:avLst/>
          </a:prstGeom>
        </p:spPr>
      </p:pic>
    </p:spTree>
    <p:extLst>
      <p:ext uri="{BB962C8B-B14F-4D97-AF65-F5344CB8AC3E}">
        <p14:creationId xmlns:p14="http://schemas.microsoft.com/office/powerpoint/2010/main" val="1916044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 Azure portal metrics</a:t>
            </a:r>
          </a:p>
        </p:txBody>
      </p:sp>
      <p:sp>
        <p:nvSpPr>
          <p:cNvPr id="4" name="Text Placeholder 3"/>
          <p:cNvSpPr>
            <a:spLocks noGrp="1"/>
          </p:cNvSpPr>
          <p:nvPr>
            <p:ph type="body" sz="quarter" idx="10"/>
          </p:nvPr>
        </p:nvSpPr>
        <p:spPr/>
        <p:txBody>
          <a:bodyPr/>
          <a:lstStyle/>
          <a:p>
            <a:r>
              <a:rPr lang="en-US" dirty="0">
                <a:hlinkClick r:id="rId3"/>
              </a:rPr>
              <a:t>https://docs.microsoft.com/en-us/azure/cosmos-db/monitor-accounts</a:t>
            </a:r>
            <a:endParaRPr lang="en-US" dirty="0"/>
          </a:p>
          <a:p>
            <a:endParaRPr lang="en-US" dirty="0"/>
          </a:p>
        </p:txBody>
      </p:sp>
      <p:pic>
        <p:nvPicPr>
          <p:cNvPr id="5" name="Picture 4"/>
          <p:cNvPicPr>
            <a:picLocks noChangeAspect="1"/>
          </p:cNvPicPr>
          <p:nvPr/>
        </p:nvPicPr>
        <p:blipFill>
          <a:blip r:embed="rId4"/>
          <a:stretch>
            <a:fillRect/>
          </a:stretch>
        </p:blipFill>
        <p:spPr>
          <a:xfrm>
            <a:off x="0" y="1223524"/>
            <a:ext cx="9144000" cy="4410951"/>
          </a:xfrm>
          <a:prstGeom prst="rect">
            <a:avLst/>
          </a:prstGeom>
        </p:spPr>
      </p:pic>
    </p:spTree>
    <p:extLst>
      <p:ext uri="{BB962C8B-B14F-4D97-AF65-F5344CB8AC3E}">
        <p14:creationId xmlns:p14="http://schemas.microsoft.com/office/powerpoint/2010/main" val="1284248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Tune container settings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Manage lifecycle of data by using TTL</a:t>
            </a:r>
          </a:p>
          <a:p>
            <a:r>
              <a:rPr lang="en-US" sz="2400" dirty="0"/>
              <a:t>Tune an index policy</a:t>
            </a:r>
          </a:p>
          <a:p>
            <a:r>
              <a:rPr lang="en-US" sz="2400" dirty="0"/>
              <a:t>Include and exclude properties from index paths</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lifecycle of data by using TTL</a:t>
            </a:r>
          </a:p>
        </p:txBody>
      </p:sp>
      <p:sp>
        <p:nvSpPr>
          <p:cNvPr id="3" name="Text Placeholder 2"/>
          <p:cNvSpPr>
            <a:spLocks noGrp="1"/>
          </p:cNvSpPr>
          <p:nvPr>
            <p:ph type="body" idx="1"/>
          </p:nvPr>
        </p:nvSpPr>
        <p:spPr/>
        <p:txBody>
          <a:bodyPr/>
          <a:lstStyle/>
          <a:p>
            <a:r>
              <a:rPr lang="en-US" dirty="0"/>
              <a:t>By default, time to live is disabled </a:t>
            </a:r>
          </a:p>
          <a:p>
            <a:r>
              <a:rPr lang="en-US" dirty="0"/>
              <a:t>Can be set programmatically or in the Azure portal</a:t>
            </a:r>
          </a:p>
        </p:txBody>
      </p:sp>
      <p:sp>
        <p:nvSpPr>
          <p:cNvPr id="4" name="Text Placeholder 3"/>
          <p:cNvSpPr>
            <a:spLocks noGrp="1"/>
          </p:cNvSpPr>
          <p:nvPr>
            <p:ph type="body" sz="quarter" idx="10"/>
          </p:nvPr>
        </p:nvSpPr>
        <p:spPr/>
        <p:txBody>
          <a:bodyPr/>
          <a:lstStyle/>
          <a:p>
            <a:r>
              <a:rPr lang="en-US" dirty="0">
                <a:hlinkClick r:id="rId2"/>
              </a:rPr>
              <a:t>https://docs.microsoft.com/en-us/azure/cosmos-db/time-to-live</a:t>
            </a:r>
            <a:endParaRPr lang="en-US" dirty="0"/>
          </a:p>
          <a:p>
            <a:endParaRPr lang="en-US" dirty="0"/>
          </a:p>
        </p:txBody>
      </p:sp>
    </p:spTree>
    <p:extLst>
      <p:ext uri="{BB962C8B-B14F-4D97-AF65-F5344CB8AC3E}">
        <p14:creationId xmlns:p14="http://schemas.microsoft.com/office/powerpoint/2010/main" val="137058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Tune and Debug Azure Cosmos DB Solutions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Estimate and provision request units</a:t>
            </a:r>
          </a:p>
          <a:p>
            <a:r>
              <a:rPr lang="en-US" sz="2400" dirty="0"/>
              <a:t>Tune container settings</a:t>
            </a:r>
          </a:p>
          <a:p>
            <a:r>
              <a:rPr lang="en-US" sz="2400" dirty="0"/>
              <a:t>Implement security</a:t>
            </a:r>
          </a:p>
          <a:p>
            <a:r>
              <a:rPr lang="en-US" sz="2400" dirty="0"/>
              <a:t>Debug a Cosmos DB solution</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8609" y="2840668"/>
            <a:ext cx="1319787" cy="1319787"/>
          </a:xfrm>
          <a:prstGeom prst="rect">
            <a:avLst/>
          </a:prstGeom>
        </p:spPr>
      </p:pic>
      <p:grpSp>
        <p:nvGrpSpPr>
          <p:cNvPr id="4" name="Group 3"/>
          <p:cNvGrpSpPr/>
          <p:nvPr/>
        </p:nvGrpSpPr>
        <p:grpSpPr>
          <a:xfrm>
            <a:off x="3824384" y="2473977"/>
            <a:ext cx="3069186" cy="2699009"/>
            <a:chOff x="561760" y="2238844"/>
            <a:chExt cx="4092248" cy="3598678"/>
          </a:xfrm>
        </p:grpSpPr>
        <p:sp>
          <p:nvSpPr>
            <p:cNvPr id="5" name="Rectangle 4"/>
            <p:cNvSpPr/>
            <p:nvPr/>
          </p:nvSpPr>
          <p:spPr>
            <a:xfrm>
              <a:off x="1837001" y="2238844"/>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7" name="Rectangle 6"/>
            <p:cNvSpPr/>
            <p:nvPr/>
          </p:nvSpPr>
          <p:spPr>
            <a:xfrm>
              <a:off x="1012810" y="2657089"/>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 name="Rectangle 7"/>
            <p:cNvSpPr/>
            <p:nvPr/>
          </p:nvSpPr>
          <p:spPr>
            <a:xfrm>
              <a:off x="1837000" y="2657089"/>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9" name="Rectangle 8"/>
            <p:cNvSpPr/>
            <p:nvPr/>
          </p:nvSpPr>
          <p:spPr>
            <a:xfrm>
              <a:off x="2719946" y="2657089"/>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0" name="Rectangle 9"/>
            <p:cNvSpPr/>
            <p:nvPr/>
          </p:nvSpPr>
          <p:spPr>
            <a:xfrm>
              <a:off x="787285" y="3050732"/>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1" name="Rectangle 10"/>
            <p:cNvSpPr/>
            <p:nvPr/>
          </p:nvSpPr>
          <p:spPr>
            <a:xfrm>
              <a:off x="1178761" y="3050732"/>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2" name="Rectangle 11"/>
            <p:cNvSpPr/>
            <p:nvPr/>
          </p:nvSpPr>
          <p:spPr>
            <a:xfrm>
              <a:off x="1570237" y="3050732"/>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3" name="Rectangle 12"/>
            <p:cNvSpPr/>
            <p:nvPr/>
          </p:nvSpPr>
          <p:spPr>
            <a:xfrm>
              <a:off x="2035406" y="3050732"/>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4" name="Rectangle 13"/>
            <p:cNvSpPr/>
            <p:nvPr/>
          </p:nvSpPr>
          <p:spPr>
            <a:xfrm>
              <a:off x="2494421" y="3050732"/>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5" name="Rectangle 14"/>
            <p:cNvSpPr/>
            <p:nvPr/>
          </p:nvSpPr>
          <p:spPr>
            <a:xfrm>
              <a:off x="2945471" y="3050732"/>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6" name="Rectangle 15"/>
            <p:cNvSpPr/>
            <p:nvPr/>
          </p:nvSpPr>
          <p:spPr>
            <a:xfrm>
              <a:off x="561760" y="3509983"/>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7" name="Rectangle 16"/>
            <p:cNvSpPr/>
            <p:nvPr/>
          </p:nvSpPr>
          <p:spPr>
            <a:xfrm>
              <a:off x="1139691" y="3509983"/>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8" name="Rectangle 17"/>
            <p:cNvSpPr/>
            <p:nvPr/>
          </p:nvSpPr>
          <p:spPr>
            <a:xfrm>
              <a:off x="561760" y="3969234"/>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9" name="Rectangle 18"/>
            <p:cNvSpPr/>
            <p:nvPr/>
          </p:nvSpPr>
          <p:spPr>
            <a:xfrm>
              <a:off x="939117" y="3969234"/>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20" name="Rectangle 19"/>
            <p:cNvSpPr/>
            <p:nvPr/>
          </p:nvSpPr>
          <p:spPr>
            <a:xfrm>
              <a:off x="1311069" y="3969234"/>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21" name="Straight Arrow Connector 20"/>
            <p:cNvCxnSpPr>
              <a:stCxn id="5" idx="2"/>
              <a:endCxn id="8" idx="0"/>
            </p:cNvCxnSpPr>
            <p:nvPr/>
          </p:nvCxnSpPr>
          <p:spPr>
            <a:xfrm flipH="1">
              <a:off x="1949763" y="2382360"/>
              <a:ext cx="1" cy="274729"/>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2"/>
              <a:endCxn id="9" idx="0"/>
            </p:cNvCxnSpPr>
            <p:nvPr/>
          </p:nvCxnSpPr>
          <p:spPr>
            <a:xfrm>
              <a:off x="1949764" y="2382360"/>
              <a:ext cx="882945" cy="274729"/>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7" idx="0"/>
            </p:cNvCxnSpPr>
            <p:nvPr/>
          </p:nvCxnSpPr>
          <p:spPr>
            <a:xfrm flipH="1">
              <a:off x="1125573" y="2382360"/>
              <a:ext cx="824191" cy="274729"/>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p:cNvCxnSpPr>
            <p:nvPr/>
          </p:nvCxnSpPr>
          <p:spPr>
            <a:xfrm flipH="1">
              <a:off x="888187" y="2800605"/>
              <a:ext cx="237386" cy="26857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2"/>
              <a:endCxn id="11" idx="0"/>
            </p:cNvCxnSpPr>
            <p:nvPr/>
          </p:nvCxnSpPr>
          <p:spPr>
            <a:xfrm>
              <a:off x="1125573" y="2800605"/>
              <a:ext cx="165951"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573519" y="2799577"/>
              <a:ext cx="237386" cy="26857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5" idx="0"/>
            </p:cNvCxnSpPr>
            <p:nvPr/>
          </p:nvCxnSpPr>
          <p:spPr>
            <a:xfrm>
              <a:off x="2826856" y="2799576"/>
              <a:ext cx="231378" cy="251156"/>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a:endCxn id="12" idx="0"/>
            </p:cNvCxnSpPr>
            <p:nvPr/>
          </p:nvCxnSpPr>
          <p:spPr>
            <a:xfrm flipH="1">
              <a:off x="1683000" y="2800605"/>
              <a:ext cx="266763"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3" idx="0"/>
            </p:cNvCxnSpPr>
            <p:nvPr/>
          </p:nvCxnSpPr>
          <p:spPr>
            <a:xfrm>
              <a:off x="1948945" y="2800605"/>
              <a:ext cx="199224"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a:endCxn id="16" idx="0"/>
            </p:cNvCxnSpPr>
            <p:nvPr/>
          </p:nvCxnSpPr>
          <p:spPr>
            <a:xfrm flipH="1">
              <a:off x="674523" y="3194248"/>
              <a:ext cx="225525"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2"/>
              <a:endCxn id="17" idx="0"/>
            </p:cNvCxnSpPr>
            <p:nvPr/>
          </p:nvCxnSpPr>
          <p:spPr>
            <a:xfrm>
              <a:off x="900048" y="3194248"/>
              <a:ext cx="352406"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2"/>
              <a:endCxn id="18" idx="0"/>
            </p:cNvCxnSpPr>
            <p:nvPr/>
          </p:nvCxnSpPr>
          <p:spPr>
            <a:xfrm>
              <a:off x="674523" y="3653499"/>
              <a:ext cx="0"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7" idx="2"/>
            </p:cNvCxnSpPr>
            <p:nvPr/>
          </p:nvCxnSpPr>
          <p:spPr>
            <a:xfrm flipH="1">
              <a:off x="1032355" y="3653499"/>
              <a:ext cx="220099" cy="315734"/>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7" idx="2"/>
              <a:endCxn id="20" idx="0"/>
            </p:cNvCxnSpPr>
            <p:nvPr/>
          </p:nvCxnSpPr>
          <p:spPr>
            <a:xfrm>
              <a:off x="1252454" y="3653499"/>
              <a:ext cx="171378"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278473" y="3450793"/>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36" name="Rectangle 35"/>
            <p:cNvSpPr/>
            <p:nvPr/>
          </p:nvSpPr>
          <p:spPr>
            <a:xfrm>
              <a:off x="2705721" y="3450793"/>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37" name="Straight Arrow Connector 36"/>
            <p:cNvCxnSpPr/>
            <p:nvPr/>
          </p:nvCxnSpPr>
          <p:spPr>
            <a:xfrm>
              <a:off x="2611681" y="3194248"/>
              <a:ext cx="199224"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4" idx="2"/>
            </p:cNvCxnSpPr>
            <p:nvPr/>
          </p:nvCxnSpPr>
          <p:spPr>
            <a:xfrm flipH="1">
              <a:off x="2411208" y="3194248"/>
              <a:ext cx="195976" cy="27294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705721" y="3827547"/>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40" name="Rectangle 39"/>
            <p:cNvSpPr/>
            <p:nvPr/>
          </p:nvSpPr>
          <p:spPr>
            <a:xfrm>
              <a:off x="2705721" y="4172739"/>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41" name="Straight Arrow Connector 40"/>
            <p:cNvCxnSpPr>
              <a:stCxn id="36" idx="2"/>
              <a:endCxn id="39" idx="0"/>
            </p:cNvCxnSpPr>
            <p:nvPr/>
          </p:nvCxnSpPr>
          <p:spPr>
            <a:xfrm>
              <a:off x="2818484" y="3594309"/>
              <a:ext cx="0" cy="233238"/>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818484" y="3969233"/>
              <a:ext cx="0" cy="233238"/>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068613" y="3450793"/>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44" name="Rectangle 43"/>
            <p:cNvSpPr/>
            <p:nvPr/>
          </p:nvSpPr>
          <p:spPr>
            <a:xfrm>
              <a:off x="3533782" y="3450793"/>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45" name="Straight Arrow Connector 44"/>
            <p:cNvCxnSpPr>
              <a:endCxn id="43" idx="0"/>
            </p:cNvCxnSpPr>
            <p:nvPr/>
          </p:nvCxnSpPr>
          <p:spPr>
            <a:xfrm>
              <a:off x="3089619" y="3196431"/>
              <a:ext cx="91757" cy="254362"/>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2"/>
            </p:cNvCxnSpPr>
            <p:nvPr/>
          </p:nvCxnSpPr>
          <p:spPr>
            <a:xfrm>
              <a:off x="3058234" y="3194248"/>
              <a:ext cx="601750" cy="263653"/>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257890" y="4752419"/>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48" name="Rectangle 47"/>
            <p:cNvSpPr/>
            <p:nvPr/>
          </p:nvSpPr>
          <p:spPr>
            <a:xfrm>
              <a:off x="3273595" y="4752419"/>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49" name="Rectangle 48"/>
            <p:cNvSpPr/>
            <p:nvPr/>
          </p:nvSpPr>
          <p:spPr>
            <a:xfrm>
              <a:off x="2257890" y="5055852"/>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0" name="Rectangle 49"/>
            <p:cNvSpPr/>
            <p:nvPr/>
          </p:nvSpPr>
          <p:spPr>
            <a:xfrm>
              <a:off x="3273595" y="5055852"/>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1" name="Rectangle 50"/>
            <p:cNvSpPr/>
            <p:nvPr/>
          </p:nvSpPr>
          <p:spPr>
            <a:xfrm>
              <a:off x="2257890" y="5344714"/>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2" name="Rectangle 51"/>
            <p:cNvSpPr/>
            <p:nvPr/>
          </p:nvSpPr>
          <p:spPr>
            <a:xfrm>
              <a:off x="3273595" y="5344714"/>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3" name="Rectangle 52"/>
            <p:cNvSpPr/>
            <p:nvPr/>
          </p:nvSpPr>
          <p:spPr>
            <a:xfrm>
              <a:off x="2257890" y="5624299"/>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4" name="Rectangle 53"/>
            <p:cNvSpPr/>
            <p:nvPr/>
          </p:nvSpPr>
          <p:spPr>
            <a:xfrm>
              <a:off x="3273595" y="5624299"/>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5" name="Rectangle 54"/>
            <p:cNvSpPr/>
            <p:nvPr/>
          </p:nvSpPr>
          <p:spPr>
            <a:xfrm>
              <a:off x="3338241" y="4780540"/>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6" name="Rectangle 55"/>
            <p:cNvSpPr/>
            <p:nvPr/>
          </p:nvSpPr>
          <p:spPr>
            <a:xfrm>
              <a:off x="3803410" y="4780540"/>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7" name="Rectangle 56"/>
            <p:cNvSpPr/>
            <p:nvPr/>
          </p:nvSpPr>
          <p:spPr>
            <a:xfrm>
              <a:off x="3338241" y="5086400"/>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8" name="Rectangle 57"/>
            <p:cNvSpPr/>
            <p:nvPr/>
          </p:nvSpPr>
          <p:spPr>
            <a:xfrm>
              <a:off x="3803410" y="5086400"/>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9" name="Rectangle 58"/>
            <p:cNvSpPr/>
            <p:nvPr/>
          </p:nvSpPr>
          <p:spPr>
            <a:xfrm>
              <a:off x="4275961" y="5080516"/>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60" name="Rectangle 59"/>
            <p:cNvSpPr/>
            <p:nvPr/>
          </p:nvSpPr>
          <p:spPr>
            <a:xfrm>
              <a:off x="3345475" y="5375844"/>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61" name="Rectangle 60"/>
            <p:cNvSpPr/>
            <p:nvPr/>
          </p:nvSpPr>
          <p:spPr>
            <a:xfrm>
              <a:off x="3821068" y="5384235"/>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62" name="Rectangle 61"/>
            <p:cNvSpPr/>
            <p:nvPr/>
          </p:nvSpPr>
          <p:spPr>
            <a:xfrm>
              <a:off x="3338240" y="5659152"/>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grpSp>
      <p:sp>
        <p:nvSpPr>
          <p:cNvPr id="3" name="Title 2"/>
          <p:cNvSpPr>
            <a:spLocks noGrp="1"/>
          </p:cNvSpPr>
          <p:nvPr>
            <p:ph type="title"/>
          </p:nvPr>
        </p:nvSpPr>
        <p:spPr/>
        <p:txBody>
          <a:bodyPr/>
          <a:lstStyle/>
          <a:p>
            <a:r>
              <a:rPr lang="en-US" dirty="0"/>
              <a:t>Indexing</a:t>
            </a:r>
          </a:p>
        </p:txBody>
      </p:sp>
      <p:sp>
        <p:nvSpPr>
          <p:cNvPr id="64" name="Text Placeholder 6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1832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173815" y="2047875"/>
            <a:ext cx="0" cy="262001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283637" y="2047875"/>
            <a:ext cx="3210340" cy="300082"/>
          </a:xfrm>
          <a:prstGeom prst="rect">
            <a:avLst/>
          </a:prstGeom>
          <a:noFill/>
        </p:spPr>
        <p:txBody>
          <a:bodyPr wrap="square" rtlCol="0">
            <a:spAutoFit/>
          </a:bodyPr>
          <a:lstStyle/>
          <a:p>
            <a:pPr defTabSz="685800" fontAlgn="auto">
              <a:spcBef>
                <a:spcPts val="0"/>
              </a:spcBef>
              <a:spcAft>
                <a:spcPts val="0"/>
              </a:spcAft>
              <a:defRPr/>
            </a:pPr>
            <a:r>
              <a:rPr lang="en-US" sz="1350" b="0" dirty="0">
                <a:solidFill>
                  <a:srgbClr val="7030A0"/>
                </a:solidFill>
                <a:latin typeface="Segoe UI Light" panose="020B0502040204020203" pitchFamily="34" charset="0"/>
                <a:cs typeface="Segoe UI Light" panose="020B0502040204020203" pitchFamily="34" charset="0"/>
              </a:rPr>
              <a:t>Schema-agnostic, automatic indexing</a:t>
            </a:r>
          </a:p>
        </p:txBody>
      </p:sp>
      <p:sp>
        <p:nvSpPr>
          <p:cNvPr id="4" name="TextBox 3"/>
          <p:cNvSpPr txBox="1"/>
          <p:nvPr/>
        </p:nvSpPr>
        <p:spPr>
          <a:xfrm>
            <a:off x="4283636" y="2395058"/>
            <a:ext cx="4538246" cy="2308324"/>
          </a:xfrm>
          <a:prstGeom prst="rect">
            <a:avLst/>
          </a:prstGeom>
          <a:noFill/>
        </p:spPr>
        <p:txBody>
          <a:bodyPr wrap="square" rtlCol="0">
            <a:spAutoFit/>
          </a:bodyPr>
          <a:lstStyle/>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Automatically index every property of every record without having to define schemas and indices upfront.</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No need for schema and index management</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Works across every data model</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Latch free data structure for highly write-optimized database engine</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Multiple index types: Hash, range, and geospatial</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p:txBody>
      </p:sp>
      <p:grpSp>
        <p:nvGrpSpPr>
          <p:cNvPr id="75" name="Group 74"/>
          <p:cNvGrpSpPr/>
          <p:nvPr/>
        </p:nvGrpSpPr>
        <p:grpSpPr>
          <a:xfrm>
            <a:off x="556632" y="1930542"/>
            <a:ext cx="3069186" cy="2699009"/>
            <a:chOff x="561760" y="2238844"/>
            <a:chExt cx="4092248" cy="3598678"/>
          </a:xfrm>
        </p:grpSpPr>
        <p:sp>
          <p:nvSpPr>
            <p:cNvPr id="5" name="Rectangle 4"/>
            <p:cNvSpPr/>
            <p:nvPr/>
          </p:nvSpPr>
          <p:spPr>
            <a:xfrm>
              <a:off x="1837001" y="2238844"/>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7" name="Rectangle 6"/>
            <p:cNvSpPr/>
            <p:nvPr/>
          </p:nvSpPr>
          <p:spPr>
            <a:xfrm>
              <a:off x="1012810" y="2657089"/>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 name="Rectangle 7"/>
            <p:cNvSpPr/>
            <p:nvPr/>
          </p:nvSpPr>
          <p:spPr>
            <a:xfrm>
              <a:off x="1837000" y="2657089"/>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9" name="Rectangle 8"/>
            <p:cNvSpPr/>
            <p:nvPr/>
          </p:nvSpPr>
          <p:spPr>
            <a:xfrm>
              <a:off x="2719946" y="2657089"/>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0" name="Rectangle 9"/>
            <p:cNvSpPr/>
            <p:nvPr/>
          </p:nvSpPr>
          <p:spPr>
            <a:xfrm>
              <a:off x="787285" y="3050732"/>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1" name="Rectangle 10"/>
            <p:cNvSpPr/>
            <p:nvPr/>
          </p:nvSpPr>
          <p:spPr>
            <a:xfrm>
              <a:off x="1178761" y="3050732"/>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2" name="Rectangle 11"/>
            <p:cNvSpPr/>
            <p:nvPr/>
          </p:nvSpPr>
          <p:spPr>
            <a:xfrm>
              <a:off x="1570237" y="3050732"/>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3" name="Rectangle 12"/>
            <p:cNvSpPr/>
            <p:nvPr/>
          </p:nvSpPr>
          <p:spPr>
            <a:xfrm>
              <a:off x="2035406" y="3050732"/>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4" name="Rectangle 13"/>
            <p:cNvSpPr/>
            <p:nvPr/>
          </p:nvSpPr>
          <p:spPr>
            <a:xfrm>
              <a:off x="2494421" y="3050732"/>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5" name="Rectangle 14"/>
            <p:cNvSpPr/>
            <p:nvPr/>
          </p:nvSpPr>
          <p:spPr>
            <a:xfrm>
              <a:off x="2945471" y="3050732"/>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6" name="Rectangle 15"/>
            <p:cNvSpPr/>
            <p:nvPr/>
          </p:nvSpPr>
          <p:spPr>
            <a:xfrm>
              <a:off x="561760" y="3509983"/>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7" name="Rectangle 16"/>
            <p:cNvSpPr/>
            <p:nvPr/>
          </p:nvSpPr>
          <p:spPr>
            <a:xfrm>
              <a:off x="1139691" y="3509983"/>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8" name="Rectangle 17"/>
            <p:cNvSpPr/>
            <p:nvPr/>
          </p:nvSpPr>
          <p:spPr>
            <a:xfrm>
              <a:off x="561760" y="3969234"/>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9" name="Rectangle 18"/>
            <p:cNvSpPr/>
            <p:nvPr/>
          </p:nvSpPr>
          <p:spPr>
            <a:xfrm>
              <a:off x="939117" y="3969234"/>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20" name="Rectangle 19"/>
            <p:cNvSpPr/>
            <p:nvPr/>
          </p:nvSpPr>
          <p:spPr>
            <a:xfrm>
              <a:off x="1311069" y="3969234"/>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21" name="Straight Arrow Connector 20"/>
            <p:cNvCxnSpPr>
              <a:stCxn id="5" idx="2"/>
              <a:endCxn id="8" idx="0"/>
            </p:cNvCxnSpPr>
            <p:nvPr/>
          </p:nvCxnSpPr>
          <p:spPr>
            <a:xfrm flipH="1">
              <a:off x="1949763" y="2382360"/>
              <a:ext cx="1" cy="274729"/>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2"/>
              <a:endCxn id="9" idx="0"/>
            </p:cNvCxnSpPr>
            <p:nvPr/>
          </p:nvCxnSpPr>
          <p:spPr>
            <a:xfrm>
              <a:off x="1949764" y="2382360"/>
              <a:ext cx="882945" cy="274729"/>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2"/>
              <a:endCxn id="7" idx="0"/>
            </p:cNvCxnSpPr>
            <p:nvPr/>
          </p:nvCxnSpPr>
          <p:spPr>
            <a:xfrm flipH="1">
              <a:off x="1125573" y="2382360"/>
              <a:ext cx="824191" cy="274729"/>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2"/>
            </p:cNvCxnSpPr>
            <p:nvPr/>
          </p:nvCxnSpPr>
          <p:spPr>
            <a:xfrm flipH="1">
              <a:off x="888187" y="2800605"/>
              <a:ext cx="237386" cy="26857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2"/>
              <a:endCxn id="11" idx="0"/>
            </p:cNvCxnSpPr>
            <p:nvPr/>
          </p:nvCxnSpPr>
          <p:spPr>
            <a:xfrm>
              <a:off x="1125573" y="2800605"/>
              <a:ext cx="165951"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573519" y="2799577"/>
              <a:ext cx="237386" cy="26857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5" idx="0"/>
            </p:cNvCxnSpPr>
            <p:nvPr/>
          </p:nvCxnSpPr>
          <p:spPr>
            <a:xfrm>
              <a:off x="2826856" y="2799576"/>
              <a:ext cx="231378" cy="251156"/>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8" idx="2"/>
              <a:endCxn id="12" idx="0"/>
            </p:cNvCxnSpPr>
            <p:nvPr/>
          </p:nvCxnSpPr>
          <p:spPr>
            <a:xfrm flipH="1">
              <a:off x="1683000" y="2800605"/>
              <a:ext cx="266763"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3" idx="0"/>
            </p:cNvCxnSpPr>
            <p:nvPr/>
          </p:nvCxnSpPr>
          <p:spPr>
            <a:xfrm>
              <a:off x="1948945" y="2800605"/>
              <a:ext cx="199224"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2"/>
              <a:endCxn id="16" idx="0"/>
            </p:cNvCxnSpPr>
            <p:nvPr/>
          </p:nvCxnSpPr>
          <p:spPr>
            <a:xfrm flipH="1">
              <a:off x="674523" y="3194248"/>
              <a:ext cx="225525"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0" idx="2"/>
              <a:endCxn id="17" idx="0"/>
            </p:cNvCxnSpPr>
            <p:nvPr/>
          </p:nvCxnSpPr>
          <p:spPr>
            <a:xfrm>
              <a:off x="900048" y="3194248"/>
              <a:ext cx="352406"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6" idx="2"/>
              <a:endCxn id="18" idx="0"/>
            </p:cNvCxnSpPr>
            <p:nvPr/>
          </p:nvCxnSpPr>
          <p:spPr>
            <a:xfrm>
              <a:off x="674523" y="3653499"/>
              <a:ext cx="0"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7" idx="2"/>
            </p:cNvCxnSpPr>
            <p:nvPr/>
          </p:nvCxnSpPr>
          <p:spPr>
            <a:xfrm flipH="1">
              <a:off x="1032355" y="3653499"/>
              <a:ext cx="220099" cy="315734"/>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7" idx="2"/>
              <a:endCxn id="20" idx="0"/>
            </p:cNvCxnSpPr>
            <p:nvPr/>
          </p:nvCxnSpPr>
          <p:spPr>
            <a:xfrm>
              <a:off x="1252454" y="3653499"/>
              <a:ext cx="171378"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278473" y="3450793"/>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60" name="Rectangle 59"/>
            <p:cNvSpPr/>
            <p:nvPr/>
          </p:nvSpPr>
          <p:spPr>
            <a:xfrm>
              <a:off x="2705721" y="3450793"/>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61" name="Straight Arrow Connector 60"/>
            <p:cNvCxnSpPr/>
            <p:nvPr/>
          </p:nvCxnSpPr>
          <p:spPr>
            <a:xfrm>
              <a:off x="2611681" y="3194248"/>
              <a:ext cx="199224"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4" idx="2"/>
            </p:cNvCxnSpPr>
            <p:nvPr/>
          </p:nvCxnSpPr>
          <p:spPr>
            <a:xfrm flipH="1">
              <a:off x="2411208" y="3194248"/>
              <a:ext cx="195976" cy="27294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2705721" y="3827547"/>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65" name="Rectangle 64"/>
            <p:cNvSpPr/>
            <p:nvPr/>
          </p:nvSpPr>
          <p:spPr>
            <a:xfrm>
              <a:off x="2705721" y="4172739"/>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66" name="Straight Arrow Connector 65"/>
            <p:cNvCxnSpPr>
              <a:stCxn id="60" idx="2"/>
              <a:endCxn id="64" idx="0"/>
            </p:cNvCxnSpPr>
            <p:nvPr/>
          </p:nvCxnSpPr>
          <p:spPr>
            <a:xfrm>
              <a:off x="2818484" y="3594309"/>
              <a:ext cx="0" cy="233238"/>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2818484" y="3969233"/>
              <a:ext cx="0" cy="233238"/>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3068613" y="3450793"/>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71" name="Rectangle 70"/>
            <p:cNvSpPr/>
            <p:nvPr/>
          </p:nvSpPr>
          <p:spPr>
            <a:xfrm>
              <a:off x="3533782" y="3450793"/>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72" name="Straight Arrow Connector 71"/>
            <p:cNvCxnSpPr>
              <a:endCxn id="70" idx="0"/>
            </p:cNvCxnSpPr>
            <p:nvPr/>
          </p:nvCxnSpPr>
          <p:spPr>
            <a:xfrm>
              <a:off x="3089619" y="3196431"/>
              <a:ext cx="91757" cy="254362"/>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5" idx="2"/>
            </p:cNvCxnSpPr>
            <p:nvPr/>
          </p:nvCxnSpPr>
          <p:spPr>
            <a:xfrm>
              <a:off x="3058234" y="3194248"/>
              <a:ext cx="601750" cy="263653"/>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2257890" y="4752419"/>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0" name="Rectangle 79"/>
            <p:cNvSpPr/>
            <p:nvPr/>
          </p:nvSpPr>
          <p:spPr>
            <a:xfrm>
              <a:off x="3273595" y="4752419"/>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1" name="Rectangle 80"/>
            <p:cNvSpPr/>
            <p:nvPr/>
          </p:nvSpPr>
          <p:spPr>
            <a:xfrm>
              <a:off x="2257890" y="5055852"/>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2" name="Rectangle 81"/>
            <p:cNvSpPr/>
            <p:nvPr/>
          </p:nvSpPr>
          <p:spPr>
            <a:xfrm>
              <a:off x="3273595" y="5055852"/>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3" name="Rectangle 82"/>
            <p:cNvSpPr/>
            <p:nvPr/>
          </p:nvSpPr>
          <p:spPr>
            <a:xfrm>
              <a:off x="2257890" y="5344714"/>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4" name="Rectangle 83"/>
            <p:cNvSpPr/>
            <p:nvPr/>
          </p:nvSpPr>
          <p:spPr>
            <a:xfrm>
              <a:off x="3273595" y="5344714"/>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5" name="Rectangle 84"/>
            <p:cNvSpPr/>
            <p:nvPr/>
          </p:nvSpPr>
          <p:spPr>
            <a:xfrm>
              <a:off x="2257890" y="5624299"/>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6" name="Rectangle 85"/>
            <p:cNvSpPr/>
            <p:nvPr/>
          </p:nvSpPr>
          <p:spPr>
            <a:xfrm>
              <a:off x="3273595" y="5624299"/>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7" name="Rectangle 86"/>
            <p:cNvSpPr/>
            <p:nvPr/>
          </p:nvSpPr>
          <p:spPr>
            <a:xfrm>
              <a:off x="3338241" y="4780540"/>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8" name="Rectangle 87"/>
            <p:cNvSpPr/>
            <p:nvPr/>
          </p:nvSpPr>
          <p:spPr>
            <a:xfrm>
              <a:off x="3803410" y="4780540"/>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92" name="Rectangle 91"/>
            <p:cNvSpPr/>
            <p:nvPr/>
          </p:nvSpPr>
          <p:spPr>
            <a:xfrm>
              <a:off x="3338241" y="5086400"/>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93" name="Rectangle 92"/>
            <p:cNvSpPr/>
            <p:nvPr/>
          </p:nvSpPr>
          <p:spPr>
            <a:xfrm>
              <a:off x="3803410" y="5086400"/>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94" name="Rectangle 93"/>
            <p:cNvSpPr/>
            <p:nvPr/>
          </p:nvSpPr>
          <p:spPr>
            <a:xfrm>
              <a:off x="4275961" y="5080516"/>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97" name="Rectangle 96"/>
            <p:cNvSpPr/>
            <p:nvPr/>
          </p:nvSpPr>
          <p:spPr>
            <a:xfrm>
              <a:off x="3345475" y="5375844"/>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99" name="Rectangle 98"/>
            <p:cNvSpPr/>
            <p:nvPr/>
          </p:nvSpPr>
          <p:spPr>
            <a:xfrm>
              <a:off x="3821068" y="5384235"/>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01" name="Rectangle 100"/>
            <p:cNvSpPr/>
            <p:nvPr/>
          </p:nvSpPr>
          <p:spPr>
            <a:xfrm>
              <a:off x="3338240" y="5659152"/>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grpSp>
      <p:cxnSp>
        <p:nvCxnSpPr>
          <p:cNvPr id="89" name="Straight Arrow Connector 88"/>
          <p:cNvCxnSpPr>
            <a:stCxn id="87" idx="3"/>
            <a:endCxn id="88" idx="1"/>
          </p:cNvCxnSpPr>
          <p:nvPr/>
        </p:nvCxnSpPr>
        <p:spPr>
          <a:xfrm>
            <a:off x="2808137" y="3890633"/>
            <a:ext cx="179733" cy="0"/>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2808137" y="4115615"/>
            <a:ext cx="179733" cy="0"/>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3157013" y="4115615"/>
            <a:ext cx="179733" cy="0"/>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2816690" y="4337111"/>
            <a:ext cx="179733" cy="0"/>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Arc 99"/>
          <p:cNvSpPr/>
          <p:nvPr/>
        </p:nvSpPr>
        <p:spPr>
          <a:xfrm>
            <a:off x="959229" y="3228334"/>
            <a:ext cx="1183027" cy="1143743"/>
          </a:xfrm>
          <a:prstGeom prst="arc">
            <a:avLst>
              <a:gd name="adj1" fmla="val 5276172"/>
              <a:gd name="adj2" fmla="val 11197224"/>
            </a:avLst>
          </a:prstGeom>
          <a:ln>
            <a:solidFill>
              <a:srgbClr val="0B8172"/>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dirty="0">
              <a:solidFill>
                <a:prstClr val="black"/>
              </a:solidFill>
              <a:latin typeface="Calibri" panose="020F0502020204030204"/>
            </a:endParaRPr>
          </a:p>
        </p:txBody>
      </p:sp>
      <p:sp>
        <p:nvSpPr>
          <p:cNvPr id="103" name="TextBox 102"/>
          <p:cNvSpPr txBox="1"/>
          <p:nvPr/>
        </p:nvSpPr>
        <p:spPr>
          <a:xfrm>
            <a:off x="1738624" y="4748924"/>
            <a:ext cx="853119" cy="230832"/>
          </a:xfrm>
          <a:prstGeom prst="rect">
            <a:avLst/>
          </a:prstGeom>
          <a:noFill/>
        </p:spPr>
        <p:txBody>
          <a:bodyPr wrap="none" rtlCol="0">
            <a:spAutoFit/>
          </a:bodyPr>
          <a:lstStyle/>
          <a:p>
            <a:pPr defTabSz="685800" fontAlgn="auto">
              <a:spcBef>
                <a:spcPts val="0"/>
              </a:spcBef>
              <a:spcAft>
                <a:spcPts val="0"/>
              </a:spcAft>
              <a:defRPr/>
            </a:pPr>
            <a:r>
              <a:rPr lang="en-US" sz="900" b="0" dirty="0">
                <a:solidFill>
                  <a:prstClr val="black"/>
                </a:solidFill>
                <a:latin typeface="Segoe UI Light" panose="020B0502040204020203" pitchFamily="34" charset="0"/>
                <a:cs typeface="Segoe UI Light" panose="020B0502040204020203" pitchFamily="34" charset="0"/>
              </a:rPr>
              <a:t>Physical index</a:t>
            </a:r>
          </a:p>
        </p:txBody>
      </p:sp>
      <p:sp>
        <p:nvSpPr>
          <p:cNvPr id="104" name="TextBox 103"/>
          <p:cNvSpPr txBox="1"/>
          <p:nvPr/>
        </p:nvSpPr>
        <p:spPr>
          <a:xfrm>
            <a:off x="507906" y="3460919"/>
            <a:ext cx="566181" cy="230832"/>
          </a:xfrm>
          <a:prstGeom prst="rect">
            <a:avLst/>
          </a:prstGeom>
          <a:noFill/>
        </p:spPr>
        <p:txBody>
          <a:bodyPr wrap="none" rtlCol="0">
            <a:spAutoFit/>
          </a:bodyPr>
          <a:lstStyle/>
          <a:p>
            <a:pPr defTabSz="685800" fontAlgn="auto">
              <a:spcBef>
                <a:spcPts val="0"/>
              </a:spcBef>
              <a:spcAft>
                <a:spcPts val="0"/>
              </a:spcAft>
              <a:defRPr/>
            </a:pPr>
            <a:r>
              <a:rPr lang="en-US" sz="900" b="0" dirty="0">
                <a:solidFill>
                  <a:prstClr val="black"/>
                </a:solidFill>
                <a:latin typeface="Segoe UI Light" panose="020B0502040204020203" pitchFamily="34" charset="0"/>
                <a:cs typeface="Segoe UI Light" panose="020B0502040204020203" pitchFamily="34" charset="0"/>
              </a:rPr>
              <a:t>Schema</a:t>
            </a:r>
          </a:p>
        </p:txBody>
      </p:sp>
      <p:sp>
        <p:nvSpPr>
          <p:cNvPr id="6" name="Title 5"/>
          <p:cNvSpPr>
            <a:spLocks noGrp="1"/>
          </p:cNvSpPr>
          <p:nvPr>
            <p:ph type="title"/>
          </p:nvPr>
        </p:nvSpPr>
        <p:spPr/>
        <p:txBody>
          <a:bodyPr/>
          <a:lstStyle/>
          <a:p>
            <a:r>
              <a:rPr lang="en-US" dirty="0"/>
              <a:t>Indexing</a:t>
            </a:r>
          </a:p>
        </p:txBody>
      </p:sp>
      <p:sp>
        <p:nvSpPr>
          <p:cNvPr id="23" name="Text Placeholder 22"/>
          <p:cNvSpPr>
            <a:spLocks noGrp="1"/>
          </p:cNvSpPr>
          <p:nvPr>
            <p:ph type="body" sz="quarter" idx="10"/>
          </p:nvPr>
        </p:nvSpPr>
        <p:spPr/>
        <p:txBody>
          <a:bodyPr/>
          <a:lstStyle/>
          <a:p>
            <a:r>
              <a:rPr lang="en-US" dirty="0">
                <a:hlinkClick r:id="rId3"/>
              </a:rPr>
              <a:t>https://docs.microsoft.com/en-us/azure/cosmos-db/indexing-policies</a:t>
            </a:r>
            <a:endParaRPr lang="en-US" dirty="0"/>
          </a:p>
          <a:p>
            <a:endParaRPr lang="en-US" dirty="0"/>
          </a:p>
        </p:txBody>
      </p:sp>
    </p:spTree>
    <p:extLst>
      <p:ext uri="{BB962C8B-B14F-4D97-AF65-F5344CB8AC3E}">
        <p14:creationId xmlns:p14="http://schemas.microsoft.com/office/powerpoint/2010/main" val="254840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A784F3-5762-4588-A5FC-2300F67ACF21}"/>
              </a:ext>
            </a:extLst>
          </p:cNvPr>
          <p:cNvPicPr>
            <a:picLocks noChangeAspect="1"/>
          </p:cNvPicPr>
          <p:nvPr/>
        </p:nvPicPr>
        <p:blipFill>
          <a:blip r:embed="rId3"/>
          <a:stretch>
            <a:fillRect/>
          </a:stretch>
        </p:blipFill>
        <p:spPr>
          <a:xfrm>
            <a:off x="710803" y="1625203"/>
            <a:ext cx="7722394" cy="3607594"/>
          </a:xfrm>
          <a:prstGeom prst="rect">
            <a:avLst/>
          </a:prstGeom>
        </p:spPr>
      </p:pic>
      <p:sp>
        <p:nvSpPr>
          <p:cNvPr id="2" name="Title 1"/>
          <p:cNvSpPr>
            <a:spLocks noGrp="1"/>
          </p:cNvSpPr>
          <p:nvPr>
            <p:ph type="title"/>
          </p:nvPr>
        </p:nvSpPr>
        <p:spPr/>
        <p:txBody>
          <a:bodyPr/>
          <a:lstStyle/>
          <a:p>
            <a:r>
              <a:rPr lang="en-US" dirty="0"/>
              <a:t>Indexing</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61679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C5A8EF-CF7C-497C-A986-F249A66DDADA}"/>
              </a:ext>
            </a:extLst>
          </p:cNvPr>
          <p:cNvPicPr>
            <a:picLocks noChangeAspect="1"/>
          </p:cNvPicPr>
          <p:nvPr/>
        </p:nvPicPr>
        <p:blipFill>
          <a:blip r:embed="rId3"/>
          <a:stretch>
            <a:fillRect/>
          </a:stretch>
        </p:blipFill>
        <p:spPr>
          <a:xfrm>
            <a:off x="896541" y="1057275"/>
            <a:ext cx="7350919" cy="4743450"/>
          </a:xfrm>
          <a:prstGeom prst="rect">
            <a:avLst/>
          </a:prstGeom>
        </p:spPr>
      </p:pic>
      <p:sp>
        <p:nvSpPr>
          <p:cNvPr id="2" name="Title 1"/>
          <p:cNvSpPr>
            <a:spLocks noGrp="1"/>
          </p:cNvSpPr>
          <p:nvPr>
            <p:ph type="title"/>
          </p:nvPr>
        </p:nvSpPr>
        <p:spPr/>
        <p:txBody>
          <a:bodyPr/>
          <a:lstStyle/>
          <a:p>
            <a:r>
              <a:rPr lang="en-US" dirty="0"/>
              <a:t>Indexing</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10382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87E524-718D-4BF6-97A4-A856B97B211A}"/>
              </a:ext>
            </a:extLst>
          </p:cNvPr>
          <p:cNvPicPr>
            <a:picLocks noChangeAspect="1"/>
          </p:cNvPicPr>
          <p:nvPr/>
        </p:nvPicPr>
        <p:blipFill>
          <a:blip r:embed="rId3"/>
          <a:stretch>
            <a:fillRect/>
          </a:stretch>
        </p:blipFill>
        <p:spPr>
          <a:xfrm>
            <a:off x="920866" y="857250"/>
            <a:ext cx="7302269" cy="5143500"/>
          </a:xfrm>
          <a:prstGeom prst="rect">
            <a:avLst/>
          </a:prstGeom>
        </p:spPr>
      </p:pic>
      <p:sp>
        <p:nvSpPr>
          <p:cNvPr id="2" name="Title 1"/>
          <p:cNvSpPr>
            <a:spLocks noGrp="1"/>
          </p:cNvSpPr>
          <p:nvPr>
            <p:ph type="title"/>
          </p:nvPr>
        </p:nvSpPr>
        <p:spPr/>
        <p:txBody>
          <a:bodyPr/>
          <a:lstStyle/>
          <a:p>
            <a:r>
              <a:rPr lang="en-US" dirty="0"/>
              <a:t>Indexing</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77119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b="1" dirty="0"/>
              <a:t>Customizing the Indexing Policy for a Collection</a:t>
            </a:r>
            <a:endParaRPr lang="en-US" dirty="0"/>
          </a:p>
        </p:txBody>
      </p:sp>
      <p:sp>
        <p:nvSpPr>
          <p:cNvPr id="3" name="Subtitle 2"/>
          <p:cNvSpPr>
            <a:spLocks noGrp="1"/>
          </p:cNvSpPr>
          <p:nvPr>
            <p:ph type="subTitle" sz="quarter" idx="1"/>
          </p:nvPr>
        </p:nvSpPr>
        <p:spPr/>
        <p:txBody>
          <a:bodyPr/>
          <a:lstStyle/>
          <a:p>
            <a:r>
              <a:rPr lang="en-US" b="1" dirty="0"/>
              <a:t>Customizing the Indexing Policy for a Collection</a:t>
            </a:r>
            <a:endParaRPr lang="en-US"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60980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Implement security</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Secure access to data</a:t>
            </a:r>
          </a:p>
          <a:p>
            <a:r>
              <a:rPr lang="en-US" sz="2000" dirty="0"/>
              <a:t>Rotate keys </a:t>
            </a:r>
          </a:p>
          <a:p>
            <a:r>
              <a:rPr lang="en-US" sz="2000" dirty="0"/>
              <a:t>Understand encryption at rest and in transit</a:t>
            </a:r>
          </a:p>
          <a:p>
            <a:r>
              <a:rPr lang="en-US" sz="2000" dirty="0"/>
              <a:t>Configure IP firewalls</a:t>
            </a:r>
          </a:p>
          <a:p>
            <a:r>
              <a:rPr lang="en-US" sz="2000" dirty="0"/>
              <a:t>Create and manage users </a:t>
            </a:r>
          </a:p>
          <a:p>
            <a:r>
              <a:rPr lang="en-US" sz="2000" dirty="0"/>
              <a:t>Configure fine-grained access to resources</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Data</a:t>
            </a:r>
          </a:p>
        </p:txBody>
      </p:sp>
      <p:sp>
        <p:nvSpPr>
          <p:cNvPr id="3" name="Text Placeholder 2"/>
          <p:cNvSpPr>
            <a:spLocks noGrp="1"/>
          </p:cNvSpPr>
          <p:nvPr>
            <p:ph type="body" idx="1"/>
          </p:nvPr>
        </p:nvSpPr>
        <p:spPr/>
        <p:txBody>
          <a:bodyPr/>
          <a:lstStyle/>
          <a:p>
            <a:r>
              <a:rPr lang="en-US" dirty="0"/>
              <a:t> Administrative-level resources</a:t>
            </a:r>
          </a:p>
          <a:p>
            <a:pPr lvl="1"/>
            <a:r>
              <a:rPr lang="en-US" dirty="0"/>
              <a:t>Users and databases</a:t>
            </a:r>
          </a:p>
          <a:p>
            <a:r>
              <a:rPr lang="en-US" dirty="0"/>
              <a:t> Application-level resources</a:t>
            </a:r>
          </a:p>
          <a:p>
            <a:pPr lvl="1"/>
            <a:r>
              <a:rPr lang="fr-FR" dirty="0"/>
              <a:t>Collections, documents, attachements or JavaScript </a:t>
            </a:r>
            <a:r>
              <a:rPr lang="fr-FR" dirty="0" err="1"/>
              <a:t>logic</a:t>
            </a:r>
            <a:endParaRPr lang="en-US" dirty="0"/>
          </a:p>
        </p:txBody>
      </p:sp>
      <p:sp>
        <p:nvSpPr>
          <p:cNvPr id="4" name="Text Placeholder 3"/>
          <p:cNvSpPr>
            <a:spLocks noGrp="1"/>
          </p:cNvSpPr>
          <p:nvPr>
            <p:ph type="body" sz="quarter" idx="10"/>
          </p:nvPr>
        </p:nvSpPr>
        <p:spPr/>
        <p:txBody>
          <a:bodyPr/>
          <a:lstStyle/>
          <a:p>
            <a:r>
              <a:rPr lang="en-US" dirty="0">
                <a:hlinkClick r:id="rId2"/>
              </a:rPr>
              <a:t>https://docs.microsoft.com/en-us/azure/cosmos-db/secure-access-to-data</a:t>
            </a:r>
            <a:endParaRPr lang="en-US" dirty="0"/>
          </a:p>
          <a:p>
            <a:endParaRPr lang="en-US" dirty="0"/>
          </a:p>
        </p:txBody>
      </p:sp>
    </p:spTree>
    <p:extLst>
      <p:ext uri="{BB962C8B-B14F-4D97-AF65-F5344CB8AC3E}">
        <p14:creationId xmlns:p14="http://schemas.microsoft.com/office/powerpoint/2010/main" val="2014956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Keys</a:t>
            </a:r>
          </a:p>
        </p:txBody>
      </p:sp>
      <p:sp>
        <p:nvSpPr>
          <p:cNvPr id="3" name="Text Placeholder 2"/>
          <p:cNvSpPr>
            <a:spLocks noGrp="1"/>
          </p:cNvSpPr>
          <p:nvPr>
            <p:ph type="body" idx="1"/>
          </p:nvPr>
        </p:nvSpPr>
        <p:spPr>
          <a:xfrm>
            <a:off x="261253" y="3278001"/>
            <a:ext cx="8574837" cy="2890570"/>
          </a:xfrm>
        </p:spPr>
        <p:txBody>
          <a:bodyPr/>
          <a:lstStyle/>
          <a:p>
            <a:r>
              <a:rPr lang="en-US" b="1" dirty="0"/>
              <a:t>Master keys</a:t>
            </a:r>
            <a:endParaRPr lang="en-US" dirty="0"/>
          </a:p>
          <a:p>
            <a:pPr lvl="1"/>
            <a:r>
              <a:rPr lang="en-US" dirty="0"/>
              <a:t>Full administrative access to all resources within a Azure Cosmos DB account</a:t>
            </a:r>
          </a:p>
          <a:p>
            <a:pPr lvl="1"/>
            <a:r>
              <a:rPr lang="en-US" dirty="0"/>
              <a:t>Pair for rotation</a:t>
            </a:r>
          </a:p>
          <a:p>
            <a:r>
              <a:rPr lang="en-US" dirty="0"/>
              <a:t> </a:t>
            </a:r>
            <a:r>
              <a:rPr lang="en-US" b="1" dirty="0"/>
              <a:t>Read-only keys</a:t>
            </a:r>
          </a:p>
          <a:p>
            <a:pPr lvl="1"/>
            <a:r>
              <a:rPr lang="en-US" dirty="0"/>
              <a:t>Read-only access to all resources within the account</a:t>
            </a:r>
          </a:p>
          <a:p>
            <a:endParaRPr lang="en-US" dirty="0"/>
          </a:p>
        </p:txBody>
      </p:sp>
      <p:sp>
        <p:nvSpPr>
          <p:cNvPr id="4" name="Text Placeholder 3"/>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2"/>
          <a:stretch>
            <a:fillRect/>
          </a:stretch>
        </p:blipFill>
        <p:spPr>
          <a:xfrm>
            <a:off x="2235899" y="879228"/>
            <a:ext cx="5998464" cy="2260207"/>
          </a:xfrm>
          <a:prstGeom prst="rect">
            <a:avLst/>
          </a:prstGeom>
        </p:spPr>
      </p:pic>
    </p:spTree>
    <p:extLst>
      <p:ext uri="{BB962C8B-B14F-4D97-AF65-F5344CB8AC3E}">
        <p14:creationId xmlns:p14="http://schemas.microsoft.com/office/powerpoint/2010/main" val="1476893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Granular Access</a:t>
            </a:r>
          </a:p>
        </p:txBody>
      </p:sp>
      <p:sp>
        <p:nvSpPr>
          <p:cNvPr id="3" name="Text Placeholder 2"/>
          <p:cNvSpPr>
            <a:spLocks noGrp="1"/>
          </p:cNvSpPr>
          <p:nvPr>
            <p:ph type="body" idx="1"/>
          </p:nvPr>
        </p:nvSpPr>
        <p:spPr/>
        <p:txBody>
          <a:bodyPr/>
          <a:lstStyle/>
          <a:p>
            <a:r>
              <a:rPr lang="en-US" dirty="0"/>
              <a:t> </a:t>
            </a:r>
            <a:r>
              <a:rPr lang="en-US" b="1" dirty="0"/>
              <a:t>Users</a:t>
            </a:r>
          </a:p>
          <a:p>
            <a:pPr lvl="1"/>
            <a:r>
              <a:rPr lang="en-US" dirty="0"/>
              <a:t>Similar to user resources in other database</a:t>
            </a:r>
          </a:p>
          <a:p>
            <a:r>
              <a:rPr lang="en-US" b="1" dirty="0"/>
              <a:t> Permissions</a:t>
            </a:r>
          </a:p>
          <a:p>
            <a:pPr lvl="1"/>
            <a:r>
              <a:rPr lang="en-US" dirty="0"/>
              <a:t>Grant specific access to a resource or a set of resources</a:t>
            </a:r>
          </a:p>
          <a:p>
            <a:r>
              <a:rPr lang="en-US" dirty="0"/>
              <a:t> </a:t>
            </a:r>
            <a:r>
              <a:rPr lang="en-US" b="1" dirty="0"/>
              <a:t>Resource</a:t>
            </a:r>
            <a:r>
              <a:rPr lang="en-US" dirty="0"/>
              <a:t> </a:t>
            </a:r>
            <a:r>
              <a:rPr lang="en-US" b="1" dirty="0"/>
              <a:t>tokens</a:t>
            </a:r>
          </a:p>
          <a:p>
            <a:pPr lvl="1"/>
            <a:r>
              <a:rPr lang="en-US" dirty="0"/>
              <a:t>Creates a relationship between a </a:t>
            </a:r>
            <a:r>
              <a:rPr lang="en-US" i="1" dirty="0"/>
              <a:t>user</a:t>
            </a:r>
            <a:r>
              <a:rPr lang="en-US" dirty="0"/>
              <a:t> and </a:t>
            </a:r>
            <a:r>
              <a:rPr lang="en-US" i="1" dirty="0"/>
              <a:t>permission</a:t>
            </a:r>
            <a:endParaRPr lang="en-US" dirty="0"/>
          </a:p>
        </p:txBody>
      </p:sp>
      <p:sp>
        <p:nvSpPr>
          <p:cNvPr id="4" name="Text Placeholder 3"/>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2"/>
          <a:stretch>
            <a:fillRect/>
          </a:stretch>
        </p:blipFill>
        <p:spPr>
          <a:xfrm>
            <a:off x="1413129" y="4101646"/>
            <a:ext cx="6610350" cy="2066925"/>
          </a:xfrm>
          <a:prstGeom prst="rect">
            <a:avLst/>
          </a:prstGeom>
        </p:spPr>
      </p:pic>
    </p:spTree>
    <p:extLst>
      <p:ext uri="{BB962C8B-B14F-4D97-AF65-F5344CB8AC3E}">
        <p14:creationId xmlns:p14="http://schemas.microsoft.com/office/powerpoint/2010/main" val="18782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b="1" dirty="0"/>
              <a:t>Tune and Debug Azure Cosmos DB Solutions</a:t>
            </a:r>
            <a:endParaRPr lang="en-US" dirty="0"/>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187" y="950221"/>
            <a:ext cx="8574837" cy="5356916"/>
          </a:xfrm>
        </p:spPr>
        <p:txBody>
          <a:bodyPr/>
          <a:lstStyle/>
          <a:p>
            <a:r>
              <a:rPr lang="en-US" sz="2400" dirty="0"/>
              <a:t>Estimate and provision request units</a:t>
            </a:r>
          </a:p>
          <a:p>
            <a:pPr lvl="1"/>
            <a:r>
              <a:rPr lang="en-US" sz="1800" dirty="0"/>
              <a:t>Differentiate requests and request units; retrieve request unit cost of an operation; estimate request unit allocation for a container; tune throughput for uneven workloads and manage throttling; monitor Azure portal metrics; recommend solutions based on query metrics</a:t>
            </a:r>
          </a:p>
          <a:p>
            <a:r>
              <a:rPr lang="en-US" sz="2400" dirty="0"/>
              <a:t>Tune container settings</a:t>
            </a:r>
          </a:p>
          <a:p>
            <a:pPr lvl="1"/>
            <a:r>
              <a:rPr lang="en-US" sz="1800" dirty="0"/>
              <a:t>Manage lifecycle of data by using TTL; tune an index policy; include and exclude properties from index paths</a:t>
            </a:r>
          </a:p>
          <a:p>
            <a:r>
              <a:rPr lang="en-US" sz="2400" dirty="0"/>
              <a:t>Implement security</a:t>
            </a:r>
          </a:p>
          <a:p>
            <a:pPr lvl="1"/>
            <a:r>
              <a:rPr lang="en-US" sz="1800" dirty="0"/>
              <a:t>Secure access to data; rotate keys; understand encryption at rest and in transit; configure IP firewalls; create and manage users; configure fine-grained access to resources</a:t>
            </a:r>
          </a:p>
          <a:p>
            <a:r>
              <a:rPr lang="en-US" sz="2400" dirty="0"/>
              <a:t>Debug a Cosmos DB solution</a:t>
            </a:r>
          </a:p>
          <a:p>
            <a:pPr lvl="1"/>
            <a:r>
              <a:rPr lang="en-US" sz="1800" dirty="0"/>
              <a:t>Configure diagnostic logging; recommend solutions based on data retrieved from logs; evaluate response status code categories; throttle; review metrics and performance tips</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a:xfrm>
            <a:off x="261186" y="6447097"/>
            <a:ext cx="8574837" cy="410903"/>
          </a:xfrm>
        </p:spPr>
        <p:txBody>
          <a:bodyPr/>
          <a:lstStyle/>
          <a:p>
            <a:r>
              <a:rPr lang="en-US" dirty="0"/>
              <a:t>https://www.microsoft.com/en-us/learning/exam-70-777.aspx</a:t>
            </a:r>
          </a:p>
        </p:txBody>
      </p:sp>
    </p:spTree>
    <p:extLst>
      <p:ext uri="{BB962C8B-B14F-4D97-AF65-F5344CB8AC3E}">
        <p14:creationId xmlns:p14="http://schemas.microsoft.com/office/powerpoint/2010/main" val="2469948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and manage users</a:t>
            </a:r>
          </a:p>
        </p:txBody>
      </p:sp>
      <p:sp>
        <p:nvSpPr>
          <p:cNvPr id="4" name="Text Placeholder 3"/>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stretch>
            <a:fillRect/>
          </a:stretch>
        </p:blipFill>
        <p:spPr>
          <a:xfrm>
            <a:off x="460375" y="986409"/>
            <a:ext cx="6600825" cy="1885950"/>
          </a:xfrm>
          <a:prstGeom prst="rect">
            <a:avLst/>
          </a:prstGeom>
        </p:spPr>
      </p:pic>
      <p:pic>
        <p:nvPicPr>
          <p:cNvPr id="6" name="Picture 5"/>
          <p:cNvPicPr>
            <a:picLocks noChangeAspect="1"/>
          </p:cNvPicPr>
          <p:nvPr/>
        </p:nvPicPr>
        <p:blipFill>
          <a:blip r:embed="rId4"/>
          <a:stretch>
            <a:fillRect/>
          </a:stretch>
        </p:blipFill>
        <p:spPr>
          <a:xfrm>
            <a:off x="424789" y="3356260"/>
            <a:ext cx="8077200" cy="2466975"/>
          </a:xfrm>
          <a:prstGeom prst="rect">
            <a:avLst/>
          </a:prstGeom>
        </p:spPr>
      </p:pic>
    </p:spTree>
    <p:extLst>
      <p:ext uri="{BB962C8B-B14F-4D97-AF65-F5344CB8AC3E}">
        <p14:creationId xmlns:p14="http://schemas.microsoft.com/office/powerpoint/2010/main" val="2805195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a:t>
            </a:r>
          </a:p>
        </p:txBody>
      </p:sp>
      <p:sp>
        <p:nvSpPr>
          <p:cNvPr id="4" name="Text Placeholder 3"/>
          <p:cNvSpPr>
            <a:spLocks noGrp="1"/>
          </p:cNvSpPr>
          <p:nvPr>
            <p:ph type="body" sz="quarter" idx="10"/>
          </p:nvPr>
        </p:nvSpPr>
        <p:spPr/>
        <p:txBody>
          <a:bodyPr/>
          <a:lstStyle/>
          <a:p>
            <a:r>
              <a:rPr lang="en-US" dirty="0">
                <a:hlinkClick r:id="rId3"/>
              </a:rPr>
              <a:t>https://docs.microsoft.com/en-us/azure/cosmos-db/database-encryption-at-rest</a:t>
            </a:r>
            <a:endParaRPr lang="en-US" dirty="0"/>
          </a:p>
          <a:p>
            <a:endParaRPr lang="en-US" dirty="0"/>
          </a:p>
        </p:txBody>
      </p:sp>
      <p:pic>
        <p:nvPicPr>
          <p:cNvPr id="6" name="Picture 5"/>
          <p:cNvPicPr>
            <a:picLocks noChangeAspect="1"/>
          </p:cNvPicPr>
          <p:nvPr/>
        </p:nvPicPr>
        <p:blipFill>
          <a:blip r:embed="rId4"/>
          <a:stretch>
            <a:fillRect/>
          </a:stretch>
        </p:blipFill>
        <p:spPr>
          <a:xfrm>
            <a:off x="2017014" y="1161699"/>
            <a:ext cx="5524500" cy="4724400"/>
          </a:xfrm>
          <a:prstGeom prst="rect">
            <a:avLst/>
          </a:prstGeom>
        </p:spPr>
      </p:pic>
    </p:spTree>
    <p:extLst>
      <p:ext uri="{BB962C8B-B14F-4D97-AF65-F5344CB8AC3E}">
        <p14:creationId xmlns:p14="http://schemas.microsoft.com/office/powerpoint/2010/main" val="1549995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IP firewalls</a:t>
            </a:r>
          </a:p>
        </p:txBody>
      </p:sp>
      <p:sp>
        <p:nvSpPr>
          <p:cNvPr id="4" name="Text Placeholder 3"/>
          <p:cNvSpPr>
            <a:spLocks noGrp="1"/>
          </p:cNvSpPr>
          <p:nvPr>
            <p:ph type="body" sz="quarter" idx="10"/>
          </p:nvPr>
        </p:nvSpPr>
        <p:spPr/>
        <p:txBody>
          <a:bodyPr/>
          <a:lstStyle/>
          <a:p>
            <a:r>
              <a:rPr lang="en-US" dirty="0">
                <a:hlinkClick r:id="rId3"/>
              </a:rPr>
              <a:t>https://docs.microsoft.com/en-us/azure/cosmos-db/firewall-support</a:t>
            </a:r>
            <a:endParaRPr lang="en-US" dirty="0"/>
          </a:p>
          <a:p>
            <a:endParaRPr lang="en-US" dirty="0"/>
          </a:p>
        </p:txBody>
      </p:sp>
      <p:pic>
        <p:nvPicPr>
          <p:cNvPr id="5" name="Picture 4"/>
          <p:cNvPicPr>
            <a:picLocks noChangeAspect="1"/>
          </p:cNvPicPr>
          <p:nvPr/>
        </p:nvPicPr>
        <p:blipFill>
          <a:blip r:embed="rId4"/>
          <a:stretch>
            <a:fillRect/>
          </a:stretch>
        </p:blipFill>
        <p:spPr>
          <a:xfrm>
            <a:off x="1304131" y="1677352"/>
            <a:ext cx="6086475" cy="3381375"/>
          </a:xfrm>
          <a:prstGeom prst="rect">
            <a:avLst/>
          </a:prstGeom>
        </p:spPr>
      </p:pic>
    </p:spTree>
    <p:extLst>
      <p:ext uri="{BB962C8B-B14F-4D97-AF65-F5344CB8AC3E}">
        <p14:creationId xmlns:p14="http://schemas.microsoft.com/office/powerpoint/2010/main" val="4147096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IP firewalls</a:t>
            </a:r>
          </a:p>
        </p:txBody>
      </p:sp>
      <p:sp>
        <p:nvSpPr>
          <p:cNvPr id="4" name="Text Placeholder 3"/>
          <p:cNvSpPr>
            <a:spLocks noGrp="1"/>
          </p:cNvSpPr>
          <p:nvPr>
            <p:ph type="body" sz="quarter" idx="10"/>
          </p:nvPr>
        </p:nvSpPr>
        <p:spPr/>
        <p:txBody>
          <a:bodyPr/>
          <a:lstStyle/>
          <a:p>
            <a:r>
              <a:rPr lang="en-US" dirty="0">
                <a:hlinkClick r:id="rId3"/>
              </a:rPr>
              <a:t>https://docs.microsoft.com/en-us/azure/cosmos-db/firewall-support</a:t>
            </a:r>
            <a:endParaRPr lang="en-US" dirty="0"/>
          </a:p>
          <a:p>
            <a:endParaRPr lang="en-US" dirty="0"/>
          </a:p>
        </p:txBody>
      </p:sp>
      <p:pic>
        <p:nvPicPr>
          <p:cNvPr id="3" name="Picture 2"/>
          <p:cNvPicPr>
            <a:picLocks noChangeAspect="1"/>
          </p:cNvPicPr>
          <p:nvPr/>
        </p:nvPicPr>
        <p:blipFill>
          <a:blip r:embed="rId4"/>
          <a:stretch>
            <a:fillRect/>
          </a:stretch>
        </p:blipFill>
        <p:spPr>
          <a:xfrm>
            <a:off x="1267968" y="1046138"/>
            <a:ext cx="6608064" cy="4765724"/>
          </a:xfrm>
          <a:prstGeom prst="rect">
            <a:avLst/>
          </a:prstGeom>
        </p:spPr>
      </p:pic>
    </p:spTree>
    <p:extLst>
      <p:ext uri="{BB962C8B-B14F-4D97-AF65-F5344CB8AC3E}">
        <p14:creationId xmlns:p14="http://schemas.microsoft.com/office/powerpoint/2010/main" val="732527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Debug a Cosmos DB solution</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Configure diagnostic logging</a:t>
            </a:r>
          </a:p>
          <a:p>
            <a:r>
              <a:rPr lang="en-US" sz="2000" dirty="0"/>
              <a:t>Recommend solutions based on data retrieved from logs</a:t>
            </a:r>
          </a:p>
          <a:p>
            <a:r>
              <a:rPr lang="en-US" sz="2000" dirty="0"/>
              <a:t>Evaluate response status code categories</a:t>
            </a:r>
          </a:p>
          <a:p>
            <a:r>
              <a:rPr lang="en-US" sz="2000" dirty="0"/>
              <a:t>Throttle</a:t>
            </a:r>
          </a:p>
          <a:p>
            <a:r>
              <a:rPr lang="en-US" sz="2000" dirty="0"/>
              <a:t>Review metrics and performance tips</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904634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 logging</a:t>
            </a:r>
          </a:p>
        </p:txBody>
      </p:sp>
      <p:sp>
        <p:nvSpPr>
          <p:cNvPr id="4" name="Text Placeholder 3"/>
          <p:cNvSpPr>
            <a:spLocks noGrp="1"/>
          </p:cNvSpPr>
          <p:nvPr>
            <p:ph type="body" sz="quarter" idx="10"/>
          </p:nvPr>
        </p:nvSpPr>
        <p:spPr/>
        <p:txBody>
          <a:bodyPr/>
          <a:lstStyle/>
          <a:p>
            <a:r>
              <a:rPr lang="en-US" dirty="0">
                <a:hlinkClick r:id="rId3"/>
              </a:rPr>
              <a:t>https://docs.microsoft.com/en-us/azure/monitoring-and-diagnostics/monitoring-overview-of-diagnostic-logs</a:t>
            </a:r>
            <a:endParaRPr lang="en-US" dirty="0"/>
          </a:p>
          <a:p>
            <a:endParaRPr lang="en-US" dirty="0"/>
          </a:p>
        </p:txBody>
      </p:sp>
      <p:pic>
        <p:nvPicPr>
          <p:cNvPr id="5" name="Picture 4"/>
          <p:cNvPicPr>
            <a:picLocks noChangeAspect="1"/>
          </p:cNvPicPr>
          <p:nvPr/>
        </p:nvPicPr>
        <p:blipFill>
          <a:blip r:embed="rId4"/>
          <a:stretch>
            <a:fillRect/>
          </a:stretch>
        </p:blipFill>
        <p:spPr>
          <a:xfrm>
            <a:off x="0" y="740662"/>
            <a:ext cx="9144000" cy="5158154"/>
          </a:xfrm>
          <a:prstGeom prst="rect">
            <a:avLst/>
          </a:prstGeom>
        </p:spPr>
      </p:pic>
    </p:spTree>
    <p:extLst>
      <p:ext uri="{BB962C8B-B14F-4D97-AF65-F5344CB8AC3E}">
        <p14:creationId xmlns:p14="http://schemas.microsoft.com/office/powerpoint/2010/main" val="1122483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Throttle</a:t>
            </a:r>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quarter" idx="10"/>
          </p:nvPr>
        </p:nvSpPr>
        <p:spPr/>
        <p:txBody>
          <a:bodyPr/>
          <a:lstStyle/>
          <a:p>
            <a:r>
              <a:rPr lang="en-US" dirty="0">
                <a:hlinkClick r:id="rId2"/>
              </a:rPr>
              <a:t>https://docs.microsoft.com/en-us/azure/cosmos-db/performance-tips</a:t>
            </a:r>
            <a:endParaRPr lang="en-US" dirty="0"/>
          </a:p>
          <a:p>
            <a:endParaRPr lang="en-US" dirty="0"/>
          </a:p>
        </p:txBody>
      </p:sp>
    </p:spTree>
    <p:extLst>
      <p:ext uri="{BB962C8B-B14F-4D97-AF65-F5344CB8AC3E}">
        <p14:creationId xmlns:p14="http://schemas.microsoft.com/office/powerpoint/2010/main" val="2457853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 code categories</a:t>
            </a:r>
          </a:p>
        </p:txBody>
      </p:sp>
      <p:sp>
        <p:nvSpPr>
          <p:cNvPr id="4" name="Text Placeholder 3"/>
          <p:cNvSpPr>
            <a:spLocks noGrp="1"/>
          </p:cNvSpPr>
          <p:nvPr>
            <p:ph type="body" sz="quarter" idx="10"/>
          </p:nvPr>
        </p:nvSpPr>
        <p:spPr/>
        <p:txBody>
          <a:bodyPr/>
          <a:lstStyle/>
          <a:p>
            <a:r>
              <a:rPr lang="en-US" dirty="0">
                <a:hlinkClick r:id="rId3"/>
              </a:rPr>
              <a:t>https://docs.microsoft.com/en-us/rest/api/cosmos-db/http-status-codes-for-cosmosdb</a:t>
            </a:r>
            <a:endParaRPr lang="en-US" dirty="0"/>
          </a:p>
          <a:p>
            <a:endParaRPr lang="en-US" dirty="0"/>
          </a:p>
        </p:txBody>
      </p:sp>
      <p:pic>
        <p:nvPicPr>
          <p:cNvPr id="6" name="Picture 5"/>
          <p:cNvPicPr>
            <a:picLocks noChangeAspect="1"/>
          </p:cNvPicPr>
          <p:nvPr/>
        </p:nvPicPr>
        <p:blipFill>
          <a:blip r:embed="rId4"/>
          <a:stretch>
            <a:fillRect/>
          </a:stretch>
        </p:blipFill>
        <p:spPr>
          <a:xfrm>
            <a:off x="0" y="955692"/>
            <a:ext cx="9144000" cy="4946615"/>
          </a:xfrm>
          <a:prstGeom prst="rect">
            <a:avLst/>
          </a:prstGeom>
        </p:spPr>
      </p:pic>
    </p:spTree>
    <p:extLst>
      <p:ext uri="{BB962C8B-B14F-4D97-AF65-F5344CB8AC3E}">
        <p14:creationId xmlns:p14="http://schemas.microsoft.com/office/powerpoint/2010/main" val="3955619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sz="2800" dirty="0"/>
              <a:t>Estimate and provision request units</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sz="2000" dirty="0"/>
              <a:t>Differentiate requests and request units</a:t>
            </a:r>
          </a:p>
          <a:p>
            <a:r>
              <a:rPr lang="en-US" sz="2000" dirty="0"/>
              <a:t>Retrieve request unit cost of an operation</a:t>
            </a:r>
          </a:p>
          <a:p>
            <a:r>
              <a:rPr lang="en-US" sz="2000" dirty="0"/>
              <a:t>Estimate request unit allocation for a container</a:t>
            </a:r>
          </a:p>
          <a:p>
            <a:r>
              <a:rPr lang="en-US" sz="2000" dirty="0"/>
              <a:t>Tune throughput for uneven workloads and manage throttling</a:t>
            </a:r>
          </a:p>
          <a:p>
            <a:r>
              <a:rPr lang="en-US" sz="2000" dirty="0"/>
              <a:t>Monitor Azure portal metrics</a:t>
            </a:r>
          </a:p>
          <a:p>
            <a:r>
              <a:rPr lang="en-US" sz="2000" dirty="0"/>
              <a:t>Recommend solutions based on query metrics</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https://www.microsoft.com/en-ie/learning/exam-70-774.aspx</a:t>
            </a:r>
          </a:p>
        </p:txBody>
      </p:sp>
    </p:spTree>
    <p:extLst>
      <p:ext uri="{BB962C8B-B14F-4D97-AF65-F5344CB8AC3E}">
        <p14:creationId xmlns:p14="http://schemas.microsoft.com/office/powerpoint/2010/main" val="201473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77" y="2762657"/>
            <a:ext cx="1319787" cy="1319787"/>
          </a:xfrm>
          <a:prstGeom prst="rect">
            <a:avLst/>
          </a:prstGeom>
        </p:spPr>
      </p:pic>
      <p:sp>
        <p:nvSpPr>
          <p:cNvPr id="3" name="Title 2"/>
          <p:cNvSpPr>
            <a:spLocks noGrp="1"/>
          </p:cNvSpPr>
          <p:nvPr>
            <p:ph type="title"/>
          </p:nvPr>
        </p:nvSpPr>
        <p:spPr/>
        <p:txBody>
          <a:bodyPr/>
          <a:lstStyle/>
          <a:p>
            <a:r>
              <a:rPr lang="en-US" dirty="0"/>
              <a:t>Request Units</a:t>
            </a:r>
          </a:p>
        </p:txBody>
      </p:sp>
    </p:spTree>
    <p:extLst>
      <p:ext uri="{BB962C8B-B14F-4D97-AF65-F5344CB8AC3E}">
        <p14:creationId xmlns:p14="http://schemas.microsoft.com/office/powerpoint/2010/main" val="142006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173815" y="2047875"/>
            <a:ext cx="0" cy="262001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283637" y="2047875"/>
            <a:ext cx="3210340" cy="300082"/>
          </a:xfrm>
          <a:prstGeom prst="rect">
            <a:avLst/>
          </a:prstGeom>
          <a:noFill/>
        </p:spPr>
        <p:txBody>
          <a:bodyPr wrap="square" rtlCol="0">
            <a:spAutoFit/>
          </a:bodyPr>
          <a:lstStyle/>
          <a:p>
            <a:pPr defTabSz="685800" fontAlgn="auto">
              <a:spcBef>
                <a:spcPts val="0"/>
              </a:spcBef>
              <a:spcAft>
                <a:spcPts val="0"/>
              </a:spcAft>
              <a:defRPr/>
            </a:pPr>
            <a:r>
              <a:rPr lang="en-US" sz="1350" b="0" dirty="0">
                <a:solidFill>
                  <a:srgbClr val="7030A0"/>
                </a:solidFill>
                <a:latin typeface="Segoe UI Light" panose="020B0502040204020203" pitchFamily="34" charset="0"/>
                <a:cs typeface="Segoe UI Light" panose="020B0502040204020203" pitchFamily="34" charset="0"/>
              </a:rPr>
              <a:t>Request Units</a:t>
            </a:r>
          </a:p>
        </p:txBody>
      </p:sp>
      <p:sp>
        <p:nvSpPr>
          <p:cNvPr id="4" name="TextBox 3"/>
          <p:cNvSpPr txBox="1"/>
          <p:nvPr/>
        </p:nvSpPr>
        <p:spPr>
          <a:xfrm>
            <a:off x="4283637" y="2395058"/>
            <a:ext cx="4044677" cy="1569660"/>
          </a:xfrm>
          <a:prstGeom prst="rect">
            <a:avLst/>
          </a:prstGeom>
          <a:noFill/>
        </p:spPr>
        <p:txBody>
          <a:bodyPr wrap="square" rtlCol="0">
            <a:spAutoFit/>
          </a:bodyPr>
          <a:lstStyle/>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Request Units (RU) is a rate-based currency</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Abstracts physical resources for performing requests</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Key to multi-tenancy, SLAs, and COGS efficiency</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Foreground and background activities</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p:txBody>
      </p:sp>
      <p:grpSp>
        <p:nvGrpSpPr>
          <p:cNvPr id="33" name="Group 32"/>
          <p:cNvGrpSpPr/>
          <p:nvPr/>
        </p:nvGrpSpPr>
        <p:grpSpPr>
          <a:xfrm>
            <a:off x="382836" y="2091064"/>
            <a:ext cx="3014740" cy="2355484"/>
            <a:chOff x="0" y="1512533"/>
            <a:chExt cx="2023240" cy="1530330"/>
          </a:xfrm>
        </p:grpSpPr>
        <p:sp>
          <p:nvSpPr>
            <p:cNvPr id="34" name="Cube 33"/>
            <p:cNvSpPr/>
            <p:nvPr/>
          </p:nvSpPr>
          <p:spPr bwMode="auto">
            <a:xfrm>
              <a:off x="670536" y="2296237"/>
              <a:ext cx="906672" cy="746626"/>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12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35" name="Group 34"/>
            <p:cNvGrpSpPr/>
            <p:nvPr/>
          </p:nvGrpSpPr>
          <p:grpSpPr>
            <a:xfrm>
              <a:off x="721259" y="2563467"/>
              <a:ext cx="210717" cy="337608"/>
              <a:chOff x="1816538" y="5583257"/>
              <a:chExt cx="702664" cy="719810"/>
            </a:xfrm>
          </p:grpSpPr>
          <p:sp>
            <p:nvSpPr>
              <p:cNvPr id="77"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1350" b="0">
                  <a:solidFill>
                    <a:srgbClr val="000000"/>
                  </a:solidFill>
                  <a:latin typeface="Segoe UI Light" panose="020B0502040204020203" pitchFamily="34" charset="0"/>
                  <a:cs typeface="Segoe UI Light" panose="020B0502040204020203" pitchFamily="34" charset="0"/>
                </a:endParaRPr>
              </a:p>
            </p:txBody>
          </p:sp>
          <p:grpSp>
            <p:nvGrpSpPr>
              <p:cNvPr id="78" name="Group 77"/>
              <p:cNvGrpSpPr/>
              <p:nvPr/>
            </p:nvGrpSpPr>
            <p:grpSpPr>
              <a:xfrm>
                <a:off x="1816538" y="5583257"/>
                <a:ext cx="518446" cy="717700"/>
                <a:chOff x="13103226" y="2775830"/>
                <a:chExt cx="1039812" cy="1407232"/>
              </a:xfrm>
            </p:grpSpPr>
            <p:sp>
              <p:nvSpPr>
                <p:cNvPr id="79"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0"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1"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2"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3"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4"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5"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6"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7"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grpSp>
        </p:grpSp>
        <p:grpSp>
          <p:nvGrpSpPr>
            <p:cNvPr id="36" name="Group 35"/>
            <p:cNvGrpSpPr/>
            <p:nvPr/>
          </p:nvGrpSpPr>
          <p:grpSpPr>
            <a:xfrm>
              <a:off x="929974" y="2565011"/>
              <a:ext cx="203345" cy="351606"/>
              <a:chOff x="7205045" y="4706015"/>
              <a:chExt cx="495182" cy="1033105"/>
            </a:xfrm>
          </p:grpSpPr>
          <p:sp>
            <p:nvSpPr>
              <p:cNvPr id="45"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46"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47"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48"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49"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0"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1"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2"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3"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4"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5"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6"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7"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8"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9"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0"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1"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BCF2"/>
                  </a:solidFill>
                  <a:latin typeface="Segoe UI Light" panose="020B0502040204020203" pitchFamily="34" charset="0"/>
                  <a:cs typeface="Segoe UI Light" panose="020B0502040204020203" pitchFamily="34" charset="0"/>
                </a:endParaRPr>
              </a:p>
            </p:txBody>
          </p:sp>
          <p:sp>
            <p:nvSpPr>
              <p:cNvPr id="62"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3"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4"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5"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6"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7"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8"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9"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70"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71"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72"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73"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74"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75"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76"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grpSp>
        <p:sp>
          <p:nvSpPr>
            <p:cNvPr id="37" name="Flowchart: Direct Access Storage 36"/>
            <p:cNvSpPr/>
            <p:nvPr/>
          </p:nvSpPr>
          <p:spPr bwMode="auto">
            <a:xfrm>
              <a:off x="1168306" y="2560215"/>
              <a:ext cx="136912" cy="348464"/>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135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cxnSp>
          <p:nvCxnSpPr>
            <p:cNvPr id="39" name="Curved Connector 38"/>
            <p:cNvCxnSpPr>
              <a:stCxn id="44" idx="2"/>
              <a:endCxn id="79" idx="0"/>
            </p:cNvCxnSpPr>
            <p:nvPr/>
          </p:nvCxnSpPr>
          <p:spPr>
            <a:xfrm>
              <a:off x="603333" y="2032551"/>
              <a:ext cx="195663" cy="530916"/>
            </a:xfrm>
            <a:prstGeom prst="straightConnector1">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0" name="TextBox 39"/>
            <p:cNvSpPr txBox="1"/>
            <p:nvPr/>
          </p:nvSpPr>
          <p:spPr>
            <a:xfrm>
              <a:off x="1516635" y="1991929"/>
              <a:ext cx="506605" cy="179963"/>
            </a:xfrm>
            <a:prstGeom prst="rect">
              <a:avLst/>
            </a:prstGeom>
            <a:noFill/>
            <a:ln>
              <a:noFill/>
            </a:ln>
          </p:spPr>
          <p:txBody>
            <a:bodyPr wrap="square" rtlCol="0">
              <a:spAutoFit/>
            </a:bodyPr>
            <a:lstStyle/>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 IOPS</a:t>
              </a:r>
            </a:p>
          </p:txBody>
        </p:sp>
        <p:cxnSp>
          <p:nvCxnSpPr>
            <p:cNvPr id="41" name="Curved Connector 40"/>
            <p:cNvCxnSpPr>
              <a:stCxn id="40" idx="2"/>
              <a:endCxn id="37" idx="0"/>
            </p:cNvCxnSpPr>
            <p:nvPr/>
          </p:nvCxnSpPr>
          <p:spPr>
            <a:xfrm flipH="1">
              <a:off x="1236762" y="2171892"/>
              <a:ext cx="533175" cy="388323"/>
            </a:xfrm>
            <a:prstGeom prst="straightConnector1">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2" name="TextBox 41"/>
            <p:cNvSpPr txBox="1"/>
            <p:nvPr/>
          </p:nvSpPr>
          <p:spPr>
            <a:xfrm>
              <a:off x="1129038" y="1512533"/>
              <a:ext cx="894202" cy="179963"/>
            </a:xfrm>
            <a:prstGeom prst="rect">
              <a:avLst/>
            </a:prstGeom>
            <a:noFill/>
            <a:ln>
              <a:noFill/>
            </a:ln>
          </p:spPr>
          <p:txBody>
            <a:bodyPr wrap="square" rtlCol="0">
              <a:spAutoFit/>
            </a:bodyPr>
            <a:lstStyle/>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 CPU</a:t>
              </a:r>
            </a:p>
          </p:txBody>
        </p:sp>
        <p:cxnSp>
          <p:nvCxnSpPr>
            <p:cNvPr id="43" name="Curved Connector 42"/>
            <p:cNvCxnSpPr>
              <a:stCxn id="42" idx="1"/>
              <a:endCxn id="61" idx="0"/>
            </p:cNvCxnSpPr>
            <p:nvPr/>
          </p:nvCxnSpPr>
          <p:spPr>
            <a:xfrm flipH="1">
              <a:off x="1031647" y="1602515"/>
              <a:ext cx="97391" cy="962496"/>
            </a:xfrm>
            <a:prstGeom prst="straightConnector1">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4" name="TextBox 43"/>
            <p:cNvSpPr txBox="1"/>
            <p:nvPr/>
          </p:nvSpPr>
          <p:spPr>
            <a:xfrm>
              <a:off x="0" y="1852588"/>
              <a:ext cx="1206665" cy="179963"/>
            </a:xfrm>
            <a:prstGeom prst="rect">
              <a:avLst/>
            </a:prstGeom>
            <a:noFill/>
            <a:ln>
              <a:noFill/>
            </a:ln>
          </p:spPr>
          <p:txBody>
            <a:bodyPr wrap="square" rtlCol="0">
              <a:spAutoFit/>
            </a:bodyPr>
            <a:lstStyle/>
            <a:p>
              <a:pPr defTabSz="685800" fontAlgn="auto">
                <a:spcBef>
                  <a:spcPts val="0"/>
                </a:spcBef>
                <a:spcAft>
                  <a:spcPts val="0"/>
                </a:spcAft>
                <a:defRPr/>
              </a:pPr>
              <a:r>
                <a:rPr lang="en-US" sz="1200" b="0">
                  <a:solidFill>
                    <a:prstClr val="black">
                      <a:lumMod val="75000"/>
                      <a:lumOff val="25000"/>
                    </a:prstClr>
                  </a:solidFill>
                  <a:latin typeface="Segoe UI Light" panose="020B0502040204020203" pitchFamily="34" charset="0"/>
                  <a:cs typeface="Segoe UI Light" panose="020B0502040204020203" pitchFamily="34" charset="0"/>
                </a:rPr>
                <a:t>% Memory</a:t>
              </a:r>
            </a:p>
          </p:txBody>
        </p:sp>
      </p:grpSp>
      <p:sp>
        <p:nvSpPr>
          <p:cNvPr id="5" name="Title 4"/>
          <p:cNvSpPr>
            <a:spLocks noGrp="1"/>
          </p:cNvSpPr>
          <p:nvPr>
            <p:ph type="title"/>
          </p:nvPr>
        </p:nvSpPr>
        <p:spPr/>
        <p:txBody>
          <a:bodyPr/>
          <a:lstStyle/>
          <a:p>
            <a:r>
              <a:rPr lang="en-US" dirty="0"/>
              <a:t>Request Units</a:t>
            </a:r>
          </a:p>
        </p:txBody>
      </p:sp>
      <p:sp>
        <p:nvSpPr>
          <p:cNvPr id="7" name="Text Placeholder 6"/>
          <p:cNvSpPr>
            <a:spLocks noGrp="1"/>
          </p:cNvSpPr>
          <p:nvPr>
            <p:ph type="body" sz="quarter" idx="10"/>
          </p:nvPr>
        </p:nvSpPr>
        <p:spPr/>
        <p:txBody>
          <a:bodyPr/>
          <a:lstStyle/>
          <a:p>
            <a:r>
              <a:rPr lang="en-US" dirty="0">
                <a:hlinkClick r:id="rId3"/>
              </a:rPr>
              <a:t>https://azure.microsoft.com/en-us/pricing/details/cosmos-db/</a:t>
            </a:r>
            <a:endParaRPr lang="en-US" dirty="0"/>
          </a:p>
          <a:p>
            <a:endParaRPr lang="en-US" dirty="0"/>
          </a:p>
        </p:txBody>
      </p:sp>
    </p:spTree>
    <p:extLst>
      <p:ext uri="{BB962C8B-B14F-4D97-AF65-F5344CB8AC3E}">
        <p14:creationId xmlns:p14="http://schemas.microsoft.com/office/powerpoint/2010/main" val="238922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173815" y="2047875"/>
            <a:ext cx="0" cy="262001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283637" y="2047875"/>
            <a:ext cx="3210340" cy="300082"/>
          </a:xfrm>
          <a:prstGeom prst="rect">
            <a:avLst/>
          </a:prstGeom>
          <a:noFill/>
        </p:spPr>
        <p:txBody>
          <a:bodyPr wrap="square" rtlCol="0">
            <a:spAutoFit/>
          </a:bodyPr>
          <a:lstStyle/>
          <a:p>
            <a:pPr defTabSz="685800" fontAlgn="auto">
              <a:spcBef>
                <a:spcPts val="0"/>
              </a:spcBef>
              <a:spcAft>
                <a:spcPts val="0"/>
              </a:spcAft>
              <a:defRPr/>
            </a:pPr>
            <a:r>
              <a:rPr lang="en-US" sz="1350" b="0" dirty="0">
                <a:solidFill>
                  <a:srgbClr val="7030A0"/>
                </a:solidFill>
                <a:latin typeface="Segoe UI Light" panose="020B0502040204020203" pitchFamily="34" charset="0"/>
                <a:cs typeface="Segoe UI Light" panose="020B0502040204020203" pitchFamily="34" charset="0"/>
              </a:rPr>
              <a:t>Request Units</a:t>
            </a:r>
          </a:p>
        </p:txBody>
      </p:sp>
      <p:sp>
        <p:nvSpPr>
          <p:cNvPr id="4" name="TextBox 3"/>
          <p:cNvSpPr txBox="1"/>
          <p:nvPr/>
        </p:nvSpPr>
        <p:spPr>
          <a:xfrm>
            <a:off x="4283636" y="2395058"/>
            <a:ext cx="3804318" cy="1754326"/>
          </a:xfrm>
          <a:prstGeom prst="rect">
            <a:avLst/>
          </a:prstGeom>
          <a:noFill/>
        </p:spPr>
        <p:txBody>
          <a:bodyPr wrap="square" rtlCol="0">
            <a:spAutoFit/>
          </a:bodyPr>
          <a:lstStyle/>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Normalized across various access methods</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1 RU =  1 read of 1 KB document</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Each request consumes fixed RUs</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Applies to reads, writes, queries, and stored procedure execution</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p:txBody>
      </p:sp>
      <p:grpSp>
        <p:nvGrpSpPr>
          <p:cNvPr id="10" name="Group 9"/>
          <p:cNvGrpSpPr/>
          <p:nvPr/>
        </p:nvGrpSpPr>
        <p:grpSpPr>
          <a:xfrm>
            <a:off x="330677" y="1855739"/>
            <a:ext cx="3323512" cy="3413853"/>
            <a:chOff x="277129" y="1318331"/>
            <a:chExt cx="4895871" cy="4891081"/>
          </a:xfrm>
        </p:grpSpPr>
        <p:grpSp>
          <p:nvGrpSpPr>
            <p:cNvPr id="88" name="Group 87"/>
            <p:cNvGrpSpPr/>
            <p:nvPr/>
          </p:nvGrpSpPr>
          <p:grpSpPr>
            <a:xfrm>
              <a:off x="277129" y="1318331"/>
              <a:ext cx="4895871" cy="4891081"/>
              <a:chOff x="2800456" y="1826843"/>
              <a:chExt cx="3158417" cy="2890646"/>
            </a:xfrm>
          </p:grpSpPr>
          <p:sp>
            <p:nvSpPr>
              <p:cNvPr id="90" name="Rectangle 89"/>
              <p:cNvSpPr/>
              <p:nvPr/>
            </p:nvSpPr>
            <p:spPr bwMode="auto">
              <a:xfrm>
                <a:off x="2800456" y="1871427"/>
                <a:ext cx="865229" cy="348936"/>
              </a:xfrm>
              <a:prstGeom prst="rect">
                <a:avLst/>
              </a:prstGeom>
              <a:noFill/>
              <a:ln>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r>
                  <a:rPr lang="en-US" sz="900" dirty="0">
                    <a:solidFill>
                      <a:srgbClr val="7030A0"/>
                    </a:solidFill>
                    <a:latin typeface="Segoe UI Light" panose="020B0502040204020203" pitchFamily="34" charset="0"/>
                    <a:ea typeface="Segoe UI" pitchFamily="34" charset="0"/>
                    <a:cs typeface="Segoe UI Light" panose="020B0502040204020203" pitchFamily="34" charset="0"/>
                  </a:rPr>
                  <a:t>GET</a:t>
                </a:r>
              </a:p>
            </p:txBody>
          </p:sp>
          <p:cxnSp>
            <p:nvCxnSpPr>
              <p:cNvPr id="91" name="Straight Arrow Connector 90"/>
              <p:cNvCxnSpPr>
                <a:stCxn id="90" idx="3"/>
                <a:endCxn id="92" idx="1"/>
              </p:cNvCxnSpPr>
              <p:nvPr/>
            </p:nvCxnSpPr>
            <p:spPr>
              <a:xfrm flipV="1">
                <a:off x="3665685" y="2045792"/>
                <a:ext cx="253408" cy="10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2" name="Flowchart: Document 91"/>
              <p:cNvSpPr/>
              <p:nvPr/>
            </p:nvSpPr>
            <p:spPr>
              <a:xfrm>
                <a:off x="3919093" y="1894492"/>
                <a:ext cx="945914" cy="302599"/>
              </a:xfrm>
              <a:prstGeom prst="flowChartDocument">
                <a:avLst/>
              </a:prstGeom>
              <a:noFill/>
              <a:ln>
                <a:solidFill>
                  <a:srgbClr val="0B8172"/>
                </a:solidFill>
              </a:ln>
            </p:spPr>
            <p:style>
              <a:lnRef idx="1">
                <a:schemeClr val="accent3"/>
              </a:lnRef>
              <a:fillRef idx="2">
                <a:schemeClr val="accent3"/>
              </a:fillRef>
              <a:effectRef idx="1">
                <a:schemeClr val="accent3"/>
              </a:effectRef>
              <a:fontRef idx="minor">
                <a:schemeClr val="dk1"/>
              </a:fontRef>
            </p:style>
            <p:txBody>
              <a:bodyPr rtlCol="0" anchor="ctr"/>
              <a:lstStyle/>
              <a:p>
                <a:pPr algn="ctr" defTabSz="685800" fontAlgn="auto">
                  <a:spcBef>
                    <a:spcPts val="0"/>
                  </a:spcBef>
                  <a:spcAft>
                    <a:spcPts val="0"/>
                  </a:spcAft>
                  <a:defRPr/>
                </a:pPr>
                <a:endParaRPr lang="en-US" sz="900" dirty="0">
                  <a:solidFill>
                    <a:prstClr val="black"/>
                  </a:solidFill>
                  <a:latin typeface="Segoe UI Light" panose="020B0502040204020203" pitchFamily="34" charset="0"/>
                  <a:cs typeface="Segoe UI Light" panose="020B0502040204020203" pitchFamily="34" charset="0"/>
                </a:endParaRPr>
              </a:p>
            </p:txBody>
          </p:sp>
          <p:grpSp>
            <p:nvGrpSpPr>
              <p:cNvPr id="93" name="Group 92"/>
              <p:cNvGrpSpPr/>
              <p:nvPr/>
            </p:nvGrpSpPr>
            <p:grpSpPr>
              <a:xfrm>
                <a:off x="5316153" y="1826843"/>
                <a:ext cx="310412" cy="330533"/>
                <a:chOff x="5444930" y="4371627"/>
                <a:chExt cx="1888200" cy="1235107"/>
              </a:xfrm>
            </p:grpSpPr>
            <p:sp>
              <p:nvSpPr>
                <p:cNvPr id="496" name="Cube 495"/>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497" name="Group 496"/>
                <p:cNvGrpSpPr/>
                <p:nvPr/>
              </p:nvGrpSpPr>
              <p:grpSpPr>
                <a:xfrm>
                  <a:off x="5567705" y="4821529"/>
                  <a:ext cx="545671" cy="602367"/>
                  <a:chOff x="1816538" y="5583257"/>
                  <a:chExt cx="702664" cy="719810"/>
                </a:xfrm>
              </p:grpSpPr>
              <p:sp>
                <p:nvSpPr>
                  <p:cNvPr id="532"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533" name="Group 532"/>
                  <p:cNvGrpSpPr/>
                  <p:nvPr/>
                </p:nvGrpSpPr>
                <p:grpSpPr>
                  <a:xfrm>
                    <a:off x="1816538" y="5583257"/>
                    <a:ext cx="518446" cy="717700"/>
                    <a:chOff x="13103226" y="2775830"/>
                    <a:chExt cx="1039812" cy="1407232"/>
                  </a:xfrm>
                </p:grpSpPr>
                <p:sp>
                  <p:nvSpPr>
                    <p:cNvPr id="534"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35"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36"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37"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38"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39"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40"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41"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42"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498" name="Group 497"/>
                <p:cNvGrpSpPr/>
                <p:nvPr/>
              </p:nvGrpSpPr>
              <p:grpSpPr>
                <a:xfrm>
                  <a:off x="6124845" y="4759389"/>
                  <a:ext cx="450265" cy="763553"/>
                  <a:chOff x="7205045" y="4706015"/>
                  <a:chExt cx="495182" cy="1033105"/>
                </a:xfrm>
              </p:grpSpPr>
              <p:sp>
                <p:nvSpPr>
                  <p:cNvPr id="500"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1"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2"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3"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4"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5"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6"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7"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8"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9"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0"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1"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2"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3"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4"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5"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6"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517"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8"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9"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0"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1"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2"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3"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4"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5"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6"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7"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8"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9"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30"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31"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499" name="Flowchart: Direct Access Storage 498"/>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95" name="Flowchart: Multidocument 94"/>
              <p:cNvSpPr/>
              <p:nvPr/>
            </p:nvSpPr>
            <p:spPr bwMode="auto">
              <a:xfrm>
                <a:off x="3942833" y="2564029"/>
                <a:ext cx="861534" cy="461247"/>
              </a:xfrm>
              <a:prstGeom prst="flowChartMultidocument">
                <a:avLst/>
              </a:prstGeom>
              <a:noFill/>
              <a:ln>
                <a:solidFill>
                  <a:srgbClr val="0B81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dirty="0">
                  <a:solidFill>
                    <a:prstClr val="black"/>
                  </a:solidFill>
                  <a:latin typeface="Segoe UI Light" panose="020B0502040204020203" pitchFamily="34" charset="0"/>
                  <a:ea typeface="Segoe UI" pitchFamily="34" charset="0"/>
                  <a:cs typeface="Segoe UI Light" panose="020B0502040204020203" pitchFamily="34" charset="0"/>
                </a:endParaRPr>
              </a:p>
            </p:txBody>
          </p:sp>
          <p:sp>
            <p:nvSpPr>
              <p:cNvPr id="97" name="Rectangle 96"/>
              <p:cNvSpPr/>
              <p:nvPr/>
            </p:nvSpPr>
            <p:spPr bwMode="auto">
              <a:xfrm>
                <a:off x="2836322" y="2620913"/>
                <a:ext cx="865229" cy="348936"/>
              </a:xfrm>
              <a:prstGeom prst="rect">
                <a:avLst/>
              </a:prstGeom>
              <a:noFill/>
              <a:ln>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r>
                  <a:rPr lang="en-US" sz="900">
                    <a:solidFill>
                      <a:srgbClr val="7030A0"/>
                    </a:solidFill>
                    <a:latin typeface="Segoe UI Light" panose="020B0502040204020203" pitchFamily="34" charset="0"/>
                    <a:ea typeface="Segoe UI" pitchFamily="34" charset="0"/>
                    <a:cs typeface="Segoe UI Light" panose="020B0502040204020203" pitchFamily="34" charset="0"/>
                  </a:rPr>
                  <a:t>POST</a:t>
                </a:r>
              </a:p>
            </p:txBody>
          </p:sp>
          <p:cxnSp>
            <p:nvCxnSpPr>
              <p:cNvPr id="98" name="Straight Arrow Connector 97"/>
              <p:cNvCxnSpPr>
                <a:stCxn id="97" idx="3"/>
                <a:endCxn id="95" idx="1"/>
              </p:cNvCxnSpPr>
              <p:nvPr/>
            </p:nvCxnSpPr>
            <p:spPr>
              <a:xfrm flipV="1">
                <a:off x="3701551" y="2794653"/>
                <a:ext cx="241282" cy="72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5293583" y="2364940"/>
                <a:ext cx="310412" cy="330533"/>
                <a:chOff x="5444930" y="4371627"/>
                <a:chExt cx="1888200" cy="1235107"/>
              </a:xfrm>
            </p:grpSpPr>
            <p:sp>
              <p:nvSpPr>
                <p:cNvPr id="449" name="Cube 448"/>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450" name="Group 449"/>
                <p:cNvGrpSpPr/>
                <p:nvPr/>
              </p:nvGrpSpPr>
              <p:grpSpPr>
                <a:xfrm>
                  <a:off x="5567705" y="4821529"/>
                  <a:ext cx="545671" cy="602367"/>
                  <a:chOff x="1816538" y="5583257"/>
                  <a:chExt cx="702664" cy="719810"/>
                </a:xfrm>
              </p:grpSpPr>
              <p:sp>
                <p:nvSpPr>
                  <p:cNvPr id="485"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486" name="Group 485"/>
                  <p:cNvGrpSpPr/>
                  <p:nvPr/>
                </p:nvGrpSpPr>
                <p:grpSpPr>
                  <a:xfrm>
                    <a:off x="1816538" y="5583257"/>
                    <a:ext cx="518446" cy="717700"/>
                    <a:chOff x="13103226" y="2775830"/>
                    <a:chExt cx="1039812" cy="1407232"/>
                  </a:xfrm>
                </p:grpSpPr>
                <p:sp>
                  <p:nvSpPr>
                    <p:cNvPr id="487"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8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8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9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9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92"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93"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94"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95"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451" name="Group 450"/>
                <p:cNvGrpSpPr/>
                <p:nvPr/>
              </p:nvGrpSpPr>
              <p:grpSpPr>
                <a:xfrm>
                  <a:off x="6124845" y="4759389"/>
                  <a:ext cx="450265" cy="763553"/>
                  <a:chOff x="7205045" y="4706015"/>
                  <a:chExt cx="495182" cy="1033105"/>
                </a:xfrm>
              </p:grpSpPr>
              <p:sp>
                <p:nvSpPr>
                  <p:cNvPr id="453"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54"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55"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56"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57"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58"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59"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0"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1"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2"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3"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4"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5"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6"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7"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8"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9"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470"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1"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2"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3"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4"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5"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6"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7"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8"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9"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80"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81"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82"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83"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84"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452" name="Flowchart: Direct Access Storage 451"/>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01" name="Group 100"/>
              <p:cNvGrpSpPr/>
              <p:nvPr/>
            </p:nvGrpSpPr>
            <p:grpSpPr>
              <a:xfrm>
                <a:off x="5270837" y="2734865"/>
                <a:ext cx="310412" cy="330533"/>
                <a:chOff x="5444930" y="4371627"/>
                <a:chExt cx="1888200" cy="1235107"/>
              </a:xfrm>
            </p:grpSpPr>
            <p:sp>
              <p:nvSpPr>
                <p:cNvPr id="402" name="Cube 401"/>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403" name="Group 402"/>
                <p:cNvGrpSpPr/>
                <p:nvPr/>
              </p:nvGrpSpPr>
              <p:grpSpPr>
                <a:xfrm>
                  <a:off x="5567705" y="4821529"/>
                  <a:ext cx="545671" cy="602367"/>
                  <a:chOff x="1816538" y="5583257"/>
                  <a:chExt cx="702664" cy="719810"/>
                </a:xfrm>
              </p:grpSpPr>
              <p:sp>
                <p:nvSpPr>
                  <p:cNvPr id="438"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439" name="Group 438"/>
                  <p:cNvGrpSpPr/>
                  <p:nvPr/>
                </p:nvGrpSpPr>
                <p:grpSpPr>
                  <a:xfrm>
                    <a:off x="1816538" y="5583257"/>
                    <a:ext cx="518446" cy="717700"/>
                    <a:chOff x="13103226" y="2775830"/>
                    <a:chExt cx="1039812" cy="1407232"/>
                  </a:xfrm>
                </p:grpSpPr>
                <p:sp>
                  <p:nvSpPr>
                    <p:cNvPr id="440"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1"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2"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3"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4"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5"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6"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7"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8"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404" name="Group 403"/>
                <p:cNvGrpSpPr/>
                <p:nvPr/>
              </p:nvGrpSpPr>
              <p:grpSpPr>
                <a:xfrm>
                  <a:off x="6124845" y="4759389"/>
                  <a:ext cx="450265" cy="763553"/>
                  <a:chOff x="7205045" y="4706015"/>
                  <a:chExt cx="495182" cy="1033105"/>
                </a:xfrm>
              </p:grpSpPr>
              <p:sp>
                <p:nvSpPr>
                  <p:cNvPr id="406"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07"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08"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09"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0"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1"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2"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3"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4"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5"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6"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7"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8"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9"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0"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1"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2"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423"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4"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5"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6"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7"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8"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9"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0"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1"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2"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3"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4"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5"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6"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7"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405" name="Flowchart: Direct Access Storage 404"/>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3" name="Rectangle 102"/>
              <p:cNvSpPr/>
              <p:nvPr/>
            </p:nvSpPr>
            <p:spPr bwMode="auto">
              <a:xfrm>
                <a:off x="2815976" y="3415594"/>
                <a:ext cx="865229" cy="348936"/>
              </a:xfrm>
              <a:prstGeom prst="rect">
                <a:avLst/>
              </a:prstGeom>
              <a:noFill/>
              <a:ln>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r>
                  <a:rPr lang="en-US" sz="900" dirty="0">
                    <a:solidFill>
                      <a:srgbClr val="7030A0"/>
                    </a:solidFill>
                    <a:latin typeface="Segoe UI Light" panose="020B0502040204020203" pitchFamily="34" charset="0"/>
                    <a:ea typeface="Segoe UI" pitchFamily="34" charset="0"/>
                    <a:cs typeface="Segoe UI Light" panose="020B0502040204020203" pitchFamily="34" charset="0"/>
                  </a:rPr>
                  <a:t>PUT</a:t>
                </a:r>
              </a:p>
            </p:txBody>
          </p:sp>
          <p:cxnSp>
            <p:nvCxnSpPr>
              <p:cNvPr id="104" name="Straight Arrow Connector 103"/>
              <p:cNvCxnSpPr>
                <a:stCxn id="103" idx="3"/>
                <a:endCxn id="105" idx="1"/>
              </p:cNvCxnSpPr>
              <p:nvPr/>
            </p:nvCxnSpPr>
            <p:spPr>
              <a:xfrm flipV="1">
                <a:off x="3681205" y="3587266"/>
                <a:ext cx="170254" cy="27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 name="Flowchart: Document 104"/>
              <p:cNvSpPr/>
              <p:nvPr/>
            </p:nvSpPr>
            <p:spPr>
              <a:xfrm>
                <a:off x="3851459" y="3435966"/>
                <a:ext cx="967474" cy="302599"/>
              </a:xfrm>
              <a:prstGeom prst="flowChartDocument">
                <a:avLst/>
              </a:prstGeom>
              <a:noFill/>
              <a:ln>
                <a:solidFill>
                  <a:srgbClr val="0B8172"/>
                </a:solidFill>
              </a:ln>
            </p:spPr>
            <p:style>
              <a:lnRef idx="1">
                <a:schemeClr val="accent3"/>
              </a:lnRef>
              <a:fillRef idx="2">
                <a:schemeClr val="accent3"/>
              </a:fillRef>
              <a:effectRef idx="1">
                <a:schemeClr val="accent3"/>
              </a:effectRef>
              <a:fontRef idx="minor">
                <a:schemeClr val="dk1"/>
              </a:fontRef>
            </p:style>
            <p:txBody>
              <a:bodyPr rtlCol="0" anchor="ctr"/>
              <a:lstStyle/>
              <a:p>
                <a:pPr algn="ctr" defTabSz="685800" fontAlgn="auto">
                  <a:spcBef>
                    <a:spcPts val="0"/>
                  </a:spcBef>
                  <a:spcAft>
                    <a:spcPts val="0"/>
                  </a:spcAft>
                  <a:defRPr/>
                </a:pPr>
                <a:endParaRPr lang="en-US" sz="900" dirty="0">
                  <a:solidFill>
                    <a:prstClr val="black"/>
                  </a:solidFill>
                  <a:latin typeface="Segoe UI Light" panose="020B0502040204020203" pitchFamily="34" charset="0"/>
                  <a:cs typeface="Segoe UI Light" panose="020B0502040204020203" pitchFamily="34" charset="0"/>
                </a:endParaRPr>
              </a:p>
            </p:txBody>
          </p:sp>
          <p:grpSp>
            <p:nvGrpSpPr>
              <p:cNvPr id="107" name="Group 106"/>
              <p:cNvGrpSpPr/>
              <p:nvPr/>
            </p:nvGrpSpPr>
            <p:grpSpPr>
              <a:xfrm>
                <a:off x="5241578" y="3256207"/>
                <a:ext cx="310412" cy="330533"/>
                <a:chOff x="5444930" y="4371627"/>
                <a:chExt cx="1888200" cy="1235107"/>
              </a:xfrm>
            </p:grpSpPr>
            <p:sp>
              <p:nvSpPr>
                <p:cNvPr id="355" name="Cube 354"/>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356" name="Group 355"/>
                <p:cNvGrpSpPr/>
                <p:nvPr/>
              </p:nvGrpSpPr>
              <p:grpSpPr>
                <a:xfrm>
                  <a:off x="5567705" y="4821529"/>
                  <a:ext cx="545671" cy="602367"/>
                  <a:chOff x="1816538" y="5583257"/>
                  <a:chExt cx="702664" cy="719810"/>
                </a:xfrm>
              </p:grpSpPr>
              <p:sp>
                <p:nvSpPr>
                  <p:cNvPr id="391"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392" name="Group 391"/>
                  <p:cNvGrpSpPr/>
                  <p:nvPr/>
                </p:nvGrpSpPr>
                <p:grpSpPr>
                  <a:xfrm>
                    <a:off x="1816538" y="5583257"/>
                    <a:ext cx="518446" cy="717700"/>
                    <a:chOff x="13103226" y="2775830"/>
                    <a:chExt cx="1039812" cy="1407232"/>
                  </a:xfrm>
                </p:grpSpPr>
                <p:sp>
                  <p:nvSpPr>
                    <p:cNvPr id="393"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94"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95"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96"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97"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98"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99"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00"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01"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357" name="Group 356"/>
                <p:cNvGrpSpPr/>
                <p:nvPr/>
              </p:nvGrpSpPr>
              <p:grpSpPr>
                <a:xfrm>
                  <a:off x="6124845" y="4759389"/>
                  <a:ext cx="450265" cy="763553"/>
                  <a:chOff x="7205045" y="4706015"/>
                  <a:chExt cx="495182" cy="1033105"/>
                </a:xfrm>
              </p:grpSpPr>
              <p:sp>
                <p:nvSpPr>
                  <p:cNvPr id="359"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0"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1"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2"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3"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4"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5"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6"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7"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8"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9"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0"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1"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2"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3"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4"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5"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376"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7"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8"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9"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0"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1"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2"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3"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4"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5"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6"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7"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8"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9"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90"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358" name="Flowchart: Direct Access Storage 357"/>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08" name="Group 107"/>
              <p:cNvGrpSpPr/>
              <p:nvPr/>
            </p:nvGrpSpPr>
            <p:grpSpPr>
              <a:xfrm>
                <a:off x="5215014" y="3605746"/>
                <a:ext cx="310412" cy="330533"/>
                <a:chOff x="5444930" y="4371627"/>
                <a:chExt cx="1888200" cy="1235107"/>
              </a:xfrm>
            </p:grpSpPr>
            <p:sp>
              <p:nvSpPr>
                <p:cNvPr id="308" name="Cube 307"/>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309" name="Group 308"/>
                <p:cNvGrpSpPr/>
                <p:nvPr/>
              </p:nvGrpSpPr>
              <p:grpSpPr>
                <a:xfrm>
                  <a:off x="5567705" y="4821529"/>
                  <a:ext cx="545671" cy="602367"/>
                  <a:chOff x="1816538" y="5583257"/>
                  <a:chExt cx="702664" cy="719810"/>
                </a:xfrm>
              </p:grpSpPr>
              <p:sp>
                <p:nvSpPr>
                  <p:cNvPr id="344"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345" name="Group 344"/>
                  <p:cNvGrpSpPr/>
                  <p:nvPr/>
                </p:nvGrpSpPr>
                <p:grpSpPr>
                  <a:xfrm>
                    <a:off x="1816538" y="5583257"/>
                    <a:ext cx="518446" cy="717700"/>
                    <a:chOff x="13103226" y="2775830"/>
                    <a:chExt cx="1039812" cy="1407232"/>
                  </a:xfrm>
                </p:grpSpPr>
                <p:sp>
                  <p:nvSpPr>
                    <p:cNvPr id="346"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47"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48"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49"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50"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51"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52"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53"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54"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310" name="Group 309"/>
                <p:cNvGrpSpPr/>
                <p:nvPr/>
              </p:nvGrpSpPr>
              <p:grpSpPr>
                <a:xfrm>
                  <a:off x="6124845" y="4759389"/>
                  <a:ext cx="450265" cy="763553"/>
                  <a:chOff x="7205045" y="4706015"/>
                  <a:chExt cx="495182" cy="1033105"/>
                </a:xfrm>
              </p:grpSpPr>
              <p:sp>
                <p:nvSpPr>
                  <p:cNvPr id="312"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13"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14"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15"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16"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17"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18"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19"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0"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1"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2"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3"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4"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5"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6"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7"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8"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329"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0"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1"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2"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3"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4"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5"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6"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7"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8"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9"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40"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41"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42"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43"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311" name="Flowchart: Direct Access Storage 310"/>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11" name="Rectangle 110"/>
              <p:cNvSpPr/>
              <p:nvPr/>
            </p:nvSpPr>
            <p:spPr bwMode="auto">
              <a:xfrm>
                <a:off x="2802859" y="4191470"/>
                <a:ext cx="865229" cy="348936"/>
              </a:xfrm>
              <a:prstGeom prst="rect">
                <a:avLst/>
              </a:prstGeom>
              <a:noFill/>
              <a:ln>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r>
                  <a:rPr lang="en-US" sz="900" dirty="0">
                    <a:solidFill>
                      <a:srgbClr val="7030A0"/>
                    </a:solidFill>
                    <a:latin typeface="Segoe UI Light" panose="020B0502040204020203" pitchFamily="34" charset="0"/>
                    <a:ea typeface="Segoe UI" pitchFamily="34" charset="0"/>
                    <a:cs typeface="Segoe UI Light" panose="020B0502040204020203" pitchFamily="34" charset="0"/>
                  </a:rPr>
                  <a:t>Query</a:t>
                </a:r>
              </a:p>
            </p:txBody>
          </p:sp>
          <p:cxnSp>
            <p:nvCxnSpPr>
              <p:cNvPr id="112" name="Straight Arrow Connector 111"/>
              <p:cNvCxnSpPr>
                <a:stCxn id="111" idx="3"/>
                <a:endCxn id="113" idx="1"/>
              </p:cNvCxnSpPr>
              <p:nvPr/>
            </p:nvCxnSpPr>
            <p:spPr>
              <a:xfrm>
                <a:off x="3668088" y="4365938"/>
                <a:ext cx="154104" cy="9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3" name="Flowchart: Multidocument 112"/>
              <p:cNvSpPr/>
              <p:nvPr/>
            </p:nvSpPr>
            <p:spPr bwMode="auto">
              <a:xfrm>
                <a:off x="3822192" y="4176778"/>
                <a:ext cx="917497" cy="380170"/>
              </a:xfrm>
              <a:prstGeom prst="flowChartMultidocument">
                <a:avLst/>
              </a:prstGeom>
              <a:noFill/>
              <a:ln>
                <a:solidFill>
                  <a:srgbClr val="0B81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dirty="0">
                  <a:solidFill>
                    <a:prstClr val="black"/>
                  </a:solidFill>
                  <a:latin typeface="Segoe UI Light" panose="020B0502040204020203" pitchFamily="34" charset="0"/>
                  <a:ea typeface="Segoe UI" pitchFamily="34" charset="0"/>
                  <a:cs typeface="Segoe UI Light" panose="020B0502040204020203" pitchFamily="34" charset="0"/>
                </a:endParaRPr>
              </a:p>
            </p:txBody>
          </p:sp>
          <p:sp>
            <p:nvSpPr>
              <p:cNvPr id="114" name="Equal 113"/>
              <p:cNvSpPr/>
              <p:nvPr/>
            </p:nvSpPr>
            <p:spPr>
              <a:xfrm>
                <a:off x="4854576" y="4167548"/>
                <a:ext cx="289474" cy="217665"/>
              </a:xfrm>
              <a:prstGeom prst="mathEqual">
                <a:avLst/>
              </a:prstGeom>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defRPr/>
                </a:pPr>
                <a:endParaRPr lang="en-US" sz="900" b="0">
                  <a:solidFill>
                    <a:prstClr val="black"/>
                  </a:solidFill>
                  <a:latin typeface="Segoe UI Light" panose="020B0502040204020203" pitchFamily="34" charset="0"/>
                  <a:cs typeface="Segoe UI Light" panose="020B0502040204020203" pitchFamily="34" charset="0"/>
                </a:endParaRPr>
              </a:p>
            </p:txBody>
          </p:sp>
          <p:grpSp>
            <p:nvGrpSpPr>
              <p:cNvPr id="115" name="Group 114"/>
              <p:cNvGrpSpPr/>
              <p:nvPr/>
            </p:nvGrpSpPr>
            <p:grpSpPr>
              <a:xfrm>
                <a:off x="5221202" y="4073837"/>
                <a:ext cx="310412" cy="330533"/>
                <a:chOff x="5444930" y="4371627"/>
                <a:chExt cx="1888200" cy="1235107"/>
              </a:xfrm>
            </p:grpSpPr>
            <p:sp>
              <p:nvSpPr>
                <p:cNvPr id="261" name="Cube 260"/>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262" name="Group 261"/>
                <p:cNvGrpSpPr/>
                <p:nvPr/>
              </p:nvGrpSpPr>
              <p:grpSpPr>
                <a:xfrm>
                  <a:off x="5567705" y="4821529"/>
                  <a:ext cx="545671" cy="602367"/>
                  <a:chOff x="1816538" y="5583257"/>
                  <a:chExt cx="702664" cy="719810"/>
                </a:xfrm>
              </p:grpSpPr>
              <p:sp>
                <p:nvSpPr>
                  <p:cNvPr id="297"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298" name="Group 297"/>
                  <p:cNvGrpSpPr/>
                  <p:nvPr/>
                </p:nvGrpSpPr>
                <p:grpSpPr>
                  <a:xfrm>
                    <a:off x="1816538" y="5583257"/>
                    <a:ext cx="518446" cy="717700"/>
                    <a:chOff x="13103226" y="2775830"/>
                    <a:chExt cx="1039812" cy="1407232"/>
                  </a:xfrm>
                </p:grpSpPr>
                <p:sp>
                  <p:nvSpPr>
                    <p:cNvPr id="299"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0"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1"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2"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3"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4"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5"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6"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7"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263" name="Group 262"/>
                <p:cNvGrpSpPr/>
                <p:nvPr/>
              </p:nvGrpSpPr>
              <p:grpSpPr>
                <a:xfrm>
                  <a:off x="6124845" y="4759389"/>
                  <a:ext cx="450265" cy="763553"/>
                  <a:chOff x="7205045" y="4706015"/>
                  <a:chExt cx="495182" cy="1033105"/>
                </a:xfrm>
              </p:grpSpPr>
              <p:sp>
                <p:nvSpPr>
                  <p:cNvPr id="265"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66"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67"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68"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69"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0"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1"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2"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3"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4"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5"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6"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7"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8"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9"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0"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1"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282"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3"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4"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5"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6"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7"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8"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9"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90"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91"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92"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93"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94"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95"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96"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264" name="Flowchart: Direct Access Storage 263"/>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6" name="Group 115"/>
              <p:cNvGrpSpPr/>
              <p:nvPr/>
            </p:nvGrpSpPr>
            <p:grpSpPr>
              <a:xfrm>
                <a:off x="5578581" y="4054680"/>
                <a:ext cx="310412" cy="330533"/>
                <a:chOff x="5444930" y="4371627"/>
                <a:chExt cx="1888200" cy="1235107"/>
              </a:xfrm>
            </p:grpSpPr>
            <p:sp>
              <p:nvSpPr>
                <p:cNvPr id="214" name="Cube 213"/>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215" name="Group 214"/>
                <p:cNvGrpSpPr/>
                <p:nvPr/>
              </p:nvGrpSpPr>
              <p:grpSpPr>
                <a:xfrm>
                  <a:off x="5567705" y="4821529"/>
                  <a:ext cx="545671" cy="602367"/>
                  <a:chOff x="1816538" y="5583257"/>
                  <a:chExt cx="702664" cy="719810"/>
                </a:xfrm>
              </p:grpSpPr>
              <p:sp>
                <p:nvSpPr>
                  <p:cNvPr id="250"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251" name="Group 250"/>
                  <p:cNvGrpSpPr/>
                  <p:nvPr/>
                </p:nvGrpSpPr>
                <p:grpSpPr>
                  <a:xfrm>
                    <a:off x="1816538" y="5583257"/>
                    <a:ext cx="518446" cy="717700"/>
                    <a:chOff x="13103226" y="2775830"/>
                    <a:chExt cx="1039812" cy="1407232"/>
                  </a:xfrm>
                </p:grpSpPr>
                <p:sp>
                  <p:nvSpPr>
                    <p:cNvPr id="252"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53"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54"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55"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56"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57"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58"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59"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60"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216" name="Group 215"/>
                <p:cNvGrpSpPr/>
                <p:nvPr/>
              </p:nvGrpSpPr>
              <p:grpSpPr>
                <a:xfrm>
                  <a:off x="6124845" y="4759389"/>
                  <a:ext cx="450265" cy="763553"/>
                  <a:chOff x="7205045" y="4706015"/>
                  <a:chExt cx="495182" cy="1033105"/>
                </a:xfrm>
              </p:grpSpPr>
              <p:sp>
                <p:nvSpPr>
                  <p:cNvPr id="218"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19"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0"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1"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2"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3"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4"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5"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6"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7"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8"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9"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0"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1"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2"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3"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4"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235"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6"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7"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8"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9"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0"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1"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2"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3"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4"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5"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6"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7"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8"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9"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217" name="Flowchart: Direct Access Storage 216"/>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7" name="Group 116"/>
              <p:cNvGrpSpPr/>
              <p:nvPr/>
            </p:nvGrpSpPr>
            <p:grpSpPr>
              <a:xfrm>
                <a:off x="5291082" y="4234354"/>
                <a:ext cx="310412" cy="330533"/>
                <a:chOff x="5444930" y="4371627"/>
                <a:chExt cx="1888200" cy="1235107"/>
              </a:xfrm>
            </p:grpSpPr>
            <p:sp>
              <p:nvSpPr>
                <p:cNvPr id="167" name="Cube 166"/>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168" name="Group 167"/>
                <p:cNvGrpSpPr/>
                <p:nvPr/>
              </p:nvGrpSpPr>
              <p:grpSpPr>
                <a:xfrm>
                  <a:off x="5567705" y="4821529"/>
                  <a:ext cx="545671" cy="602367"/>
                  <a:chOff x="1816538" y="5583257"/>
                  <a:chExt cx="702664" cy="719810"/>
                </a:xfrm>
              </p:grpSpPr>
              <p:sp>
                <p:nvSpPr>
                  <p:cNvPr id="203"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204" name="Group 203"/>
                  <p:cNvGrpSpPr/>
                  <p:nvPr/>
                </p:nvGrpSpPr>
                <p:grpSpPr>
                  <a:xfrm>
                    <a:off x="1816538" y="5583257"/>
                    <a:ext cx="518446" cy="717700"/>
                    <a:chOff x="13103226" y="2775830"/>
                    <a:chExt cx="1039812" cy="1407232"/>
                  </a:xfrm>
                </p:grpSpPr>
                <p:sp>
                  <p:nvSpPr>
                    <p:cNvPr id="205"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06"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07"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08"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09"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10"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11"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12"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13"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169" name="Group 168"/>
                <p:cNvGrpSpPr/>
                <p:nvPr/>
              </p:nvGrpSpPr>
              <p:grpSpPr>
                <a:xfrm>
                  <a:off x="6124845" y="4759389"/>
                  <a:ext cx="450265" cy="763553"/>
                  <a:chOff x="7205045" y="4706015"/>
                  <a:chExt cx="495182" cy="1033105"/>
                </a:xfrm>
              </p:grpSpPr>
              <p:sp>
                <p:nvSpPr>
                  <p:cNvPr id="171"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2"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3"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4"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5"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6"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7"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8"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9"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0"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1"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2"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3"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4"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5"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6"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7"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188"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9"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0"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1"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2"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3"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4"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5"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6"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7"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8"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9"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00"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01"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02"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170" name="Flowchart: Direct Access Storage 169"/>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8" name="Group 117"/>
              <p:cNvGrpSpPr/>
              <p:nvPr/>
            </p:nvGrpSpPr>
            <p:grpSpPr>
              <a:xfrm>
                <a:off x="5648461" y="4215197"/>
                <a:ext cx="310412" cy="330533"/>
                <a:chOff x="5444930" y="4371627"/>
                <a:chExt cx="1888200" cy="1235107"/>
              </a:xfrm>
            </p:grpSpPr>
            <p:sp>
              <p:nvSpPr>
                <p:cNvPr id="120" name="Cube 119"/>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121" name="Group 120"/>
                <p:cNvGrpSpPr/>
                <p:nvPr/>
              </p:nvGrpSpPr>
              <p:grpSpPr>
                <a:xfrm>
                  <a:off x="5567705" y="4821529"/>
                  <a:ext cx="545671" cy="602367"/>
                  <a:chOff x="1816538" y="5583257"/>
                  <a:chExt cx="702664" cy="719810"/>
                </a:xfrm>
              </p:grpSpPr>
              <p:sp>
                <p:nvSpPr>
                  <p:cNvPr id="156"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157" name="Group 156"/>
                  <p:cNvGrpSpPr/>
                  <p:nvPr/>
                </p:nvGrpSpPr>
                <p:grpSpPr>
                  <a:xfrm>
                    <a:off x="1816538" y="5583257"/>
                    <a:ext cx="518446" cy="717700"/>
                    <a:chOff x="13103226" y="2775830"/>
                    <a:chExt cx="1039812" cy="1407232"/>
                  </a:xfrm>
                </p:grpSpPr>
                <p:sp>
                  <p:nvSpPr>
                    <p:cNvPr id="158"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59"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60"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61"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62"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63"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64"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65"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66"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122" name="Group 121"/>
                <p:cNvGrpSpPr/>
                <p:nvPr/>
              </p:nvGrpSpPr>
              <p:grpSpPr>
                <a:xfrm>
                  <a:off x="6124845" y="4759389"/>
                  <a:ext cx="450265" cy="763553"/>
                  <a:chOff x="7205045" y="4706015"/>
                  <a:chExt cx="495182" cy="1033105"/>
                </a:xfrm>
              </p:grpSpPr>
              <p:sp>
                <p:nvSpPr>
                  <p:cNvPr id="124"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25"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26"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27"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28"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29"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0"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1"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2"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3"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4"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5"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6"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7"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8"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9"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0"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141"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2"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3"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4"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5"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6"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7"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8"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9"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50"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51"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52"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53"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54"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55"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123" name="Flowchart: Direct Access Storage 122"/>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19" name="TextBox 118"/>
              <p:cNvSpPr txBox="1"/>
              <p:nvPr/>
            </p:nvSpPr>
            <p:spPr>
              <a:xfrm>
                <a:off x="3964837" y="4600216"/>
                <a:ext cx="378425" cy="117273"/>
              </a:xfrm>
              <a:prstGeom prst="rect">
                <a:avLst/>
              </a:prstGeom>
              <a:noFill/>
            </p:spPr>
            <p:txBody>
              <a:bodyPr wrap="square" lIns="0" tIns="0" rIns="0" bIns="0" rtlCol="0">
                <a:spAutoFit/>
              </a:bodyPr>
              <a:lstStyle/>
              <a:p>
                <a:pPr defTabSz="685800" fontAlgn="auto">
                  <a:spcBef>
                    <a:spcPts val="0"/>
                  </a:spcBef>
                  <a:spcAft>
                    <a:spcPts val="0"/>
                  </a:spcAft>
                  <a:defRPr/>
                </a:pPr>
                <a:r>
                  <a:rPr lang="en-US" sz="900" b="0">
                    <a:gradFill>
                      <a:gsLst>
                        <a:gs pos="2917">
                          <a:prstClr val="black"/>
                        </a:gs>
                        <a:gs pos="30000">
                          <a:prstClr val="black"/>
                        </a:gs>
                      </a:gsLst>
                      <a:lin ang="5400000" scaled="0"/>
                    </a:gradFill>
                    <a:latin typeface="Segoe UI Light" panose="020B0502040204020203" pitchFamily="34" charset="0"/>
                    <a:cs typeface="Segoe UI Light" panose="020B0502040204020203" pitchFamily="34" charset="0"/>
                  </a:rPr>
                  <a:t>…</a:t>
                </a:r>
              </a:p>
            </p:txBody>
          </p:sp>
        </p:grpSp>
        <p:sp>
          <p:nvSpPr>
            <p:cNvPr id="544" name="Equal 543"/>
            <p:cNvSpPr/>
            <p:nvPr/>
          </p:nvSpPr>
          <p:spPr>
            <a:xfrm>
              <a:off x="3461226" y="4062994"/>
              <a:ext cx="448714" cy="368297"/>
            </a:xfrm>
            <a:prstGeom prst="mathEqual">
              <a:avLst/>
            </a:prstGeom>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defRPr/>
              </a:pPr>
              <a:endParaRPr lang="en-US" sz="900" b="0">
                <a:solidFill>
                  <a:prstClr val="black"/>
                </a:solidFill>
                <a:latin typeface="Segoe UI Light" panose="020B0502040204020203" pitchFamily="34" charset="0"/>
                <a:cs typeface="Segoe UI Light" panose="020B0502040204020203" pitchFamily="34" charset="0"/>
              </a:endParaRPr>
            </a:p>
          </p:txBody>
        </p:sp>
        <p:sp>
          <p:nvSpPr>
            <p:cNvPr id="545" name="Equal 544"/>
            <p:cNvSpPr/>
            <p:nvPr/>
          </p:nvSpPr>
          <p:spPr>
            <a:xfrm>
              <a:off x="3488669" y="2742633"/>
              <a:ext cx="448714" cy="368297"/>
            </a:xfrm>
            <a:prstGeom prst="mathEqual">
              <a:avLst/>
            </a:prstGeom>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defRPr/>
              </a:pPr>
              <a:endParaRPr lang="en-US" sz="900" b="0">
                <a:solidFill>
                  <a:prstClr val="black"/>
                </a:solidFill>
                <a:latin typeface="Segoe UI Light" panose="020B0502040204020203" pitchFamily="34" charset="0"/>
                <a:cs typeface="Segoe UI Light" panose="020B0502040204020203" pitchFamily="34" charset="0"/>
              </a:endParaRPr>
            </a:p>
          </p:txBody>
        </p:sp>
        <p:sp>
          <p:nvSpPr>
            <p:cNvPr id="546" name="Equal 545"/>
            <p:cNvSpPr/>
            <p:nvPr/>
          </p:nvSpPr>
          <p:spPr>
            <a:xfrm>
              <a:off x="3531850" y="1544850"/>
              <a:ext cx="448714" cy="368297"/>
            </a:xfrm>
            <a:prstGeom prst="mathEqual">
              <a:avLst/>
            </a:prstGeom>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defRPr/>
              </a:pPr>
              <a:endParaRPr lang="en-US" sz="900" b="0">
                <a:solidFill>
                  <a:prstClr val="black"/>
                </a:solidFill>
                <a:latin typeface="Segoe UI Light" panose="020B0502040204020203" pitchFamily="34" charset="0"/>
                <a:cs typeface="Segoe UI Light" panose="020B0502040204020203" pitchFamily="34" charset="0"/>
              </a:endParaRPr>
            </a:p>
          </p:txBody>
        </p:sp>
      </p:grpSp>
      <p:sp>
        <p:nvSpPr>
          <p:cNvPr id="5" name="Title 4"/>
          <p:cNvSpPr>
            <a:spLocks noGrp="1"/>
          </p:cNvSpPr>
          <p:nvPr>
            <p:ph type="title"/>
          </p:nvPr>
        </p:nvSpPr>
        <p:spPr/>
        <p:txBody>
          <a:bodyPr/>
          <a:lstStyle/>
          <a:p>
            <a:r>
              <a:rPr lang="en-US" dirty="0"/>
              <a:t>Request Units</a:t>
            </a:r>
          </a:p>
        </p:txBody>
      </p:sp>
      <p:sp>
        <p:nvSpPr>
          <p:cNvPr id="7" name="Text Placeholder 6"/>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6803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173815" y="2047875"/>
            <a:ext cx="0" cy="262001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283637" y="2047875"/>
            <a:ext cx="3210340" cy="300082"/>
          </a:xfrm>
          <a:prstGeom prst="rect">
            <a:avLst/>
          </a:prstGeom>
          <a:noFill/>
        </p:spPr>
        <p:txBody>
          <a:bodyPr wrap="square" rtlCol="0">
            <a:spAutoFit/>
          </a:bodyPr>
          <a:lstStyle/>
          <a:p>
            <a:pPr defTabSz="685800" fontAlgn="auto">
              <a:spcBef>
                <a:spcPts val="0"/>
              </a:spcBef>
              <a:spcAft>
                <a:spcPts val="0"/>
              </a:spcAft>
              <a:defRPr/>
            </a:pPr>
            <a:r>
              <a:rPr lang="en-US" sz="1350" b="0" dirty="0">
                <a:solidFill>
                  <a:srgbClr val="7030A0"/>
                </a:solidFill>
                <a:latin typeface="Segoe UI Light" panose="020B0502040204020203" pitchFamily="34" charset="0"/>
                <a:cs typeface="Segoe UI Light" panose="020B0502040204020203" pitchFamily="34" charset="0"/>
              </a:rPr>
              <a:t>Request Units</a:t>
            </a:r>
          </a:p>
        </p:txBody>
      </p:sp>
      <p:sp>
        <p:nvSpPr>
          <p:cNvPr id="4" name="TextBox 3"/>
          <p:cNvSpPr txBox="1"/>
          <p:nvPr/>
        </p:nvSpPr>
        <p:spPr>
          <a:xfrm>
            <a:off x="4283636" y="2395058"/>
            <a:ext cx="4075850" cy="2308324"/>
          </a:xfrm>
          <a:prstGeom prst="rect">
            <a:avLst/>
          </a:prstGeom>
          <a:noFill/>
        </p:spPr>
        <p:txBody>
          <a:bodyPr wrap="square" rtlCol="0">
            <a:spAutoFit/>
          </a:bodyPr>
          <a:lstStyle/>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Provisioned in terms of RU</a:t>
            </a:r>
            <a:r>
              <a:rPr lang="en-US" sz="1200" b="0">
                <a:solidFill>
                  <a:prstClr val="black">
                    <a:lumMod val="75000"/>
                    <a:lumOff val="25000"/>
                  </a:prstClr>
                </a:solidFill>
                <a:latin typeface="Segoe UI Light" panose="020B0502040204020203" pitchFamily="34" charset="0"/>
                <a:cs typeface="Segoe UI Light" panose="020B0502040204020203" pitchFamily="34" charset="0"/>
              </a:rPr>
              <a:t>/sec</a:t>
            </a: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Rate limiting based on amount of throughput provisioned</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Can be increased or decreased instantaneously</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Metered Hourly</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Background processes like TTL expiration, index transformations scheduled when quiescent</a:t>
            </a: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a:p>
            <a:pPr defTabSz="685800" fontAlgn="auto">
              <a:spcBef>
                <a:spcPts val="0"/>
              </a:spcBef>
              <a:spcAft>
                <a:spcPts val="0"/>
              </a:spcAft>
              <a:defRPr/>
            </a:pPr>
            <a:endParaRPr lang="en-US" sz="1200" b="0" dirty="0">
              <a:solidFill>
                <a:prstClr val="black">
                  <a:lumMod val="75000"/>
                  <a:lumOff val="25000"/>
                </a:prstClr>
              </a:solidFill>
              <a:latin typeface="Segoe UI Light" panose="020B0502040204020203" pitchFamily="34" charset="0"/>
              <a:cs typeface="Segoe UI Light" panose="020B0502040204020203" pitchFamily="34" charset="0"/>
            </a:endParaRPr>
          </a:p>
        </p:txBody>
      </p:sp>
      <p:grpSp>
        <p:nvGrpSpPr>
          <p:cNvPr id="543" name="Group 542"/>
          <p:cNvGrpSpPr/>
          <p:nvPr/>
        </p:nvGrpSpPr>
        <p:grpSpPr>
          <a:xfrm>
            <a:off x="730804" y="1971076"/>
            <a:ext cx="2954609" cy="3150551"/>
            <a:chOff x="9928071" y="1952524"/>
            <a:chExt cx="2470606" cy="3005892"/>
          </a:xfrm>
        </p:grpSpPr>
        <p:sp>
          <p:nvSpPr>
            <p:cNvPr id="547" name="TextBox 546"/>
            <p:cNvSpPr txBox="1"/>
            <p:nvPr/>
          </p:nvSpPr>
          <p:spPr>
            <a:xfrm>
              <a:off x="10484848" y="3889941"/>
              <a:ext cx="984324" cy="242257"/>
            </a:xfrm>
            <a:prstGeom prst="rect">
              <a:avLst/>
            </a:prstGeom>
            <a:noFill/>
          </p:spPr>
          <p:txBody>
            <a:bodyPr wrap="square" rtlCol="0">
              <a:spAutoFit/>
            </a:bodyPr>
            <a:lstStyle/>
            <a:p>
              <a:pPr defTabSz="685800" fontAlgn="auto">
                <a:spcBef>
                  <a:spcPts val="0"/>
                </a:spcBef>
                <a:spcAft>
                  <a:spcPts val="0"/>
                </a:spcAft>
                <a:defRPr/>
              </a:pPr>
              <a:r>
                <a:rPr lang="en-US" sz="1050" b="0" dirty="0">
                  <a:solidFill>
                    <a:prstClr val="black"/>
                  </a:solidFill>
                  <a:latin typeface="Segoe UI Light" panose="020B0502040204020203" pitchFamily="34" charset="0"/>
                  <a:cs typeface="Segoe UI Light" panose="020B0502040204020203" pitchFamily="34" charset="0"/>
                </a:rPr>
                <a:t>Min RU/sec</a:t>
              </a:r>
            </a:p>
          </p:txBody>
        </p:sp>
        <p:sp>
          <p:nvSpPr>
            <p:cNvPr id="548" name="TextBox 547"/>
            <p:cNvSpPr txBox="1"/>
            <p:nvPr/>
          </p:nvSpPr>
          <p:spPr>
            <a:xfrm>
              <a:off x="10490237" y="3272204"/>
              <a:ext cx="987753" cy="242257"/>
            </a:xfrm>
            <a:prstGeom prst="rect">
              <a:avLst/>
            </a:prstGeom>
            <a:noFill/>
          </p:spPr>
          <p:txBody>
            <a:bodyPr wrap="square" rtlCol="0">
              <a:spAutoFit/>
            </a:bodyPr>
            <a:lstStyle/>
            <a:p>
              <a:pPr defTabSz="685800" fontAlgn="auto">
                <a:spcBef>
                  <a:spcPts val="0"/>
                </a:spcBef>
                <a:spcAft>
                  <a:spcPts val="0"/>
                </a:spcAft>
                <a:defRPr/>
              </a:pPr>
              <a:r>
                <a:rPr lang="en-US" sz="1050" b="0" dirty="0">
                  <a:solidFill>
                    <a:prstClr val="black"/>
                  </a:solidFill>
                  <a:latin typeface="Segoe UI Light" panose="020B0502040204020203" pitchFamily="34" charset="0"/>
                  <a:cs typeface="Segoe UI Light" panose="020B0502040204020203" pitchFamily="34" charset="0"/>
                </a:rPr>
                <a:t>Max RU/sec</a:t>
              </a:r>
            </a:p>
          </p:txBody>
        </p:sp>
        <p:sp>
          <p:nvSpPr>
            <p:cNvPr id="549" name="Rounded Rectangle 548"/>
            <p:cNvSpPr/>
            <p:nvPr/>
          </p:nvSpPr>
          <p:spPr>
            <a:xfrm>
              <a:off x="10333201" y="3239575"/>
              <a:ext cx="143673" cy="589404"/>
            </a:xfrm>
            <a:prstGeom prst="roundRect">
              <a:avLst/>
            </a:prstGeom>
            <a:solidFill>
              <a:srgbClr val="0B8172"/>
            </a:solidFill>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defRPr/>
              </a:pPr>
              <a:endParaRPr lang="en-US" sz="1050" b="0">
                <a:solidFill>
                  <a:prstClr val="black"/>
                </a:solidFill>
                <a:latin typeface="Segoe UI Light" panose="020B0502040204020203" pitchFamily="34" charset="0"/>
                <a:cs typeface="Segoe UI Light" panose="020B0502040204020203" pitchFamily="34" charset="0"/>
              </a:endParaRPr>
            </a:p>
          </p:txBody>
        </p:sp>
        <p:sp>
          <p:nvSpPr>
            <p:cNvPr id="550" name="Rounded Rectangle 549"/>
            <p:cNvSpPr/>
            <p:nvPr/>
          </p:nvSpPr>
          <p:spPr>
            <a:xfrm>
              <a:off x="10341359" y="3839428"/>
              <a:ext cx="128290" cy="987424"/>
            </a:xfrm>
            <a:prstGeom prst="roundRect">
              <a:avLst/>
            </a:prstGeom>
            <a:solidFill>
              <a:srgbClr val="0B8172"/>
            </a:solidFill>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defRPr/>
              </a:pPr>
              <a:endParaRPr lang="en-US" sz="1050" b="0">
                <a:solidFill>
                  <a:prstClr val="black"/>
                </a:solidFill>
                <a:latin typeface="Segoe UI Light" panose="020B0502040204020203" pitchFamily="34" charset="0"/>
                <a:cs typeface="Segoe UI Light" panose="020B0502040204020203" pitchFamily="34" charset="0"/>
              </a:endParaRPr>
            </a:p>
          </p:txBody>
        </p:sp>
        <p:cxnSp>
          <p:nvCxnSpPr>
            <p:cNvPr id="551" name="Straight Arrow Connector 550"/>
            <p:cNvCxnSpPr/>
            <p:nvPr/>
          </p:nvCxnSpPr>
          <p:spPr>
            <a:xfrm flipV="1">
              <a:off x="10351920" y="3224047"/>
              <a:ext cx="637816" cy="75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2" name="Straight Arrow Connector 551"/>
            <p:cNvCxnSpPr/>
            <p:nvPr/>
          </p:nvCxnSpPr>
          <p:spPr>
            <a:xfrm>
              <a:off x="10469649" y="3848667"/>
              <a:ext cx="520087" cy="148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3" name="Left Brace 552"/>
            <p:cNvSpPr/>
            <p:nvPr/>
          </p:nvSpPr>
          <p:spPr>
            <a:xfrm rot="10800000">
              <a:off x="11206708" y="3855192"/>
              <a:ext cx="266163" cy="98722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defTabSz="685800" fontAlgn="auto">
                <a:spcBef>
                  <a:spcPts val="0"/>
                </a:spcBef>
                <a:spcAft>
                  <a:spcPts val="0"/>
                </a:spcAft>
                <a:defRPr/>
              </a:pPr>
              <a:endParaRPr lang="en-US" sz="1050" b="0">
                <a:solidFill>
                  <a:prstClr val="black"/>
                </a:solidFill>
                <a:latin typeface="Segoe UI Light" panose="020B0502040204020203" pitchFamily="34" charset="0"/>
                <a:cs typeface="Segoe UI Light" panose="020B0502040204020203" pitchFamily="34" charset="0"/>
              </a:endParaRPr>
            </a:p>
          </p:txBody>
        </p:sp>
        <p:cxnSp>
          <p:nvCxnSpPr>
            <p:cNvPr id="554" name="Straight Arrow Connector 553"/>
            <p:cNvCxnSpPr/>
            <p:nvPr/>
          </p:nvCxnSpPr>
          <p:spPr>
            <a:xfrm flipV="1">
              <a:off x="10185153" y="1952524"/>
              <a:ext cx="5422" cy="300589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5" name="Straight Arrow Connector 554"/>
            <p:cNvCxnSpPr/>
            <p:nvPr/>
          </p:nvCxnSpPr>
          <p:spPr>
            <a:xfrm flipV="1">
              <a:off x="10185153" y="4954478"/>
              <a:ext cx="1694350" cy="312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6" name="TextBox 555"/>
            <p:cNvSpPr txBox="1"/>
            <p:nvPr/>
          </p:nvSpPr>
          <p:spPr>
            <a:xfrm rot="16200000">
              <a:off x="9194573" y="3533862"/>
              <a:ext cx="1679317" cy="212321"/>
            </a:xfrm>
            <a:prstGeom prst="rect">
              <a:avLst/>
            </a:prstGeom>
            <a:noFill/>
          </p:spPr>
          <p:txBody>
            <a:bodyPr wrap="square" rtlCol="0">
              <a:spAutoFit/>
            </a:bodyPr>
            <a:lstStyle/>
            <a:p>
              <a:pPr defTabSz="685800" fontAlgn="auto">
                <a:spcBef>
                  <a:spcPts val="0"/>
                </a:spcBef>
                <a:spcAft>
                  <a:spcPts val="0"/>
                </a:spcAft>
                <a:defRPr/>
              </a:pPr>
              <a:r>
                <a:rPr lang="en-US" sz="1050" b="0">
                  <a:solidFill>
                    <a:prstClr val="black"/>
                  </a:solidFill>
                  <a:latin typeface="Segoe UI Light" panose="020B0502040204020203" pitchFamily="34" charset="0"/>
                  <a:cs typeface="Segoe UI Light" panose="020B0502040204020203" pitchFamily="34" charset="0"/>
                </a:rPr>
                <a:t>Incoming Requests</a:t>
              </a:r>
            </a:p>
          </p:txBody>
        </p:sp>
        <p:sp>
          <p:nvSpPr>
            <p:cNvPr id="557" name="TextBox 556"/>
            <p:cNvSpPr txBox="1"/>
            <p:nvPr/>
          </p:nvSpPr>
          <p:spPr>
            <a:xfrm>
              <a:off x="11537860" y="4174616"/>
              <a:ext cx="860817" cy="396420"/>
            </a:xfrm>
            <a:prstGeom prst="rect">
              <a:avLst/>
            </a:prstGeom>
            <a:noFill/>
          </p:spPr>
          <p:txBody>
            <a:bodyPr wrap="square" rtlCol="0">
              <a:spAutoFit/>
            </a:bodyPr>
            <a:lstStyle/>
            <a:p>
              <a:pPr defTabSz="685800" fontAlgn="auto">
                <a:spcBef>
                  <a:spcPts val="0"/>
                </a:spcBef>
                <a:spcAft>
                  <a:spcPts val="0"/>
                </a:spcAft>
                <a:defRPr/>
              </a:pPr>
              <a:r>
                <a:rPr lang="en-US" sz="1050" b="0" dirty="0">
                  <a:solidFill>
                    <a:prstClr val="black"/>
                  </a:solidFill>
                  <a:latin typeface="Segoe UI Light" panose="020B0502040204020203" pitchFamily="34" charset="0"/>
                  <a:cs typeface="Segoe UI Light" panose="020B0502040204020203" pitchFamily="34" charset="0"/>
                </a:rPr>
                <a:t>Replica </a:t>
              </a:r>
            </a:p>
            <a:p>
              <a:pPr defTabSz="685800" fontAlgn="auto">
                <a:spcBef>
                  <a:spcPts val="0"/>
                </a:spcBef>
                <a:spcAft>
                  <a:spcPts val="0"/>
                </a:spcAft>
                <a:defRPr/>
              </a:pPr>
              <a:r>
                <a:rPr lang="en-US" sz="1050" b="0" dirty="0">
                  <a:solidFill>
                    <a:prstClr val="black"/>
                  </a:solidFill>
                  <a:latin typeface="Segoe UI Light" panose="020B0502040204020203" pitchFamily="34" charset="0"/>
                  <a:cs typeface="Segoe UI Light" panose="020B0502040204020203" pitchFamily="34" charset="0"/>
                </a:rPr>
                <a:t>Quiescent </a:t>
              </a:r>
            </a:p>
          </p:txBody>
        </p:sp>
        <p:sp>
          <p:nvSpPr>
            <p:cNvPr id="558" name="Left Brace 557"/>
            <p:cNvSpPr/>
            <p:nvPr/>
          </p:nvSpPr>
          <p:spPr>
            <a:xfrm rot="10800000">
              <a:off x="11247631" y="3224806"/>
              <a:ext cx="195478" cy="58955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defTabSz="685800" fontAlgn="auto">
                <a:spcBef>
                  <a:spcPts val="0"/>
                </a:spcBef>
                <a:spcAft>
                  <a:spcPts val="0"/>
                </a:spcAft>
                <a:defRPr/>
              </a:pPr>
              <a:endParaRPr lang="en-US" sz="1050" b="0">
                <a:solidFill>
                  <a:prstClr val="black"/>
                </a:solidFill>
                <a:latin typeface="Segoe UI Light" panose="020B0502040204020203" pitchFamily="34" charset="0"/>
                <a:cs typeface="Segoe UI Light" panose="020B0502040204020203" pitchFamily="34" charset="0"/>
              </a:endParaRPr>
            </a:p>
          </p:txBody>
        </p:sp>
        <p:sp>
          <p:nvSpPr>
            <p:cNvPr id="559" name="Left Brace 558"/>
            <p:cNvSpPr/>
            <p:nvPr/>
          </p:nvSpPr>
          <p:spPr>
            <a:xfrm rot="10800000">
              <a:off x="11216907" y="2243078"/>
              <a:ext cx="272392" cy="95382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defTabSz="685800" fontAlgn="auto">
                <a:spcBef>
                  <a:spcPts val="0"/>
                </a:spcBef>
                <a:spcAft>
                  <a:spcPts val="0"/>
                </a:spcAft>
                <a:defRPr/>
              </a:pPr>
              <a:endParaRPr lang="en-US" sz="1050" b="0">
                <a:solidFill>
                  <a:prstClr val="black"/>
                </a:solidFill>
                <a:latin typeface="Segoe UI Light" panose="020B0502040204020203" pitchFamily="34" charset="0"/>
                <a:cs typeface="Segoe UI Light" panose="020B0502040204020203" pitchFamily="34" charset="0"/>
              </a:endParaRPr>
            </a:p>
          </p:txBody>
        </p:sp>
        <p:sp>
          <p:nvSpPr>
            <p:cNvPr id="560" name="Rounded Rectangle 559"/>
            <p:cNvSpPr/>
            <p:nvPr/>
          </p:nvSpPr>
          <p:spPr>
            <a:xfrm>
              <a:off x="10331342" y="2244062"/>
              <a:ext cx="145657" cy="987229"/>
            </a:xfrm>
            <a:prstGeom prst="roundRect">
              <a:avLst/>
            </a:prstGeom>
            <a:solidFill>
              <a:srgbClr val="CBB4DC"/>
            </a:solidFill>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defRPr/>
              </a:pPr>
              <a:endParaRPr lang="en-US" sz="1050" b="0">
                <a:solidFill>
                  <a:prstClr val="black"/>
                </a:solidFill>
                <a:latin typeface="Segoe UI Light" panose="020B0502040204020203" pitchFamily="34" charset="0"/>
                <a:cs typeface="Segoe UI Light" panose="020B0502040204020203" pitchFamily="34" charset="0"/>
              </a:endParaRPr>
            </a:p>
          </p:txBody>
        </p:sp>
        <p:cxnSp>
          <p:nvCxnSpPr>
            <p:cNvPr id="561" name="Straight Connector 560"/>
            <p:cNvCxnSpPr/>
            <p:nvPr/>
          </p:nvCxnSpPr>
          <p:spPr>
            <a:xfrm>
              <a:off x="10226142" y="3045176"/>
              <a:ext cx="347957" cy="0"/>
            </a:xfrm>
            <a:prstGeom prst="line">
              <a:avLst/>
            </a:prstGeom>
          </p:spPr>
          <p:style>
            <a:lnRef idx="2">
              <a:schemeClr val="dk1"/>
            </a:lnRef>
            <a:fillRef idx="0">
              <a:schemeClr val="dk1"/>
            </a:fillRef>
            <a:effectRef idx="1">
              <a:schemeClr val="dk1"/>
            </a:effectRef>
            <a:fontRef idx="minor">
              <a:schemeClr val="tx1"/>
            </a:fontRef>
          </p:style>
        </p:cxnSp>
        <p:cxnSp>
          <p:nvCxnSpPr>
            <p:cNvPr id="562" name="Straight Connector 561"/>
            <p:cNvCxnSpPr/>
            <p:nvPr/>
          </p:nvCxnSpPr>
          <p:spPr>
            <a:xfrm>
              <a:off x="10226142" y="2922447"/>
              <a:ext cx="347957" cy="0"/>
            </a:xfrm>
            <a:prstGeom prst="line">
              <a:avLst/>
            </a:prstGeom>
          </p:spPr>
          <p:style>
            <a:lnRef idx="2">
              <a:schemeClr val="dk1"/>
            </a:lnRef>
            <a:fillRef idx="0">
              <a:schemeClr val="dk1"/>
            </a:fillRef>
            <a:effectRef idx="1">
              <a:schemeClr val="dk1"/>
            </a:effectRef>
            <a:fontRef idx="minor">
              <a:schemeClr val="tx1"/>
            </a:fontRef>
          </p:style>
        </p:cxnSp>
        <p:cxnSp>
          <p:nvCxnSpPr>
            <p:cNvPr id="563" name="Straight Connector 562"/>
            <p:cNvCxnSpPr/>
            <p:nvPr/>
          </p:nvCxnSpPr>
          <p:spPr>
            <a:xfrm>
              <a:off x="10226142" y="2815901"/>
              <a:ext cx="347957" cy="0"/>
            </a:xfrm>
            <a:prstGeom prst="line">
              <a:avLst/>
            </a:prstGeom>
          </p:spPr>
          <p:style>
            <a:lnRef idx="2">
              <a:schemeClr val="dk1"/>
            </a:lnRef>
            <a:fillRef idx="0">
              <a:schemeClr val="dk1"/>
            </a:fillRef>
            <a:effectRef idx="1">
              <a:schemeClr val="dk1"/>
            </a:effectRef>
            <a:fontRef idx="minor">
              <a:schemeClr val="tx1"/>
            </a:fontRef>
          </p:style>
        </p:cxnSp>
        <p:cxnSp>
          <p:nvCxnSpPr>
            <p:cNvPr id="564" name="Straight Connector 563"/>
            <p:cNvCxnSpPr/>
            <p:nvPr/>
          </p:nvCxnSpPr>
          <p:spPr>
            <a:xfrm>
              <a:off x="10226142" y="2697216"/>
              <a:ext cx="347957" cy="0"/>
            </a:xfrm>
            <a:prstGeom prst="line">
              <a:avLst/>
            </a:prstGeom>
          </p:spPr>
          <p:style>
            <a:lnRef idx="2">
              <a:schemeClr val="dk1"/>
            </a:lnRef>
            <a:fillRef idx="0">
              <a:schemeClr val="dk1"/>
            </a:fillRef>
            <a:effectRef idx="1">
              <a:schemeClr val="dk1"/>
            </a:effectRef>
            <a:fontRef idx="minor">
              <a:schemeClr val="tx1"/>
            </a:fontRef>
          </p:style>
        </p:cxnSp>
        <p:cxnSp>
          <p:nvCxnSpPr>
            <p:cNvPr id="565" name="Straight Connector 564"/>
            <p:cNvCxnSpPr/>
            <p:nvPr/>
          </p:nvCxnSpPr>
          <p:spPr>
            <a:xfrm>
              <a:off x="10222090" y="2587973"/>
              <a:ext cx="347957" cy="0"/>
            </a:xfrm>
            <a:prstGeom prst="line">
              <a:avLst/>
            </a:prstGeom>
          </p:spPr>
          <p:style>
            <a:lnRef idx="2">
              <a:schemeClr val="dk1"/>
            </a:lnRef>
            <a:fillRef idx="0">
              <a:schemeClr val="dk1"/>
            </a:fillRef>
            <a:effectRef idx="1">
              <a:schemeClr val="dk1"/>
            </a:effectRef>
            <a:fontRef idx="minor">
              <a:schemeClr val="tx1"/>
            </a:fontRef>
          </p:style>
        </p:cxnSp>
        <p:cxnSp>
          <p:nvCxnSpPr>
            <p:cNvPr id="566" name="Straight Connector 565"/>
            <p:cNvCxnSpPr/>
            <p:nvPr/>
          </p:nvCxnSpPr>
          <p:spPr>
            <a:xfrm>
              <a:off x="10226132" y="2482779"/>
              <a:ext cx="347957" cy="0"/>
            </a:xfrm>
            <a:prstGeom prst="line">
              <a:avLst/>
            </a:prstGeom>
          </p:spPr>
          <p:style>
            <a:lnRef idx="2">
              <a:schemeClr val="dk1"/>
            </a:lnRef>
            <a:fillRef idx="0">
              <a:schemeClr val="dk1"/>
            </a:fillRef>
            <a:effectRef idx="1">
              <a:schemeClr val="dk1"/>
            </a:effectRef>
            <a:fontRef idx="minor">
              <a:schemeClr val="tx1"/>
            </a:fontRef>
          </p:style>
        </p:cxnSp>
        <p:cxnSp>
          <p:nvCxnSpPr>
            <p:cNvPr id="567" name="Straight Connector 566"/>
            <p:cNvCxnSpPr/>
            <p:nvPr/>
          </p:nvCxnSpPr>
          <p:spPr>
            <a:xfrm>
              <a:off x="10226142" y="3147674"/>
              <a:ext cx="347957" cy="0"/>
            </a:xfrm>
            <a:prstGeom prst="line">
              <a:avLst/>
            </a:prstGeom>
          </p:spPr>
          <p:style>
            <a:lnRef idx="2">
              <a:schemeClr val="dk1"/>
            </a:lnRef>
            <a:fillRef idx="0">
              <a:schemeClr val="dk1"/>
            </a:fillRef>
            <a:effectRef idx="1">
              <a:schemeClr val="dk1"/>
            </a:effectRef>
            <a:fontRef idx="minor">
              <a:schemeClr val="tx1"/>
            </a:fontRef>
          </p:style>
        </p:cxnSp>
        <p:cxnSp>
          <p:nvCxnSpPr>
            <p:cNvPr id="568" name="Straight Connector 567"/>
            <p:cNvCxnSpPr/>
            <p:nvPr/>
          </p:nvCxnSpPr>
          <p:spPr>
            <a:xfrm>
              <a:off x="10222089" y="2378931"/>
              <a:ext cx="347957" cy="0"/>
            </a:xfrm>
            <a:prstGeom prst="line">
              <a:avLst/>
            </a:prstGeom>
          </p:spPr>
          <p:style>
            <a:lnRef idx="2">
              <a:schemeClr val="dk1"/>
            </a:lnRef>
            <a:fillRef idx="0">
              <a:schemeClr val="dk1"/>
            </a:fillRef>
            <a:effectRef idx="1">
              <a:schemeClr val="dk1"/>
            </a:effectRef>
            <a:fontRef idx="minor">
              <a:schemeClr val="tx1"/>
            </a:fontRef>
          </p:style>
        </p:cxnSp>
        <p:sp>
          <p:nvSpPr>
            <p:cNvPr id="569" name="TextBox 568"/>
            <p:cNvSpPr txBox="1"/>
            <p:nvPr/>
          </p:nvSpPr>
          <p:spPr>
            <a:xfrm>
              <a:off x="11600430" y="2501315"/>
              <a:ext cx="558147" cy="396420"/>
            </a:xfrm>
            <a:prstGeom prst="rect">
              <a:avLst/>
            </a:prstGeom>
            <a:noFill/>
          </p:spPr>
          <p:txBody>
            <a:bodyPr wrap="square" rtlCol="0">
              <a:spAutoFit/>
            </a:bodyPr>
            <a:lstStyle/>
            <a:p>
              <a:pPr defTabSz="685800" fontAlgn="auto">
                <a:spcBef>
                  <a:spcPts val="0"/>
                </a:spcBef>
                <a:spcAft>
                  <a:spcPts val="0"/>
                </a:spcAft>
                <a:defRPr/>
              </a:pPr>
              <a:r>
                <a:rPr lang="en-US" sz="1050" b="0" dirty="0">
                  <a:solidFill>
                    <a:prstClr val="black"/>
                  </a:solidFill>
                  <a:latin typeface="Segoe UI Light" panose="020B0502040204020203" pitchFamily="34" charset="0"/>
                  <a:cs typeface="Segoe UI Light" panose="020B0502040204020203" pitchFamily="34" charset="0"/>
                </a:rPr>
                <a:t>Rate</a:t>
              </a:r>
              <a:br>
                <a:rPr lang="en-US" sz="1050" b="0" dirty="0">
                  <a:solidFill>
                    <a:prstClr val="black"/>
                  </a:solidFill>
                  <a:latin typeface="Segoe UI Light" panose="020B0502040204020203" pitchFamily="34" charset="0"/>
                  <a:cs typeface="Segoe UI Light" panose="020B0502040204020203" pitchFamily="34" charset="0"/>
                </a:rPr>
              </a:br>
              <a:r>
                <a:rPr lang="en-US" sz="1050" b="0" dirty="0">
                  <a:solidFill>
                    <a:prstClr val="black"/>
                  </a:solidFill>
                  <a:latin typeface="Segoe UI Light" panose="020B0502040204020203" pitchFamily="34" charset="0"/>
                  <a:cs typeface="Segoe UI Light" panose="020B0502040204020203" pitchFamily="34" charset="0"/>
                </a:rPr>
                <a:t>limit</a:t>
              </a:r>
            </a:p>
          </p:txBody>
        </p:sp>
        <p:sp>
          <p:nvSpPr>
            <p:cNvPr id="570" name="TextBox 569"/>
            <p:cNvSpPr txBox="1"/>
            <p:nvPr/>
          </p:nvSpPr>
          <p:spPr>
            <a:xfrm>
              <a:off x="11537860" y="3275654"/>
              <a:ext cx="816784" cy="396420"/>
            </a:xfrm>
            <a:prstGeom prst="rect">
              <a:avLst/>
            </a:prstGeom>
            <a:noFill/>
          </p:spPr>
          <p:txBody>
            <a:bodyPr wrap="square" rtlCol="0">
              <a:spAutoFit/>
            </a:bodyPr>
            <a:lstStyle/>
            <a:p>
              <a:pPr defTabSz="685800" fontAlgn="auto">
                <a:spcBef>
                  <a:spcPts val="0"/>
                </a:spcBef>
                <a:spcAft>
                  <a:spcPts val="0"/>
                </a:spcAft>
                <a:defRPr/>
              </a:pPr>
              <a:r>
                <a:rPr lang="en-US" sz="1050" b="0" dirty="0">
                  <a:solidFill>
                    <a:prstClr val="black"/>
                  </a:solidFill>
                  <a:latin typeface="Segoe UI Light" panose="020B0502040204020203" pitchFamily="34" charset="0"/>
                  <a:cs typeface="Segoe UI Light" panose="020B0502040204020203" pitchFamily="34" charset="0"/>
                </a:rPr>
                <a:t>No</a:t>
              </a:r>
              <a:br>
                <a:rPr lang="en-US" sz="1050" b="0" dirty="0">
                  <a:solidFill>
                    <a:prstClr val="black"/>
                  </a:solidFill>
                  <a:latin typeface="Segoe UI Light" panose="020B0502040204020203" pitchFamily="34" charset="0"/>
                  <a:cs typeface="Segoe UI Light" panose="020B0502040204020203" pitchFamily="34" charset="0"/>
                </a:rPr>
              </a:br>
              <a:r>
                <a:rPr lang="en-US" sz="1050" b="0" dirty="0">
                  <a:solidFill>
                    <a:prstClr val="black"/>
                  </a:solidFill>
                  <a:latin typeface="Segoe UI Light" panose="020B0502040204020203" pitchFamily="34" charset="0"/>
                  <a:cs typeface="Segoe UI Light" panose="020B0502040204020203" pitchFamily="34" charset="0"/>
                </a:rPr>
                <a:t>throttling</a:t>
              </a:r>
            </a:p>
          </p:txBody>
        </p:sp>
      </p:grpSp>
      <p:sp>
        <p:nvSpPr>
          <p:cNvPr id="5" name="Title 4"/>
          <p:cNvSpPr>
            <a:spLocks noGrp="1"/>
          </p:cNvSpPr>
          <p:nvPr>
            <p:ph type="title"/>
          </p:nvPr>
        </p:nvSpPr>
        <p:spPr/>
        <p:txBody>
          <a:bodyPr/>
          <a:lstStyle/>
          <a:p>
            <a:r>
              <a:rPr lang="en-US" dirty="0"/>
              <a:t>Request Units</a:t>
            </a:r>
          </a:p>
        </p:txBody>
      </p:sp>
      <p:sp>
        <p:nvSpPr>
          <p:cNvPr id="7" name="Text Placeholder 6"/>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453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60375" y="740662"/>
            <a:ext cx="3517697" cy="1249788"/>
          </a:xfrm>
          <a:prstGeom prst="rect">
            <a:avLst/>
          </a:prstGeom>
        </p:spPr>
      </p:pic>
      <p:sp>
        <p:nvSpPr>
          <p:cNvPr id="7" name="Title 6"/>
          <p:cNvSpPr>
            <a:spLocks noGrp="1"/>
          </p:cNvSpPr>
          <p:nvPr>
            <p:ph type="title"/>
          </p:nvPr>
        </p:nvSpPr>
        <p:spPr/>
        <p:txBody>
          <a:bodyPr/>
          <a:lstStyle/>
          <a:p>
            <a:r>
              <a:rPr lang="en-US" dirty="0"/>
              <a:t>Request Units</a:t>
            </a:r>
          </a:p>
        </p:txBody>
      </p:sp>
      <p:sp>
        <p:nvSpPr>
          <p:cNvPr id="10" name="Text Placeholder 9"/>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6603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1873</Words>
  <Application>Microsoft Office PowerPoint</Application>
  <PresentationFormat>On-screen Show (4:3)</PresentationFormat>
  <Paragraphs>354</Paragraphs>
  <Slides>37</Slides>
  <Notes>32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37</vt:i4>
      </vt:variant>
    </vt:vector>
  </HeadingPairs>
  <TitlesOfParts>
    <vt:vector size="49" baseType="lpstr">
      <vt:lpstr>Calibri</vt:lpstr>
      <vt:lpstr>segoe-ui_normal</vt:lpstr>
      <vt:lpstr>Courier New</vt:lpstr>
      <vt:lpstr>Wingdings</vt:lpstr>
      <vt:lpstr>Consolas</vt:lpstr>
      <vt:lpstr>Times New Roman</vt:lpstr>
      <vt:lpstr>Segoe UI</vt:lpstr>
      <vt:lpstr>Arial</vt:lpstr>
      <vt:lpstr>Verdana</vt:lpstr>
      <vt:lpstr>Segoe UI Light</vt:lpstr>
      <vt:lpstr>NG_MOC_Core_ModuleNew2</vt:lpstr>
      <vt:lpstr>16_NG_MOC_Core_ModuleNew2</vt:lpstr>
      <vt:lpstr>Exam 70-777 Implementing Microsoft Azure Cosmos DB Solutions </vt:lpstr>
      <vt:lpstr>Tune and Debug Azure Cosmos DB Solutions</vt:lpstr>
      <vt:lpstr>Tune and Debug Azure Cosmos DB Solutions</vt:lpstr>
      <vt:lpstr>Estimate and provision request units</vt:lpstr>
      <vt:lpstr>Request Units</vt:lpstr>
      <vt:lpstr>Request Units</vt:lpstr>
      <vt:lpstr>Request Units</vt:lpstr>
      <vt:lpstr>Request Units</vt:lpstr>
      <vt:lpstr>Request Units</vt:lpstr>
      <vt:lpstr>Request Units</vt:lpstr>
      <vt:lpstr>Request Units</vt:lpstr>
      <vt:lpstr>Request Units</vt:lpstr>
      <vt:lpstr>Request Units</vt:lpstr>
      <vt:lpstr>Request Units</vt:lpstr>
      <vt:lpstr>Request Units</vt:lpstr>
      <vt:lpstr>Request Units</vt:lpstr>
      <vt:lpstr>Monitor Azure portal metrics</vt:lpstr>
      <vt:lpstr>Tune container settings</vt:lpstr>
      <vt:lpstr>Manage lifecycle of data by using TTL</vt:lpstr>
      <vt:lpstr>Indexing</vt:lpstr>
      <vt:lpstr>Indexing</vt:lpstr>
      <vt:lpstr>Indexing</vt:lpstr>
      <vt:lpstr>Indexing</vt:lpstr>
      <vt:lpstr>Indexing</vt:lpstr>
      <vt:lpstr>Customizing the Indexing Policy for a Collection</vt:lpstr>
      <vt:lpstr>Implement security</vt:lpstr>
      <vt:lpstr>Securing Data</vt:lpstr>
      <vt:lpstr>Keys</vt:lpstr>
      <vt:lpstr>Granular Access</vt:lpstr>
      <vt:lpstr>Create and manage users</vt:lpstr>
      <vt:lpstr>Encryption</vt:lpstr>
      <vt:lpstr>Configure IP firewalls</vt:lpstr>
      <vt:lpstr>Configure IP firewalls</vt:lpstr>
      <vt:lpstr>Debug a Cosmos DB solution</vt:lpstr>
      <vt:lpstr>Diagnostic logging</vt:lpstr>
      <vt:lpstr>Throttle</vt:lpstr>
      <vt:lpstr>Status code categories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2018-04-30T02:02:18Z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