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24" r:id="rId3"/>
    <p:sldMasterId id="2147483738" r:id="rId4"/>
    <p:sldMasterId id="2147483763" r:id="rId5"/>
  </p:sldMasterIdLst>
  <p:notesMasterIdLst>
    <p:notesMasterId r:id="rId42"/>
  </p:notesMasterIdLst>
  <p:handoutMasterIdLst>
    <p:handoutMasterId r:id="rId43"/>
  </p:handoutMasterIdLst>
  <p:sldIdLst>
    <p:sldId id="398" r:id="rId6"/>
    <p:sldId id="316" r:id="rId7"/>
    <p:sldId id="403" r:id="rId8"/>
    <p:sldId id="399" r:id="rId9"/>
    <p:sldId id="405" r:id="rId10"/>
    <p:sldId id="456" r:id="rId11"/>
    <p:sldId id="529" r:id="rId12"/>
    <p:sldId id="528" r:id="rId13"/>
    <p:sldId id="524" r:id="rId14"/>
    <p:sldId id="526" r:id="rId15"/>
    <p:sldId id="525" r:id="rId16"/>
    <p:sldId id="531" r:id="rId17"/>
    <p:sldId id="532" r:id="rId18"/>
    <p:sldId id="313" r:id="rId19"/>
    <p:sldId id="535" r:id="rId20"/>
    <p:sldId id="536" r:id="rId21"/>
    <p:sldId id="538" r:id="rId22"/>
    <p:sldId id="537" r:id="rId23"/>
    <p:sldId id="315" r:id="rId24"/>
    <p:sldId id="533" r:id="rId25"/>
    <p:sldId id="457"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404" r:id="rId39"/>
    <p:sldId id="539" r:id="rId40"/>
    <p:sldId id="540" r:id="rId41"/>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Segoe UI Semibold" panose="020B0702040204020203" pitchFamily="34" charset="0"/>
      <p:bold r:id="rId48"/>
      <p:boldItalic r:id="rId49"/>
    </p:embeddedFon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Light" panose="020B0502040204020203" pitchFamily="34" charset="0"/>
      <p:regular r:id="rId58"/>
      <p:italic r:id="rId59"/>
    </p:embeddedFont>
    <p:embeddedFont>
      <p:font typeface="Segoe UI Semilight" panose="020B0402040204020203" pitchFamily="34" charset="0"/>
      <p:regular r:id="rId60"/>
      <p:italic r:id="rId61"/>
    </p:embeddedFont>
    <p:embeddedFont>
      <p:font typeface="Verdana" panose="020B0604030504040204" pitchFamily="34" charset="0"/>
      <p:regular r:id="rId62"/>
      <p:bold r:id="rId63"/>
      <p:italic r:id="rId64"/>
      <p:boldItalic r:id="rId65"/>
    </p:embeddedFont>
    <p:embeddedFont>
      <p:font typeface="Calibri Light" panose="020F0302020204030204" pitchFamily="34" charset="0"/>
      <p:regular r:id="rId66"/>
      <p: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Perform Integration and Develop Solutions" id="{CA5ED27E-6529-4197-AC63-77A7AD34E2E9}">
          <p14:sldIdLst>
            <p14:sldId id="316"/>
            <p14:sldId id="403"/>
          </p14:sldIdLst>
        </p14:section>
        <p14:section name="Develop applications with the SQL API" id="{EE7F45B0-A6AD-411D-A512-DBBFEC401377}">
          <p14:sldIdLst>
            <p14:sldId id="399"/>
            <p14:sldId id="405"/>
            <p14:sldId id="456"/>
            <p14:sldId id="529"/>
            <p14:sldId id="528"/>
            <p14:sldId id="524"/>
            <p14:sldId id="526"/>
            <p14:sldId id="525"/>
            <p14:sldId id="531"/>
            <p14:sldId id="532"/>
          </p14:sldIdLst>
        </p14:section>
        <p14:section name="Migrate from MongoDB to MongoDB API in Cosmos DB" id="{C6B6578B-F5CF-418D-991A-F24A0340D180}">
          <p14:sldIdLst>
            <p14:sldId id="313"/>
            <p14:sldId id="535"/>
            <p14:sldId id="536"/>
            <p14:sldId id="538"/>
            <p14:sldId id="537"/>
          </p14:sldIdLst>
        </p14:section>
        <p14:section name="Implement event-driven applications by using Azure functions, triggers and Cosmos DB change feed" id="{B92904DA-AD65-48A7-82FB-BA4D438E899A}">
          <p14:sldIdLst>
            <p14:sldId id="315"/>
            <p14:sldId id="533"/>
            <p14:sldId id="457"/>
            <p14:sldId id="480"/>
            <p14:sldId id="481"/>
            <p14:sldId id="482"/>
            <p14:sldId id="483"/>
            <p14:sldId id="484"/>
            <p14:sldId id="485"/>
            <p14:sldId id="486"/>
            <p14:sldId id="487"/>
            <p14:sldId id="488"/>
            <p14:sldId id="489"/>
            <p14:sldId id="490"/>
            <p14:sldId id="491"/>
          </p14:sldIdLst>
        </p14:section>
        <p14:section name="Analyze Cosmos DB data with Apache Spark connector" id="{919B7A94-9E3B-4681-872B-DE0D739DD875}">
          <p14:sldIdLst>
            <p14:sldId id="404"/>
            <p14:sldId id="539"/>
            <p14:sldId id="5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7457" autoAdjust="0"/>
  </p:normalViewPr>
  <p:slideViewPr>
    <p:cSldViewPr snapToGrid="0">
      <p:cViewPr varScale="1">
        <p:scale>
          <a:sx n="88" d="100"/>
          <a:sy n="88" d="100"/>
        </p:scale>
        <p:origin x="912"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font" Target="fonts/font20.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font" Target="fonts/font1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zure-documentdb-datamigrationtoo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ka.ms/docdb-data-explore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azure/documentdb/documentdb-nosql-local-emulator"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azure.microsoft.com/services/cosmos-db/"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Some feed options when running queries</a:t>
            </a:r>
          </a:p>
          <a:p>
            <a:r>
              <a:rPr lang="en-US" dirty="0"/>
              <a:t> </a:t>
            </a:r>
          </a:p>
          <a:p>
            <a:r>
              <a:rPr lang="en-US" dirty="0"/>
              <a:t>How many partition to hit at the same time from local threads</a:t>
            </a:r>
          </a:p>
          <a:p>
            <a:endParaRPr lang="en-US" dirty="0"/>
          </a:p>
          <a:p>
            <a:r>
              <a:rPr lang="en-US" dirty="0" err="1"/>
              <a:t>Buffereditemcount</a:t>
            </a:r>
            <a:r>
              <a:rPr lang="en-US" dirty="0"/>
              <a:t>: how many item I can buffer in memory</a:t>
            </a:r>
          </a:p>
          <a:p>
            <a:endParaRPr lang="en-US" dirty="0"/>
          </a:p>
          <a:p>
            <a:r>
              <a:rPr lang="en-US" dirty="0" err="1"/>
              <a:t>Crossparitionquery</a:t>
            </a:r>
            <a:r>
              <a:rPr lang="en-US" dirty="0"/>
              <a:t>: is it okay to send query is fanned out to every machine or reject it because it is not scalable operation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298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 allow you to encapsulate procedural logic as JavaScript code and execute it server-side on your Azure Cosmos DB data. With direct access to documents using the JavaScript API, you can write complex business logic in an encapsulated block of code and run it entirely server-side. This can help you save on bandwidth and other transmission costs often associated with ad-hoc queries over network connections.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transactions are scoped to a single partition key.</a:t>
            </a:r>
          </a:p>
          <a:p>
            <a:r>
              <a:rPr lang="en-US" sz="1200" b="0" i="0" kern="1200" dirty="0">
                <a:solidFill>
                  <a:schemeClr val="tx1"/>
                </a:solidFill>
                <a:effectLst/>
                <a:latin typeface="+mn-lt"/>
                <a:ea typeface="+mn-ea"/>
                <a:cs typeface="+mn-cs"/>
              </a:rPr>
              <a:t>In the client-side application,</a:t>
            </a:r>
          </a:p>
          <a:p>
            <a:r>
              <a:rPr lang="en-US" sz="1200" b="0" i="0" kern="1200" dirty="0">
                <a:solidFill>
                  <a:schemeClr val="tx1"/>
                </a:solidFill>
                <a:effectLst/>
                <a:latin typeface="+mn-lt"/>
                <a:ea typeface="+mn-ea"/>
                <a:cs typeface="+mn-cs"/>
              </a:rPr>
              <a:t>if you're operating on a partition collection, what you'll </a:t>
            </a:r>
            <a:r>
              <a:rPr lang="en-US" sz="1200" b="0" i="0" kern="1200" dirty="0" err="1">
                <a:solidFill>
                  <a:schemeClr val="tx1"/>
                </a:solidFill>
                <a:effectLst/>
                <a:latin typeface="+mn-lt"/>
                <a:ea typeface="+mn-ea"/>
                <a:cs typeface="+mn-cs"/>
              </a:rPr>
              <a:t>wanna</a:t>
            </a:r>
            <a:r>
              <a:rPr lang="en-US" sz="1200" b="0" i="0" kern="1200" dirty="0">
                <a:solidFill>
                  <a:schemeClr val="tx1"/>
                </a:solidFill>
                <a:effectLst/>
                <a:latin typeface="+mn-lt"/>
                <a:ea typeface="+mn-ea"/>
                <a:cs typeface="+mn-cs"/>
              </a:rPr>
              <a:t> do is</a:t>
            </a:r>
          </a:p>
          <a:p>
            <a:r>
              <a:rPr lang="en-US" sz="1200" b="0" i="0" kern="1200" dirty="0">
                <a:solidFill>
                  <a:schemeClr val="tx1"/>
                </a:solidFill>
                <a:effectLst/>
                <a:latin typeface="+mn-lt"/>
                <a:ea typeface="+mn-ea"/>
                <a:cs typeface="+mn-cs"/>
              </a:rPr>
              <a:t>you </a:t>
            </a:r>
            <a:r>
              <a:rPr lang="en-US" sz="1200" b="0" i="0" kern="1200" dirty="0" err="1">
                <a:solidFill>
                  <a:schemeClr val="tx1"/>
                </a:solidFill>
                <a:effectLst/>
                <a:latin typeface="+mn-lt"/>
                <a:ea typeface="+mn-ea"/>
                <a:cs typeface="+mn-cs"/>
              </a:rPr>
              <a:t>wanna</a:t>
            </a:r>
            <a:r>
              <a:rPr lang="en-US" sz="1200" b="0" i="0" kern="1200" dirty="0">
                <a:solidFill>
                  <a:schemeClr val="tx1"/>
                </a:solidFill>
                <a:effectLst/>
                <a:latin typeface="+mn-lt"/>
                <a:ea typeface="+mn-ea"/>
                <a:cs typeface="+mn-cs"/>
              </a:rPr>
              <a:t> plug in the partition key value into the request options.</a:t>
            </a:r>
          </a:p>
          <a:p>
            <a:r>
              <a:rPr lang="en-US" sz="1200" b="0" i="0" u="sng" kern="1200" dirty="0">
                <a:solidFill>
                  <a:schemeClr val="tx1"/>
                </a:solidFill>
                <a:effectLst/>
                <a:latin typeface="+mn-lt"/>
                <a:ea typeface="+mn-ea"/>
                <a:cs typeface="+mn-cs"/>
              </a:rPr>
              <a:t>And then also make sure that in the stored procedure body that</a:t>
            </a:r>
          </a:p>
          <a:p>
            <a:r>
              <a:rPr lang="en-US" sz="1200" b="0" i="0" kern="1200" dirty="0">
                <a:solidFill>
                  <a:schemeClr val="tx1"/>
                </a:solidFill>
                <a:effectLst/>
                <a:latin typeface="+mn-lt"/>
                <a:ea typeface="+mn-ea"/>
                <a:cs typeface="+mn-cs"/>
              </a:rPr>
              <a:t>you only touch documents scoped to that partition.</a:t>
            </a:r>
          </a:p>
          <a:p>
            <a:r>
              <a:rPr lang="en-US" sz="1200" b="0" i="0" kern="1200" dirty="0">
                <a:solidFill>
                  <a:schemeClr val="tx1"/>
                </a:solidFill>
                <a:effectLst/>
                <a:latin typeface="+mn-lt"/>
                <a:ea typeface="+mn-ea"/>
                <a:cs typeface="+mn-cs"/>
              </a:rPr>
              <a:t>Otherwise, you're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get an exception, and that's not good.</a:t>
            </a:r>
          </a:p>
          <a:p>
            <a:r>
              <a:rPr lang="en-US" sz="1200" b="0" i="0" kern="1200" dirty="0">
                <a:solidFill>
                  <a:schemeClr val="tx1"/>
                </a:solidFill>
                <a:effectLst/>
                <a:latin typeface="+mn-lt"/>
                <a:ea typeface="+mn-ea"/>
                <a:cs typeface="+mn-cs"/>
              </a:rPr>
              <a:t>But the reason why I bring this up is that if you have transactional</a:t>
            </a:r>
          </a:p>
          <a:p>
            <a:r>
              <a:rPr lang="en-US" sz="1200" b="0" i="0" kern="1200" dirty="0">
                <a:solidFill>
                  <a:schemeClr val="tx1"/>
                </a:solidFill>
                <a:effectLst/>
                <a:latin typeface="+mn-lt"/>
                <a:ea typeface="+mn-ea"/>
                <a:cs typeface="+mn-cs"/>
              </a:rPr>
              <a:t>requirements across multiple documents, you're really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wanna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u="sng" dirty="0">
                <a:latin typeface="Open Sans"/>
              </a:rPr>
              <a:t>JavaScript is really a full-blown programming language, and </a:t>
            </a:r>
            <a:r>
              <a:rPr lang="en-US" b="0" u="sng" dirty="0"/>
              <a:t>this allows you to write very, very rich business logic.</a:t>
            </a:r>
          </a:p>
          <a:p>
            <a:r>
              <a:rPr lang="en-US" b="0" dirty="0"/>
              <a:t>The other thing is it's quite ubiquitous.</a:t>
            </a:r>
          </a:p>
          <a:p>
            <a:r>
              <a:rPr lang="en-US" b="0" dirty="0"/>
              <a:t>It's a well-understood language, and</a:t>
            </a:r>
          </a:p>
          <a:p>
            <a:r>
              <a:rPr lang="en-US" b="0" dirty="0"/>
              <a:t>there's a very large ecosystem of libraries.</a:t>
            </a:r>
          </a:p>
          <a:p>
            <a:r>
              <a:rPr lang="en-US" b="0" dirty="0"/>
              <a:t>And so you can embed JavaScript libraries.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408382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user-defined function (UDF) is a side effect free piece of application logic written in JavaScript. It allows developers to construct a query operator, thus extending the core of the Cosmos DB query language. Like stored procedures, UDFs live in the confines of a collection, thus confining the application logic to the collection.</a:t>
            </a:r>
          </a:p>
          <a:p>
            <a:r>
              <a:rPr lang="en-US" sz="1200" b="0" i="0" kern="1200" dirty="0">
                <a:solidFill>
                  <a:schemeClr val="tx1"/>
                </a:solidFill>
                <a:effectLst/>
                <a:latin typeface="+mn-lt"/>
                <a:ea typeface="+mn-ea"/>
                <a:cs typeface="+mn-cs"/>
              </a:rPr>
              <a:t>Similar to stored procedures, the UDFs resource has a fixed schema. The body property contains the application logic. </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71619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primary tools that can be used to import data into a Azure Cosmos DB instance:</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567308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Document Explorer is a tool located within the Azure Cosmos DB blade in the Azure Portal that allows you to view, modify and add documents to your Azure Cosmos DB collection. Within the explorer, you can upload one or more JSON documents directly into a specific database or collection.</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076359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open-source Azure Cosmos DB data migration tool (</a:t>
            </a:r>
            <a:r>
              <a:rPr lang="en-US" sz="1200" b="0" i="0" u="none" strike="noStrike" kern="1200" dirty="0">
                <a:solidFill>
                  <a:schemeClr val="tx1"/>
                </a:solidFill>
                <a:effectLst/>
                <a:latin typeface="+mn-lt"/>
                <a:ea typeface="+mn-ea"/>
                <a:cs typeface="+mn-cs"/>
                <a:hlinkClick r:id="rId3"/>
              </a:rPr>
              <a:t>https://github.com/azure/azure-documentdb-datamigrationtool</a:t>
            </a:r>
            <a:r>
              <a:rPr lang="en-US" sz="1200" b="0" i="0" kern="1200" dirty="0">
                <a:solidFill>
                  <a:schemeClr val="tx1"/>
                </a:solidFill>
                <a:effectLst/>
                <a:latin typeface="+mn-lt"/>
                <a:ea typeface="+mn-ea"/>
                <a:cs typeface="+mn-cs"/>
              </a:rPr>
              <a:t>) allows you to import data into a Azure Cosmos DB database and collection from various sources including:</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923441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Data Explorer</a:t>
            </a:r>
            <a:r>
              <a:rPr lang="en-US" sz="1200" b="0" i="0" kern="1200" dirty="0">
                <a:solidFill>
                  <a:schemeClr val="tx1"/>
                </a:solidFill>
                <a:effectLst/>
                <a:latin typeface="+mn-lt"/>
                <a:ea typeface="+mn-ea"/>
                <a:cs typeface="+mn-cs"/>
              </a:rPr>
              <a:t>, now in preview, provides a rich and unified developer experience for inserting, querying, and managing Azure Cosmos DB data within the Azure portal and the </a:t>
            </a:r>
            <a:r>
              <a:rPr lang="en-US" sz="1200" b="0" i="0" u="none" strike="noStrike" kern="1200" dirty="0">
                <a:solidFill>
                  <a:schemeClr val="tx1"/>
                </a:solidFill>
                <a:effectLst/>
                <a:latin typeface="+mn-lt"/>
                <a:ea typeface="+mn-ea"/>
                <a:cs typeface="+mn-cs"/>
                <a:hlinkClick r:id="rId4"/>
              </a:rPr>
              <a:t>Emulator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Data Explorer consolidates many of the database management tools available in the Azure Cosmos DB portal, such as Document Explorer, Query Explorer, and Script Explorer, so that they can all be done without switching blades. Data Explorer is a one-stop shop for management of your Azure Cosmos DB data.</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92949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Triggers are pieces of application logic that can be executed before (pre-triggers) and after (post-triggers) creation, deletion, and replacement of a document. Triggers are written in JavaScript. Both pre and post triggers do no take parameters. Like stored procedures, triggers live within the confines of a collection, thus confining the application logic to the collection.</a:t>
            </a:r>
          </a:p>
          <a:p>
            <a:r>
              <a:rPr lang="en-US" sz="1200" b="0" i="0" kern="1200" dirty="0">
                <a:solidFill>
                  <a:schemeClr val="tx1"/>
                </a:solidFill>
                <a:effectLst/>
                <a:latin typeface="+mn-lt"/>
                <a:ea typeface="+mn-ea"/>
                <a:cs typeface="+mn-cs"/>
              </a:rPr>
              <a:t>Similar to stored procedures, the triggers resource has a fixed schema. </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3040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262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An event of the full record is in the event feed record</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3140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0345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8354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01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34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9399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394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9726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50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topics are not included in this presentations due to time constrains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Optimize SDK and concurrency control; Tune request options for CRUD and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examine response headers; implement optimistic concurrency control with ETAG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implement server-side logic and transactions</a:t>
            </a:r>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443469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604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435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3582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607598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0" i="0" dirty="0">
                <a:solidFill>
                  <a:srgbClr val="000000"/>
                </a:solidFill>
                <a:effectLst/>
                <a:latin typeface="segoe-ui_normal"/>
              </a:rPr>
              <a:t>The Spark to Azure Cosmos DB connector enables Azure Cosmos DB to act as an input source or output sink for Apache Spark jobs. Connecting </a:t>
            </a:r>
            <a:r>
              <a:rPr lang="en-US" b="0" i="0" u="sng" dirty="0" err="1">
                <a:solidFill>
                  <a:srgbClr val="0078D7"/>
                </a:solidFill>
                <a:effectLst/>
                <a:latin typeface="segoe-ui_normal"/>
                <a:hlinkClick r:id="rId3"/>
              </a:rPr>
              <a:t>Spark</a:t>
            </a:r>
            <a:r>
              <a:rPr lang="en-US" b="0" i="0" dirty="0" err="1">
                <a:solidFill>
                  <a:srgbClr val="000000"/>
                </a:solidFill>
                <a:effectLst/>
                <a:latin typeface="segoe-ui_normal"/>
              </a:rPr>
              <a:t>to</a:t>
            </a:r>
            <a:r>
              <a:rPr lang="en-US" b="0" i="0" dirty="0">
                <a:solidFill>
                  <a:srgbClr val="000000"/>
                </a:solidFill>
                <a:effectLst/>
                <a:latin typeface="segoe-ui_normal"/>
              </a:rPr>
              <a:t> </a:t>
            </a:r>
            <a:r>
              <a:rPr lang="en-US" b="0" i="0" u="sng" dirty="0">
                <a:solidFill>
                  <a:srgbClr val="0078D7"/>
                </a:solidFill>
                <a:effectLst/>
                <a:latin typeface="segoe-ui_normal"/>
                <a:hlinkClick r:id="rId4"/>
              </a:rPr>
              <a:t>Azure Cosmos DB</a:t>
            </a:r>
            <a:r>
              <a:rPr lang="en-US" b="0" i="0" dirty="0">
                <a:solidFill>
                  <a:srgbClr val="000000"/>
                </a:solidFill>
                <a:effectLst/>
                <a:latin typeface="segoe-ui_normal"/>
              </a:rPr>
              <a:t> accelerates your ability to solve fast-moving data science problems where you can use Azure Cosmos DB to quickly persist and query data. The Spark to Azure Cosmos DB connector efficiently utilizes the native Azure Cosmos DB managed indexes. The indexes enable updateable columns when you perform analytics and push-down predicate filtering against fast-changing globally distributed data, which range from Internet of Things (</a:t>
            </a:r>
            <a:r>
              <a:rPr lang="en-US" b="0" i="0" dirty="0" err="1">
                <a:solidFill>
                  <a:srgbClr val="000000"/>
                </a:solidFill>
                <a:effectLst/>
                <a:latin typeface="segoe-ui_normal"/>
              </a:rPr>
              <a:t>IoT</a:t>
            </a:r>
            <a:r>
              <a:rPr lang="en-US" b="0" i="0" dirty="0">
                <a:solidFill>
                  <a:srgbClr val="000000"/>
                </a:solidFill>
                <a:effectLst/>
                <a:latin typeface="segoe-ui_normal"/>
              </a:rPr>
              <a:t>) to data science and analytics scenarios.</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4144637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For example, if you only want to ask for the flights departing from Seattle (SEA), azure-</a:t>
            </a:r>
            <a:r>
              <a:rPr lang="en-US" b="0" i="0" dirty="0" err="1">
                <a:solidFill>
                  <a:srgbClr val="24292E"/>
                </a:solidFill>
                <a:effectLst/>
                <a:latin typeface="-apple-system"/>
              </a:rPr>
              <a:t>cosmosdb</a:t>
            </a:r>
            <a:r>
              <a:rPr lang="en-US" b="0" i="0" dirty="0">
                <a:solidFill>
                  <a:srgbClr val="24292E"/>
                </a:solidFill>
                <a:effectLst/>
                <a:latin typeface="-apple-system"/>
              </a:rPr>
              <a:t>-spark will:</a:t>
            </a:r>
          </a:p>
          <a:p>
            <a:pPr algn="l">
              <a:buFont typeface="Arial" panose="020B0604020202020204" pitchFamily="34" charset="0"/>
              <a:buChar char="•"/>
            </a:pPr>
            <a:r>
              <a:rPr lang="en-US" b="0" i="0" dirty="0">
                <a:solidFill>
                  <a:srgbClr val="24292E"/>
                </a:solidFill>
                <a:effectLst/>
                <a:latin typeface="-apple-system"/>
              </a:rPr>
              <a:t>Send the query to Azure Cosmos DB</a:t>
            </a:r>
          </a:p>
          <a:p>
            <a:pPr algn="l">
              <a:buFont typeface="Arial" panose="020B0604020202020204" pitchFamily="34" charset="0"/>
              <a:buChar char="•"/>
            </a:pPr>
            <a:r>
              <a:rPr lang="en-US" b="0" i="0" dirty="0">
                <a:solidFill>
                  <a:srgbClr val="24292E"/>
                </a:solidFill>
                <a:effectLst/>
                <a:latin typeface="-apple-system"/>
              </a:rPr>
              <a:t>As all attributes within Azure Cosmos DB are automatically indexed, only the flights pertaining to Seattle will be returned to the Spark worker nodes quickly.</a:t>
            </a:r>
          </a:p>
          <a:p>
            <a:pPr algn="l">
              <a:buFont typeface="Arial" panose="020B0604020202020204" pitchFamily="34" charset="0"/>
              <a:buChar char="•"/>
            </a:pPr>
            <a:r>
              <a:rPr lang="en-US" b="0" i="0" dirty="0">
                <a:solidFill>
                  <a:srgbClr val="24292E"/>
                </a:solidFill>
                <a:effectLst/>
                <a:latin typeface="-apple-system"/>
              </a:rPr>
              <a:t>This way as you perform your Data Sciences work, you will only transfer the data you need.</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97896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96959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68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94271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Why we call it </a:t>
            </a:r>
            <a:r>
              <a:rPr lang="en-US" dirty="0" err="1"/>
              <a:t>DocumentDB</a:t>
            </a:r>
            <a:r>
              <a:rPr lang="en-US" dirty="0"/>
              <a:t> API?</a:t>
            </a:r>
          </a:p>
          <a:p>
            <a:r>
              <a:rPr lang="en-US" dirty="0"/>
              <a:t>The first one, was aligned more and more with it</a:t>
            </a:r>
          </a:p>
          <a:p>
            <a:endParaRPr lang="en-US" dirty="0"/>
          </a:p>
          <a:p>
            <a:r>
              <a:rPr lang="en-US" dirty="0"/>
              <a:t>Why </a:t>
            </a:r>
            <a:r>
              <a:rPr lang="en-US" dirty="0" err="1"/>
              <a:t>query.Tolist</a:t>
            </a:r>
            <a:r>
              <a:rPr lang="en-US" dirty="0"/>
              <a:t>() can be a problem?</a:t>
            </a:r>
          </a:p>
          <a:p>
            <a:r>
              <a:rPr lang="en-US" dirty="0"/>
              <a:t>It built in and goes thru all pages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49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You want to run it in a specific page sizes. </a:t>
            </a:r>
          </a:p>
          <a:p>
            <a:r>
              <a:rPr lang="en-US" dirty="0"/>
              <a:t>And call it to get another page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4/29/2018 8:21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711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495072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014736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723374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12175C-3CF6-487A-9684-5B9CA6422935}"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0271883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12175C-3CF6-487A-9684-5B9CA6422935}"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936260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12175C-3CF6-487A-9684-5B9CA6422935}"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3065007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175C-3CF6-487A-9684-5B9CA6422935}"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810363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912175C-3CF6-487A-9684-5B9CA6422935}"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429165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912175C-3CF6-487A-9684-5B9CA6422935}"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849322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9561259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41198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7" y="1344829"/>
            <a:ext cx="8605679" cy="1368131"/>
          </a:xfrm>
        </p:spPr>
        <p:txBody>
          <a:bodyPr>
            <a:spAutoFit/>
          </a:bodyPr>
          <a:lstStyle>
            <a:lvl1pPr marL="0" indent="0">
              <a:spcBef>
                <a:spcPts val="441"/>
              </a:spcBef>
              <a:buNone/>
              <a:defRPr sz="2059" spc="-22" baseline="0">
                <a:solidFill>
                  <a:srgbClr val="0072C6"/>
                </a:solidFill>
                <a:latin typeface="+mj-lt"/>
              </a:defRPr>
            </a:lvl1pPr>
            <a:lvl2pPr marL="168073" indent="-168073">
              <a:spcBef>
                <a:spcPts val="441"/>
              </a:spcBef>
              <a:buFont typeface="Arial" charset="0"/>
              <a:buChar char="•"/>
              <a:defRPr sz="1471"/>
            </a:lvl2pPr>
            <a:lvl3pPr marL="336145" indent="-168073">
              <a:spcBef>
                <a:spcPts val="441"/>
              </a:spcBef>
              <a:buFont typeface="Arial" charset="0"/>
              <a:buChar char="•"/>
              <a:defRPr/>
            </a:lvl3pPr>
            <a:lvl4pPr marL="504218" indent="-168073">
              <a:spcBef>
                <a:spcPts val="441"/>
              </a:spcBef>
              <a:buFont typeface="Arial" charset="0"/>
              <a:buChar char="•"/>
              <a:defRPr/>
            </a:lvl4pPr>
            <a:lvl5pPr marL="672290" indent="-168073">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729861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419363"/>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9529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3558465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394" name="Group 393"/>
          <p:cNvGrpSpPr>
            <a:grpSpLocks noChangeAspect="1"/>
          </p:cNvGrpSpPr>
          <p:nvPr userDrawn="1"/>
        </p:nvGrpSpPr>
        <p:grpSpPr bwMode="gray">
          <a:xfrm>
            <a:off x="5511663" y="2084131"/>
            <a:ext cx="3251275" cy="3944829"/>
            <a:chOff x="4158236" y="1224815"/>
            <a:chExt cx="4421959" cy="4023360"/>
          </a:xfrm>
        </p:grpSpPr>
        <p:grpSp>
          <p:nvGrpSpPr>
            <p:cNvPr id="395" name="Group 394"/>
            <p:cNvGrpSpPr/>
            <p:nvPr userDrawn="1"/>
          </p:nvGrpSpPr>
          <p:grpSpPr bwMode="gray">
            <a:xfrm>
              <a:off x="4386601" y="1224815"/>
              <a:ext cx="4160377" cy="4023360"/>
              <a:chOff x="4386601" y="1224815"/>
              <a:chExt cx="4160377" cy="4023360"/>
            </a:xfrm>
          </p:grpSpPr>
          <p:sp>
            <p:nvSpPr>
              <p:cNvPr id="44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0"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1"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2"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396" name="Group 395"/>
            <p:cNvGrpSpPr>
              <a:grpSpLocks noChangeAspect="1"/>
            </p:cNvGrpSpPr>
            <p:nvPr userDrawn="1"/>
          </p:nvGrpSpPr>
          <p:grpSpPr bwMode="gray">
            <a:xfrm>
              <a:off x="4158236" y="1291257"/>
              <a:ext cx="4421959" cy="2732056"/>
              <a:chOff x="2667004" y="3332163"/>
              <a:chExt cx="1690690" cy="1044571"/>
            </a:xfrm>
          </p:grpSpPr>
          <p:sp>
            <p:nvSpPr>
              <p:cNvPr id="39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31590726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alkin 2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229" name="Group 228"/>
          <p:cNvGrpSpPr/>
          <p:nvPr userDrawn="1"/>
        </p:nvGrpSpPr>
        <p:grpSpPr bwMode="gray">
          <a:xfrm>
            <a:off x="5513235" y="2084173"/>
            <a:ext cx="3249702" cy="3944786"/>
            <a:chOff x="8331487" y="2399994"/>
            <a:chExt cx="3607727" cy="3284076"/>
          </a:xfrm>
        </p:grpSpPr>
        <p:sp>
          <p:nvSpPr>
            <p:cNvPr id="230"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1"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2"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3"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4"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5"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7"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8"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9"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0"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1"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2"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3"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4"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5"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6"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7"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3"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7"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4"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5"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3"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7"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8"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9"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0"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1"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2"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3"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4"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5"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6"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7"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8"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9"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0"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1"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9"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0"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1"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1208471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3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394" name="Group 393"/>
          <p:cNvGrpSpPr>
            <a:grpSpLocks noChangeAspect="1"/>
          </p:cNvGrpSpPr>
          <p:nvPr userDrawn="1"/>
        </p:nvGrpSpPr>
        <p:grpSpPr>
          <a:xfrm>
            <a:off x="5510845" y="2088118"/>
            <a:ext cx="3247299" cy="3938635"/>
            <a:chOff x="7454492" y="2089044"/>
            <a:chExt cx="4463711" cy="4059936"/>
          </a:xfrm>
        </p:grpSpPr>
        <p:sp>
          <p:nvSpPr>
            <p:cNvPr id="395"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3"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7"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84"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85"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3"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7"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8"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1708516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244" name="Group 243"/>
          <p:cNvGrpSpPr>
            <a:grpSpLocks noChangeAspect="1"/>
          </p:cNvGrpSpPr>
          <p:nvPr userDrawn="1"/>
        </p:nvGrpSpPr>
        <p:grpSpPr bwMode="gray">
          <a:xfrm>
            <a:off x="5511663" y="2084131"/>
            <a:ext cx="3251275" cy="3944829"/>
            <a:chOff x="4158236" y="1224815"/>
            <a:chExt cx="4421959" cy="4023360"/>
          </a:xfrm>
        </p:grpSpPr>
        <p:grpSp>
          <p:nvGrpSpPr>
            <p:cNvPr id="245" name="Group 244"/>
            <p:cNvGrpSpPr/>
            <p:nvPr userDrawn="1"/>
          </p:nvGrpSpPr>
          <p:grpSpPr bwMode="gray">
            <a:xfrm>
              <a:off x="4386601" y="1224815"/>
              <a:ext cx="4160377" cy="4023360"/>
              <a:chOff x="4386601" y="1224815"/>
              <a:chExt cx="4160377" cy="4023360"/>
            </a:xfrm>
          </p:grpSpPr>
          <p:sp>
            <p:nvSpPr>
              <p:cNvPr id="29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69"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70"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71"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0"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1"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2"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3"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4"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5"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6"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46" name="Group 245"/>
            <p:cNvGrpSpPr>
              <a:grpSpLocks noChangeAspect="1"/>
            </p:cNvGrpSpPr>
            <p:nvPr userDrawn="1"/>
          </p:nvGrpSpPr>
          <p:grpSpPr bwMode="gray">
            <a:xfrm>
              <a:off x="4158236" y="1291257"/>
              <a:ext cx="4421959" cy="2732056"/>
              <a:chOff x="2667004" y="3332163"/>
              <a:chExt cx="1690690" cy="1044571"/>
            </a:xfrm>
          </p:grpSpPr>
          <p:sp>
            <p:nvSpPr>
              <p:cNvPr id="24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1281283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393" name="Group 392"/>
          <p:cNvGrpSpPr/>
          <p:nvPr userDrawn="1"/>
        </p:nvGrpSpPr>
        <p:grpSpPr bwMode="gray">
          <a:xfrm>
            <a:off x="5513235" y="2084173"/>
            <a:ext cx="3249702" cy="3944786"/>
            <a:chOff x="8331487" y="2399994"/>
            <a:chExt cx="3607727" cy="3284076"/>
          </a:xfrm>
        </p:grpSpPr>
        <p:sp>
          <p:nvSpPr>
            <p:cNvPr id="394"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5"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7"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8"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9"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0"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1"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2"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3"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4"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5"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6"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7"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8"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9"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0"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1"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85416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244" name="Group 243"/>
          <p:cNvGrpSpPr>
            <a:grpSpLocks noChangeAspect="1"/>
          </p:cNvGrpSpPr>
          <p:nvPr userDrawn="1"/>
        </p:nvGrpSpPr>
        <p:grpSpPr>
          <a:xfrm>
            <a:off x="5510845" y="2088118"/>
            <a:ext cx="3247299" cy="3938635"/>
            <a:chOff x="7454492" y="2089044"/>
            <a:chExt cx="4463711" cy="4059936"/>
          </a:xfrm>
        </p:grpSpPr>
        <p:sp>
          <p:nvSpPr>
            <p:cNvPr id="245"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6"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7"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9"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3"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7"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34"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35"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3"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4"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7"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8"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9"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0"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1"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0"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1"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2"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3"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4"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5"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6"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417877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714" name="Group 713"/>
          <p:cNvGrpSpPr>
            <a:grpSpLocks noChangeAspect="1"/>
          </p:cNvGrpSpPr>
          <p:nvPr userDrawn="1"/>
        </p:nvGrpSpPr>
        <p:grpSpPr bwMode="gray">
          <a:xfrm>
            <a:off x="5511663" y="2084131"/>
            <a:ext cx="3251275" cy="3944829"/>
            <a:chOff x="4158236" y="1224815"/>
            <a:chExt cx="4421959" cy="4023360"/>
          </a:xfrm>
        </p:grpSpPr>
        <p:grpSp>
          <p:nvGrpSpPr>
            <p:cNvPr id="715" name="Group 714"/>
            <p:cNvGrpSpPr/>
            <p:nvPr userDrawn="1"/>
          </p:nvGrpSpPr>
          <p:grpSpPr bwMode="gray">
            <a:xfrm>
              <a:off x="4386601" y="1224815"/>
              <a:ext cx="4160377" cy="4023360"/>
              <a:chOff x="4386601" y="1224815"/>
              <a:chExt cx="4160377" cy="4023360"/>
            </a:xfrm>
          </p:grpSpPr>
          <p:sp>
            <p:nvSpPr>
              <p:cNvPr id="76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3"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4"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5"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6"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7"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8"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9"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0"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1"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2"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3"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4"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5"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6"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7"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8"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9"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0"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1"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2"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3"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4"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5"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6"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7"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8"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9"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0"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1"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2"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3"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4"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5"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6"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7"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8"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9"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0"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1"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2"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3"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4"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5"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6"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7"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8"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9"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0"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1"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2"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3"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4"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5"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6"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7"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8"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9"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0"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1"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2"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3"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4"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5"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6"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7"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8"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9"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0"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1"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2"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3"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4"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5"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6"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7"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8"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9"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0"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1"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2"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3"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4"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5"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6"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7"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8"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9"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0"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1"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2"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3"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4"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716" name="Group 715"/>
            <p:cNvGrpSpPr>
              <a:grpSpLocks noChangeAspect="1"/>
            </p:cNvGrpSpPr>
            <p:nvPr userDrawn="1"/>
          </p:nvGrpSpPr>
          <p:grpSpPr bwMode="gray">
            <a:xfrm>
              <a:off x="4158236" y="1291257"/>
              <a:ext cx="4421959" cy="2732056"/>
              <a:chOff x="2667004" y="3332163"/>
              <a:chExt cx="1690690" cy="1044571"/>
            </a:xfrm>
          </p:grpSpPr>
          <p:sp>
            <p:nvSpPr>
              <p:cNvPr id="71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19209656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229" name="Group 228"/>
          <p:cNvGrpSpPr>
            <a:grpSpLocks noChangeAspect="1"/>
          </p:cNvGrpSpPr>
          <p:nvPr userDrawn="1"/>
        </p:nvGrpSpPr>
        <p:grpSpPr bwMode="gray">
          <a:xfrm>
            <a:off x="5513235" y="2084173"/>
            <a:ext cx="3249702" cy="3944786"/>
            <a:chOff x="8331487" y="2399994"/>
            <a:chExt cx="3607727" cy="3284076"/>
          </a:xfrm>
        </p:grpSpPr>
        <p:sp>
          <p:nvSpPr>
            <p:cNvPr id="230"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1"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2"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3"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4"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5"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7"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8"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9"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0"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732813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quare photo 3">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userDrawn="1">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715" name="Group 714"/>
          <p:cNvGrpSpPr>
            <a:grpSpLocks noChangeAspect="1"/>
          </p:cNvGrpSpPr>
          <p:nvPr userDrawn="1"/>
        </p:nvGrpSpPr>
        <p:grpSpPr>
          <a:xfrm>
            <a:off x="5510845" y="2088118"/>
            <a:ext cx="3247299" cy="3938635"/>
            <a:chOff x="7454492" y="2089044"/>
            <a:chExt cx="4463711" cy="4059936"/>
          </a:xfrm>
        </p:grpSpPr>
        <p:sp>
          <p:nvSpPr>
            <p:cNvPr id="716"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4"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5"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6"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7"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8"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9"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0"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1"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2"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3"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4"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5"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6"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7"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8"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9"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0"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1"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2"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3"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4"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5"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6"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7"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8"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9"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0"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1"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2"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3"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4"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5"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6"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7"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8"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9"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0"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1"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2"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3"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4"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5"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6"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7"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8"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9"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0"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1"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2"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3"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4"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5"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6"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7"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8"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9"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0"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1"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2"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3"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4"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5"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6"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7"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8"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9"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0"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1"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2"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3"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4"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5"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6"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7"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8"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9"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0"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1"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2"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3"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4"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05"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06"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7"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8"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9"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0"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1"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2"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3"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4"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5"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6"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7"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8"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9"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0"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1"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2"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3"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4"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5"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6"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7"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8"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9"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0"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1"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2"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3"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4"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5"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6"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7"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8"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9"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0"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1"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2"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3"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4"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5"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6"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7"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8"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9"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0"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1"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2"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3"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4"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5"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6"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7"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8"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9"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0"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1"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2"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3"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4"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5"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6"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7"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8"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9"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0"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1"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2"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3"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4"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5"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6"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7"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8"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9"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0"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1"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2"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3"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4"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5"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6"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7"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8"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9"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0"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1"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2"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3"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4"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5"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6"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7"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8"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9"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0"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1"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2"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3"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4"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5"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6"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7"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8"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9"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0"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1"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2"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3"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4"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5"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6"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7"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8"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9"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0"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1"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2"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3"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4"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5"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6"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7"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8"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9"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0"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1"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2"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3"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4"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5"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6"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7"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8"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9"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0"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1"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2"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3"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4"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5"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6"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7"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8"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9"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0"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1"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2"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3"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267902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74644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6324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1187645"/>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9980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15" indent="0">
              <a:buFont typeface="Wingdings" panose="05000000000000000000" pitchFamily="2" charset="2"/>
              <a:buNone/>
              <a:defRPr sz="1765" b="0"/>
            </a:lvl2pPr>
            <a:lvl3pPr marL="331476" indent="0">
              <a:buFont typeface="Wingdings" panose="05000000000000000000" pitchFamily="2" charset="2"/>
              <a:buNone/>
              <a:tabLst/>
              <a:defRPr sz="1618" b="0"/>
            </a:lvl3pPr>
            <a:lvl4pPr marL="479706" indent="0">
              <a:buFont typeface="Wingdings" panose="05000000000000000000" pitchFamily="2" charset="2"/>
              <a:buNone/>
              <a:defRPr sz="1618" b="0"/>
            </a:lvl4pPr>
            <a:lvl5pPr marL="627938" indent="0">
              <a:buFont typeface="Wingdings" panose="05000000000000000000" pitchFamily="2" charset="2"/>
              <a:buNone/>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15"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476"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06"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7938"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163" marR="0" lvl="0" indent="-378163" algn="l" defTabSz="685775" rtl="0" eaLnBrk="1" fontAlgn="auto" latinLnBrk="0" hangingPunct="1">
              <a:lnSpc>
                <a:spcPct val="90000"/>
              </a:lnSpc>
              <a:spcBef>
                <a:spcPts val="900"/>
              </a:spcBef>
              <a:spcAft>
                <a:spcPts val="0"/>
              </a:spcAft>
              <a:buClr>
                <a:schemeClr val="tx1"/>
              </a:buClr>
              <a:buSzPct val="90000"/>
              <a:tabLst/>
            </a:pPr>
            <a:r>
              <a:rPr lang="en-US"/>
              <a:t>Edit Master text styles</a:t>
            </a:r>
          </a:p>
          <a:p>
            <a:pPr marL="378163" marR="0" lvl="1" indent="-378163" algn="l" defTabSz="685775" rtl="0" eaLnBrk="1" fontAlgn="auto" latinLnBrk="0" hangingPunct="1">
              <a:lnSpc>
                <a:spcPct val="90000"/>
              </a:lnSpc>
              <a:spcBef>
                <a:spcPts val="900"/>
              </a:spcBef>
              <a:spcAft>
                <a:spcPts val="0"/>
              </a:spcAft>
              <a:buClr>
                <a:schemeClr val="tx1"/>
              </a:buClr>
              <a:buSzPct val="90000"/>
              <a:tabLst/>
            </a:pPr>
            <a:r>
              <a:rPr lang="en-US"/>
              <a:t>Second level</a:t>
            </a:r>
          </a:p>
          <a:p>
            <a:pPr marL="378163" marR="0" lvl="2" indent="-378163" algn="l" defTabSz="685775" rtl="0" eaLnBrk="1" fontAlgn="auto" latinLnBrk="0" hangingPunct="1">
              <a:lnSpc>
                <a:spcPct val="90000"/>
              </a:lnSpc>
              <a:spcBef>
                <a:spcPts val="900"/>
              </a:spcBef>
              <a:spcAft>
                <a:spcPts val="0"/>
              </a:spcAft>
              <a:buClr>
                <a:schemeClr val="tx1"/>
              </a:buClr>
              <a:buSzPct val="90000"/>
              <a:tabLst/>
            </a:pPr>
            <a:r>
              <a:rPr lang="en-US"/>
              <a:t>Third level</a:t>
            </a:r>
          </a:p>
          <a:p>
            <a:pPr marL="378163" marR="0" lvl="3" indent="-378163" algn="l" defTabSz="685775" rtl="0" eaLnBrk="1" fontAlgn="auto" latinLnBrk="0" hangingPunct="1">
              <a:lnSpc>
                <a:spcPct val="90000"/>
              </a:lnSpc>
              <a:spcBef>
                <a:spcPts val="900"/>
              </a:spcBef>
              <a:spcAft>
                <a:spcPts val="0"/>
              </a:spcAft>
              <a:buClr>
                <a:schemeClr val="tx1"/>
              </a:buClr>
              <a:buSzPct val="90000"/>
              <a:tabLst/>
            </a:pPr>
            <a:r>
              <a:rPr lang="en-US"/>
              <a:t>Fourth level</a:t>
            </a:r>
          </a:p>
          <a:p>
            <a:pPr marL="378163" marR="0" lvl="4" indent="-378163" algn="l" defTabSz="685775" rtl="0" eaLnBrk="1" fontAlgn="auto" latinLnBrk="0" hangingPunct="1">
              <a:lnSpc>
                <a:spcPct val="90000"/>
              </a:lnSpc>
              <a:spcBef>
                <a:spcPts val="9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19611285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170407" indent="-170407">
              <a:spcBef>
                <a:spcPts val="900"/>
              </a:spcBef>
              <a:buClr>
                <a:schemeClr val="tx1"/>
              </a:buClr>
              <a:buFont typeface="Wingdings" panose="05000000000000000000" pitchFamily="2" charset="2"/>
              <a:buChar char=""/>
              <a:defRPr sz="2206" b="0">
                <a:latin typeface="+mn-lt"/>
              </a:defRPr>
            </a:lvl1pPr>
            <a:lvl2pPr marL="313969" indent="-126054">
              <a:buFont typeface="Wingdings" panose="05000000000000000000" pitchFamily="2" charset="2"/>
              <a:buChar char=""/>
              <a:defRPr sz="1765" b="0"/>
            </a:lvl2pPr>
            <a:lvl3pPr marL="470370" indent="-138893">
              <a:buFont typeface="Wingdings" panose="05000000000000000000" pitchFamily="2" charset="2"/>
              <a:buChar char=""/>
              <a:tabLst/>
              <a:defRPr sz="1618" b="0"/>
            </a:lvl3pPr>
            <a:lvl4pPr marL="609263" indent="-129557">
              <a:buFont typeface="Wingdings" panose="05000000000000000000" pitchFamily="2" charset="2"/>
              <a:buChar char=""/>
              <a:defRPr sz="1618" b="0"/>
            </a:lvl4pPr>
            <a:lvl5pPr marL="752825" indent="-124888">
              <a:buFont typeface="Wingdings" panose="05000000000000000000" pitchFamily="2" charset="2"/>
              <a:buChar char=""/>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211258" indent="-211258">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24" indent="-252109">
              <a:defRPr lang="en-US" sz="1765" b="0" kern="1200" spc="0" baseline="0" dirty="0">
                <a:gradFill>
                  <a:gsLst>
                    <a:gs pos="1250">
                      <a:schemeClr val="tx1"/>
                    </a:gs>
                    <a:gs pos="100000">
                      <a:schemeClr val="tx1"/>
                    </a:gs>
                  </a:gsLst>
                  <a:lin ang="5400000" scaled="0"/>
                </a:gradFill>
                <a:latin typeface="+mn-lt"/>
                <a:ea typeface="+mn-ea"/>
                <a:cs typeface="+mn-cs"/>
              </a:defRPr>
            </a:lvl2pPr>
            <a:lvl3pPr marL="583585" indent="-252109">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15" indent="-252109">
              <a:defRPr lang="en-US" sz="1618" b="0" kern="1200" spc="0" baseline="0" dirty="0">
                <a:gradFill>
                  <a:gsLst>
                    <a:gs pos="1250">
                      <a:schemeClr val="tx1"/>
                    </a:gs>
                    <a:gs pos="100000">
                      <a:schemeClr val="tx1"/>
                    </a:gs>
                  </a:gsLst>
                  <a:lin ang="5400000" scaled="0"/>
                </a:gradFill>
                <a:latin typeface="+mn-lt"/>
                <a:ea typeface="+mn-ea"/>
                <a:cs typeface="+mn-cs"/>
              </a:defRPr>
            </a:lvl4pPr>
            <a:lvl5pPr marL="880046" indent="-252109">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07" marR="0" lvl="0"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Edit Master text styles</a:t>
            </a:r>
          </a:p>
          <a:p>
            <a:pPr marL="170407" marR="0" lvl="1"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Second level</a:t>
            </a:r>
          </a:p>
          <a:p>
            <a:pPr marL="170407" marR="0" lvl="2"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Third level</a:t>
            </a:r>
          </a:p>
          <a:p>
            <a:pPr marL="170407" marR="0" lvl="3"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Fourth level</a:t>
            </a:r>
          </a:p>
          <a:p>
            <a:pPr marL="170407" marR="0" lvl="4"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65370151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5128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87"/>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3877277"/>
            <a:ext cx="7395506"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46420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87"/>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4053568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4113245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703912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47879"/>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2" y="0"/>
            <a:ext cx="5143238" cy="6856100"/>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71214901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9580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9321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57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29" y="1197322"/>
            <a:ext cx="8740142"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1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8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1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6051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099190"/>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44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336159" y="470067"/>
            <a:ext cx="1090693" cy="304828"/>
          </a:xfrm>
          <a:prstGeom prst="rect">
            <a:avLst/>
          </a:prstGeom>
        </p:spPr>
      </p:pic>
    </p:spTree>
    <p:extLst>
      <p:ext uri="{BB962C8B-B14F-4D97-AF65-F5344CB8AC3E}">
        <p14:creationId xmlns:p14="http://schemas.microsoft.com/office/powerpoint/2010/main" val="32683533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1845826"/>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444975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672313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6723140"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6723186"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2" name="Picture 1"/>
          <p:cNvPicPr>
            <a:picLocks noChangeAspect="1"/>
          </p:cNvPicPr>
          <p:nvPr userDrawn="1"/>
        </p:nvPicPr>
        <p:blipFill>
          <a:blip r:embed="rId2"/>
          <a:stretch>
            <a:fillRect/>
          </a:stretch>
        </p:blipFill>
        <p:spPr bwMode="black">
          <a:xfrm>
            <a:off x="336159" y="471692"/>
            <a:ext cx="1090693" cy="304828"/>
          </a:xfrm>
          <a:prstGeom prst="rect">
            <a:avLst/>
          </a:prstGeom>
        </p:spPr>
      </p:pic>
      <p:grpSp>
        <p:nvGrpSpPr>
          <p:cNvPr id="272" name="Group 271"/>
          <p:cNvGrpSpPr/>
          <p:nvPr userDrawn="1"/>
        </p:nvGrpSpPr>
        <p:grpSpPr>
          <a:xfrm>
            <a:off x="4741930" y="3618015"/>
            <a:ext cx="4065911"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96021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672313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5378503"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140" name="Picture 139"/>
          <p:cNvPicPr>
            <a:picLocks noChangeAspect="1"/>
          </p:cNvPicPr>
          <p:nvPr userDrawn="1"/>
        </p:nvPicPr>
        <p:blipFill>
          <a:blip r:embed="rId2"/>
          <a:stretch>
            <a:fillRect/>
          </a:stretch>
        </p:blipFill>
        <p:spPr bwMode="black">
          <a:xfrm>
            <a:off x="336159" y="471692"/>
            <a:ext cx="1090693" cy="304828"/>
          </a:xfrm>
          <a:prstGeom prst="rect">
            <a:avLst/>
          </a:prstGeom>
        </p:spPr>
      </p:pic>
      <p:grpSp>
        <p:nvGrpSpPr>
          <p:cNvPr id="272" name="Group 271"/>
          <p:cNvGrpSpPr/>
          <p:nvPr userDrawn="1"/>
        </p:nvGrpSpPr>
        <p:grpSpPr>
          <a:xfrm>
            <a:off x="4741930" y="3618015"/>
            <a:ext cx="4065911"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513024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274" name="Group 273"/>
          <p:cNvGrpSpPr/>
          <p:nvPr userDrawn="1"/>
        </p:nvGrpSpPr>
        <p:grpSpPr>
          <a:xfrm>
            <a:off x="4741930" y="3618015"/>
            <a:ext cx="4065911" cy="2769919"/>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4042196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74644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75905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1187645"/>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803502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15" indent="0">
              <a:buFont typeface="Wingdings" panose="05000000000000000000" pitchFamily="2" charset="2"/>
              <a:buNone/>
              <a:defRPr sz="1765" b="0"/>
            </a:lvl2pPr>
            <a:lvl3pPr marL="331476" indent="0">
              <a:buFont typeface="Wingdings" panose="05000000000000000000" pitchFamily="2" charset="2"/>
              <a:buNone/>
              <a:tabLst/>
              <a:defRPr sz="1618" b="0"/>
            </a:lvl3pPr>
            <a:lvl4pPr marL="479706" indent="0">
              <a:buFont typeface="Wingdings" panose="05000000000000000000" pitchFamily="2" charset="2"/>
              <a:buNone/>
              <a:defRPr sz="1618" b="0"/>
            </a:lvl4pPr>
            <a:lvl5pPr marL="627938" indent="0">
              <a:buFont typeface="Wingdings" panose="05000000000000000000" pitchFamily="2" charset="2"/>
              <a:buNone/>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15"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476"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06"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7938"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163" marR="0" lvl="0" indent="-378163" algn="l" defTabSz="685775" rtl="0" eaLnBrk="1" fontAlgn="auto" latinLnBrk="0" hangingPunct="1">
              <a:lnSpc>
                <a:spcPct val="90000"/>
              </a:lnSpc>
              <a:spcBef>
                <a:spcPts val="900"/>
              </a:spcBef>
              <a:spcAft>
                <a:spcPts val="0"/>
              </a:spcAft>
              <a:buClr>
                <a:schemeClr val="tx1"/>
              </a:buClr>
              <a:buSzPct val="90000"/>
              <a:tabLst/>
            </a:pPr>
            <a:r>
              <a:rPr lang="en-US"/>
              <a:t>Edit Master text styles</a:t>
            </a:r>
          </a:p>
          <a:p>
            <a:pPr marL="378163" marR="0" lvl="1" indent="-378163" algn="l" defTabSz="685775" rtl="0" eaLnBrk="1" fontAlgn="auto" latinLnBrk="0" hangingPunct="1">
              <a:lnSpc>
                <a:spcPct val="90000"/>
              </a:lnSpc>
              <a:spcBef>
                <a:spcPts val="900"/>
              </a:spcBef>
              <a:spcAft>
                <a:spcPts val="0"/>
              </a:spcAft>
              <a:buClr>
                <a:schemeClr val="tx1"/>
              </a:buClr>
              <a:buSzPct val="90000"/>
              <a:tabLst/>
            </a:pPr>
            <a:r>
              <a:rPr lang="en-US"/>
              <a:t>Second level</a:t>
            </a:r>
          </a:p>
          <a:p>
            <a:pPr marL="378163" marR="0" lvl="2" indent="-378163" algn="l" defTabSz="685775" rtl="0" eaLnBrk="1" fontAlgn="auto" latinLnBrk="0" hangingPunct="1">
              <a:lnSpc>
                <a:spcPct val="90000"/>
              </a:lnSpc>
              <a:spcBef>
                <a:spcPts val="900"/>
              </a:spcBef>
              <a:spcAft>
                <a:spcPts val="0"/>
              </a:spcAft>
              <a:buClr>
                <a:schemeClr val="tx1"/>
              </a:buClr>
              <a:buSzPct val="90000"/>
              <a:tabLst/>
            </a:pPr>
            <a:r>
              <a:rPr lang="en-US"/>
              <a:t>Third level</a:t>
            </a:r>
          </a:p>
          <a:p>
            <a:pPr marL="378163" marR="0" lvl="3" indent="-378163" algn="l" defTabSz="685775" rtl="0" eaLnBrk="1" fontAlgn="auto" latinLnBrk="0" hangingPunct="1">
              <a:lnSpc>
                <a:spcPct val="90000"/>
              </a:lnSpc>
              <a:spcBef>
                <a:spcPts val="900"/>
              </a:spcBef>
              <a:spcAft>
                <a:spcPts val="0"/>
              </a:spcAft>
              <a:buClr>
                <a:schemeClr val="tx1"/>
              </a:buClr>
              <a:buSzPct val="90000"/>
              <a:tabLst/>
            </a:pPr>
            <a:r>
              <a:rPr lang="en-US"/>
              <a:t>Fourth level</a:t>
            </a:r>
          </a:p>
          <a:p>
            <a:pPr marL="378163" marR="0" lvl="4" indent="-378163" algn="l" defTabSz="685775" rtl="0" eaLnBrk="1" fontAlgn="auto" latinLnBrk="0" hangingPunct="1">
              <a:lnSpc>
                <a:spcPct val="90000"/>
              </a:lnSpc>
              <a:spcBef>
                <a:spcPts val="9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11720644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170407" indent="-170407">
              <a:spcBef>
                <a:spcPts val="900"/>
              </a:spcBef>
              <a:buClr>
                <a:schemeClr val="tx1"/>
              </a:buClr>
              <a:buFont typeface="Wingdings" panose="05000000000000000000" pitchFamily="2" charset="2"/>
              <a:buChar char=""/>
              <a:defRPr sz="2206" b="0">
                <a:latin typeface="+mn-lt"/>
              </a:defRPr>
            </a:lvl1pPr>
            <a:lvl2pPr marL="313969" indent="-126054">
              <a:buFont typeface="Wingdings" panose="05000000000000000000" pitchFamily="2" charset="2"/>
              <a:buChar char=""/>
              <a:defRPr sz="1765" b="0"/>
            </a:lvl2pPr>
            <a:lvl3pPr marL="470370" indent="-138893">
              <a:buFont typeface="Wingdings" panose="05000000000000000000" pitchFamily="2" charset="2"/>
              <a:buChar char=""/>
              <a:tabLst/>
              <a:defRPr sz="1618" b="0"/>
            </a:lvl3pPr>
            <a:lvl4pPr marL="609263" indent="-129557">
              <a:buFont typeface="Wingdings" panose="05000000000000000000" pitchFamily="2" charset="2"/>
              <a:buChar char=""/>
              <a:defRPr sz="1618" b="0"/>
            </a:lvl4pPr>
            <a:lvl5pPr marL="752825" indent="-124888">
              <a:buFont typeface="Wingdings" panose="05000000000000000000" pitchFamily="2" charset="2"/>
              <a:buChar char=""/>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211258" indent="-211258">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24" indent="-252109">
              <a:defRPr lang="en-US" sz="1765" b="0" kern="1200" spc="0" baseline="0" dirty="0">
                <a:gradFill>
                  <a:gsLst>
                    <a:gs pos="1250">
                      <a:schemeClr val="tx1"/>
                    </a:gs>
                    <a:gs pos="100000">
                      <a:schemeClr val="tx1"/>
                    </a:gs>
                  </a:gsLst>
                  <a:lin ang="5400000" scaled="0"/>
                </a:gradFill>
                <a:latin typeface="+mn-lt"/>
                <a:ea typeface="+mn-ea"/>
                <a:cs typeface="+mn-cs"/>
              </a:defRPr>
            </a:lvl2pPr>
            <a:lvl3pPr marL="583585" indent="-252109">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15" indent="-252109">
              <a:defRPr lang="en-US" sz="1618" b="0" kern="1200" spc="0" baseline="0" dirty="0">
                <a:gradFill>
                  <a:gsLst>
                    <a:gs pos="1250">
                      <a:schemeClr val="tx1"/>
                    </a:gs>
                    <a:gs pos="100000">
                      <a:schemeClr val="tx1"/>
                    </a:gs>
                  </a:gsLst>
                  <a:lin ang="5400000" scaled="0"/>
                </a:gradFill>
                <a:latin typeface="+mn-lt"/>
                <a:ea typeface="+mn-ea"/>
                <a:cs typeface="+mn-cs"/>
              </a:defRPr>
            </a:lvl4pPr>
            <a:lvl5pPr marL="880046" indent="-252109">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07" marR="0" lvl="0"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Edit Master text styles</a:t>
            </a:r>
          </a:p>
          <a:p>
            <a:pPr marL="170407" marR="0" lvl="1"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Second level</a:t>
            </a:r>
          </a:p>
          <a:p>
            <a:pPr marL="170407" marR="0" lvl="2"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Third level</a:t>
            </a:r>
          </a:p>
          <a:p>
            <a:pPr marL="170407" marR="0" lvl="3"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Fourth level</a:t>
            </a:r>
          </a:p>
          <a:p>
            <a:pPr marL="170407" marR="0" lvl="4"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42823792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738315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87"/>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3877277"/>
            <a:ext cx="7395506"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40616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87"/>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378972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227408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93441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47879"/>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2" y="0"/>
            <a:ext cx="5143238" cy="6856100"/>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04582443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34275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5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57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29" y="1197322"/>
            <a:ext cx="8740142"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1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8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1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21480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099190"/>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44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336159" y="471692"/>
            <a:ext cx="1090693" cy="304828"/>
          </a:xfrm>
          <a:prstGeom prst="rect">
            <a:avLst/>
          </a:prstGeom>
        </p:spPr>
      </p:pic>
    </p:spTree>
    <p:extLst>
      <p:ext uri="{BB962C8B-B14F-4D97-AF65-F5344CB8AC3E}">
        <p14:creationId xmlns:p14="http://schemas.microsoft.com/office/powerpoint/2010/main" val="29845856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1845826"/>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09879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3.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image" Target="../media/image1.emf"/><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image" Target="../media/image1.emf"/><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theme" Target="../theme/theme5.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912175C-3CF6-487A-9684-5B9CA6422935}" type="datetimeFigureOut">
              <a:rPr lang="en-US" smtClean="0"/>
              <a:t>4/29/2018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EB9E8-CA3A-4349-8165-A1A8FED2E9F7}" type="slidenum">
              <a:rPr lang="en-US" smtClean="0"/>
              <a:t>‹#›</a:t>
            </a:fld>
            <a:endParaRPr lang="en-US"/>
          </a:p>
        </p:txBody>
      </p:sp>
    </p:spTree>
    <p:extLst>
      <p:ext uri="{BB962C8B-B14F-4D97-AF65-F5344CB8AC3E}">
        <p14:creationId xmlns:p14="http://schemas.microsoft.com/office/powerpoint/2010/main" val="207084750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8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2"/>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74644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6"/>
          <a:stretch>
            <a:fillRect/>
          </a:stretch>
        </p:blipFill>
        <p:spPr>
          <a:xfrm rot="5400000">
            <a:off x="6032982" y="3116543"/>
            <a:ext cx="6858623" cy="624914"/>
          </a:xfrm>
          <a:prstGeom prst="rect">
            <a:avLst/>
          </a:prstGeom>
        </p:spPr>
      </p:pic>
    </p:spTree>
    <p:extLst>
      <p:ext uri="{BB962C8B-B14F-4D97-AF65-F5344CB8AC3E}">
        <p14:creationId xmlns:p14="http://schemas.microsoft.com/office/powerpoint/2010/main" val="14786310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p:transition>
    <p:fade/>
  </p:transition>
  <p:txStyles>
    <p:title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2"/>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74644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032982" y="3116543"/>
            <a:ext cx="6858623" cy="624914"/>
          </a:xfrm>
          <a:prstGeom prst="rect">
            <a:avLst/>
          </a:prstGeom>
        </p:spPr>
      </p:pic>
    </p:spTree>
    <p:extLst>
      <p:ext uri="{BB962C8B-B14F-4D97-AF65-F5344CB8AC3E}">
        <p14:creationId xmlns:p14="http://schemas.microsoft.com/office/powerpoint/2010/main" val="66467076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ransition>
    <p:fade/>
  </p:transition>
  <p:txStyles>
    <p:title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rest/api/cosmos-db/user-defined-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documentdb-data-migration-too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documentdb-data-explorer-preview-now-available-in-the-azure-porta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microsoft.com/en-us/rest/api/cosmos-db/trigger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docs.microsoft.com/en-us/azure/cosmos-db/change-fee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cosmos-db/spark-connecto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github.com/Azure/azure-cosmosdb-spark/wik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microsoft.com/en-us/azure/cosmos-db/sql-api-sql-query"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Partition and Model Data</a:t>
            </a:r>
          </a:p>
          <a:p>
            <a:r>
              <a:rPr lang="en-US" dirty="0"/>
              <a:t>Replicate Data Across the World</a:t>
            </a:r>
          </a:p>
          <a:p>
            <a:r>
              <a:rPr lang="en-US" dirty="0"/>
              <a:t>Tune and Debug Azure Cosmos DB Solutions</a:t>
            </a:r>
          </a:p>
          <a:p>
            <a:r>
              <a:rPr lang="en-US" b="1" dirty="0">
                <a:solidFill>
                  <a:srgbClr val="FFC000"/>
                </a:solidFill>
              </a:rPr>
              <a:t>Perform Integration and Develop Solutions</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1235292" y="1728497"/>
            <a:ext cx="3068538"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Query Results are paginated:</a:t>
            </a:r>
          </a:p>
        </p:txBody>
      </p:sp>
      <p:sp>
        <p:nvSpPr>
          <p:cNvPr id="5" name="TextBox 4">
            <a:extLst>
              <a:ext uri="{FF2B5EF4-FFF2-40B4-BE49-F238E27FC236}">
                <a16:creationId xmlns:a16="http://schemas.microsoft.com/office/drawing/2014/main" id="{B3BCDE55-D100-42C4-B124-06DB2B6D9CAB}"/>
              </a:ext>
            </a:extLst>
          </p:cNvPr>
          <p:cNvSpPr txBox="1"/>
          <p:nvPr/>
        </p:nvSpPr>
        <p:spPr>
          <a:xfrm>
            <a:off x="1235292" y="3965340"/>
            <a:ext cx="4885510"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err="1">
                <a:gradFill>
                  <a:gsLst>
                    <a:gs pos="2917">
                      <a:srgbClr val="353535"/>
                    </a:gs>
                    <a:gs pos="30000">
                      <a:srgbClr val="353535"/>
                    </a:gs>
                  </a:gsLst>
                  <a:lin ang="5400000" scaled="0"/>
                </a:gradFill>
                <a:latin typeface="Segoe UI Semilight"/>
                <a:cs typeface="+mn-cs"/>
              </a:rPr>
              <a:t>ToList</a:t>
            </a:r>
            <a:r>
              <a:rPr lang="en-US" sz="1765" b="0" dirty="0">
                <a:gradFill>
                  <a:gsLst>
                    <a:gs pos="2917">
                      <a:srgbClr val="353535"/>
                    </a:gs>
                    <a:gs pos="30000">
                      <a:srgbClr val="353535"/>
                    </a:gs>
                  </a:gsLst>
                  <a:lin ang="5400000" scaled="0"/>
                </a:gradFill>
                <a:latin typeface="Segoe UI Semilight"/>
                <a:cs typeface="+mn-cs"/>
              </a:rPr>
              <a:t>() automatically iterates through all pages:</a:t>
            </a:r>
          </a:p>
        </p:txBody>
      </p:sp>
      <p:pic>
        <p:nvPicPr>
          <p:cNvPr id="8" name="Picture 7">
            <a:extLst>
              <a:ext uri="{FF2B5EF4-FFF2-40B4-BE49-F238E27FC236}">
                <a16:creationId xmlns:a16="http://schemas.microsoft.com/office/drawing/2014/main" id="{CD689FBE-97D1-4C30-986D-B1BC48E8C019}"/>
              </a:ext>
            </a:extLst>
          </p:cNvPr>
          <p:cNvPicPr>
            <a:picLocks noChangeAspect="1"/>
          </p:cNvPicPr>
          <p:nvPr/>
        </p:nvPicPr>
        <p:blipFill>
          <a:blip r:embed="rId3"/>
          <a:stretch>
            <a:fillRect/>
          </a:stretch>
        </p:blipFill>
        <p:spPr>
          <a:xfrm>
            <a:off x="1991278" y="2281209"/>
            <a:ext cx="4336256" cy="1593056"/>
          </a:xfrm>
          <a:prstGeom prst="rect">
            <a:avLst/>
          </a:prstGeom>
        </p:spPr>
      </p:pic>
      <p:pic>
        <p:nvPicPr>
          <p:cNvPr id="9" name="Picture 8">
            <a:extLst>
              <a:ext uri="{FF2B5EF4-FFF2-40B4-BE49-F238E27FC236}">
                <a16:creationId xmlns:a16="http://schemas.microsoft.com/office/drawing/2014/main" id="{E8953C75-F608-420C-8D58-1D8AFD83E36E}"/>
              </a:ext>
            </a:extLst>
          </p:cNvPr>
          <p:cNvPicPr>
            <a:picLocks noChangeAspect="1"/>
          </p:cNvPicPr>
          <p:nvPr/>
        </p:nvPicPr>
        <p:blipFill>
          <a:blip r:embed="rId4"/>
          <a:stretch>
            <a:fillRect/>
          </a:stretch>
        </p:blipFill>
        <p:spPr>
          <a:xfrm>
            <a:off x="2081968" y="4565874"/>
            <a:ext cx="1300163" cy="192881"/>
          </a:xfrm>
          <a:prstGeom prst="rect">
            <a:avLst/>
          </a:prstGeom>
        </p:spPr>
      </p:pic>
      <p:sp>
        <p:nvSpPr>
          <p:cNvPr id="2" name="Title 1"/>
          <p:cNvSpPr>
            <a:spLocks noGrp="1"/>
          </p:cNvSpPr>
          <p:nvPr>
            <p:ph type="title"/>
          </p:nvPr>
        </p:nvSpPr>
        <p:spPr/>
        <p:txBody>
          <a:bodyPr/>
          <a:lstStyle/>
          <a:p>
            <a:r>
              <a:rPr lang="en-US" dirty="0" err="1"/>
              <a:t>DocumentDB</a:t>
            </a:r>
            <a:r>
              <a:rPr lang="en-US" dirty="0"/>
              <a:t> (SQL) API</a:t>
            </a:r>
          </a:p>
        </p:txBody>
      </p:sp>
    </p:spTree>
    <p:extLst>
      <p:ext uri="{BB962C8B-B14F-4D97-AF65-F5344CB8AC3E}">
        <p14:creationId xmlns:p14="http://schemas.microsoft.com/office/powerpoint/2010/main" val="12256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1235292" y="2274907"/>
            <a:ext cx="2518388"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Cross-Partition Queries</a:t>
            </a:r>
          </a:p>
        </p:txBody>
      </p:sp>
      <p:pic>
        <p:nvPicPr>
          <p:cNvPr id="10" name="Picture 9">
            <a:extLst>
              <a:ext uri="{FF2B5EF4-FFF2-40B4-BE49-F238E27FC236}">
                <a16:creationId xmlns:a16="http://schemas.microsoft.com/office/drawing/2014/main" id="{420D09BD-E1EB-458A-BE9A-2A136E277089}"/>
              </a:ext>
            </a:extLst>
          </p:cNvPr>
          <p:cNvPicPr>
            <a:picLocks noChangeAspect="1"/>
          </p:cNvPicPr>
          <p:nvPr/>
        </p:nvPicPr>
        <p:blipFill>
          <a:blip r:embed="rId3"/>
          <a:stretch>
            <a:fillRect/>
          </a:stretch>
        </p:blipFill>
        <p:spPr>
          <a:xfrm>
            <a:off x="2121694" y="2883375"/>
            <a:ext cx="4900613" cy="1135856"/>
          </a:xfrm>
          <a:prstGeom prst="rect">
            <a:avLst/>
          </a:prstGeom>
        </p:spPr>
      </p:pic>
      <p:sp>
        <p:nvSpPr>
          <p:cNvPr id="2" name="Title 1"/>
          <p:cNvSpPr>
            <a:spLocks noGrp="1"/>
          </p:cNvSpPr>
          <p:nvPr>
            <p:ph type="title"/>
          </p:nvPr>
        </p:nvSpPr>
        <p:spPr/>
        <p:txBody>
          <a:bodyPr/>
          <a:lstStyle/>
          <a:p>
            <a:r>
              <a:rPr lang="en-US" dirty="0" err="1"/>
              <a:t>DocumentDB</a:t>
            </a:r>
            <a:r>
              <a:rPr lang="en-US" dirty="0"/>
              <a:t> (SQL) API</a:t>
            </a:r>
          </a:p>
        </p:txBody>
      </p:sp>
    </p:spTree>
    <p:extLst>
      <p:ext uri="{BB962C8B-B14F-4D97-AF65-F5344CB8AC3E}">
        <p14:creationId xmlns:p14="http://schemas.microsoft.com/office/powerpoint/2010/main" val="307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11" name="Text Placeholder 10"/>
          <p:cNvSpPr>
            <a:spLocks noGrp="1"/>
          </p:cNvSpPr>
          <p:nvPr>
            <p:ph type="body" sz="quarter" idx="10"/>
          </p:nvPr>
        </p:nvSpPr>
        <p:spPr/>
        <p:txBody>
          <a:bodyPr/>
          <a:lstStyle/>
          <a:p>
            <a:r>
              <a:rPr lang="en-US" dirty="0">
                <a:hlinkClick r:id="rId3"/>
              </a:rPr>
              <a:t>https://docs.microsoft.com/en-us/azure/cosmos-db/programming</a:t>
            </a:r>
            <a:endParaRPr lang="en-US" dirty="0"/>
          </a:p>
          <a:p>
            <a:endParaRPr lang="en-US" dirty="0"/>
          </a:p>
        </p:txBody>
      </p:sp>
      <p:pic>
        <p:nvPicPr>
          <p:cNvPr id="12" name="Picture 11"/>
          <p:cNvPicPr>
            <a:picLocks noChangeAspect="1"/>
          </p:cNvPicPr>
          <p:nvPr/>
        </p:nvPicPr>
        <p:blipFill>
          <a:blip r:embed="rId4"/>
          <a:stretch>
            <a:fillRect/>
          </a:stretch>
        </p:blipFill>
        <p:spPr>
          <a:xfrm>
            <a:off x="680244" y="1050405"/>
            <a:ext cx="3667125" cy="1876425"/>
          </a:xfrm>
          <a:prstGeom prst="rect">
            <a:avLst/>
          </a:prstGeom>
        </p:spPr>
      </p:pic>
      <p:pic>
        <p:nvPicPr>
          <p:cNvPr id="13" name="Picture 12"/>
          <p:cNvPicPr>
            <a:picLocks noChangeAspect="1"/>
          </p:cNvPicPr>
          <p:nvPr/>
        </p:nvPicPr>
        <p:blipFill>
          <a:blip r:embed="rId5"/>
          <a:stretch>
            <a:fillRect/>
          </a:stretch>
        </p:blipFill>
        <p:spPr>
          <a:xfrm>
            <a:off x="1085934" y="2743600"/>
            <a:ext cx="6648450" cy="1857375"/>
          </a:xfrm>
          <a:prstGeom prst="rect">
            <a:avLst/>
          </a:prstGeom>
        </p:spPr>
      </p:pic>
      <p:pic>
        <p:nvPicPr>
          <p:cNvPr id="14" name="Picture 13"/>
          <p:cNvPicPr>
            <a:picLocks noChangeAspect="1"/>
          </p:cNvPicPr>
          <p:nvPr/>
        </p:nvPicPr>
        <p:blipFill>
          <a:blip r:embed="rId6"/>
          <a:stretch>
            <a:fillRect/>
          </a:stretch>
        </p:blipFill>
        <p:spPr>
          <a:xfrm>
            <a:off x="2513806" y="4385377"/>
            <a:ext cx="6410325" cy="1485900"/>
          </a:xfrm>
          <a:prstGeom prst="rect">
            <a:avLst/>
          </a:prstGeom>
        </p:spPr>
      </p:pic>
    </p:spTree>
    <p:extLst>
      <p:ext uri="{BB962C8B-B14F-4D97-AF65-F5344CB8AC3E}">
        <p14:creationId xmlns:p14="http://schemas.microsoft.com/office/powerpoint/2010/main" val="62633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4" name="Text Placeholder 3"/>
          <p:cNvSpPr>
            <a:spLocks noGrp="1"/>
          </p:cNvSpPr>
          <p:nvPr>
            <p:ph type="body" sz="quarter" idx="10"/>
          </p:nvPr>
        </p:nvSpPr>
        <p:spPr/>
        <p:txBody>
          <a:bodyPr/>
          <a:lstStyle/>
          <a:p>
            <a:r>
              <a:rPr lang="en-US" dirty="0">
                <a:hlinkClick r:id="rId3"/>
              </a:rPr>
              <a:t>https://docs.microsoft.com/en-us/rest/api/cosmos-db/user-defined-functions</a:t>
            </a:r>
            <a:endParaRPr lang="en-US" dirty="0"/>
          </a:p>
          <a:p>
            <a:endParaRPr lang="en-US" dirty="0"/>
          </a:p>
        </p:txBody>
      </p:sp>
      <p:pic>
        <p:nvPicPr>
          <p:cNvPr id="5" name="Picture 4"/>
          <p:cNvPicPr>
            <a:picLocks noChangeAspect="1"/>
          </p:cNvPicPr>
          <p:nvPr/>
        </p:nvPicPr>
        <p:blipFill>
          <a:blip r:embed="rId4"/>
          <a:stretch>
            <a:fillRect/>
          </a:stretch>
        </p:blipFill>
        <p:spPr>
          <a:xfrm>
            <a:off x="1241425" y="1209675"/>
            <a:ext cx="6400800" cy="3524250"/>
          </a:xfrm>
          <a:prstGeom prst="rect">
            <a:avLst/>
          </a:prstGeom>
        </p:spPr>
      </p:pic>
    </p:spTree>
    <p:extLst>
      <p:ext uri="{BB962C8B-B14F-4D97-AF65-F5344CB8AC3E}">
        <p14:creationId xmlns:p14="http://schemas.microsoft.com/office/powerpoint/2010/main" val="246261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Replicate Data Across the World</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Choose appropriate tools to migrate data</a:t>
            </a:r>
          </a:p>
          <a:p>
            <a:r>
              <a:rPr lang="en-US" sz="2400" dirty="0"/>
              <a:t>Transfer data</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a:t>
            </a:r>
          </a:p>
        </p:txBody>
      </p:sp>
      <p:sp>
        <p:nvSpPr>
          <p:cNvPr id="3" name="Text Placeholder 2"/>
          <p:cNvSpPr>
            <a:spLocks noGrp="1"/>
          </p:cNvSpPr>
          <p:nvPr>
            <p:ph type="body" idx="1"/>
          </p:nvPr>
        </p:nvSpPr>
        <p:spPr/>
        <p:txBody>
          <a:bodyPr/>
          <a:lstStyle/>
          <a:p>
            <a:r>
              <a:rPr lang="en-US" dirty="0"/>
              <a:t>Document Explorer</a:t>
            </a:r>
          </a:p>
          <a:p>
            <a:r>
              <a:rPr lang="en-US" dirty="0"/>
              <a:t>Data Migration Tool</a:t>
            </a:r>
          </a:p>
          <a:p>
            <a:r>
              <a:rPr lang="en-US" dirty="0"/>
              <a:t>Data Explorer (Preview)</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25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Explorer</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1619512"/>
            <a:ext cx="9144000" cy="3618975"/>
          </a:xfrm>
          <a:prstGeom prst="rect">
            <a:avLst/>
          </a:prstGeom>
        </p:spPr>
      </p:pic>
    </p:spTree>
    <p:extLst>
      <p:ext uri="{BB962C8B-B14F-4D97-AF65-F5344CB8AC3E}">
        <p14:creationId xmlns:p14="http://schemas.microsoft.com/office/powerpoint/2010/main" val="389598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Tool</a:t>
            </a:r>
          </a:p>
        </p:txBody>
      </p:sp>
      <p:sp>
        <p:nvSpPr>
          <p:cNvPr id="3" name="Text Placeholder 2"/>
          <p:cNvSpPr>
            <a:spLocks noGrp="1"/>
          </p:cNvSpPr>
          <p:nvPr>
            <p:ph type="body" idx="1"/>
          </p:nvPr>
        </p:nvSpPr>
        <p:spPr/>
        <p:txBody>
          <a:bodyPr/>
          <a:lstStyle/>
          <a:p>
            <a:r>
              <a:rPr lang="en-US" dirty="0"/>
              <a:t>JSON files</a:t>
            </a:r>
          </a:p>
          <a:p>
            <a:r>
              <a:rPr lang="en-US" dirty="0"/>
              <a:t>MongoDB</a:t>
            </a:r>
          </a:p>
          <a:p>
            <a:r>
              <a:rPr lang="en-US" dirty="0"/>
              <a:t>SQL Server</a:t>
            </a:r>
          </a:p>
          <a:p>
            <a:r>
              <a:rPr lang="en-US" dirty="0"/>
              <a:t>CSV files</a:t>
            </a:r>
          </a:p>
          <a:p>
            <a:r>
              <a:rPr lang="en-US" dirty="0"/>
              <a:t>Azure Table storage</a:t>
            </a:r>
          </a:p>
          <a:p>
            <a:r>
              <a:rPr lang="en-US" dirty="0"/>
              <a:t>Amazon </a:t>
            </a:r>
            <a:r>
              <a:rPr lang="en-US" dirty="0" err="1"/>
              <a:t>DynamoDB</a:t>
            </a:r>
            <a:endParaRPr lang="en-US" dirty="0"/>
          </a:p>
          <a:p>
            <a:r>
              <a:rPr lang="en-US" dirty="0" err="1"/>
              <a:t>HBase</a:t>
            </a:r>
            <a:endParaRPr lang="en-US" dirty="0"/>
          </a:p>
          <a:p>
            <a:r>
              <a:rPr lang="en-US" dirty="0"/>
              <a:t>Azure Cosmos DB collections</a:t>
            </a:r>
          </a:p>
          <a:p>
            <a:endParaRPr lang="en-US" dirty="0"/>
          </a:p>
        </p:txBody>
      </p:sp>
      <p:sp>
        <p:nvSpPr>
          <p:cNvPr id="4" name="Text Placeholder 3"/>
          <p:cNvSpPr>
            <a:spLocks noGrp="1"/>
          </p:cNvSpPr>
          <p:nvPr>
            <p:ph type="body" sz="quarter" idx="10"/>
          </p:nvPr>
        </p:nvSpPr>
        <p:spPr/>
        <p:txBody>
          <a:bodyPr/>
          <a:lstStyle/>
          <a:p>
            <a:r>
              <a:rPr lang="en-US" dirty="0">
                <a:hlinkClick r:id="rId3"/>
              </a:rPr>
              <a:t>https://azure.microsoft.com/en-us/updates/documentdb-data-migration-tool/</a:t>
            </a:r>
            <a:endParaRPr lang="en-US" dirty="0"/>
          </a:p>
          <a:p>
            <a:endParaRPr lang="en-US" dirty="0"/>
          </a:p>
        </p:txBody>
      </p:sp>
    </p:spTree>
    <p:extLst>
      <p:ext uri="{BB962C8B-B14F-4D97-AF65-F5344CB8AC3E}">
        <p14:creationId xmlns:p14="http://schemas.microsoft.com/office/powerpoint/2010/main" val="225107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Explorer</a:t>
            </a:r>
          </a:p>
        </p:txBody>
      </p:sp>
      <p:sp>
        <p:nvSpPr>
          <p:cNvPr id="4" name="Text Placeholder 3"/>
          <p:cNvSpPr>
            <a:spLocks noGrp="1"/>
          </p:cNvSpPr>
          <p:nvPr>
            <p:ph type="body" sz="quarter" idx="10"/>
          </p:nvPr>
        </p:nvSpPr>
        <p:spPr/>
        <p:txBody>
          <a:bodyPr/>
          <a:lstStyle/>
          <a:p>
            <a:r>
              <a:rPr lang="en-US" dirty="0">
                <a:hlinkClick r:id="rId3"/>
              </a:rPr>
              <a:t>https://azure.microsoft.com/en-us/updates/documentdb-data-explorer-preview-now-available-in-the-azure-portal/</a:t>
            </a:r>
            <a:endParaRPr lang="en-US" dirty="0"/>
          </a:p>
          <a:p>
            <a:endParaRPr lang="en-US" dirty="0"/>
          </a:p>
        </p:txBody>
      </p:sp>
      <p:pic>
        <p:nvPicPr>
          <p:cNvPr id="5" name="Picture 4"/>
          <p:cNvPicPr>
            <a:picLocks noChangeAspect="1"/>
          </p:cNvPicPr>
          <p:nvPr/>
        </p:nvPicPr>
        <p:blipFill>
          <a:blip r:embed="rId4"/>
          <a:stretch>
            <a:fillRect/>
          </a:stretch>
        </p:blipFill>
        <p:spPr>
          <a:xfrm>
            <a:off x="428625" y="1423987"/>
            <a:ext cx="8286750" cy="4010025"/>
          </a:xfrm>
          <a:prstGeom prst="rect">
            <a:avLst/>
          </a:prstGeom>
        </p:spPr>
      </p:pic>
    </p:spTree>
    <p:extLst>
      <p:ext uri="{BB962C8B-B14F-4D97-AF65-F5344CB8AC3E}">
        <p14:creationId xmlns:p14="http://schemas.microsoft.com/office/powerpoint/2010/main" val="306228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Implement event-driven applications by using Azure functions, triggers and Cosmos DB change feed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Use Cosmos DB triggers for Azure functions</a:t>
            </a:r>
          </a:p>
          <a:p>
            <a:r>
              <a:rPr lang="en-US" sz="2400" dirty="0"/>
              <a:t>Change feed mechanics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Perform Integration and Develop Solutions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Develop applications with the SQL API</a:t>
            </a:r>
          </a:p>
          <a:p>
            <a:r>
              <a:rPr lang="en-US" sz="2000" dirty="0"/>
              <a:t>Migrate from MongoDB to MongoDB API in Cosmos DB</a:t>
            </a:r>
          </a:p>
          <a:p>
            <a:r>
              <a:rPr lang="en-US" sz="2000" dirty="0"/>
              <a:t>Implement event-driven applications by using Azure functions, triggers and Cosmos DB change feed</a:t>
            </a:r>
          </a:p>
          <a:p>
            <a:r>
              <a:rPr lang="en-US" sz="2000" dirty="0"/>
              <a:t>Analyze Cosmos DB data with Apache Spark connector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pic>
        <p:nvPicPr>
          <p:cNvPr id="5" name="Picture 4"/>
          <p:cNvPicPr>
            <a:picLocks noChangeAspect="1"/>
          </p:cNvPicPr>
          <p:nvPr/>
        </p:nvPicPr>
        <p:blipFill>
          <a:blip r:embed="rId3"/>
          <a:stretch>
            <a:fillRect/>
          </a:stretch>
        </p:blipFill>
        <p:spPr>
          <a:xfrm>
            <a:off x="1828918" y="842785"/>
            <a:ext cx="5171957" cy="5129389"/>
          </a:xfrm>
          <a:prstGeom prst="rect">
            <a:avLst/>
          </a:prstGeom>
        </p:spPr>
      </p:pic>
      <p:sp>
        <p:nvSpPr>
          <p:cNvPr id="4" name="Text Placeholder 3"/>
          <p:cNvSpPr>
            <a:spLocks noGrp="1"/>
          </p:cNvSpPr>
          <p:nvPr>
            <p:ph type="body" sz="quarter" idx="10"/>
          </p:nvPr>
        </p:nvSpPr>
        <p:spPr/>
        <p:txBody>
          <a:bodyPr/>
          <a:lstStyle/>
          <a:p>
            <a:r>
              <a:rPr lang="en-US" dirty="0">
                <a:hlinkClick r:id="rId4"/>
              </a:rPr>
              <a:t>https://docs.microsoft.com/en-us/rest/api/cosmos-db/triggers</a:t>
            </a:r>
            <a:endParaRPr lang="en-US" dirty="0"/>
          </a:p>
          <a:p>
            <a:endParaRPr lang="en-US" dirty="0"/>
          </a:p>
        </p:txBody>
      </p:sp>
    </p:spTree>
    <p:extLst>
      <p:ext uri="{BB962C8B-B14F-4D97-AF65-F5344CB8AC3E}">
        <p14:creationId xmlns:p14="http://schemas.microsoft.com/office/powerpoint/2010/main" val="420830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
        <p:nvSpPr>
          <p:cNvPr id="3" name="Title 2"/>
          <p:cNvSpPr>
            <a:spLocks noGrp="1"/>
          </p:cNvSpPr>
          <p:nvPr>
            <p:ph type="title"/>
          </p:nvPr>
        </p:nvSpPr>
        <p:spPr/>
        <p:txBody>
          <a:bodyPr/>
          <a:lstStyle/>
          <a:p>
            <a:r>
              <a:rPr lang="en-US" dirty="0"/>
              <a:t>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88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6C68ED2-678A-4E88-8C51-B6E8540E1083}"/>
              </a:ext>
            </a:extLst>
          </p:cNvPr>
          <p:cNvPicPr>
            <a:picLocks noChangeAspect="1"/>
          </p:cNvPicPr>
          <p:nvPr/>
        </p:nvPicPr>
        <p:blipFill rotWithShape="1">
          <a:blip r:embed="rId3"/>
          <a:srcRect t="35900" r="65113" b="31587"/>
          <a:stretch/>
        </p:blipFill>
        <p:spPr>
          <a:xfrm>
            <a:off x="2555045" y="2252443"/>
            <a:ext cx="3361592" cy="1680797"/>
          </a:xfrm>
          <a:prstGeom prst="rect">
            <a:avLst/>
          </a:prstGeom>
        </p:spPr>
      </p:pic>
      <p:sp>
        <p:nvSpPr>
          <p:cNvPr id="7" name="TextBox 6">
            <a:extLst>
              <a:ext uri="{FF2B5EF4-FFF2-40B4-BE49-F238E27FC236}">
                <a16:creationId xmlns:a16="http://schemas.microsoft.com/office/drawing/2014/main" id="{DDA66530-2B05-42F4-B68D-4AB8B5863E3B}"/>
              </a:ext>
            </a:extLst>
          </p:cNvPr>
          <p:cNvSpPr txBox="1"/>
          <p:nvPr/>
        </p:nvSpPr>
        <p:spPr>
          <a:xfrm>
            <a:off x="930274" y="4605558"/>
            <a:ext cx="6891266" cy="706095"/>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Persistent log of records within an Azure Cosmos DB container in the order in which they were modified</a:t>
            </a:r>
          </a:p>
        </p:txBody>
      </p:sp>
      <p:sp>
        <p:nvSpPr>
          <p:cNvPr id="8" name="Title 1">
            <a:extLst>
              <a:ext uri="{FF2B5EF4-FFF2-40B4-BE49-F238E27FC236}">
                <a16:creationId xmlns:a16="http://schemas.microsoft.com/office/drawing/2014/main" id="{37E5187C-D655-46BC-979B-6C5A20C3B8C0}"/>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Azure Cosmos DB Change Feed</a:t>
            </a:r>
          </a:p>
        </p:txBody>
      </p:sp>
      <p:sp>
        <p:nvSpPr>
          <p:cNvPr id="4" name="Text Placeholder 3"/>
          <p:cNvSpPr>
            <a:spLocks noGrp="1"/>
          </p:cNvSpPr>
          <p:nvPr>
            <p:ph type="body" sz="quarter" idx="10"/>
          </p:nvPr>
        </p:nvSpPr>
        <p:spPr/>
        <p:txBody>
          <a:bodyPr/>
          <a:lstStyle/>
          <a:p>
            <a:r>
              <a:rPr lang="en-US" dirty="0">
                <a:hlinkClick r:id="rId4"/>
              </a:rPr>
              <a:t>https://docs.microsoft.com/en-us/azure/cosmos-db/change-feed</a:t>
            </a:r>
            <a:endParaRPr lang="en-US" dirty="0"/>
          </a:p>
          <a:p>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1F874AB6-472D-482B-A741-FA4C883CA348}"/>
              </a:ext>
            </a:extLst>
          </p:cNvPr>
          <p:cNvPicPr>
            <a:picLocks noChangeAspect="1"/>
          </p:cNvPicPr>
          <p:nvPr/>
        </p:nvPicPr>
        <p:blipFill>
          <a:blip r:embed="rId3"/>
          <a:stretch>
            <a:fillRect/>
          </a:stretch>
        </p:blipFill>
        <p:spPr>
          <a:xfrm>
            <a:off x="1554718" y="2028336"/>
            <a:ext cx="6036306" cy="3238544"/>
          </a:xfrm>
          <a:prstGeom prst="rect">
            <a:avLst/>
          </a:prstGeom>
        </p:spPr>
      </p:pic>
      <p:sp>
        <p:nvSpPr>
          <p:cNvPr id="6" name="Title 1">
            <a:extLst>
              <a:ext uri="{FF2B5EF4-FFF2-40B4-BE49-F238E27FC236}">
                <a16:creationId xmlns:a16="http://schemas.microsoft.com/office/drawing/2014/main" id="{732988AA-4DF5-45C6-AE1F-6B132740BEDC}"/>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02062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Event Sourcing for </a:t>
            </a:r>
            <a:r>
              <a:rPr lang="en-US" dirty="0" err="1"/>
              <a:t>Microservices</a:t>
            </a:r>
            <a:endParaRPr lang="en-US" dirty="0"/>
          </a:p>
        </p:txBody>
      </p:sp>
      <p:sp>
        <p:nvSpPr>
          <p:cNvPr id="12" name="Text Placeholder 11"/>
          <p:cNvSpPr>
            <a:spLocks noGrp="1"/>
          </p:cNvSpPr>
          <p:nvPr>
            <p:ph type="body" idx="1"/>
          </p:nvPr>
        </p:nvSpPr>
        <p:spPr/>
        <p:txBody>
          <a:bodyPr/>
          <a:lstStyle/>
          <a:p>
            <a:endParaRPr lang="en-US" dirty="0"/>
          </a:p>
        </p:txBody>
      </p:sp>
      <p:sp>
        <p:nvSpPr>
          <p:cNvPr id="17" name="Text Placeholder 16"/>
          <p:cNvSpPr>
            <a:spLocks noGrp="1"/>
          </p:cNvSpPr>
          <p:nvPr>
            <p:ph type="body" sz="quarter" idx="10"/>
          </p:nvPr>
        </p:nvSpPr>
        <p:spPr/>
        <p:txBody>
          <a:bodyPr/>
          <a:lstStyle/>
          <a:p>
            <a:endParaRPr lang="en-US"/>
          </a:p>
        </p:txBody>
      </p:sp>
      <p:grpSp>
        <p:nvGrpSpPr>
          <p:cNvPr id="7" name="Group 6">
            <a:extLst>
              <a:ext uri="{FF2B5EF4-FFF2-40B4-BE49-F238E27FC236}">
                <a16:creationId xmlns:a16="http://schemas.microsoft.com/office/drawing/2014/main" id="{A5AE5D45-0F73-4D31-8B12-E626A8152A6C}"/>
              </a:ext>
            </a:extLst>
          </p:cNvPr>
          <p:cNvGrpSpPr/>
          <p:nvPr/>
        </p:nvGrpSpPr>
        <p:grpSpPr>
          <a:xfrm>
            <a:off x="1546566" y="2964217"/>
            <a:ext cx="1344638" cy="1568744"/>
            <a:chOff x="2103437" y="2865126"/>
            <a:chExt cx="1828800" cy="2133600"/>
          </a:xfrm>
        </p:grpSpPr>
        <p:pic>
          <p:nvPicPr>
            <p:cNvPr id="4" name="Picture 3">
              <a:extLst>
                <a:ext uri="{FF2B5EF4-FFF2-40B4-BE49-F238E27FC236}">
                  <a16:creationId xmlns:a16="http://schemas.microsoft.com/office/drawing/2014/main" id="{41AAE0DB-2121-479C-A756-9AF6FC9FABBA}"/>
                </a:ext>
              </a:extLst>
            </p:cNvPr>
            <p:cNvPicPr>
              <a:picLocks noChangeAspect="1"/>
            </p:cNvPicPr>
            <p:nvPr/>
          </p:nvPicPr>
          <p:blipFill>
            <a:blip r:embed="rId3"/>
            <a:stretch>
              <a:fillRect/>
            </a:stretch>
          </p:blipFill>
          <p:spPr>
            <a:xfrm>
              <a:off x="2484437" y="3320473"/>
              <a:ext cx="1219200" cy="1120030"/>
            </a:xfrm>
            <a:prstGeom prst="rect">
              <a:avLst/>
            </a:prstGeom>
          </p:spPr>
        </p:pic>
        <p:sp>
          <p:nvSpPr>
            <p:cNvPr id="5" name="Rectangle: Rounded Corners 4">
              <a:extLst>
                <a:ext uri="{FF2B5EF4-FFF2-40B4-BE49-F238E27FC236}">
                  <a16:creationId xmlns:a16="http://schemas.microsoft.com/office/drawing/2014/main" id="{25DCAB11-C3EE-4F79-9133-811978ADFB18}"/>
                </a:ext>
              </a:extLst>
            </p:cNvPr>
            <p:cNvSpPr/>
            <p:nvPr/>
          </p:nvSpPr>
          <p:spPr bwMode="auto">
            <a:xfrm>
              <a:off x="2103437" y="2865126"/>
              <a:ext cx="1828800" cy="213360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 name="TextBox 5">
            <a:extLst>
              <a:ext uri="{FF2B5EF4-FFF2-40B4-BE49-F238E27FC236}">
                <a16:creationId xmlns:a16="http://schemas.microsoft.com/office/drawing/2014/main" id="{1E270811-13C2-4334-AE1F-C4316A868AFF}"/>
              </a:ext>
            </a:extLst>
          </p:cNvPr>
          <p:cNvSpPr txBox="1"/>
          <p:nvPr/>
        </p:nvSpPr>
        <p:spPr>
          <a:xfrm>
            <a:off x="3233030" y="2286300"/>
            <a:ext cx="1400664" cy="706095"/>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defRPr/>
            </a:pPr>
            <a:r>
              <a:rPr lang="en-US" sz="1765" b="0">
                <a:gradFill>
                  <a:gsLst>
                    <a:gs pos="2917">
                      <a:srgbClr val="353535"/>
                    </a:gs>
                    <a:gs pos="30000">
                      <a:srgbClr val="353535"/>
                    </a:gs>
                  </a:gsLst>
                  <a:lin ang="5400000" scaled="0"/>
                </a:gradFill>
                <a:latin typeface="Segoe UI Semilight"/>
                <a:cs typeface="+mn-cs"/>
              </a:rPr>
              <a:t>Persistent Event Store</a:t>
            </a:r>
          </a:p>
        </p:txBody>
      </p:sp>
      <p:cxnSp>
        <p:nvCxnSpPr>
          <p:cNvPr id="8" name="Straight Arrow Connector 7">
            <a:extLst>
              <a:ext uri="{FF2B5EF4-FFF2-40B4-BE49-F238E27FC236}">
                <a16:creationId xmlns:a16="http://schemas.microsoft.com/office/drawing/2014/main" id="{169FFDC9-E1F7-4EBC-8B25-11D867FA057F}"/>
              </a:ext>
            </a:extLst>
          </p:cNvPr>
          <p:cNvCxnSpPr/>
          <p:nvPr/>
        </p:nvCxnSpPr>
        <p:spPr>
          <a:xfrm>
            <a:off x="313983" y="3710770"/>
            <a:ext cx="11205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D1B14B-F38D-492D-A8D9-C726C16FFC6E}"/>
              </a:ext>
            </a:extLst>
          </p:cNvPr>
          <p:cNvSpPr txBox="1"/>
          <p:nvPr/>
        </p:nvSpPr>
        <p:spPr>
          <a:xfrm>
            <a:off x="172977" y="3363222"/>
            <a:ext cx="1028172"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New Event</a:t>
            </a:r>
          </a:p>
        </p:txBody>
      </p:sp>
      <p:pic>
        <p:nvPicPr>
          <p:cNvPr id="10" name="Picture 9">
            <a:extLst>
              <a:ext uri="{FF2B5EF4-FFF2-40B4-BE49-F238E27FC236}">
                <a16:creationId xmlns:a16="http://schemas.microsoft.com/office/drawing/2014/main" id="{BB6FEF4E-C5E5-4CAC-8691-121559C32DAA}"/>
              </a:ext>
            </a:extLst>
          </p:cNvPr>
          <p:cNvPicPr>
            <a:picLocks noChangeAspect="1"/>
          </p:cNvPicPr>
          <p:nvPr/>
        </p:nvPicPr>
        <p:blipFill>
          <a:blip r:embed="rId4"/>
          <a:stretch>
            <a:fillRect/>
          </a:stretch>
        </p:blipFill>
        <p:spPr>
          <a:xfrm>
            <a:off x="3619549" y="3079887"/>
            <a:ext cx="627627" cy="1367753"/>
          </a:xfrm>
          <a:prstGeom prst="rect">
            <a:avLst/>
          </a:prstGeom>
        </p:spPr>
      </p:pic>
      <p:cxnSp>
        <p:nvCxnSpPr>
          <p:cNvPr id="13" name="Straight Arrow Connector 12">
            <a:extLst>
              <a:ext uri="{FF2B5EF4-FFF2-40B4-BE49-F238E27FC236}">
                <a16:creationId xmlns:a16="http://schemas.microsoft.com/office/drawing/2014/main" id="{E7687B88-8CC9-4357-B56E-F785800B1CA8}"/>
              </a:ext>
            </a:extLst>
          </p:cNvPr>
          <p:cNvCxnSpPr/>
          <p:nvPr/>
        </p:nvCxnSpPr>
        <p:spPr>
          <a:xfrm>
            <a:off x="3003257" y="3763763"/>
            <a:ext cx="61629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3502D53-3D15-4CA8-BAC4-D3AA40889E3E}"/>
              </a:ext>
            </a:extLst>
          </p:cNvPr>
          <p:cNvSpPr/>
          <p:nvPr/>
        </p:nvSpPr>
        <p:spPr bwMode="auto">
          <a:xfrm>
            <a:off x="5524451" y="2424024"/>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Microservice </a:t>
            </a:r>
          </a:p>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#1 </a:t>
            </a:r>
          </a:p>
        </p:txBody>
      </p:sp>
      <p:sp>
        <p:nvSpPr>
          <p:cNvPr id="15" name="Rectangle: Rounded Corners 14">
            <a:extLst>
              <a:ext uri="{FF2B5EF4-FFF2-40B4-BE49-F238E27FC236}">
                <a16:creationId xmlns:a16="http://schemas.microsoft.com/office/drawing/2014/main" id="{75464042-20CD-42CF-93A2-2C12A74192A7}"/>
              </a:ext>
            </a:extLst>
          </p:cNvPr>
          <p:cNvSpPr/>
          <p:nvPr/>
        </p:nvSpPr>
        <p:spPr bwMode="auto">
          <a:xfrm>
            <a:off x="5524451" y="4269399"/>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Microservice #N </a:t>
            </a:r>
          </a:p>
        </p:txBody>
      </p:sp>
      <p:sp>
        <p:nvSpPr>
          <p:cNvPr id="16" name="Rectangle: Rounded Corners 15">
            <a:extLst>
              <a:ext uri="{FF2B5EF4-FFF2-40B4-BE49-F238E27FC236}">
                <a16:creationId xmlns:a16="http://schemas.microsoft.com/office/drawing/2014/main" id="{44869E21-D1BE-440D-AFDF-540403F4A762}"/>
              </a:ext>
            </a:extLst>
          </p:cNvPr>
          <p:cNvSpPr/>
          <p:nvPr/>
        </p:nvSpPr>
        <p:spPr bwMode="auto">
          <a:xfrm>
            <a:off x="5524451" y="3128950"/>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a:gradFill>
                  <a:gsLst>
                    <a:gs pos="0">
                      <a:srgbClr val="FFFFFF"/>
                    </a:gs>
                    <a:gs pos="100000">
                      <a:srgbClr val="FFFFFF"/>
                    </a:gs>
                  </a:gsLst>
                  <a:lin ang="5400000" scaled="0"/>
                </a:gradFill>
                <a:latin typeface="Segoe UI Semilight"/>
                <a:ea typeface="Segoe UI" pitchFamily="34" charset="0"/>
                <a:cs typeface="Segoe UI" pitchFamily="34" charset="0"/>
              </a:rPr>
              <a:t>Microservice #2 </a:t>
            </a:r>
          </a:p>
        </p:txBody>
      </p:sp>
      <p:cxnSp>
        <p:nvCxnSpPr>
          <p:cNvPr id="18" name="Straight Arrow Connector 17">
            <a:extLst>
              <a:ext uri="{FF2B5EF4-FFF2-40B4-BE49-F238E27FC236}">
                <a16:creationId xmlns:a16="http://schemas.microsoft.com/office/drawing/2014/main" id="{CAB12D2D-7ECB-44F7-AFB5-96DE08B48136}"/>
              </a:ext>
            </a:extLst>
          </p:cNvPr>
          <p:cNvCxnSpPr>
            <a:cxnSpLocks/>
            <a:stCxn id="14" idx="1"/>
          </p:cNvCxnSpPr>
          <p:nvPr/>
        </p:nvCxnSpPr>
        <p:spPr>
          <a:xfrm flipH="1">
            <a:off x="4420922" y="2725693"/>
            <a:ext cx="1103529" cy="91769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76189E-5152-471E-A06B-38600E17EFB9}"/>
              </a:ext>
            </a:extLst>
          </p:cNvPr>
          <p:cNvCxnSpPr>
            <a:cxnSpLocks/>
            <a:endCxn id="15" idx="1"/>
          </p:cNvCxnSpPr>
          <p:nvPr/>
        </p:nvCxnSpPr>
        <p:spPr>
          <a:xfrm>
            <a:off x="4420922" y="3833877"/>
            <a:ext cx="1103529" cy="7371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EABDA1-BC0E-46A4-804C-CBCBE6E3E7BB}"/>
              </a:ext>
            </a:extLst>
          </p:cNvPr>
          <p:cNvCxnSpPr>
            <a:stCxn id="16" idx="1"/>
          </p:cNvCxnSpPr>
          <p:nvPr/>
        </p:nvCxnSpPr>
        <p:spPr>
          <a:xfrm flipH="1">
            <a:off x="4420922" y="3430619"/>
            <a:ext cx="1103529" cy="28015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05BAB4-13B6-4657-A8B1-9F70F8B07099}"/>
              </a:ext>
            </a:extLst>
          </p:cNvPr>
          <p:cNvSpPr txBox="1"/>
          <p:nvPr/>
        </p:nvSpPr>
        <p:spPr>
          <a:xfrm>
            <a:off x="5473357" y="1805668"/>
            <a:ext cx="1619838" cy="584010"/>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Trigger Action From Change Feed</a:t>
            </a:r>
          </a:p>
        </p:txBody>
      </p:sp>
      <p:sp>
        <p:nvSpPr>
          <p:cNvPr id="3" name="TextBox 2">
            <a:extLst>
              <a:ext uri="{FF2B5EF4-FFF2-40B4-BE49-F238E27FC236}">
                <a16:creationId xmlns:a16="http://schemas.microsoft.com/office/drawing/2014/main" id="{21E5D170-CB98-4CF1-963C-D3889DEAD00F}"/>
              </a:ext>
            </a:extLst>
          </p:cNvPr>
          <p:cNvSpPr txBox="1"/>
          <p:nvPr/>
        </p:nvSpPr>
        <p:spPr>
          <a:xfrm>
            <a:off x="6094080" y="3820817"/>
            <a:ext cx="430252"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a:t>
            </a:r>
          </a:p>
        </p:txBody>
      </p:sp>
    </p:spTree>
    <p:extLst>
      <p:ext uri="{BB962C8B-B14F-4D97-AF65-F5344CB8AC3E}">
        <p14:creationId xmlns:p14="http://schemas.microsoft.com/office/powerpoint/2010/main" val="95907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Materializing Views</a:t>
            </a:r>
          </a:p>
        </p:txBody>
      </p:sp>
      <p:sp>
        <p:nvSpPr>
          <p:cNvPr id="17" name="Text Placeholder 16"/>
          <p:cNvSpPr>
            <a:spLocks noGrp="1"/>
          </p:cNvSpPr>
          <p:nvPr>
            <p:ph type="body" sz="quarter" idx="10"/>
          </p:nvPr>
        </p:nvSpPr>
        <p:spPr/>
        <p:txBody>
          <a:bodyPr/>
          <a:lstStyle/>
          <a:p>
            <a:endParaRPr lang="en-US"/>
          </a:p>
        </p:txBody>
      </p:sp>
      <p:pic>
        <p:nvPicPr>
          <p:cNvPr id="12" name="Picture 11"/>
          <p:cNvPicPr>
            <a:picLocks noChangeAspect="1"/>
          </p:cNvPicPr>
          <p:nvPr/>
        </p:nvPicPr>
        <p:blipFill>
          <a:blip r:embed="rId3"/>
          <a:stretch>
            <a:fillRect/>
          </a:stretch>
        </p:blipFill>
        <p:spPr>
          <a:xfrm>
            <a:off x="996006" y="2048510"/>
            <a:ext cx="7132938" cy="2932430"/>
          </a:xfrm>
          <a:prstGeom prst="rect">
            <a:avLst/>
          </a:prstGeom>
        </p:spPr>
      </p:pic>
    </p:spTree>
    <p:extLst>
      <p:ext uri="{BB962C8B-B14F-4D97-AF65-F5344CB8AC3E}">
        <p14:creationId xmlns:p14="http://schemas.microsoft.com/office/powerpoint/2010/main" val="1783528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Replicating Data</a:t>
            </a:r>
          </a:p>
        </p:txBody>
      </p:sp>
      <p:sp>
        <p:nvSpPr>
          <p:cNvPr id="14" name="Text Placeholder 13"/>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F284D3F-A8E3-420B-8773-57299A6A6D5A}"/>
              </a:ext>
            </a:extLst>
          </p:cNvPr>
          <p:cNvPicPr>
            <a:picLocks noChangeAspect="1"/>
          </p:cNvPicPr>
          <p:nvPr/>
        </p:nvPicPr>
        <p:blipFill>
          <a:blip r:embed="rId3"/>
          <a:stretch>
            <a:fillRect/>
          </a:stretch>
        </p:blipFill>
        <p:spPr>
          <a:xfrm>
            <a:off x="2835177" y="3299015"/>
            <a:ext cx="896425" cy="823510"/>
          </a:xfrm>
          <a:prstGeom prst="rect">
            <a:avLst/>
          </a:prstGeom>
        </p:spPr>
      </p:pic>
      <p:sp>
        <p:nvSpPr>
          <p:cNvPr id="5" name="Rectangle: Rounded Corners 4">
            <a:extLst>
              <a:ext uri="{FF2B5EF4-FFF2-40B4-BE49-F238E27FC236}">
                <a16:creationId xmlns:a16="http://schemas.microsoft.com/office/drawing/2014/main" id="{CCE0B4C1-0CF5-4AA0-BE04-2B251BCF925B}"/>
              </a:ext>
            </a:extLst>
          </p:cNvPr>
          <p:cNvSpPr/>
          <p:nvPr/>
        </p:nvSpPr>
        <p:spPr bwMode="auto">
          <a:xfrm>
            <a:off x="2555044" y="2964217"/>
            <a:ext cx="1456691" cy="1568744"/>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 name="Picture 7">
            <a:extLst>
              <a:ext uri="{FF2B5EF4-FFF2-40B4-BE49-F238E27FC236}">
                <a16:creationId xmlns:a16="http://schemas.microsoft.com/office/drawing/2014/main" id="{97EBDD36-0460-4B8F-8F41-3CDA72AF9111}"/>
              </a:ext>
            </a:extLst>
          </p:cNvPr>
          <p:cNvPicPr>
            <a:picLocks noChangeAspect="1"/>
          </p:cNvPicPr>
          <p:nvPr/>
        </p:nvPicPr>
        <p:blipFill>
          <a:blip r:embed="rId4"/>
          <a:stretch>
            <a:fillRect/>
          </a:stretch>
        </p:blipFill>
        <p:spPr>
          <a:xfrm>
            <a:off x="4612852" y="2941572"/>
            <a:ext cx="742352" cy="1617767"/>
          </a:xfrm>
          <a:prstGeom prst="rect">
            <a:avLst/>
          </a:prstGeom>
        </p:spPr>
      </p:pic>
      <p:sp>
        <p:nvSpPr>
          <p:cNvPr id="10" name="TextBox 9">
            <a:extLst>
              <a:ext uri="{FF2B5EF4-FFF2-40B4-BE49-F238E27FC236}">
                <a16:creationId xmlns:a16="http://schemas.microsoft.com/office/drawing/2014/main" id="{ECE4B16D-8983-4E7A-A6C0-D7D0D4D38127}"/>
              </a:ext>
            </a:extLst>
          </p:cNvPr>
          <p:cNvSpPr txBox="1"/>
          <p:nvPr/>
        </p:nvSpPr>
        <p:spPr>
          <a:xfrm>
            <a:off x="4972940" y="1101178"/>
            <a:ext cx="3737290" cy="461669"/>
          </a:xfrm>
          <a:prstGeom prst="rect">
            <a:avLst/>
          </a:prstGeom>
          <a:noFill/>
        </p:spPr>
        <p:txBody>
          <a:bodyPr wrap="square" lIns="134464" tIns="107571" rIns="134464" bIns="107571" rtlCol="0">
            <a:spAutoFit/>
          </a:bodyPr>
          <a:lstStyle/>
          <a:p>
            <a:pPr defTabSz="685775" fontAlgn="auto">
              <a:lnSpc>
                <a:spcPct val="90000"/>
              </a:lnSpc>
              <a:spcBef>
                <a:spcPts val="0"/>
              </a:spcBef>
              <a:spcAft>
                <a:spcPts val="441"/>
              </a:spcAft>
              <a:defRPr/>
            </a:pPr>
            <a:r>
              <a:rPr lang="en-US" sz="1765" b="0" dirty="0">
                <a:gradFill>
                  <a:gsLst>
                    <a:gs pos="2917">
                      <a:srgbClr val="353535"/>
                    </a:gs>
                    <a:gs pos="30000">
                      <a:srgbClr val="353535"/>
                    </a:gs>
                  </a:gsLst>
                  <a:lin ang="5400000" scaled="0"/>
                </a:gradFill>
                <a:latin typeface="Segoe UI Semilight"/>
                <a:cs typeface="+mn-cs"/>
              </a:rPr>
              <a:t>Secondary Datastore (e.g. archive)</a:t>
            </a:r>
          </a:p>
        </p:txBody>
      </p:sp>
      <p:cxnSp>
        <p:nvCxnSpPr>
          <p:cNvPr id="12" name="Straight Arrow Connector 11">
            <a:extLst>
              <a:ext uri="{FF2B5EF4-FFF2-40B4-BE49-F238E27FC236}">
                <a16:creationId xmlns:a16="http://schemas.microsoft.com/office/drawing/2014/main" id="{40D89B61-AE44-495C-9368-1AC29DB1B3F2}"/>
              </a:ext>
            </a:extLst>
          </p:cNvPr>
          <p:cNvCxnSpPr>
            <a:cxnSpLocks/>
          </p:cNvCxnSpPr>
          <p:nvPr/>
        </p:nvCxnSpPr>
        <p:spPr>
          <a:xfrm>
            <a:off x="1658620" y="3730263"/>
            <a:ext cx="7546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CF6C03-21D1-42DE-8991-2923A8007EFB}"/>
              </a:ext>
            </a:extLst>
          </p:cNvPr>
          <p:cNvCxnSpPr>
            <a:cxnSpLocks/>
          </p:cNvCxnSpPr>
          <p:nvPr/>
        </p:nvCxnSpPr>
        <p:spPr>
          <a:xfrm>
            <a:off x="4053171" y="3748591"/>
            <a:ext cx="601118" cy="1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8F0AED3-97F9-4313-80B5-38AED04DAE89}"/>
              </a:ext>
            </a:extLst>
          </p:cNvPr>
          <p:cNvSpPr txBox="1"/>
          <p:nvPr/>
        </p:nvSpPr>
        <p:spPr>
          <a:xfrm>
            <a:off x="1164328" y="3421964"/>
            <a:ext cx="1148397"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a:gradFill>
                  <a:gsLst>
                    <a:gs pos="2917">
                      <a:srgbClr val="353535"/>
                    </a:gs>
                    <a:gs pos="30000">
                      <a:srgbClr val="353535"/>
                    </a:gs>
                  </a:gsLst>
                  <a:lin ang="5400000" scaled="0"/>
                </a:gradFill>
                <a:latin typeface="Segoe UI Semilight"/>
                <a:cs typeface="+mn-cs"/>
              </a:rPr>
              <a:t>CRUD Data </a:t>
            </a:r>
          </a:p>
        </p:txBody>
      </p:sp>
      <p:sp>
        <p:nvSpPr>
          <p:cNvPr id="39" name="TextBox 38">
            <a:extLst>
              <a:ext uri="{FF2B5EF4-FFF2-40B4-BE49-F238E27FC236}">
                <a16:creationId xmlns:a16="http://schemas.microsoft.com/office/drawing/2014/main" id="{874BC51B-D8E2-4238-BD83-6FC304026EAC}"/>
              </a:ext>
            </a:extLst>
          </p:cNvPr>
          <p:cNvSpPr txBox="1"/>
          <p:nvPr/>
        </p:nvSpPr>
        <p:spPr>
          <a:xfrm>
            <a:off x="4557633" y="2593678"/>
            <a:ext cx="1509329"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Replicate Records</a:t>
            </a:r>
          </a:p>
        </p:txBody>
      </p:sp>
      <p:grpSp>
        <p:nvGrpSpPr>
          <p:cNvPr id="34" name="Group 33">
            <a:extLst>
              <a:ext uri="{FF2B5EF4-FFF2-40B4-BE49-F238E27FC236}">
                <a16:creationId xmlns:a16="http://schemas.microsoft.com/office/drawing/2014/main" id="{75D15B76-BB4D-4E54-8179-1C70A3524E15}"/>
              </a:ext>
            </a:extLst>
          </p:cNvPr>
          <p:cNvGrpSpPr/>
          <p:nvPr/>
        </p:nvGrpSpPr>
        <p:grpSpPr>
          <a:xfrm>
            <a:off x="6104559" y="1650157"/>
            <a:ext cx="1402999" cy="3794632"/>
            <a:chOff x="7007224" y="1077911"/>
            <a:chExt cx="1908176" cy="5160963"/>
          </a:xfrm>
        </p:grpSpPr>
        <p:sp>
          <p:nvSpPr>
            <p:cNvPr id="7" name="Rectangle: Rounded Corners 6">
              <a:extLst>
                <a:ext uri="{FF2B5EF4-FFF2-40B4-BE49-F238E27FC236}">
                  <a16:creationId xmlns:a16="http://schemas.microsoft.com/office/drawing/2014/main" id="{FA689121-D7AD-4CD1-AD41-3648A342E7D0}"/>
                </a:ext>
              </a:extLst>
            </p:cNvPr>
            <p:cNvSpPr/>
            <p:nvPr/>
          </p:nvSpPr>
          <p:spPr bwMode="auto">
            <a:xfrm>
              <a:off x="7007224" y="1077911"/>
              <a:ext cx="1908176" cy="5160963"/>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 name="Graphic 18">
              <a:extLst>
                <a:ext uri="{FF2B5EF4-FFF2-40B4-BE49-F238E27FC236}">
                  <a16:creationId xmlns:a16="http://schemas.microsoft.com/office/drawing/2014/main" id="{5307655A-29DB-4C89-BC74-8340EDEA5F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169" y="4518533"/>
              <a:ext cx="998485" cy="998485"/>
            </a:xfrm>
            <a:prstGeom prst="rect">
              <a:avLst/>
            </a:prstGeom>
          </p:spPr>
        </p:pic>
        <p:pic>
          <p:nvPicPr>
            <p:cNvPr id="31" name="Graphic 30">
              <a:extLst>
                <a:ext uri="{FF2B5EF4-FFF2-40B4-BE49-F238E27FC236}">
                  <a16:creationId xmlns:a16="http://schemas.microsoft.com/office/drawing/2014/main" id="{7BD3066E-D80A-4FA8-8BFB-B8F007D38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0884" y="2916119"/>
              <a:ext cx="1257056" cy="1257056"/>
            </a:xfrm>
            <a:prstGeom prst="rect">
              <a:avLst/>
            </a:prstGeom>
          </p:spPr>
        </p:pic>
        <p:pic>
          <p:nvPicPr>
            <p:cNvPr id="44" name="Picture 43">
              <a:extLst>
                <a:ext uri="{FF2B5EF4-FFF2-40B4-BE49-F238E27FC236}">
                  <a16:creationId xmlns:a16="http://schemas.microsoft.com/office/drawing/2014/main" id="{3D186530-40BF-4E83-BBA1-A0770349CCA3}"/>
                </a:ext>
              </a:extLst>
            </p:cNvPr>
            <p:cNvPicPr>
              <a:picLocks noChangeAspect="1"/>
            </p:cNvPicPr>
            <p:nvPr/>
          </p:nvPicPr>
          <p:blipFill>
            <a:blip r:embed="rId3"/>
            <a:stretch>
              <a:fillRect/>
            </a:stretch>
          </p:blipFill>
          <p:spPr>
            <a:xfrm>
              <a:off x="7370884" y="1382421"/>
              <a:ext cx="1219200" cy="1120030"/>
            </a:xfrm>
            <a:prstGeom prst="rect">
              <a:avLst/>
            </a:prstGeom>
          </p:spPr>
        </p:pic>
      </p:grpSp>
      <p:cxnSp>
        <p:nvCxnSpPr>
          <p:cNvPr id="49" name="Straight Arrow Connector 48">
            <a:extLst>
              <a:ext uri="{FF2B5EF4-FFF2-40B4-BE49-F238E27FC236}">
                <a16:creationId xmlns:a16="http://schemas.microsoft.com/office/drawing/2014/main" id="{3C30A35B-DF42-43DC-BB40-E041746B2BAC}"/>
              </a:ext>
            </a:extLst>
          </p:cNvPr>
          <p:cNvCxnSpPr>
            <a:cxnSpLocks/>
          </p:cNvCxnSpPr>
          <p:nvPr/>
        </p:nvCxnSpPr>
        <p:spPr>
          <a:xfrm>
            <a:off x="5380299" y="3734584"/>
            <a:ext cx="601118" cy="1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65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pic>
        <p:nvPicPr>
          <p:cNvPr id="3" name="Picture 2">
            <a:extLst>
              <a:ext uri="{FF2B5EF4-FFF2-40B4-BE49-F238E27FC236}">
                <a16:creationId xmlns:a16="http://schemas.microsoft.com/office/drawing/2014/main" id="{E3A80DAA-157C-47A8-9357-A6E57CCF2C5F}"/>
              </a:ext>
            </a:extLst>
          </p:cNvPr>
          <p:cNvPicPr>
            <a:picLocks noChangeAspect="1"/>
          </p:cNvPicPr>
          <p:nvPr/>
        </p:nvPicPr>
        <p:blipFill>
          <a:blip r:embed="rId3"/>
          <a:stretch>
            <a:fillRect/>
          </a:stretch>
        </p:blipFill>
        <p:spPr>
          <a:xfrm>
            <a:off x="1963264" y="1629147"/>
            <a:ext cx="5217473" cy="3599706"/>
          </a:xfrm>
          <a:prstGeom prst="rect">
            <a:avLst/>
          </a:prstGeom>
        </p:spPr>
      </p:pic>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500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4635E7-6C8F-4D03-AC53-ED8ABE3065C2}"/>
              </a:ext>
            </a:extLst>
          </p:cNvPr>
          <p:cNvPicPr>
            <a:picLocks noChangeAspect="1"/>
          </p:cNvPicPr>
          <p:nvPr/>
        </p:nvPicPr>
        <p:blipFill>
          <a:blip r:embed="rId3"/>
          <a:stretch>
            <a:fillRect/>
          </a:stretch>
        </p:blipFill>
        <p:spPr>
          <a:xfrm>
            <a:off x="1767171" y="2846557"/>
            <a:ext cx="5609659" cy="2262072"/>
          </a:xfrm>
          <a:prstGeom prst="rect">
            <a:avLst/>
          </a:prstGeom>
        </p:spPr>
      </p:pic>
      <p:sp>
        <p:nvSpPr>
          <p:cNvPr id="7" name="TextBox 6">
            <a:extLst>
              <a:ext uri="{FF2B5EF4-FFF2-40B4-BE49-F238E27FC236}">
                <a16:creationId xmlns:a16="http://schemas.microsoft.com/office/drawing/2014/main" id="{C04AB280-0909-440D-BE6D-70E59DE8C02B}"/>
              </a:ext>
            </a:extLst>
          </p:cNvPr>
          <p:cNvSpPr txBox="1"/>
          <p:nvPr/>
        </p:nvSpPr>
        <p:spPr>
          <a:xfrm>
            <a:off x="2144117" y="2200207"/>
            <a:ext cx="4866338"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Step 1: Retrieve a list of the partition key ranges</a:t>
            </a:r>
          </a:p>
        </p:txBody>
      </p:sp>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7651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4382AD-F057-4FC9-BB5F-3C6D4BBA3AB4}"/>
              </a:ext>
            </a:extLst>
          </p:cNvPr>
          <p:cNvPicPr>
            <a:picLocks noChangeAspect="1"/>
          </p:cNvPicPr>
          <p:nvPr/>
        </p:nvPicPr>
        <p:blipFill>
          <a:blip r:embed="rId3"/>
          <a:stretch>
            <a:fillRect/>
          </a:stretch>
        </p:blipFill>
        <p:spPr>
          <a:xfrm>
            <a:off x="1564075" y="2267618"/>
            <a:ext cx="6015851" cy="3732769"/>
          </a:xfrm>
          <a:prstGeom prst="rect">
            <a:avLst/>
          </a:prstGeom>
        </p:spPr>
      </p:pic>
      <p:sp>
        <p:nvSpPr>
          <p:cNvPr id="7" name="TextBox 6">
            <a:extLst>
              <a:ext uri="{FF2B5EF4-FFF2-40B4-BE49-F238E27FC236}">
                <a16:creationId xmlns:a16="http://schemas.microsoft.com/office/drawing/2014/main" id="{A0DD517F-5F34-4BD4-8CD2-00CC841E4926}"/>
              </a:ext>
            </a:extLst>
          </p:cNvPr>
          <p:cNvSpPr txBox="1"/>
          <p:nvPr/>
        </p:nvSpPr>
        <p:spPr>
          <a:xfrm>
            <a:off x="1419503" y="1777674"/>
            <a:ext cx="6314812"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Step 2: Consume the Change Feed on each </a:t>
            </a:r>
            <a:r>
              <a:rPr lang="en-US" sz="1765" b="0" dirty="0" err="1">
                <a:gradFill>
                  <a:gsLst>
                    <a:gs pos="2917">
                      <a:srgbClr val="353535"/>
                    </a:gs>
                    <a:gs pos="30000">
                      <a:srgbClr val="353535"/>
                    </a:gs>
                  </a:gsLst>
                  <a:lin ang="5400000" scaled="0"/>
                </a:gradFill>
                <a:latin typeface="Segoe UI Semilight"/>
                <a:cs typeface="+mn-cs"/>
              </a:rPr>
              <a:t>PartitionKeyRange</a:t>
            </a:r>
            <a:endParaRPr lang="en-US" sz="1765" b="0" dirty="0">
              <a:gradFill>
                <a:gsLst>
                  <a:gs pos="2917">
                    <a:srgbClr val="353535"/>
                  </a:gs>
                  <a:gs pos="30000">
                    <a:srgbClr val="353535"/>
                  </a:gs>
                </a:gsLst>
                <a:lin ang="5400000" scaled="0"/>
              </a:gradFill>
              <a:latin typeface="Segoe UI Semilight"/>
              <a:cs typeface="+mn-cs"/>
            </a:endParaRPr>
          </a:p>
        </p:txBody>
      </p:sp>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3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Perform Integration and Develop Solutions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Develop applications with the SQL API</a:t>
            </a:r>
          </a:p>
          <a:p>
            <a:pPr lvl="1"/>
            <a:r>
              <a:rPr lang="en-US" sz="1600" dirty="0"/>
              <a:t>Optimize SDK and concurrency control; Tune request options for CRUD and queries; examine response headers; implement optimistic concurrency control with ETAG; query geospatial data; use advanced SQL query operators for complex documents (nested objects and arrays); perform intra-document JOINs; perform SQL queries; implement user-defined functions; use multi-record transactions with stored procedures; implement a continuation model for bounded execution with stored procedures; implement server-side logic and transactions</a:t>
            </a:r>
          </a:p>
          <a:p>
            <a:r>
              <a:rPr lang="en-US" sz="2400" dirty="0"/>
              <a:t>Migrate from MongoDB to MongoDB API in Cosmos DB</a:t>
            </a:r>
          </a:p>
          <a:p>
            <a:pPr lvl="1"/>
            <a:r>
              <a:rPr lang="en-US" sz="1400" dirty="0"/>
              <a:t>Choose appropriate tools to migrate data; transfer data</a:t>
            </a:r>
          </a:p>
          <a:p>
            <a:r>
              <a:rPr lang="en-US" sz="2400" dirty="0"/>
              <a:t>Implement event-driven applications by using Azure functions, triggers and Cosmos DB change feed</a:t>
            </a:r>
          </a:p>
          <a:p>
            <a:pPr lvl="1"/>
            <a:r>
              <a:rPr lang="en-US" sz="1600" dirty="0"/>
              <a:t>Use Cosmos DB triggers for Azure functions; change feed mechanics</a:t>
            </a:r>
          </a:p>
          <a:p>
            <a:r>
              <a:rPr lang="en-US" sz="2400" dirty="0"/>
              <a:t>Analyze Cosmos DB data with Apache Spark connector</a:t>
            </a:r>
          </a:p>
          <a:p>
            <a:pPr lvl="1"/>
            <a:r>
              <a:rPr lang="en-US" sz="1600" dirty="0"/>
              <a:t>Set up and configure a Cosmos DB Spark connector; push down predicates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16474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060FF8-BECD-4BAC-9DB4-11558AE1F0B0}"/>
              </a:ext>
            </a:extLst>
          </p:cNvPr>
          <p:cNvPicPr>
            <a:picLocks noChangeAspect="1"/>
          </p:cNvPicPr>
          <p:nvPr/>
        </p:nvPicPr>
        <p:blipFill>
          <a:blip r:embed="rId3"/>
          <a:stretch>
            <a:fillRect/>
          </a:stretch>
        </p:blipFill>
        <p:spPr>
          <a:xfrm>
            <a:off x="1494041" y="2133387"/>
            <a:ext cx="6155918" cy="2591228"/>
          </a:xfrm>
          <a:prstGeom prst="rect">
            <a:avLst/>
          </a:prstGeom>
        </p:spPr>
      </p:pic>
      <p:sp>
        <p:nvSpPr>
          <p:cNvPr id="7" name="Title 1">
            <a:extLst>
              <a:ext uri="{FF2B5EF4-FFF2-40B4-BE49-F238E27FC236}">
                <a16:creationId xmlns:a16="http://schemas.microsoft.com/office/drawing/2014/main" id="{F5388349-B720-44F9-BBBE-29F67720112D}"/>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3" name="Title 2"/>
          <p:cNvSpPr>
            <a:spLocks noGrp="1"/>
          </p:cNvSpPr>
          <p:nvPr>
            <p:ph type="title"/>
          </p:nvPr>
        </p:nvSpPr>
        <p:spPr/>
        <p:txBody>
          <a:bodyPr/>
          <a:lstStyle/>
          <a:p>
            <a:r>
              <a:rPr lang="en-US" dirty="0"/>
              <a:t>Change Feed Processor Library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380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5B7E7773-0275-4095-A975-C5C5EBBB2DE8}"/>
              </a:ext>
            </a:extLst>
          </p:cNvPr>
          <p:cNvPicPr>
            <a:picLocks noChangeAspect="1"/>
          </p:cNvPicPr>
          <p:nvPr/>
        </p:nvPicPr>
        <p:blipFill>
          <a:blip r:embed="rId3"/>
          <a:stretch>
            <a:fillRect/>
          </a:stretch>
        </p:blipFill>
        <p:spPr>
          <a:xfrm>
            <a:off x="1154382" y="1804231"/>
            <a:ext cx="6169544" cy="3245528"/>
          </a:xfrm>
          <a:prstGeom prst="rect">
            <a:avLst/>
          </a:prstGeom>
        </p:spPr>
      </p:pic>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Behind the Scenes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615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pic>
        <p:nvPicPr>
          <p:cNvPr id="4" name="Picture 3">
            <a:extLst>
              <a:ext uri="{FF2B5EF4-FFF2-40B4-BE49-F238E27FC236}">
                <a16:creationId xmlns:a16="http://schemas.microsoft.com/office/drawing/2014/main" id="{9F8D6682-2735-4487-8855-D7BE1F150B7E}"/>
              </a:ext>
            </a:extLst>
          </p:cNvPr>
          <p:cNvPicPr>
            <a:picLocks noChangeAspect="1"/>
          </p:cNvPicPr>
          <p:nvPr/>
        </p:nvPicPr>
        <p:blipFill>
          <a:blip r:embed="rId3"/>
          <a:stretch>
            <a:fillRect/>
          </a:stretch>
        </p:blipFill>
        <p:spPr>
          <a:xfrm>
            <a:off x="1599092" y="3117352"/>
            <a:ext cx="5945818" cy="1393661"/>
          </a:xfrm>
          <a:prstGeom prst="rect">
            <a:avLst/>
          </a:prstGeom>
        </p:spPr>
      </p:pic>
      <p:sp>
        <p:nvSpPr>
          <p:cNvPr id="5" name="TextBox 4">
            <a:extLst>
              <a:ext uri="{FF2B5EF4-FFF2-40B4-BE49-F238E27FC236}">
                <a16:creationId xmlns:a16="http://schemas.microsoft.com/office/drawing/2014/main" id="{3F33A4A8-116D-46B9-9981-1CE80E00A1D4}"/>
              </a:ext>
            </a:extLst>
          </p:cNvPr>
          <p:cNvSpPr txBox="1"/>
          <p:nvPr/>
        </p:nvSpPr>
        <p:spPr>
          <a:xfrm>
            <a:off x="1127653" y="2426359"/>
            <a:ext cx="6898753"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Step 1: Implement </a:t>
            </a:r>
            <a:r>
              <a:rPr lang="en-US" sz="1765" b="0" dirty="0" err="1">
                <a:gradFill>
                  <a:gsLst>
                    <a:gs pos="2917">
                      <a:srgbClr val="353535"/>
                    </a:gs>
                    <a:gs pos="30000">
                      <a:srgbClr val="353535"/>
                    </a:gs>
                  </a:gsLst>
                  <a:lin ang="5400000" scaled="0"/>
                </a:gradFill>
                <a:latin typeface="Segoe UI Semilight"/>
                <a:cs typeface="+mn-cs"/>
              </a:rPr>
              <a:t>ProcessChangesAsync</a:t>
            </a:r>
            <a:r>
              <a:rPr lang="en-US" sz="1765" b="0" dirty="0">
                <a:gradFill>
                  <a:gsLst>
                    <a:gs pos="2917">
                      <a:srgbClr val="353535"/>
                    </a:gs>
                    <a:gs pos="30000">
                      <a:srgbClr val="353535"/>
                    </a:gs>
                  </a:gsLst>
                  <a:lin ang="5400000" scaled="0"/>
                </a:gradFill>
                <a:latin typeface="Segoe UI Semilight"/>
                <a:cs typeface="+mn-cs"/>
              </a:rPr>
              <a:t>() on </a:t>
            </a:r>
            <a:r>
              <a:rPr lang="en-US" sz="1765" b="0" dirty="0" err="1">
                <a:gradFill>
                  <a:gsLst>
                    <a:gs pos="2917">
                      <a:srgbClr val="353535"/>
                    </a:gs>
                    <a:gs pos="30000">
                      <a:srgbClr val="353535"/>
                    </a:gs>
                  </a:gsLst>
                  <a:lin ang="5400000" scaled="0"/>
                </a:gradFill>
                <a:latin typeface="Segoe UI Semilight"/>
                <a:cs typeface="+mn-cs"/>
              </a:rPr>
              <a:t>IChangeFeedObserver</a:t>
            </a:r>
            <a:endParaRPr lang="en-US" sz="1765" b="0" dirty="0">
              <a:gradFill>
                <a:gsLst>
                  <a:gs pos="2917">
                    <a:srgbClr val="353535"/>
                  </a:gs>
                  <a:gs pos="30000">
                    <a:srgbClr val="353535"/>
                  </a:gs>
                </a:gsLst>
                <a:lin ang="5400000" scaled="0"/>
              </a:gradFill>
              <a:latin typeface="Segoe UI Semilight"/>
              <a:cs typeface="+mn-cs"/>
            </a:endParaRPr>
          </a:p>
        </p:txBody>
      </p:sp>
      <p:sp>
        <p:nvSpPr>
          <p:cNvPr id="2" name="Title 1"/>
          <p:cNvSpPr>
            <a:spLocks noGrp="1"/>
          </p:cNvSpPr>
          <p:nvPr>
            <p:ph type="title"/>
          </p:nvPr>
        </p:nvSpPr>
        <p:spPr/>
        <p:txBody>
          <a:bodyPr/>
          <a:lstStyle/>
          <a:p>
            <a:r>
              <a:rPr lang="en-US" dirty="0"/>
              <a:t>Working with Change Feed Processor Library</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450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65863-4836-45A2-91FE-F2F2DB8AF5AF}"/>
              </a:ext>
            </a:extLst>
          </p:cNvPr>
          <p:cNvPicPr>
            <a:picLocks noChangeAspect="1"/>
          </p:cNvPicPr>
          <p:nvPr/>
        </p:nvPicPr>
        <p:blipFill>
          <a:blip r:embed="rId3"/>
          <a:stretch>
            <a:fillRect/>
          </a:stretch>
        </p:blipFill>
        <p:spPr>
          <a:xfrm>
            <a:off x="653643" y="3075333"/>
            <a:ext cx="7836714" cy="735349"/>
          </a:xfrm>
          <a:prstGeom prst="rect">
            <a:avLst/>
          </a:prstGeom>
        </p:spPr>
      </p:pic>
      <p:sp>
        <p:nvSpPr>
          <p:cNvPr id="5" name="TextBox 4">
            <a:extLst>
              <a:ext uri="{FF2B5EF4-FFF2-40B4-BE49-F238E27FC236}">
                <a16:creationId xmlns:a16="http://schemas.microsoft.com/office/drawing/2014/main" id="{3F829F32-FDC4-4573-B99F-A7300580B1BC}"/>
              </a:ext>
            </a:extLst>
          </p:cNvPr>
          <p:cNvSpPr txBox="1"/>
          <p:nvPr/>
        </p:nvSpPr>
        <p:spPr>
          <a:xfrm>
            <a:off x="835356" y="2426359"/>
            <a:ext cx="7558998"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Step 2: Register the </a:t>
            </a:r>
            <a:r>
              <a:rPr lang="en-US" sz="1765" b="0" dirty="0" err="1">
                <a:gradFill>
                  <a:gsLst>
                    <a:gs pos="2917">
                      <a:srgbClr val="353535"/>
                    </a:gs>
                    <a:gs pos="30000">
                      <a:srgbClr val="353535"/>
                    </a:gs>
                  </a:gsLst>
                  <a:lin ang="5400000" scaled="0"/>
                </a:gradFill>
                <a:latin typeface="Segoe UI Semilight"/>
                <a:cs typeface="+mn-cs"/>
              </a:rPr>
              <a:t>IChangeFeedObserver</a:t>
            </a:r>
            <a:r>
              <a:rPr lang="en-US" sz="1765" b="0" dirty="0">
                <a:gradFill>
                  <a:gsLst>
                    <a:gs pos="2917">
                      <a:srgbClr val="353535"/>
                    </a:gs>
                    <a:gs pos="30000">
                      <a:srgbClr val="353535"/>
                    </a:gs>
                  </a:gsLst>
                  <a:lin ang="5400000" scaled="0"/>
                </a:gradFill>
                <a:latin typeface="Segoe UI Semilight"/>
                <a:cs typeface="+mn-cs"/>
              </a:rPr>
              <a:t> with to a </a:t>
            </a:r>
            <a:r>
              <a:rPr lang="en-US" sz="1765" b="0" dirty="0" err="1">
                <a:gradFill>
                  <a:gsLst>
                    <a:gs pos="2917">
                      <a:srgbClr val="353535"/>
                    </a:gs>
                    <a:gs pos="30000">
                      <a:srgbClr val="353535"/>
                    </a:gs>
                  </a:gsLst>
                  <a:lin ang="5400000" scaled="0"/>
                </a:gradFill>
                <a:latin typeface="Segoe UI Semilight"/>
                <a:cs typeface="+mn-cs"/>
              </a:rPr>
              <a:t>ChangeFeedEventHost</a:t>
            </a:r>
            <a:endParaRPr lang="en-US" sz="1765" b="0" dirty="0">
              <a:gradFill>
                <a:gsLst>
                  <a:gs pos="2917">
                    <a:srgbClr val="353535"/>
                  </a:gs>
                  <a:gs pos="30000">
                    <a:srgbClr val="353535"/>
                  </a:gs>
                </a:gsLst>
                <a:lin ang="5400000" scaled="0"/>
              </a:gradFill>
              <a:latin typeface="Segoe UI Semilight"/>
              <a:cs typeface="+mn-cs"/>
            </a:endParaRPr>
          </a:p>
        </p:txBody>
      </p:sp>
      <p:sp>
        <p:nvSpPr>
          <p:cNvPr id="3" name="Title 2"/>
          <p:cNvSpPr>
            <a:spLocks noGrp="1"/>
          </p:cNvSpPr>
          <p:nvPr>
            <p:ph type="title"/>
          </p:nvPr>
        </p:nvSpPr>
        <p:spPr/>
        <p:txBody>
          <a:bodyPr/>
          <a:lstStyle/>
          <a:p>
            <a:r>
              <a:rPr lang="en-US" dirty="0"/>
              <a:t>Working with Change Feed Processor Library</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305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Analyze Cosmos DB data with Apache Spark connector</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Set up and configure a Cosmos DB Spark connector</a:t>
            </a:r>
          </a:p>
          <a:p>
            <a:r>
              <a:rPr lang="en-US" sz="2400" dirty="0"/>
              <a:t>Push down predicates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13252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Cosmos DB + Spark include</a:t>
            </a:r>
          </a:p>
        </p:txBody>
      </p:sp>
      <p:sp>
        <p:nvSpPr>
          <p:cNvPr id="3" name="Text Placeholder 2"/>
          <p:cNvSpPr>
            <a:spLocks noGrp="1"/>
          </p:cNvSpPr>
          <p:nvPr>
            <p:ph type="body" idx="1"/>
          </p:nvPr>
        </p:nvSpPr>
        <p:spPr/>
        <p:txBody>
          <a:bodyPr/>
          <a:lstStyle/>
          <a:p>
            <a:r>
              <a:rPr lang="en-US" dirty="0"/>
              <a:t>Streaming Extract, Transformation, and Loading of data (ETL)</a:t>
            </a:r>
          </a:p>
          <a:p>
            <a:r>
              <a:rPr lang="en-US" dirty="0"/>
              <a:t>Data enrichment</a:t>
            </a:r>
          </a:p>
          <a:p>
            <a:r>
              <a:rPr lang="en-US" dirty="0"/>
              <a:t>Trigger event detection</a:t>
            </a:r>
          </a:p>
          <a:p>
            <a:r>
              <a:rPr lang="en-US" dirty="0"/>
              <a:t>Complex session analysis and personalization</a:t>
            </a:r>
          </a:p>
          <a:p>
            <a:r>
              <a:rPr lang="en-US" dirty="0"/>
              <a:t>Visual data exploration and interactive analysis</a:t>
            </a:r>
          </a:p>
          <a:p>
            <a:r>
              <a:rPr lang="en-US" dirty="0"/>
              <a:t>Notebook experience for data exploration, information sharing, and collaboration</a:t>
            </a:r>
          </a:p>
        </p:txBody>
      </p:sp>
      <p:sp>
        <p:nvSpPr>
          <p:cNvPr id="4" name="Text Placeholder 3"/>
          <p:cNvSpPr>
            <a:spLocks noGrp="1"/>
          </p:cNvSpPr>
          <p:nvPr>
            <p:ph type="body" sz="quarter" idx="10"/>
          </p:nvPr>
        </p:nvSpPr>
        <p:spPr/>
        <p:txBody>
          <a:bodyPr/>
          <a:lstStyle/>
          <a:p>
            <a:r>
              <a:rPr lang="en-US" dirty="0">
                <a:hlinkClick r:id="rId3"/>
              </a:rPr>
              <a:t>https://docs.microsoft.com/en-us/azure/cosmos-db/spark-connector</a:t>
            </a:r>
            <a:endParaRPr lang="en-US" dirty="0"/>
          </a:p>
          <a:p>
            <a:endParaRPr lang="en-US" dirty="0"/>
          </a:p>
        </p:txBody>
      </p:sp>
    </p:spTree>
    <p:extLst>
      <p:ext uri="{BB962C8B-B14F-4D97-AF65-F5344CB8AC3E}">
        <p14:creationId xmlns:p14="http://schemas.microsoft.com/office/powerpoint/2010/main" val="1035984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down predicates</a:t>
            </a:r>
          </a:p>
        </p:txBody>
      </p:sp>
      <p:pic>
        <p:nvPicPr>
          <p:cNvPr id="5" name="Picture 4"/>
          <p:cNvPicPr>
            <a:picLocks noChangeAspect="1"/>
          </p:cNvPicPr>
          <p:nvPr/>
        </p:nvPicPr>
        <p:blipFill rotWithShape="1">
          <a:blip r:embed="rId3"/>
          <a:srcRect t="9416"/>
          <a:stretch/>
        </p:blipFill>
        <p:spPr>
          <a:xfrm>
            <a:off x="1348032" y="1696249"/>
            <a:ext cx="6132186" cy="3147401"/>
          </a:xfrm>
          <a:prstGeom prst="rect">
            <a:avLst/>
          </a:prstGeom>
        </p:spPr>
      </p:pic>
      <p:sp>
        <p:nvSpPr>
          <p:cNvPr id="4" name="Text Placeholder 3"/>
          <p:cNvSpPr>
            <a:spLocks noGrp="1"/>
          </p:cNvSpPr>
          <p:nvPr>
            <p:ph type="body" sz="quarter" idx="10"/>
          </p:nvPr>
        </p:nvSpPr>
        <p:spPr/>
        <p:txBody>
          <a:bodyPr/>
          <a:lstStyle/>
          <a:p>
            <a:r>
              <a:rPr lang="en-US" dirty="0">
                <a:hlinkClick r:id="rId4"/>
              </a:rPr>
              <a:t>https://github.com/Azure/azure-cosmosdb-spark/wiki</a:t>
            </a:r>
            <a:endParaRPr lang="en-US" dirty="0"/>
          </a:p>
          <a:p>
            <a:endParaRPr lang="en-US" dirty="0"/>
          </a:p>
        </p:txBody>
      </p:sp>
    </p:spTree>
    <p:extLst>
      <p:ext uri="{BB962C8B-B14F-4D97-AF65-F5344CB8AC3E}">
        <p14:creationId xmlns:p14="http://schemas.microsoft.com/office/powerpoint/2010/main" val="396911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3600" dirty="0"/>
              <a:t>Develop applications with the SQL API</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a:xfrm>
            <a:off x="3685592" y="2174488"/>
            <a:ext cx="5290768" cy="3843751"/>
          </a:xfrm>
        </p:spPr>
        <p:txBody>
          <a:bodyPr>
            <a:normAutofit lnSpcReduction="10000"/>
          </a:bodyPr>
          <a:lstStyle/>
          <a:p>
            <a:r>
              <a:rPr lang="en-US" sz="2000" dirty="0"/>
              <a:t>Optimize SDK and concurrency control</a:t>
            </a:r>
          </a:p>
          <a:p>
            <a:r>
              <a:rPr lang="en-US" sz="2000" dirty="0"/>
              <a:t>Tune request options for CRUD and queries</a:t>
            </a:r>
          </a:p>
          <a:p>
            <a:r>
              <a:rPr lang="en-US" sz="2000" dirty="0"/>
              <a:t>Examine response headers</a:t>
            </a:r>
          </a:p>
          <a:p>
            <a:r>
              <a:rPr lang="en-US" sz="2000" dirty="0"/>
              <a:t>Implement optimistic concurrency control with ETAG</a:t>
            </a:r>
          </a:p>
          <a:p>
            <a:r>
              <a:rPr lang="en-US" sz="2000" dirty="0"/>
              <a:t>Query geospatial data</a:t>
            </a:r>
          </a:p>
          <a:p>
            <a:r>
              <a:rPr lang="en-US" sz="2000" dirty="0"/>
              <a:t>Use advanced SQL query operators for complex documents (nested objects and arrays)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3600" dirty="0"/>
              <a:t>Develop applications with the SQL API</a:t>
            </a:r>
            <a:br>
              <a:rPr lang="en-US" sz="3600" dirty="0"/>
            </a:br>
            <a:r>
              <a:rPr lang="en-US" sz="2000" dirty="0"/>
              <a:t>Continue</a:t>
            </a:r>
            <a:endParaRPr lang="en-US" sz="3600" dirty="0"/>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a:xfrm>
            <a:off x="3685592" y="2408663"/>
            <a:ext cx="5290768" cy="3609576"/>
          </a:xfrm>
        </p:spPr>
        <p:txBody>
          <a:bodyPr>
            <a:normAutofit lnSpcReduction="10000"/>
          </a:bodyPr>
          <a:lstStyle/>
          <a:p>
            <a:r>
              <a:rPr lang="en-US" sz="2000" dirty="0"/>
              <a:t>Perform intra-document JOINs</a:t>
            </a:r>
          </a:p>
          <a:p>
            <a:r>
              <a:rPr lang="en-US" sz="2000" dirty="0"/>
              <a:t>Perform SQL queries</a:t>
            </a:r>
          </a:p>
          <a:p>
            <a:r>
              <a:rPr lang="en-US" sz="2000" dirty="0"/>
              <a:t>Implement user-defined functions</a:t>
            </a:r>
          </a:p>
          <a:p>
            <a:r>
              <a:rPr lang="en-US" sz="2000" dirty="0"/>
              <a:t>Use multi-record transactions with stored procedures</a:t>
            </a:r>
          </a:p>
          <a:p>
            <a:r>
              <a:rPr lang="en-US" sz="2000" dirty="0"/>
              <a:t>Implement a continuation model for bounded execution with stored procedures</a:t>
            </a:r>
          </a:p>
          <a:p>
            <a:r>
              <a:rPr lang="en-US" sz="2000" dirty="0"/>
              <a:t>Implement server-side logic and transactions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422415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5160" y="4459425"/>
            <a:ext cx="5210194" cy="438582"/>
          </a:xfrm>
          <a:prstGeom prst="rect">
            <a:avLst/>
          </a:prstGeom>
          <a:noFill/>
        </p:spPr>
        <p:txBody>
          <a:bodyPr wrap="square" rtlCol="0">
            <a:spAutoFit/>
          </a:bodyPr>
          <a:lstStyle/>
          <a:p>
            <a:pPr algn="ctr" defTabSz="685800" fontAlgn="auto">
              <a:spcBef>
                <a:spcPts val="0"/>
              </a:spcBef>
              <a:spcAft>
                <a:spcPts val="0"/>
              </a:spcAft>
              <a:defRPr/>
            </a:pPr>
            <a:r>
              <a:rPr lang="en-US" sz="2250" b="0" dirty="0">
                <a:solidFill>
                  <a:srgbClr val="00B0F0"/>
                </a:solidFill>
                <a:latin typeface="Segoe UI Semibold" panose="020B0702040204020203" pitchFamily="34" charset="0"/>
                <a:cs typeface="Segoe UI Semibold" panose="020B0702040204020203" pitchFamily="34" charset="0"/>
              </a:rPr>
              <a:t>SQL (DocumentDB) API</a:t>
            </a:r>
            <a:endParaRPr lang="en-US" sz="2250" b="0" u="sng" dirty="0">
              <a:solidFill>
                <a:srgbClr val="00B0F0"/>
              </a:solidFill>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Tree>
    <p:extLst>
      <p:ext uri="{BB962C8B-B14F-4D97-AF65-F5344CB8AC3E}">
        <p14:creationId xmlns:p14="http://schemas.microsoft.com/office/powerpoint/2010/main" val="394313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Playground</a:t>
            </a:r>
          </a:p>
        </p:txBody>
      </p:sp>
      <p:sp>
        <p:nvSpPr>
          <p:cNvPr id="4" name="Text Placeholder 3"/>
          <p:cNvSpPr>
            <a:spLocks noGrp="1"/>
          </p:cNvSpPr>
          <p:nvPr>
            <p:ph type="body" sz="quarter" idx="10"/>
          </p:nvPr>
        </p:nvSpPr>
        <p:spPr/>
        <p:txBody>
          <a:bodyPr/>
          <a:lstStyle/>
          <a:p>
            <a:r>
              <a:rPr lang="en-US" dirty="0">
                <a:hlinkClick r:id="rId3"/>
              </a:rPr>
              <a:t>https://www.documentdb.com/sql/demo</a:t>
            </a:r>
            <a:endParaRPr lang="en-US" dirty="0"/>
          </a:p>
          <a:p>
            <a:endParaRPr lang="en-US" dirty="0"/>
          </a:p>
        </p:txBody>
      </p:sp>
      <p:pic>
        <p:nvPicPr>
          <p:cNvPr id="5" name="Picture 4"/>
          <p:cNvPicPr>
            <a:picLocks noChangeAspect="1"/>
          </p:cNvPicPr>
          <p:nvPr/>
        </p:nvPicPr>
        <p:blipFill>
          <a:blip r:embed="rId4"/>
          <a:stretch>
            <a:fillRect/>
          </a:stretch>
        </p:blipFill>
        <p:spPr>
          <a:xfrm>
            <a:off x="816162" y="659682"/>
            <a:ext cx="7464887" cy="5647455"/>
          </a:xfrm>
          <a:prstGeom prst="rect">
            <a:avLst/>
          </a:prstGeom>
        </p:spPr>
      </p:pic>
    </p:spTree>
    <p:extLst>
      <p:ext uri="{BB962C8B-B14F-4D97-AF65-F5344CB8AC3E}">
        <p14:creationId xmlns:p14="http://schemas.microsoft.com/office/powerpoint/2010/main" val="316810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4000" dirty="0">
                <a:latin typeface="Segoe UI Semibold" panose="020B0702040204020203" pitchFamily="34" charset="0"/>
                <a:cs typeface="Segoe UI Semibold" panose="020B0702040204020203" pitchFamily="34" charset="0"/>
              </a:rPr>
              <a:t>Query Demo</a:t>
            </a:r>
            <a:endParaRPr lang="en-US" dirty="0"/>
          </a:p>
        </p:txBody>
      </p:sp>
      <p:sp>
        <p:nvSpPr>
          <p:cNvPr id="3" name="Subtitle 2"/>
          <p:cNvSpPr>
            <a:spLocks noGrp="1"/>
          </p:cNvSpPr>
          <p:nvPr>
            <p:ph type="subTitle" sz="quarter" idx="1"/>
          </p:nvPr>
        </p:nvSpPr>
        <p:spPr/>
        <p:txBody>
          <a:bodyPr/>
          <a:lstStyle/>
          <a:p>
            <a:r>
              <a:rPr lang="en-US" dirty="0"/>
              <a:t>Perform SQL queries</a:t>
            </a:r>
          </a:p>
          <a:p>
            <a:r>
              <a:rPr lang="en-US" dirty="0"/>
              <a:t>Perform intra-document JOINs</a:t>
            </a:r>
          </a:p>
          <a:p>
            <a:r>
              <a:rPr lang="en-US" dirty="0"/>
              <a:t>Query geospatial data</a:t>
            </a:r>
          </a:p>
          <a:p>
            <a:r>
              <a:rPr lang="en-US" dirty="0"/>
              <a:t>Use advanced SQL query operators for complex documents (nested objects and arrays)</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r>
              <a:rPr lang="en-US" u="sng" dirty="0">
                <a:solidFill>
                  <a:srgbClr val="00B0F0"/>
                </a:solidFill>
                <a:latin typeface="Segoe UI Semibold" panose="020B0702040204020203" pitchFamily="34" charset="0"/>
                <a:cs typeface="Segoe UI Semibold" panose="020B0702040204020203" pitchFamily="34" charset="0"/>
              </a:rPr>
              <a:t>https://www.documentdb.com/sql/demo</a:t>
            </a:r>
            <a:endParaRPr lang="en-US" dirty="0"/>
          </a:p>
        </p:txBody>
      </p:sp>
    </p:spTree>
    <p:extLst>
      <p:ext uri="{BB962C8B-B14F-4D97-AF65-F5344CB8AC3E}">
        <p14:creationId xmlns:p14="http://schemas.microsoft.com/office/powerpoint/2010/main" val="13856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1235292" y="1728497"/>
            <a:ext cx="3298537"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Example: SQL Parameterization</a:t>
            </a:r>
          </a:p>
        </p:txBody>
      </p:sp>
      <p:pic>
        <p:nvPicPr>
          <p:cNvPr id="2" name="Picture 1">
            <a:extLst>
              <a:ext uri="{FF2B5EF4-FFF2-40B4-BE49-F238E27FC236}">
                <a16:creationId xmlns:a16="http://schemas.microsoft.com/office/drawing/2014/main" id="{F4E3D1C8-1674-44A4-978E-88DA4FFCFBA9}"/>
              </a:ext>
            </a:extLst>
          </p:cNvPr>
          <p:cNvPicPr>
            <a:picLocks noChangeAspect="1"/>
          </p:cNvPicPr>
          <p:nvPr/>
        </p:nvPicPr>
        <p:blipFill>
          <a:blip r:embed="rId3"/>
          <a:stretch>
            <a:fillRect/>
          </a:stretch>
        </p:blipFill>
        <p:spPr>
          <a:xfrm>
            <a:off x="1904942" y="2280163"/>
            <a:ext cx="3929063" cy="1450181"/>
          </a:xfrm>
          <a:prstGeom prst="rect">
            <a:avLst/>
          </a:prstGeom>
        </p:spPr>
      </p:pic>
      <p:pic>
        <p:nvPicPr>
          <p:cNvPr id="3" name="Picture 2">
            <a:extLst>
              <a:ext uri="{FF2B5EF4-FFF2-40B4-BE49-F238E27FC236}">
                <a16:creationId xmlns:a16="http://schemas.microsoft.com/office/drawing/2014/main" id="{0633DD1E-34C9-4AAA-9D1B-947B38F8B06D}"/>
              </a:ext>
            </a:extLst>
          </p:cNvPr>
          <p:cNvPicPr>
            <a:picLocks noChangeAspect="1"/>
          </p:cNvPicPr>
          <p:nvPr/>
        </p:nvPicPr>
        <p:blipFill>
          <a:blip r:embed="rId4"/>
          <a:stretch>
            <a:fillRect/>
          </a:stretch>
        </p:blipFill>
        <p:spPr>
          <a:xfrm>
            <a:off x="1904942" y="4317700"/>
            <a:ext cx="3757613" cy="1021556"/>
          </a:xfrm>
          <a:prstGeom prst="rect">
            <a:avLst/>
          </a:prstGeom>
        </p:spPr>
      </p:pic>
      <p:sp>
        <p:nvSpPr>
          <p:cNvPr id="10" name="TextBox 9">
            <a:extLst>
              <a:ext uri="{FF2B5EF4-FFF2-40B4-BE49-F238E27FC236}">
                <a16:creationId xmlns:a16="http://schemas.microsoft.com/office/drawing/2014/main" id="{5A5E2F23-443B-44B0-9EFD-FE5BF7050C49}"/>
              </a:ext>
            </a:extLst>
          </p:cNvPr>
          <p:cNvSpPr txBox="1"/>
          <p:nvPr/>
        </p:nvSpPr>
        <p:spPr>
          <a:xfrm>
            <a:off x="1235291" y="3737575"/>
            <a:ext cx="1698227"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Example: LINQ</a:t>
            </a:r>
          </a:p>
        </p:txBody>
      </p:sp>
      <p:sp>
        <p:nvSpPr>
          <p:cNvPr id="4" name="Title 3"/>
          <p:cNvSpPr>
            <a:spLocks noGrp="1"/>
          </p:cNvSpPr>
          <p:nvPr>
            <p:ph type="title"/>
          </p:nvPr>
        </p:nvSpPr>
        <p:spPr/>
        <p:txBody>
          <a:bodyPr/>
          <a:lstStyle/>
          <a:p>
            <a:r>
              <a:rPr lang="en-US" dirty="0" err="1"/>
              <a:t>DocumentDB</a:t>
            </a:r>
            <a:r>
              <a:rPr lang="en-US" dirty="0"/>
              <a:t> (SQL) API</a:t>
            </a:r>
          </a:p>
        </p:txBody>
      </p:sp>
      <p:sp>
        <p:nvSpPr>
          <p:cNvPr id="8" name="Text Placeholder 7"/>
          <p:cNvSpPr>
            <a:spLocks noGrp="1"/>
          </p:cNvSpPr>
          <p:nvPr>
            <p:ph type="body" sz="quarter" idx="10"/>
          </p:nvPr>
        </p:nvSpPr>
        <p:spPr/>
        <p:txBody>
          <a:bodyPr/>
          <a:lstStyle/>
          <a:p>
            <a:r>
              <a:rPr lang="en-US" dirty="0">
                <a:hlinkClick r:id="rId5"/>
              </a:rPr>
              <a:t>https://docs.microsoft.com/en-us/azure/cosmos-db/sql-api-sql-query</a:t>
            </a:r>
            <a:endParaRPr lang="en-US" dirty="0"/>
          </a:p>
          <a:p>
            <a:endParaRPr lang="en-US" dirty="0"/>
          </a:p>
        </p:txBody>
      </p:sp>
    </p:spTree>
    <p:extLst>
      <p:ext uri="{BB962C8B-B14F-4D97-AF65-F5344CB8AC3E}">
        <p14:creationId xmlns:p14="http://schemas.microsoft.com/office/powerpoint/2010/main" val="19758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WHITE TEMPLATE">
  <a:themeElements>
    <a:clrScheme name="BT - Dk Blue on white - variety">
      <a:dk1>
        <a:srgbClr val="353535"/>
      </a:dk1>
      <a:lt1>
        <a:srgbClr val="FFFFFF"/>
      </a:lt1>
      <a:dk2>
        <a:srgbClr val="002050"/>
      </a:dk2>
      <a:lt2>
        <a:srgbClr val="EAEAEA"/>
      </a:lt2>
      <a:accent1>
        <a:srgbClr val="002050"/>
      </a:accent1>
      <a:accent2>
        <a:srgbClr val="0078D7"/>
      </a:accent2>
      <a:accent3>
        <a:srgbClr val="BAD80A"/>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09.potx" id="{0C6760A6-C74D-4A06-AB24-83E977DCDFF1}" vid="{A6FC7881-1F85-4BCF-9AE6-5C2B8AA977A6}"/>
    </a:ext>
  </a:extLst>
</a:theme>
</file>

<file path=ppt/theme/theme5.xml><?xml version="1.0" encoding="utf-8"?>
<a:theme xmlns:a="http://schemas.openxmlformats.org/drawingml/2006/main" name="2_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2037</Words>
  <Application>Microsoft Office PowerPoint</Application>
  <PresentationFormat>On-screen Show (4:3)</PresentationFormat>
  <Paragraphs>245</Paragraphs>
  <Slides>36</Slides>
  <Notes>35</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36</vt:i4>
      </vt:variant>
    </vt:vector>
  </HeadingPairs>
  <TitlesOfParts>
    <vt:vector size="56" baseType="lpstr">
      <vt:lpstr>Arial</vt:lpstr>
      <vt:lpstr>Times New Roman</vt:lpstr>
      <vt:lpstr>Segoe UI</vt:lpstr>
      <vt:lpstr>segoe-ui_normal</vt:lpstr>
      <vt:lpstr>Segoe UI Semibold</vt:lpstr>
      <vt:lpstr>Calibri</vt:lpstr>
      <vt:lpstr>-apple-system</vt:lpstr>
      <vt:lpstr>Consolas</vt:lpstr>
      <vt:lpstr>Open Sans</vt:lpstr>
      <vt:lpstr>Courier New</vt:lpstr>
      <vt:lpstr>Segoe UI Light</vt:lpstr>
      <vt:lpstr>Segoe UI Semilight</vt:lpstr>
      <vt:lpstr>Wingdings</vt:lpstr>
      <vt:lpstr>Verdana</vt:lpstr>
      <vt:lpstr>Calibri Light</vt:lpstr>
      <vt:lpstr>NG_MOC_Core_ModuleNew2</vt:lpstr>
      <vt:lpstr>16_NG_MOC_Core_ModuleNew2</vt:lpstr>
      <vt:lpstr>Office Theme</vt:lpstr>
      <vt:lpstr>1_WHITE TEMPLATE</vt:lpstr>
      <vt:lpstr>2_WHITE TEMPLATE</vt:lpstr>
      <vt:lpstr>Exam 70-777 Implementing Microsoft Azure Cosmos DB Solutions </vt:lpstr>
      <vt:lpstr>Perform Integration and Develop Solutions</vt:lpstr>
      <vt:lpstr>Perform Integration and Develop Solutions</vt:lpstr>
      <vt:lpstr>Develop applications with the SQL API</vt:lpstr>
      <vt:lpstr>Develop applications with the SQL API Continue</vt:lpstr>
      <vt:lpstr>PowerPoint Presentation</vt:lpstr>
      <vt:lpstr>Query Playground</vt:lpstr>
      <vt:lpstr>Query Demo</vt:lpstr>
      <vt:lpstr>DocumentDB (SQL) API</vt:lpstr>
      <vt:lpstr>DocumentDB (SQL) API</vt:lpstr>
      <vt:lpstr>DocumentDB (SQL) API</vt:lpstr>
      <vt:lpstr>Stored procedures</vt:lpstr>
      <vt:lpstr>User-Defined Functions</vt:lpstr>
      <vt:lpstr>Replicate Data Across the World</vt:lpstr>
      <vt:lpstr>Importing Data</vt:lpstr>
      <vt:lpstr>Document Explorer</vt:lpstr>
      <vt:lpstr>Data Migration Tool</vt:lpstr>
      <vt:lpstr>Data Explorer</vt:lpstr>
      <vt:lpstr>Implement event-driven applications by using Azure functions, triggers and Cosmos DB change feed</vt:lpstr>
      <vt:lpstr>Triggers</vt:lpstr>
      <vt:lpstr>Change Feed</vt:lpstr>
      <vt:lpstr>Azure Cosmos DB Change Feed</vt:lpstr>
      <vt:lpstr>Common Scenarios</vt:lpstr>
      <vt:lpstr>Event Sourcing for Microservices</vt:lpstr>
      <vt:lpstr>Materializing Views</vt:lpstr>
      <vt:lpstr>Replicating Data</vt:lpstr>
      <vt:lpstr>Working with Change Feed</vt:lpstr>
      <vt:lpstr>Working with Change Feed</vt:lpstr>
      <vt:lpstr>Working with Change Feed</vt:lpstr>
      <vt:lpstr>Change Feed Processor Library</vt:lpstr>
      <vt:lpstr>Behind the Scenes</vt:lpstr>
      <vt:lpstr>Working with Change Feed Processor Library</vt:lpstr>
      <vt:lpstr>Working with Change Feed Processor Library</vt:lpstr>
      <vt:lpstr>Analyze Cosmos DB data with Apache Spark connector</vt:lpstr>
      <vt:lpstr>Azure Cosmos DB + Spark include</vt:lpstr>
      <vt:lpstr>Push down predicates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2018-04-30T01:22:26Z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