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0" r:id="rId1"/>
  </p:sldMasterIdLst>
  <p:notesMasterIdLst>
    <p:notesMasterId r:id="rId11"/>
  </p:notesMasterIdLst>
  <p:handoutMasterIdLst>
    <p:handoutMasterId r:id="rId12"/>
  </p:handoutMasterIdLst>
  <p:sldIdLst>
    <p:sldId id="259" r:id="rId2"/>
    <p:sldId id="258" r:id="rId3"/>
    <p:sldId id="260" r:id="rId4"/>
    <p:sldId id="261" r:id="rId5"/>
    <p:sldId id="262" r:id="rId6"/>
    <p:sldId id="263" r:id="rId7"/>
    <p:sldId id="265" r:id="rId8"/>
    <p:sldId id="264" r:id="rId9"/>
    <p:sldId id="266" r:id="rId1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93663" indent="363538"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188913" indent="725488"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284163" indent="1087438"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379413" indent="1449388"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C5C5C5"/>
    <a:srgbClr val="D3D3D3"/>
    <a:srgbClr val="C0C0C0"/>
    <a:srgbClr val="E2E2E2"/>
    <a:srgbClr val="DDDDDD"/>
    <a:srgbClr val="C9C9C9"/>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713" autoAdjust="0"/>
  </p:normalViewPr>
  <p:slideViewPr>
    <p:cSldViewPr snapToGrid="0">
      <p:cViewPr varScale="1">
        <p:scale>
          <a:sx n="53" d="100"/>
          <a:sy n="53" d="100"/>
        </p:scale>
        <p:origin x="36"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8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tya Balaji" userId="df1b3410af00d234" providerId="LiveId" clId="{967ECE43-3570-49BF-AFB7-DE2CE63848FB}"/>
  </pc:docChgLst>
  <pc:docChgLst>
    <pc:chgData name="Mohit Manchella" userId="0b5a7c660e1a4df9" providerId="LiveId" clId="{B0D4DF0E-61EB-7348-98CD-866683DB9F90}"/>
  </pc:docChgLst>
  <pc:docChgLst>
    <pc:chgData name="Balaji, Adhitya" userId="0eabc40a-1db9-4f60-8c92-782b9faae0da" providerId="ADAL" clId="{8D2D23CC-B52E-4A94-9667-DA3674A3BBD5}"/>
    <pc:docChg chg="modSld">
      <pc:chgData name="Balaji, Adhitya" userId="0eabc40a-1db9-4f60-8c92-782b9faae0da" providerId="ADAL" clId="{8D2D23CC-B52E-4A94-9667-DA3674A3BBD5}" dt="2018-10-17T21:14:51.505" v="6" actId="20577"/>
      <pc:docMkLst>
        <pc:docMk/>
      </pc:docMkLst>
      <pc:sldChg chg="modSp">
        <pc:chgData name="Balaji, Adhitya" userId="0eabc40a-1db9-4f60-8c92-782b9faae0da" providerId="ADAL" clId="{8D2D23CC-B52E-4A94-9667-DA3674A3BBD5}" dt="2018-10-17T21:14:51.505" v="6" actId="20577"/>
        <pc:sldMkLst>
          <pc:docMk/>
          <pc:sldMk cId="3569099850" sldId="266"/>
        </pc:sldMkLst>
        <pc:spChg chg="mod">
          <ac:chgData name="Balaji, Adhitya" userId="0eabc40a-1db9-4f60-8c92-782b9faae0da" providerId="ADAL" clId="{8D2D23CC-B52E-4A94-9667-DA3674A3BBD5}" dt="2018-10-17T21:14:51.505" v="6" actId="20577"/>
          <ac:spMkLst>
            <pc:docMk/>
            <pc:sldMk cId="3569099850" sldId="266"/>
            <ac:spMk id="3" creationId="{1DB4DD09-C0BD-254C-BB76-F7FD6EA046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F3C435F7-1C2D-4DD7-B0A1-5557CA5A0FA4}" type="datetime1">
              <a:rPr lang="en-US" altLang="en-US"/>
              <a:pPr/>
              <a:t>10/17/2018</a:t>
            </a:fld>
            <a:endParaRPr lang="en-US" altLang="en-US"/>
          </a:p>
        </p:txBody>
      </p:sp>
      <p:sp>
        <p:nvSpPr>
          <p:cNvPr id="4" name="Footer Placeholder 3"/>
          <p:cNvSpPr>
            <a:spLocks noGrp="1"/>
          </p:cNvSpPr>
          <p:nvPr>
            <p:ph type="ftr" sz="quarter" idx="2"/>
          </p:nvPr>
        </p:nvSpPr>
        <p:spPr>
          <a:xfrm>
            <a:off x="0" y="8829675"/>
            <a:ext cx="3038475" cy="465138"/>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2FC832B-A2A5-42F6-82F6-404E56454A25}" type="slidenum">
              <a:rPr lang="en-US" altLang="en-US"/>
              <a:pPr/>
              <a:t>‹#›</a:t>
            </a:fld>
            <a:endParaRPr lang="en-US" altLang="en-US"/>
          </a:p>
        </p:txBody>
      </p:sp>
    </p:spTree>
    <p:extLst>
      <p:ext uri="{BB962C8B-B14F-4D97-AF65-F5344CB8AC3E}">
        <p14:creationId xmlns:p14="http://schemas.microsoft.com/office/powerpoint/2010/main" val="322723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F3264884-409D-4A28-A929-B87353B08C90}" type="datetimeFigureOut">
              <a:rPr lang="en-US" smtClean="0"/>
              <a:t>10/17/2018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567FA19-747E-4EEC-849D-333B9E832667}" type="slidenum">
              <a:rPr lang="en-US" smtClean="0"/>
              <a:t>‹#›</a:t>
            </a:fld>
            <a:endParaRPr lang="en-US"/>
          </a:p>
        </p:txBody>
      </p:sp>
    </p:spTree>
    <p:extLst>
      <p:ext uri="{BB962C8B-B14F-4D97-AF65-F5344CB8AC3E}">
        <p14:creationId xmlns:p14="http://schemas.microsoft.com/office/powerpoint/2010/main" val="90547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last two months</a:t>
            </a:r>
          </a:p>
          <a:p>
            <a:r>
              <a:rPr lang="en-US" dirty="0"/>
              <a:t>This summer we worked under</a:t>
            </a:r>
          </a:p>
        </p:txBody>
      </p:sp>
      <p:sp>
        <p:nvSpPr>
          <p:cNvPr id="4" name="Slide Number Placeholder 3"/>
          <p:cNvSpPr>
            <a:spLocks noGrp="1"/>
          </p:cNvSpPr>
          <p:nvPr>
            <p:ph type="sldNum" sz="quarter" idx="10"/>
          </p:nvPr>
        </p:nvSpPr>
        <p:spPr/>
        <p:txBody>
          <a:bodyPr/>
          <a:lstStyle/>
          <a:p>
            <a:fld id="{E567FA19-747E-4EEC-849D-333B9E832667}" type="slidenum">
              <a:rPr lang="en-US" smtClean="0"/>
              <a:t>1</a:t>
            </a:fld>
            <a:endParaRPr lang="en-US"/>
          </a:p>
        </p:txBody>
      </p:sp>
    </p:spTree>
    <p:extLst>
      <p:ext uri="{BB962C8B-B14F-4D97-AF65-F5344CB8AC3E}">
        <p14:creationId xmlns:p14="http://schemas.microsoft.com/office/powerpoint/2010/main" val="84912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Strapped for funding, and are looking for innovative ways to cut down on their expenses.</a:t>
            </a:r>
          </a:p>
        </p:txBody>
      </p:sp>
      <p:sp>
        <p:nvSpPr>
          <p:cNvPr id="4" name="Slide Number Placeholder 3"/>
          <p:cNvSpPr>
            <a:spLocks noGrp="1"/>
          </p:cNvSpPr>
          <p:nvPr>
            <p:ph type="sldNum" sz="quarter" idx="10"/>
          </p:nvPr>
        </p:nvSpPr>
        <p:spPr/>
        <p:txBody>
          <a:bodyPr/>
          <a:lstStyle/>
          <a:p>
            <a:fld id="{E567FA19-747E-4EEC-849D-333B9E832667}" type="slidenum">
              <a:rPr lang="en-US" smtClean="0"/>
              <a:t>3</a:t>
            </a:fld>
            <a:endParaRPr lang="en-US"/>
          </a:p>
        </p:txBody>
      </p:sp>
    </p:spTree>
    <p:extLst>
      <p:ext uri="{BB962C8B-B14F-4D97-AF65-F5344CB8AC3E}">
        <p14:creationId xmlns:p14="http://schemas.microsoft.com/office/powerpoint/2010/main" val="226619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develop our prediction model </a:t>
            </a:r>
          </a:p>
        </p:txBody>
      </p:sp>
      <p:sp>
        <p:nvSpPr>
          <p:cNvPr id="4" name="Slide Number Placeholder 3"/>
          <p:cNvSpPr>
            <a:spLocks noGrp="1"/>
          </p:cNvSpPr>
          <p:nvPr>
            <p:ph type="sldNum" sz="quarter" idx="10"/>
          </p:nvPr>
        </p:nvSpPr>
        <p:spPr/>
        <p:txBody>
          <a:bodyPr/>
          <a:lstStyle/>
          <a:p>
            <a:fld id="{E567FA19-747E-4EEC-849D-333B9E832667}" type="slidenum">
              <a:rPr lang="en-US" smtClean="0"/>
              <a:t>4</a:t>
            </a:fld>
            <a:endParaRPr lang="en-US"/>
          </a:p>
        </p:txBody>
      </p:sp>
    </p:spTree>
    <p:extLst>
      <p:ext uri="{BB962C8B-B14F-4D97-AF65-F5344CB8AC3E}">
        <p14:creationId xmlns:p14="http://schemas.microsoft.com/office/powerpoint/2010/main" val="362510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753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35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20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067" y="2174876"/>
            <a:ext cx="4040188" cy="3951221"/>
          </a:xfrm>
          <a:prstGeom prst="rect">
            <a:avLst/>
          </a:prstGeom>
        </p:spPr>
        <p:txBody>
          <a:bodyPr lIns="19047" tIns="9523" rIns="19047" bIns="9523"/>
          <a:lstStyle>
            <a:lvl1pPr>
              <a:defRPr sz="500"/>
            </a:lvl1pPr>
            <a:lvl2pPr>
              <a:defRPr sz="400"/>
            </a:lvl2pPr>
            <a:lvl3pPr>
              <a:defRPr sz="400"/>
            </a:lvl3pPr>
            <a:lvl4pPr>
              <a:defRPr sz="300"/>
            </a:lvl4pPr>
            <a:lvl5pPr>
              <a:defRPr sz="300"/>
            </a:lvl5pPr>
            <a:lvl6pPr>
              <a:defRPr sz="300"/>
            </a:lvl6pPr>
            <a:lvl7pPr>
              <a:defRPr sz="300"/>
            </a:lvl7pPr>
            <a:lvl8pPr>
              <a:defRPr sz="300"/>
            </a:lvl8pPr>
            <a:lvl9pPr>
              <a:defRPr sz="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92" y="2174876"/>
            <a:ext cx="4041841" cy="3951221"/>
          </a:xfrm>
          <a:prstGeom prst="rect">
            <a:avLst/>
          </a:prstGeom>
        </p:spPr>
        <p:txBody>
          <a:bodyPr lIns="19047" tIns="9523" rIns="19047" bIns="9523"/>
          <a:lstStyle>
            <a:lvl1pPr>
              <a:defRPr sz="500"/>
            </a:lvl1pPr>
            <a:lvl2pPr>
              <a:defRPr sz="400"/>
            </a:lvl2pPr>
            <a:lvl3pPr>
              <a:defRPr sz="400"/>
            </a:lvl3pPr>
            <a:lvl4pPr>
              <a:defRPr sz="300"/>
            </a:lvl4pPr>
            <a:lvl5pPr>
              <a:defRPr sz="300"/>
            </a:lvl5pPr>
            <a:lvl6pPr>
              <a:defRPr sz="300"/>
            </a:lvl6pPr>
            <a:lvl7pPr>
              <a:defRPr sz="300"/>
            </a:lvl7pPr>
            <a:lvl8pPr>
              <a:defRPr sz="300"/>
            </a:lvl8pPr>
            <a:lvl9pPr>
              <a:defRPr sz="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21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597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28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24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71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27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329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580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10/17/2018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
        <p:nvSpPr>
          <p:cNvPr id="7" name="Text Box 37">
            <a:extLst>
              <a:ext uri="{FF2B5EF4-FFF2-40B4-BE49-F238E27FC236}">
                <a16:creationId xmlns:a16="http://schemas.microsoft.com/office/drawing/2014/main" id="{C136F893-A090-2D41-86B3-CFDDD97412CE}"/>
              </a:ext>
            </a:extLst>
          </p:cNvPr>
          <p:cNvSpPr txBox="1">
            <a:spLocks noChangeArrowheads="1"/>
          </p:cNvSpPr>
          <p:nvPr userDrawn="1"/>
        </p:nvSpPr>
        <p:spPr bwMode="auto">
          <a:xfrm>
            <a:off x="5494338" y="6318250"/>
            <a:ext cx="3343275" cy="157163"/>
          </a:xfrm>
          <a:prstGeom prst="rect">
            <a:avLst/>
          </a:prstGeom>
          <a:noFill/>
          <a:ln>
            <a:noFill/>
          </a:ln>
          <a:extLst/>
        </p:spPr>
        <p:txBody>
          <a:bodyPr lIns="19047" tIns="9523" rIns="19047" bIns="95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900">
                <a:solidFill>
                  <a:schemeClr val="bg2"/>
                </a:solidFill>
                <a:latin typeface="Calibri" charset="0"/>
                <a:cs typeface="Calibri" charset="0"/>
              </a:rPr>
              <a:t>ACCELERATING CLINICAL AND TRANSLATIONAL RESEARCH</a:t>
            </a:r>
          </a:p>
        </p:txBody>
      </p:sp>
      <p:sp>
        <p:nvSpPr>
          <p:cNvPr id="8" name="Line 39">
            <a:extLst>
              <a:ext uri="{FF2B5EF4-FFF2-40B4-BE49-F238E27FC236}">
                <a16:creationId xmlns:a16="http://schemas.microsoft.com/office/drawing/2014/main" id="{1C3C28ED-FA2C-2C48-9E05-9DFFB382537D}"/>
              </a:ext>
            </a:extLst>
          </p:cNvPr>
          <p:cNvSpPr>
            <a:spLocks noChangeShapeType="1"/>
          </p:cNvSpPr>
          <p:nvPr userDrawn="1"/>
        </p:nvSpPr>
        <p:spPr bwMode="auto">
          <a:xfrm>
            <a:off x="0" y="6126163"/>
            <a:ext cx="9144000" cy="0"/>
          </a:xfrm>
          <a:prstGeom prst="line">
            <a:avLst/>
          </a:prstGeom>
          <a:noFill/>
          <a:ln w="9525" cap="flat" cmpd="sng" algn="ctr">
            <a:solidFill>
              <a:schemeClr val="accent6">
                <a:lumMod val="75000"/>
              </a:schemeClr>
            </a:solidFill>
            <a:prstDash val="solid"/>
            <a:round/>
            <a:headEnd type="none" w="med" len="med"/>
            <a:tailEnd type="none" w="med" len="med"/>
          </a:ln>
          <a:effectLst/>
        </p:spPr>
        <p:txBody>
          <a:bodyPr lIns="19047" tIns="9523" rIns="19047" bIns="9523"/>
          <a:lstStyle/>
          <a:p>
            <a:pPr eaLnBrk="1" hangingPunct="1">
              <a:defRPr/>
            </a:pPr>
            <a:endParaRPr lang="en-US">
              <a:ea typeface="+mn-ea"/>
            </a:endParaRPr>
          </a:p>
        </p:txBody>
      </p:sp>
      <p:sp>
        <p:nvSpPr>
          <p:cNvPr id="9" name="Rectangle 13">
            <a:extLst>
              <a:ext uri="{FF2B5EF4-FFF2-40B4-BE49-F238E27FC236}">
                <a16:creationId xmlns:a16="http://schemas.microsoft.com/office/drawing/2014/main" id="{1BAA8C78-0B1C-144E-8E33-FB270B0F80FC}"/>
              </a:ext>
            </a:extLst>
          </p:cNvPr>
          <p:cNvSpPr>
            <a:spLocks noChangeArrowheads="1"/>
          </p:cNvSpPr>
          <p:nvPr userDrawn="1"/>
        </p:nvSpPr>
        <p:spPr bwMode="auto">
          <a:xfrm>
            <a:off x="7739063" y="6484938"/>
            <a:ext cx="11112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47" tIns="9523" rIns="19047" bIns="9523">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000" u="sng">
                <a:solidFill>
                  <a:schemeClr val="accent2"/>
                </a:solidFill>
                <a:latin typeface="Calibri" charset="0"/>
              </a:rPr>
              <a:t>www.indianactsi.org</a:t>
            </a:r>
          </a:p>
        </p:txBody>
      </p:sp>
      <p:pic>
        <p:nvPicPr>
          <p:cNvPr id="10" name="Picture 1" descr="ctsi_ppt.png">
            <a:extLst>
              <a:ext uri="{FF2B5EF4-FFF2-40B4-BE49-F238E27FC236}">
                <a16:creationId xmlns:a16="http://schemas.microsoft.com/office/drawing/2014/main" id="{001CACDB-A991-414C-B3A9-6FC1C118A35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25425" y="6229350"/>
            <a:ext cx="14351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3317034"/>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365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DB3-E03B-6642-AA77-3507EDF18007}"/>
              </a:ext>
            </a:extLst>
          </p:cNvPr>
          <p:cNvSpPr>
            <a:spLocks noGrp="1"/>
          </p:cNvSpPr>
          <p:nvPr>
            <p:ph type="ctrTitle"/>
          </p:nvPr>
        </p:nvSpPr>
        <p:spPr>
          <a:xfrm>
            <a:off x="602803" y="2320563"/>
            <a:ext cx="7772135" cy="1469760"/>
          </a:xfrm>
        </p:spPr>
        <p:txBody>
          <a:bodyPr>
            <a:noAutofit/>
          </a:bodyPr>
          <a:lstStyle/>
          <a:p>
            <a:pPr algn="ctr"/>
            <a:r>
              <a:rPr lang="en-US" sz="4400" dirty="0"/>
              <a:t>Predicting side effects of unknown drugs using the Simplified Molecular Input Line Entry System (SMILES)  </a:t>
            </a:r>
          </a:p>
        </p:txBody>
      </p:sp>
      <p:sp>
        <p:nvSpPr>
          <p:cNvPr id="3" name="Subtitle 2">
            <a:extLst>
              <a:ext uri="{FF2B5EF4-FFF2-40B4-BE49-F238E27FC236}">
                <a16:creationId xmlns:a16="http://schemas.microsoft.com/office/drawing/2014/main" id="{76772B9E-7EF6-8F4B-91AA-3CB3C7D8198D}"/>
              </a:ext>
            </a:extLst>
          </p:cNvPr>
          <p:cNvSpPr>
            <a:spLocks noGrp="1"/>
          </p:cNvSpPr>
          <p:nvPr>
            <p:ph type="subTitle" idx="1"/>
          </p:nvPr>
        </p:nvSpPr>
        <p:spPr>
          <a:xfrm>
            <a:off x="1046567" y="4741754"/>
            <a:ext cx="6884606" cy="861420"/>
          </a:xfrm>
        </p:spPr>
        <p:txBody>
          <a:bodyPr/>
          <a:lstStyle/>
          <a:p>
            <a:pPr algn="ctr"/>
            <a:r>
              <a:rPr lang="en-US" dirty="0">
                <a:solidFill>
                  <a:schemeClr val="tx1"/>
                </a:solidFill>
              </a:rPr>
              <a:t>By </a:t>
            </a:r>
            <a:r>
              <a:rPr lang="en-US" dirty="0" err="1">
                <a:solidFill>
                  <a:schemeClr val="tx1"/>
                </a:solidFill>
              </a:rPr>
              <a:t>Adhitya</a:t>
            </a:r>
            <a:r>
              <a:rPr lang="en-US" dirty="0">
                <a:solidFill>
                  <a:schemeClr val="tx1"/>
                </a:solidFill>
              </a:rPr>
              <a:t> Balaji and Mohit Manchella</a:t>
            </a:r>
          </a:p>
        </p:txBody>
      </p:sp>
    </p:spTree>
    <p:extLst>
      <p:ext uri="{BB962C8B-B14F-4D97-AF65-F5344CB8AC3E}">
        <p14:creationId xmlns:p14="http://schemas.microsoft.com/office/powerpoint/2010/main" val="216866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bwMode="auto">
          <a:xfrm>
            <a:off x="457200" y="312614"/>
            <a:ext cx="8229600" cy="1044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ctr"/>
            <a:r>
              <a:rPr lang="en-US" altLang="en-US" dirty="0">
                <a:ea typeface="ＭＳ Ｐゴシック" pitchFamily="34" charset="-128"/>
              </a:rPr>
              <a:t>Background</a:t>
            </a:r>
          </a:p>
        </p:txBody>
      </p:sp>
      <p:sp>
        <p:nvSpPr>
          <p:cNvPr id="4098" name="Content Placeholder 2"/>
          <p:cNvSpPr>
            <a:spLocks noGrp="1"/>
          </p:cNvSpPr>
          <p:nvPr>
            <p:ph idx="1"/>
          </p:nvPr>
        </p:nvSpPr>
        <p:spPr bwMode="auto">
          <a:xfrm>
            <a:off x="457200" y="1762208"/>
            <a:ext cx="8229600" cy="3722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a:bodyPr>
          <a:lstStyle/>
          <a:p>
            <a:pPr marL="0" indent="0">
              <a:buNone/>
            </a:pPr>
            <a:r>
              <a:rPr lang="en-US" altLang="en-US" sz="3200" b="1" dirty="0">
                <a:ea typeface="ＭＳ Ｐゴシック" pitchFamily="34" charset="-128"/>
              </a:rPr>
              <a:t>What does our application do?</a:t>
            </a:r>
          </a:p>
          <a:p>
            <a:pPr>
              <a:buFontTx/>
              <a:buChar char="-"/>
            </a:pPr>
            <a:r>
              <a:rPr lang="en-US" altLang="en-US" sz="2200" dirty="0">
                <a:ea typeface="ＭＳ Ｐゴシック" pitchFamily="34" charset="-128"/>
              </a:rPr>
              <a:t>Displays the structural representation and the SMILE of a compound given the compound ID number assigned to it</a:t>
            </a:r>
          </a:p>
          <a:p>
            <a:pPr>
              <a:buFontTx/>
              <a:buChar char="-"/>
            </a:pPr>
            <a:r>
              <a:rPr lang="en-US" altLang="en-US" sz="2200" dirty="0">
                <a:ea typeface="ＭＳ Ｐゴシック" pitchFamily="34" charset="-128"/>
              </a:rPr>
              <a:t>Predicts the presence of side effects of a particular drug</a:t>
            </a:r>
          </a:p>
          <a:p>
            <a:pPr>
              <a:buFontTx/>
              <a:buChar char="-"/>
            </a:pPr>
            <a:r>
              <a:rPr lang="en-US" altLang="en-US" sz="2200" dirty="0">
                <a:ea typeface="ＭＳ Ｐゴシック" pitchFamily="34" charset="-128"/>
              </a:rPr>
              <a:t>Reports data regarding the accuracy of the model’s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FEAA-6D59-A94C-84A0-35534671DEF0}"/>
              </a:ext>
            </a:extLst>
          </p:cNvPr>
          <p:cNvSpPr>
            <a:spLocks noGrp="1"/>
          </p:cNvSpPr>
          <p:nvPr>
            <p:ph type="title"/>
          </p:nvPr>
        </p:nvSpPr>
        <p:spPr>
          <a:xfrm>
            <a:off x="484710" y="452718"/>
            <a:ext cx="8208028" cy="1400530"/>
          </a:xfrm>
        </p:spPr>
        <p:txBody>
          <a:bodyPr/>
          <a:lstStyle/>
          <a:p>
            <a:pPr algn="ctr"/>
            <a:r>
              <a:rPr lang="en-US" dirty="0"/>
              <a:t>Practical Applications</a:t>
            </a:r>
          </a:p>
        </p:txBody>
      </p:sp>
      <p:sp>
        <p:nvSpPr>
          <p:cNvPr id="3" name="Content Placeholder 2">
            <a:extLst>
              <a:ext uri="{FF2B5EF4-FFF2-40B4-BE49-F238E27FC236}">
                <a16:creationId xmlns:a16="http://schemas.microsoft.com/office/drawing/2014/main" id="{E93E59F4-F66D-9B4D-9A87-096A3598EC6A}"/>
              </a:ext>
            </a:extLst>
          </p:cNvPr>
          <p:cNvSpPr>
            <a:spLocks noGrp="1"/>
          </p:cNvSpPr>
          <p:nvPr>
            <p:ph idx="1"/>
          </p:nvPr>
        </p:nvSpPr>
        <p:spPr>
          <a:xfrm>
            <a:off x="1232897" y="1853248"/>
            <a:ext cx="6711654" cy="4195481"/>
          </a:xfrm>
        </p:spPr>
        <p:txBody>
          <a:bodyPr>
            <a:normAutofit/>
          </a:bodyPr>
          <a:lstStyle/>
          <a:p>
            <a:pPr marL="0" indent="0">
              <a:buNone/>
            </a:pPr>
            <a:r>
              <a:rPr lang="en-US" sz="3200" b="1" dirty="0"/>
              <a:t>Why use this application?</a:t>
            </a:r>
          </a:p>
          <a:p>
            <a:pPr>
              <a:buFontTx/>
              <a:buChar char="-"/>
            </a:pPr>
            <a:r>
              <a:rPr lang="en-US" sz="2200" dirty="0"/>
              <a:t>Often times side effect testing for drugs is an expensive and lengthy procedure</a:t>
            </a:r>
          </a:p>
          <a:p>
            <a:pPr>
              <a:buFontTx/>
              <a:buChar char="-"/>
            </a:pPr>
            <a:r>
              <a:rPr lang="en-US" sz="2200" dirty="0"/>
              <a:t>Saves time by cutting down on side effect clinical testing expenses</a:t>
            </a:r>
          </a:p>
          <a:p>
            <a:pPr>
              <a:buFontTx/>
              <a:buChar char="-"/>
            </a:pPr>
            <a:r>
              <a:rPr lang="en-US" sz="2200" dirty="0"/>
              <a:t>Warns the producers of a possible side effect to look for</a:t>
            </a:r>
          </a:p>
          <a:p>
            <a:pPr>
              <a:buFontTx/>
              <a:buChar char="-"/>
            </a:pPr>
            <a:r>
              <a:rPr lang="en-US" sz="2200" dirty="0"/>
              <a:t>Confirms discovered side effects of FDA approved drugs</a:t>
            </a:r>
          </a:p>
          <a:p>
            <a:pPr>
              <a:buFontTx/>
              <a:buChar char="-"/>
            </a:pPr>
            <a:endParaRPr lang="en-US" sz="2200" dirty="0"/>
          </a:p>
          <a:p>
            <a:pPr>
              <a:buFontTx/>
              <a:buChar char="-"/>
            </a:pPr>
            <a:endParaRPr lang="en-US" sz="2200" dirty="0"/>
          </a:p>
        </p:txBody>
      </p:sp>
    </p:spTree>
    <p:extLst>
      <p:ext uri="{BB962C8B-B14F-4D97-AF65-F5344CB8AC3E}">
        <p14:creationId xmlns:p14="http://schemas.microsoft.com/office/powerpoint/2010/main" val="179927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EA05-87CC-8242-8532-CE9C6A872E1F}"/>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D0F36A49-E9B0-2148-80C7-E4DDDC70D51B}"/>
              </a:ext>
            </a:extLst>
          </p:cNvPr>
          <p:cNvSpPr>
            <a:spLocks noGrp="1"/>
          </p:cNvSpPr>
          <p:nvPr>
            <p:ph idx="1"/>
          </p:nvPr>
        </p:nvSpPr>
        <p:spPr/>
        <p:txBody>
          <a:bodyPr/>
          <a:lstStyle/>
          <a:p>
            <a:r>
              <a:rPr lang="en-US" dirty="0"/>
              <a:t>Used a Support Vector Machine (SVM) classification model to predict side effects</a:t>
            </a:r>
          </a:p>
          <a:p>
            <a:r>
              <a:rPr lang="en-US" dirty="0"/>
              <a:t>Separates data points into two groups based on a “best fit line” or </a:t>
            </a:r>
            <a:r>
              <a:rPr lang="en-US" b="1" i="1" dirty="0"/>
              <a:t>decision boundary</a:t>
            </a:r>
            <a:endParaRPr lang="en-US" dirty="0"/>
          </a:p>
          <a:p>
            <a:r>
              <a:rPr lang="en-US" dirty="0"/>
              <a:t>The value of the unknown data point can be predicted based on it’s location relative to the decision boundary</a:t>
            </a:r>
          </a:p>
          <a:p>
            <a:endParaRPr lang="en-US" dirty="0"/>
          </a:p>
          <a:p>
            <a:pPr marL="0" indent="0">
              <a:buNone/>
            </a:pPr>
            <a:endParaRPr lang="en-US" dirty="0"/>
          </a:p>
        </p:txBody>
      </p:sp>
    </p:spTree>
    <p:extLst>
      <p:ext uri="{BB962C8B-B14F-4D97-AF65-F5344CB8AC3E}">
        <p14:creationId xmlns:p14="http://schemas.microsoft.com/office/powerpoint/2010/main" val="36793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7CA5-C75E-FE4F-84DA-30FD6D7C9753}"/>
              </a:ext>
            </a:extLst>
          </p:cNvPr>
          <p:cNvSpPr>
            <a:spLocks noGrp="1"/>
          </p:cNvSpPr>
          <p:nvPr>
            <p:ph type="title"/>
          </p:nvPr>
        </p:nvSpPr>
        <p:spPr/>
        <p:txBody>
          <a:bodyPr/>
          <a:lstStyle/>
          <a:p>
            <a:pPr algn="ctr"/>
            <a:r>
              <a:rPr lang="en-US" dirty="0"/>
              <a:t>SVM Example</a:t>
            </a:r>
          </a:p>
        </p:txBody>
      </p:sp>
      <p:pic>
        <p:nvPicPr>
          <p:cNvPr id="4" name="Content Placeholder 3">
            <a:extLst>
              <a:ext uri="{FF2B5EF4-FFF2-40B4-BE49-F238E27FC236}">
                <a16:creationId xmlns:a16="http://schemas.microsoft.com/office/drawing/2014/main" id="{4C150F46-925C-3F41-92DE-763BE779EBC0}"/>
              </a:ext>
            </a:extLst>
          </p:cNvPr>
          <p:cNvPicPr>
            <a:picLocks noGrp="1" noChangeAspect="1"/>
          </p:cNvPicPr>
          <p:nvPr>
            <p:ph idx="1"/>
          </p:nvPr>
        </p:nvPicPr>
        <p:blipFill>
          <a:blip r:embed="rId2"/>
          <a:stretch>
            <a:fillRect/>
          </a:stretch>
        </p:blipFill>
        <p:spPr>
          <a:xfrm>
            <a:off x="990033" y="1690689"/>
            <a:ext cx="7163933" cy="4288829"/>
          </a:xfrm>
          <a:prstGeom prst="rect">
            <a:avLst/>
          </a:prstGeom>
        </p:spPr>
      </p:pic>
    </p:spTree>
    <p:extLst>
      <p:ext uri="{BB962C8B-B14F-4D97-AF65-F5344CB8AC3E}">
        <p14:creationId xmlns:p14="http://schemas.microsoft.com/office/powerpoint/2010/main" val="318848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D78A-1C65-DE4F-B36E-D26DCB21711D}"/>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DB1C044D-5419-F042-9308-F1B20A864606}"/>
              </a:ext>
            </a:extLst>
          </p:cNvPr>
          <p:cNvSpPr>
            <a:spLocks noGrp="1"/>
          </p:cNvSpPr>
          <p:nvPr>
            <p:ph idx="1"/>
          </p:nvPr>
        </p:nvSpPr>
        <p:spPr/>
        <p:txBody>
          <a:bodyPr>
            <a:normAutofit/>
          </a:bodyPr>
          <a:lstStyle/>
          <a:p>
            <a:r>
              <a:rPr lang="en-US" dirty="0"/>
              <a:t>All code was written in Python</a:t>
            </a:r>
          </a:p>
          <a:p>
            <a:r>
              <a:rPr lang="en-US" dirty="0"/>
              <a:t>Imported Python libraries</a:t>
            </a:r>
          </a:p>
          <a:p>
            <a:pPr lvl="1"/>
            <a:r>
              <a:rPr lang="en-US" dirty="0" err="1"/>
              <a:t>RDKit</a:t>
            </a:r>
            <a:r>
              <a:rPr lang="en-US" dirty="0"/>
              <a:t>, </a:t>
            </a:r>
            <a:r>
              <a:rPr lang="en-US" dirty="0" err="1"/>
              <a:t>Scikit</a:t>
            </a:r>
            <a:r>
              <a:rPr lang="en-US" dirty="0"/>
              <a:t>, </a:t>
            </a:r>
            <a:r>
              <a:rPr lang="en-US" dirty="0" err="1"/>
              <a:t>Tkinter</a:t>
            </a:r>
            <a:endParaRPr lang="en-US" dirty="0"/>
          </a:p>
          <a:p>
            <a:pPr lvl="1"/>
            <a:r>
              <a:rPr lang="en-US" dirty="0"/>
              <a:t>Purpose of importing libraries</a:t>
            </a:r>
          </a:p>
          <a:p>
            <a:r>
              <a:rPr lang="en-US" dirty="0"/>
              <a:t>SVM</a:t>
            </a:r>
          </a:p>
          <a:p>
            <a:pPr lvl="1"/>
            <a:r>
              <a:rPr lang="en-US" dirty="0"/>
              <a:t>Divide the dataset into training and testing models</a:t>
            </a:r>
          </a:p>
          <a:p>
            <a:pPr lvl="1"/>
            <a:r>
              <a:rPr lang="en-US" dirty="0"/>
              <a:t>Train the model</a:t>
            </a:r>
          </a:p>
          <a:p>
            <a:pPr lvl="1"/>
            <a:r>
              <a:rPr lang="en-US" dirty="0"/>
              <a:t>Predict and find four metrics</a:t>
            </a:r>
          </a:p>
          <a:p>
            <a:pPr lvl="1"/>
            <a:r>
              <a:rPr lang="en-US" dirty="0"/>
              <a:t>Import</a:t>
            </a:r>
          </a:p>
          <a:p>
            <a:pPr marL="0" indent="0">
              <a:buNone/>
            </a:pPr>
            <a:endParaRPr lang="en-US" dirty="0"/>
          </a:p>
          <a:p>
            <a:pPr lvl="1"/>
            <a:endParaRPr lang="en-US" dirty="0"/>
          </a:p>
          <a:p>
            <a:pPr lvl="1"/>
            <a:endParaRPr lang="en-US" dirty="0"/>
          </a:p>
          <a:p>
            <a:pPr lvl="2"/>
            <a:endParaRPr lang="en-US" dirty="0"/>
          </a:p>
        </p:txBody>
      </p:sp>
    </p:spTree>
    <p:extLst>
      <p:ext uri="{BB962C8B-B14F-4D97-AF65-F5344CB8AC3E}">
        <p14:creationId xmlns:p14="http://schemas.microsoft.com/office/powerpoint/2010/main" val="7746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3B64-BA4F-264D-9E30-44A51C8E9276}"/>
              </a:ext>
            </a:extLst>
          </p:cNvPr>
          <p:cNvSpPr>
            <a:spLocks noGrp="1"/>
          </p:cNvSpPr>
          <p:nvPr>
            <p:ph type="ctrTitle"/>
          </p:nvPr>
        </p:nvSpPr>
        <p:spPr/>
        <p:txBody>
          <a:bodyPr/>
          <a:lstStyle/>
          <a:p>
            <a:r>
              <a:rPr lang="en-US" dirty="0"/>
              <a:t>Live Demonstration</a:t>
            </a:r>
          </a:p>
        </p:txBody>
      </p:sp>
    </p:spTree>
    <p:extLst>
      <p:ext uri="{BB962C8B-B14F-4D97-AF65-F5344CB8AC3E}">
        <p14:creationId xmlns:p14="http://schemas.microsoft.com/office/powerpoint/2010/main" val="6597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05BE-7DB7-BC4D-8607-F412BB288EB4}"/>
              </a:ext>
            </a:extLst>
          </p:cNvPr>
          <p:cNvSpPr>
            <a:spLocks noGrp="1"/>
          </p:cNvSpPr>
          <p:nvPr>
            <p:ph type="title"/>
          </p:nvPr>
        </p:nvSpPr>
        <p:spPr/>
        <p:txBody>
          <a:bodyPr/>
          <a:lstStyle/>
          <a:p>
            <a:pPr algn="ctr"/>
            <a:r>
              <a:rPr lang="en-US" dirty="0"/>
              <a:t>Further Improvements</a:t>
            </a:r>
          </a:p>
        </p:txBody>
      </p:sp>
      <p:sp>
        <p:nvSpPr>
          <p:cNvPr id="3" name="Content Placeholder 2">
            <a:extLst>
              <a:ext uri="{FF2B5EF4-FFF2-40B4-BE49-F238E27FC236}">
                <a16:creationId xmlns:a16="http://schemas.microsoft.com/office/drawing/2014/main" id="{C0D21360-3E10-1649-864A-B3E23CF72263}"/>
              </a:ext>
            </a:extLst>
          </p:cNvPr>
          <p:cNvSpPr>
            <a:spLocks noGrp="1"/>
          </p:cNvSpPr>
          <p:nvPr>
            <p:ph idx="1"/>
          </p:nvPr>
        </p:nvSpPr>
        <p:spPr/>
        <p:txBody>
          <a:bodyPr/>
          <a:lstStyle/>
          <a:p>
            <a:r>
              <a:rPr lang="en-US" dirty="0"/>
              <a:t>Incorporated more machine learning techniques </a:t>
            </a:r>
          </a:p>
          <a:p>
            <a:pPr lvl="1"/>
            <a:r>
              <a:rPr lang="en-US" dirty="0"/>
              <a:t>Linear, K-Nearest Neighbors, Decision Trees, Ridge, Lasso, etc. </a:t>
            </a:r>
          </a:p>
          <a:p>
            <a:r>
              <a:rPr lang="en-US" dirty="0"/>
              <a:t>Expand the dataset</a:t>
            </a:r>
          </a:p>
          <a:p>
            <a:pPr lvl="1"/>
            <a:r>
              <a:rPr lang="en-US" dirty="0"/>
              <a:t>Use data, such as the compound structural representation, besides SMILES for side effect predictions</a:t>
            </a:r>
          </a:p>
          <a:p>
            <a:r>
              <a:rPr lang="en-US" dirty="0"/>
              <a:t>Minor GUI Adjustments</a:t>
            </a:r>
          </a:p>
          <a:p>
            <a:pPr lvl="1"/>
            <a:r>
              <a:rPr lang="en-US" dirty="0"/>
              <a:t>Make the program more user-friendly and organized</a:t>
            </a:r>
          </a:p>
          <a:p>
            <a:pPr lvl="1"/>
            <a:endParaRPr lang="en-US" dirty="0"/>
          </a:p>
          <a:p>
            <a:endParaRPr lang="en-US" dirty="0"/>
          </a:p>
          <a:p>
            <a:pPr lvl="1"/>
            <a:endParaRPr lang="en-US" dirty="0"/>
          </a:p>
        </p:txBody>
      </p:sp>
    </p:spTree>
    <p:extLst>
      <p:ext uri="{BB962C8B-B14F-4D97-AF65-F5344CB8AC3E}">
        <p14:creationId xmlns:p14="http://schemas.microsoft.com/office/powerpoint/2010/main" val="91193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0BD-C42C-A541-80EB-A7F2EA28D10D}"/>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1DB4DD09-C0BD-254C-BB76-F7FD6EA046B2}"/>
              </a:ext>
            </a:extLst>
          </p:cNvPr>
          <p:cNvSpPr>
            <a:spLocks noGrp="1"/>
          </p:cNvSpPr>
          <p:nvPr>
            <p:ph idx="1"/>
          </p:nvPr>
        </p:nvSpPr>
        <p:spPr/>
        <p:txBody>
          <a:bodyPr/>
          <a:lstStyle/>
          <a:p>
            <a:pPr marL="0" indent="0" algn="ctr">
              <a:buNone/>
            </a:pPr>
            <a:endParaRPr lang="en-US" dirty="0"/>
          </a:p>
          <a:p>
            <a:pPr marL="0" indent="0" algn="ctr">
              <a:buNone/>
            </a:pPr>
            <a:r>
              <a:rPr lang="en-US" dirty="0"/>
              <a:t>We would like to thank the CTSI, Project STEM, and the IUPUI School of Science Department of Computer and Information Science for the generosity and opportunity this summer. Without their support, this research done by all of us would not have been possible.</a:t>
            </a:r>
          </a:p>
        </p:txBody>
      </p:sp>
    </p:spTree>
    <p:extLst>
      <p:ext uri="{BB962C8B-B14F-4D97-AF65-F5344CB8AC3E}">
        <p14:creationId xmlns:p14="http://schemas.microsoft.com/office/powerpoint/2010/main" val="3569099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TotalTime>
  <Words>345</Words>
  <Application>Microsoft Office PowerPoint</Application>
  <PresentationFormat>On-screen Show (4:3)</PresentationFormat>
  <Paragraphs>49</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Calibri</vt:lpstr>
      <vt:lpstr>Calibri Light</vt:lpstr>
      <vt:lpstr>Office Theme</vt:lpstr>
      <vt:lpstr>Predicting side effects of unknown drugs using the Simplified Molecular Input Line Entry System (SMILES)  </vt:lpstr>
      <vt:lpstr>Background</vt:lpstr>
      <vt:lpstr>Practical Applications</vt:lpstr>
      <vt:lpstr>Methods</vt:lpstr>
      <vt:lpstr>SVM Example</vt:lpstr>
      <vt:lpstr>Code</vt:lpstr>
      <vt:lpstr>Live Demonstration</vt:lpstr>
      <vt:lpstr>Further Improvements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Adhitya Balaji</cp:lastModifiedBy>
  <cp:revision>16</cp:revision>
  <dcterms:created xsi:type="dcterms:W3CDTF">2017-02-02T20:58:53Z</dcterms:created>
  <dcterms:modified xsi:type="dcterms:W3CDTF">2018-10-17T21:14:58Z</dcterms:modified>
</cp:coreProperties>
</file>