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86" r:id="rId22"/>
    <p:sldId id="278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61C06-740B-4547-A1BD-236686B8E4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DB3E3F-FF62-4153-87BF-922EADDC3616}">
      <dgm:prSet custT="1"/>
      <dgm:spPr/>
      <dgm:t>
        <a:bodyPr/>
        <a:lstStyle/>
        <a:p>
          <a:r>
            <a:rPr lang="zh-TW" sz="2400" dirty="0"/>
            <a:t>出家眾的保險死亡給付，所剩餘的金額，常住羯磨要亡者之在家親屬自己處理，親屬可轉作別的功德嗎？</a:t>
          </a:r>
          <a:endParaRPr lang="en-US" sz="2400" dirty="0"/>
        </a:p>
      </dgm:t>
    </dgm:pt>
    <dgm:pt modelId="{A9CA27FF-C388-4598-9A4C-94CD46DF5FEE}" type="parTrans" cxnId="{DE63EDA2-D1C2-4AC9-8338-56B78E523378}">
      <dgm:prSet/>
      <dgm:spPr/>
      <dgm:t>
        <a:bodyPr/>
        <a:lstStyle/>
        <a:p>
          <a:endParaRPr lang="en-US"/>
        </a:p>
      </dgm:t>
    </dgm:pt>
    <dgm:pt modelId="{D91C15C3-85B9-43A1-A8A7-86309E0DE8D5}" type="sibTrans" cxnId="{DE63EDA2-D1C2-4AC9-8338-56B78E523378}">
      <dgm:prSet/>
      <dgm:spPr/>
      <dgm:t>
        <a:bodyPr/>
        <a:lstStyle/>
        <a:p>
          <a:endParaRPr lang="en-US"/>
        </a:p>
      </dgm:t>
    </dgm:pt>
    <dgm:pt modelId="{E690E2D8-0728-4785-B8F7-8955AD93936F}">
      <dgm:prSet custT="1"/>
      <dgm:spPr/>
      <dgm:t>
        <a:bodyPr/>
        <a:lstStyle/>
        <a:p>
          <a:r>
            <a:rPr lang="zh-TW" sz="2000" dirty="0"/>
            <a:t>答：依律，若亡五眾之錢寶，乃屬重物，理應歸入常住；既是常住物，應由常住運用，雖常住大眾羯磨，但交由俗人處理，甚不妥當。建議家屬還給常住處理。</a:t>
          </a:r>
          <a:endParaRPr lang="en-US" sz="2000" dirty="0"/>
        </a:p>
      </dgm:t>
    </dgm:pt>
    <dgm:pt modelId="{31BB35DC-2B95-46CE-8D9D-CBC7F828FD1F}" type="parTrans" cxnId="{AD6C8E9E-7026-4DDA-AC48-929F3BBE16EC}">
      <dgm:prSet/>
      <dgm:spPr/>
      <dgm:t>
        <a:bodyPr/>
        <a:lstStyle/>
        <a:p>
          <a:endParaRPr lang="en-US"/>
        </a:p>
      </dgm:t>
    </dgm:pt>
    <dgm:pt modelId="{13359769-CE56-40E7-9270-50825CE22B7A}" type="sibTrans" cxnId="{AD6C8E9E-7026-4DDA-AC48-929F3BBE16EC}">
      <dgm:prSet/>
      <dgm:spPr/>
      <dgm:t>
        <a:bodyPr/>
        <a:lstStyle/>
        <a:p>
          <a:endParaRPr lang="en-US"/>
        </a:p>
      </dgm:t>
    </dgm:pt>
    <dgm:pt modelId="{6F122C4A-6DED-44F2-87CF-5A67D421B044}" type="pres">
      <dgm:prSet presAssocID="{D6761C06-740B-4547-A1BD-236686B8E40D}" presName="root" presStyleCnt="0">
        <dgm:presLayoutVars>
          <dgm:dir/>
          <dgm:resizeHandles val="exact"/>
        </dgm:presLayoutVars>
      </dgm:prSet>
      <dgm:spPr/>
    </dgm:pt>
    <dgm:pt modelId="{EE96FC4B-B504-4962-9EA0-02E00336424D}" type="pres">
      <dgm:prSet presAssocID="{81DB3E3F-FF62-4153-87BF-922EADDC3616}" presName="compNode" presStyleCnt="0"/>
      <dgm:spPr/>
    </dgm:pt>
    <dgm:pt modelId="{60452A60-9EBE-42DB-B5F1-DEFA3EABF3CB}" type="pres">
      <dgm:prSet presAssocID="{81DB3E3F-FF62-4153-87BF-922EADDC3616}" presName="bgRect" presStyleLbl="bgShp" presStyleIdx="0" presStyleCnt="2" custScaleY="166930"/>
      <dgm:spPr/>
    </dgm:pt>
    <dgm:pt modelId="{9DA39978-19DE-4741-AF34-ACED85C2E637}" type="pres">
      <dgm:prSet presAssocID="{81DB3E3F-FF62-4153-87BF-922EADDC3616}" presName="iconRect" presStyleLbl="node1" presStyleIdx="0" presStyleCnt="2"/>
      <dgm:spPr>
        <a:ln>
          <a:noFill/>
        </a:ln>
      </dgm:spPr>
    </dgm:pt>
    <dgm:pt modelId="{F3A4D928-F334-48BD-95D9-1B04119BCC6F}" type="pres">
      <dgm:prSet presAssocID="{81DB3E3F-FF62-4153-87BF-922EADDC3616}" presName="spaceRect" presStyleCnt="0"/>
      <dgm:spPr/>
    </dgm:pt>
    <dgm:pt modelId="{4840BABD-BA1E-4837-8DB3-3DA5F6C5CFCB}" type="pres">
      <dgm:prSet presAssocID="{81DB3E3F-FF62-4153-87BF-922EADDC3616}" presName="parTx" presStyleLbl="revTx" presStyleIdx="0" presStyleCnt="2">
        <dgm:presLayoutVars>
          <dgm:chMax val="0"/>
          <dgm:chPref val="0"/>
        </dgm:presLayoutVars>
      </dgm:prSet>
      <dgm:spPr/>
    </dgm:pt>
    <dgm:pt modelId="{372FC6B4-C902-4600-A810-055D9F264FF3}" type="pres">
      <dgm:prSet presAssocID="{D91C15C3-85B9-43A1-A8A7-86309E0DE8D5}" presName="sibTrans" presStyleCnt="0"/>
      <dgm:spPr/>
    </dgm:pt>
    <dgm:pt modelId="{7C1640EA-A1A5-40A2-8ED8-65FC136F31CD}" type="pres">
      <dgm:prSet presAssocID="{E690E2D8-0728-4785-B8F7-8955AD93936F}" presName="compNode" presStyleCnt="0"/>
      <dgm:spPr/>
    </dgm:pt>
    <dgm:pt modelId="{CEAF272E-B798-4228-AD79-0960C732AE6B}" type="pres">
      <dgm:prSet presAssocID="{E690E2D8-0728-4785-B8F7-8955AD93936F}" presName="bgRect" presStyleLbl="bgShp" presStyleIdx="1" presStyleCnt="2" custScaleX="100000" custScaleY="184879" custLinFactNeighborX="-1526" custLinFactNeighborY="528"/>
      <dgm:spPr/>
    </dgm:pt>
    <dgm:pt modelId="{7E74EC21-70B3-41D2-908C-6CCA6A75C573}" type="pres">
      <dgm:prSet presAssocID="{E690E2D8-0728-4785-B8F7-8955AD93936F}" presName="iconRect" presStyleLbl="node1" presStyleIdx="1" presStyleCnt="2"/>
      <dgm:spPr>
        <a:ln>
          <a:noFill/>
        </a:ln>
      </dgm:spPr>
    </dgm:pt>
    <dgm:pt modelId="{D808DD8E-6A69-4E05-B645-E3CFB707E60E}" type="pres">
      <dgm:prSet presAssocID="{E690E2D8-0728-4785-B8F7-8955AD93936F}" presName="spaceRect" presStyleCnt="0"/>
      <dgm:spPr/>
    </dgm:pt>
    <dgm:pt modelId="{C13ECDCA-5192-466E-B6F3-377B507D59CD}" type="pres">
      <dgm:prSet presAssocID="{E690E2D8-0728-4785-B8F7-8955AD9393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7FEF38-E306-4FA8-A1B0-21184EEAE2D6}" type="presOf" srcId="{E690E2D8-0728-4785-B8F7-8955AD93936F}" destId="{C13ECDCA-5192-466E-B6F3-377B507D59CD}" srcOrd="0" destOrd="0" presId="urn:microsoft.com/office/officeart/2018/2/layout/IconVerticalSolidList"/>
    <dgm:cxn modelId="{AD6C8E9E-7026-4DDA-AC48-929F3BBE16EC}" srcId="{D6761C06-740B-4547-A1BD-236686B8E40D}" destId="{E690E2D8-0728-4785-B8F7-8955AD93936F}" srcOrd="1" destOrd="0" parTransId="{31BB35DC-2B95-46CE-8D9D-CBC7F828FD1F}" sibTransId="{13359769-CE56-40E7-9270-50825CE22B7A}"/>
    <dgm:cxn modelId="{1EF423A2-ADBC-4564-8C83-116F7B0C890C}" type="presOf" srcId="{81DB3E3F-FF62-4153-87BF-922EADDC3616}" destId="{4840BABD-BA1E-4837-8DB3-3DA5F6C5CFCB}" srcOrd="0" destOrd="0" presId="urn:microsoft.com/office/officeart/2018/2/layout/IconVerticalSolidList"/>
    <dgm:cxn modelId="{DE63EDA2-D1C2-4AC9-8338-56B78E523378}" srcId="{D6761C06-740B-4547-A1BD-236686B8E40D}" destId="{81DB3E3F-FF62-4153-87BF-922EADDC3616}" srcOrd="0" destOrd="0" parTransId="{A9CA27FF-C388-4598-9A4C-94CD46DF5FEE}" sibTransId="{D91C15C3-85B9-43A1-A8A7-86309E0DE8D5}"/>
    <dgm:cxn modelId="{B67758A3-8F66-4CA8-AF18-9B224DBB4457}" type="presOf" srcId="{D6761C06-740B-4547-A1BD-236686B8E40D}" destId="{6F122C4A-6DED-44F2-87CF-5A67D421B044}" srcOrd="0" destOrd="0" presId="urn:microsoft.com/office/officeart/2018/2/layout/IconVerticalSolidList"/>
    <dgm:cxn modelId="{DD7EB8AB-458B-4D6A-B5FF-B6D75BE02AC7}" type="presParOf" srcId="{6F122C4A-6DED-44F2-87CF-5A67D421B044}" destId="{EE96FC4B-B504-4962-9EA0-02E00336424D}" srcOrd="0" destOrd="0" presId="urn:microsoft.com/office/officeart/2018/2/layout/IconVerticalSolidList"/>
    <dgm:cxn modelId="{B5DF217E-98A1-4C6D-8330-689D2784F7E4}" type="presParOf" srcId="{EE96FC4B-B504-4962-9EA0-02E00336424D}" destId="{60452A60-9EBE-42DB-B5F1-DEFA3EABF3CB}" srcOrd="0" destOrd="0" presId="urn:microsoft.com/office/officeart/2018/2/layout/IconVerticalSolidList"/>
    <dgm:cxn modelId="{C77BC818-F4B7-4467-AFAD-B54FBA12AD62}" type="presParOf" srcId="{EE96FC4B-B504-4962-9EA0-02E00336424D}" destId="{9DA39978-19DE-4741-AF34-ACED85C2E637}" srcOrd="1" destOrd="0" presId="urn:microsoft.com/office/officeart/2018/2/layout/IconVerticalSolidList"/>
    <dgm:cxn modelId="{6732467C-5D64-41D0-A494-97090D2AE2FD}" type="presParOf" srcId="{EE96FC4B-B504-4962-9EA0-02E00336424D}" destId="{F3A4D928-F334-48BD-95D9-1B04119BCC6F}" srcOrd="2" destOrd="0" presId="urn:microsoft.com/office/officeart/2018/2/layout/IconVerticalSolidList"/>
    <dgm:cxn modelId="{26FF35FC-7BC2-46B9-89CC-F6D5E464F0F3}" type="presParOf" srcId="{EE96FC4B-B504-4962-9EA0-02E00336424D}" destId="{4840BABD-BA1E-4837-8DB3-3DA5F6C5CFCB}" srcOrd="3" destOrd="0" presId="urn:microsoft.com/office/officeart/2018/2/layout/IconVerticalSolidList"/>
    <dgm:cxn modelId="{4857D617-8780-4F63-9361-56F66BEA8BC9}" type="presParOf" srcId="{6F122C4A-6DED-44F2-87CF-5A67D421B044}" destId="{372FC6B4-C902-4600-A810-055D9F264FF3}" srcOrd="1" destOrd="0" presId="urn:microsoft.com/office/officeart/2018/2/layout/IconVerticalSolidList"/>
    <dgm:cxn modelId="{B4C465C2-783E-4EE4-AC5F-1527A0007BC3}" type="presParOf" srcId="{6F122C4A-6DED-44F2-87CF-5A67D421B044}" destId="{7C1640EA-A1A5-40A2-8ED8-65FC136F31CD}" srcOrd="2" destOrd="0" presId="urn:microsoft.com/office/officeart/2018/2/layout/IconVerticalSolidList"/>
    <dgm:cxn modelId="{450CEDFC-8415-4CB4-8DC4-78F1B64BC010}" type="presParOf" srcId="{7C1640EA-A1A5-40A2-8ED8-65FC136F31CD}" destId="{CEAF272E-B798-4228-AD79-0960C732AE6B}" srcOrd="0" destOrd="0" presId="urn:microsoft.com/office/officeart/2018/2/layout/IconVerticalSolidList"/>
    <dgm:cxn modelId="{F36FC541-2A97-4B4F-9C7E-FA004F8D6506}" type="presParOf" srcId="{7C1640EA-A1A5-40A2-8ED8-65FC136F31CD}" destId="{7E74EC21-70B3-41D2-908C-6CCA6A75C573}" srcOrd="1" destOrd="0" presId="urn:microsoft.com/office/officeart/2018/2/layout/IconVerticalSolidList"/>
    <dgm:cxn modelId="{DB0FFB34-8099-49FD-A168-608304EBD5D2}" type="presParOf" srcId="{7C1640EA-A1A5-40A2-8ED8-65FC136F31CD}" destId="{D808DD8E-6A69-4E05-B645-E3CFB707E60E}" srcOrd="2" destOrd="0" presId="urn:microsoft.com/office/officeart/2018/2/layout/IconVerticalSolidList"/>
    <dgm:cxn modelId="{A78A733D-0D76-46B6-9E71-710F3BDD56B0}" type="presParOf" srcId="{7C1640EA-A1A5-40A2-8ED8-65FC136F31CD}" destId="{C13ECDCA-5192-466E-B6F3-377B507D59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52A60-9EBE-42DB-B5F1-DEFA3EABF3CB}">
      <dsp:nvSpPr>
        <dsp:cNvPr id="0" name=""/>
        <dsp:cNvSpPr/>
      </dsp:nvSpPr>
      <dsp:spPr>
        <a:xfrm>
          <a:off x="0" y="286561"/>
          <a:ext cx="7873234" cy="2832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39978-19DE-4741-AF34-ACED85C2E637}">
      <dsp:nvSpPr>
        <dsp:cNvPr id="0" name=""/>
        <dsp:cNvSpPr/>
      </dsp:nvSpPr>
      <dsp:spPr>
        <a:xfrm>
          <a:off x="513330" y="1236264"/>
          <a:ext cx="934239" cy="93332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0BABD-BA1E-4837-8DB3-3DA5F6C5CFCB}">
      <dsp:nvSpPr>
        <dsp:cNvPr id="0" name=""/>
        <dsp:cNvSpPr/>
      </dsp:nvSpPr>
      <dsp:spPr>
        <a:xfrm>
          <a:off x="1960899" y="854448"/>
          <a:ext cx="5823745" cy="185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432" tIns="196432" rIns="196432" bIns="19643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 dirty="0"/>
            <a:t>出家眾的保險死亡給付，所剩餘的金額，常住羯磨要亡者之在家親屬自己處理，親屬可轉作別的功德嗎？</a:t>
          </a:r>
          <a:endParaRPr lang="en-US" sz="2400" kern="1200" dirty="0"/>
        </a:p>
      </dsp:txBody>
      <dsp:txXfrm>
        <a:off x="1960899" y="854448"/>
        <a:ext cx="5823745" cy="1856048"/>
      </dsp:txXfrm>
    </dsp:sp>
    <dsp:sp modelId="{CEAF272E-B798-4228-AD79-0960C732AE6B}">
      <dsp:nvSpPr>
        <dsp:cNvPr id="0" name=""/>
        <dsp:cNvSpPr/>
      </dsp:nvSpPr>
      <dsp:spPr>
        <a:xfrm>
          <a:off x="0" y="3592266"/>
          <a:ext cx="7873234" cy="31373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4EC21-70B3-41D2-908C-6CCA6A75C573}">
      <dsp:nvSpPr>
        <dsp:cNvPr id="0" name=""/>
        <dsp:cNvSpPr/>
      </dsp:nvSpPr>
      <dsp:spPr>
        <a:xfrm>
          <a:off x="513831" y="4685303"/>
          <a:ext cx="934239" cy="93332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ECDCA-5192-466E-B6F3-377B507D59CD}">
      <dsp:nvSpPr>
        <dsp:cNvPr id="0" name=""/>
        <dsp:cNvSpPr/>
      </dsp:nvSpPr>
      <dsp:spPr>
        <a:xfrm>
          <a:off x="1961903" y="4303487"/>
          <a:ext cx="5727402" cy="185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432" tIns="196432" rIns="196432" bIns="19643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 dirty="0"/>
            <a:t>答：依律，若亡五眾之錢寶，乃屬重物，理應歸入常住；既是常住物，應由常住運用，雖常住大眾羯磨，但交由俗人處理，甚不妥當。建議家屬還給常住處理。</a:t>
          </a:r>
          <a:endParaRPr lang="en-US" sz="2000" kern="1200" dirty="0"/>
        </a:p>
      </dsp:txBody>
      <dsp:txXfrm>
        <a:off x="1961903" y="4303487"/>
        <a:ext cx="5727402" cy="1856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8sWzLtM0m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為了初學者</a:t>
            </a:r>
            <a:r>
              <a:rPr lang="zh-TW" altLang="en-US" sz="9600" dirty="0">
                <a:solidFill>
                  <a:srgbClr val="FF0000"/>
                </a:solidFill>
              </a:rPr>
              <a:t>長期</a:t>
            </a:r>
            <a:br>
              <a:rPr lang="en-US" altLang="zh-TW" sz="9600" dirty="0">
                <a:solidFill>
                  <a:srgbClr val="FF0000"/>
                </a:solidFill>
              </a:rPr>
            </a:br>
            <a:r>
              <a:rPr lang="zh-TW" altLang="en-US" dirty="0"/>
              <a:t>修學佛法，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不只是出家時間久</a:t>
            </a:r>
            <a:r>
              <a:rPr lang="en-US" altLang="zh-TW" sz="5400" dirty="0"/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19328-6891-402F-A2D5-C8F93C6B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三乘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D84BC-97E1-43E1-B962-CA053989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1613647"/>
            <a:ext cx="11232776" cy="4253753"/>
          </a:xfrm>
        </p:spPr>
        <p:txBody>
          <a:bodyPr>
            <a:normAutofit/>
          </a:bodyPr>
          <a:lstStyle/>
          <a:p>
            <a:r>
              <a:rPr lang="zh-TW" altLang="zh-TW" sz="2400" dirty="0"/>
              <a:t>　　┌小乘</a:t>
            </a:r>
            <a:r>
              <a:rPr lang="en-US" altLang="zh-TW" sz="2400" dirty="0"/>
              <a:t>(</a:t>
            </a:r>
            <a:r>
              <a:rPr lang="zh-TW" altLang="zh-TW" sz="2400" dirty="0"/>
              <a:t>聲聞乘</a:t>
            </a:r>
            <a:r>
              <a:rPr lang="en-US" altLang="zh-TW" sz="2400" dirty="0"/>
              <a:t>)</a:t>
            </a:r>
            <a:r>
              <a:rPr lang="zh-TW" altLang="zh-TW" sz="2400" dirty="0"/>
              <a:t>→南傳：斯里蘭卡、緬甸、泰國、越南南部</a:t>
            </a:r>
            <a:r>
              <a:rPr lang="en-US" altLang="zh-TW" sz="2400" b="1" dirty="0">
                <a:solidFill>
                  <a:srgbClr val="0070C0"/>
                </a:solidFill>
              </a:rPr>
              <a:t>(</a:t>
            </a:r>
            <a:r>
              <a:rPr lang="zh-TW" altLang="zh-TW" sz="2400" b="1" dirty="0">
                <a:solidFill>
                  <a:srgbClr val="0070C0"/>
                </a:solidFill>
              </a:rPr>
              <a:t>漢藏語系</a:t>
            </a:r>
            <a:r>
              <a:rPr lang="en-US" altLang="zh-TW" sz="2400" b="1" dirty="0">
                <a:solidFill>
                  <a:srgbClr val="0070C0"/>
                </a:solidFill>
              </a:rPr>
              <a:t>)</a:t>
            </a:r>
            <a:endParaRPr lang="zh-TW" altLang="zh-TW" sz="2400" b="1" dirty="0">
              <a:solidFill>
                <a:srgbClr val="0070C0"/>
              </a:solidFill>
            </a:endParaRPr>
          </a:p>
          <a:p>
            <a:r>
              <a:rPr lang="zh-TW" altLang="zh-TW" sz="2400" dirty="0"/>
              <a:t>三乘┼大乘</a:t>
            </a:r>
            <a:r>
              <a:rPr lang="en-US" altLang="zh-TW" sz="2400" dirty="0"/>
              <a:t>(</a:t>
            </a:r>
            <a:r>
              <a:rPr lang="zh-TW" altLang="zh-TW" sz="2400" dirty="0"/>
              <a:t>菩薩乘</a:t>
            </a:r>
            <a:r>
              <a:rPr lang="en-US" altLang="zh-TW" sz="2400" dirty="0"/>
              <a:t>)</a:t>
            </a:r>
            <a:r>
              <a:rPr lang="zh-TW" altLang="zh-TW" sz="2400" dirty="0"/>
              <a:t>→北傳：中國、日本、韓國、越南北部</a:t>
            </a:r>
            <a:r>
              <a:rPr lang="en-US" altLang="zh-TW" sz="2400" b="1" dirty="0">
                <a:solidFill>
                  <a:srgbClr val="0070C0"/>
                </a:solidFill>
              </a:rPr>
              <a:t>(</a:t>
            </a:r>
            <a:r>
              <a:rPr lang="zh-TW" altLang="zh-TW" sz="2400" b="1" dirty="0">
                <a:solidFill>
                  <a:srgbClr val="0070C0"/>
                </a:solidFill>
              </a:rPr>
              <a:t>漢語系</a:t>
            </a:r>
            <a:r>
              <a:rPr lang="en-US" altLang="zh-TW" sz="2400" b="1" dirty="0" err="1">
                <a:solidFill>
                  <a:srgbClr val="0070C0"/>
                </a:solidFill>
              </a:rPr>
              <a:t>unicode:CJK</a:t>
            </a:r>
            <a:r>
              <a:rPr lang="en-US" altLang="zh-TW" sz="2400" b="1" dirty="0">
                <a:solidFill>
                  <a:srgbClr val="0070C0"/>
                </a:solidFill>
              </a:rPr>
              <a:t>)</a:t>
            </a:r>
            <a:endParaRPr lang="zh-TW" altLang="zh-TW" sz="2400" b="1" dirty="0">
              <a:solidFill>
                <a:srgbClr val="0070C0"/>
              </a:solidFill>
            </a:endParaRPr>
          </a:p>
          <a:p>
            <a:r>
              <a:rPr lang="zh-TW" altLang="zh-TW" sz="2400" dirty="0"/>
              <a:t>　　├金剛乘</a:t>
            </a:r>
            <a:r>
              <a:rPr lang="en-US" altLang="zh-TW" sz="2400" dirty="0"/>
              <a:t>(</a:t>
            </a:r>
            <a:r>
              <a:rPr lang="zh-TW" altLang="zh-TW" sz="2400" dirty="0"/>
              <a:t>真言乘</a:t>
            </a:r>
            <a:r>
              <a:rPr lang="en-US" altLang="zh-TW" sz="2400" dirty="0"/>
              <a:t>)(</a:t>
            </a:r>
            <a:r>
              <a:rPr lang="zh-TW" altLang="zh-TW" sz="2400" dirty="0"/>
              <a:t>密宗</a:t>
            </a:r>
            <a:r>
              <a:rPr lang="en-US" altLang="zh-TW" sz="2400" dirty="0"/>
              <a:t>)</a:t>
            </a:r>
            <a:r>
              <a:rPr lang="zh-TW" altLang="zh-TW" sz="2400" dirty="0"/>
              <a:t>→藏傳：蒙古、尼泊爾、不丹、</a:t>
            </a:r>
            <a:endParaRPr lang="en-US" altLang="zh-TW" sz="2400" dirty="0"/>
          </a:p>
          <a:p>
            <a:pPr lvl="3"/>
            <a:r>
              <a:rPr lang="en-US" altLang="zh-TW" sz="2000" i="0" dirty="0"/>
              <a:t>(</a:t>
            </a:r>
            <a:r>
              <a:rPr lang="zh-TW" altLang="zh-TW" sz="2000" i="0" dirty="0"/>
              <a:t>中國境內：西藏、四川、西雙版納</a:t>
            </a:r>
            <a:r>
              <a:rPr lang="en-US" altLang="zh-TW" sz="2000" i="0" dirty="0"/>
              <a:t>:</a:t>
            </a:r>
            <a:r>
              <a:rPr lang="zh-TW" altLang="zh-TW" sz="2000" i="0" dirty="0"/>
              <a:t>雲南</a:t>
            </a:r>
            <a:r>
              <a:rPr lang="en-US" altLang="zh-TW" sz="2000" i="0" dirty="0"/>
              <a:t>+</a:t>
            </a:r>
            <a:r>
              <a:rPr lang="zh-TW" altLang="zh-TW" sz="2000" i="0" dirty="0"/>
              <a:t>貴州</a:t>
            </a:r>
            <a:r>
              <a:rPr lang="en-US" altLang="zh-TW" sz="2000" i="0" dirty="0"/>
              <a:t>)</a:t>
            </a:r>
            <a:r>
              <a:rPr lang="en-US" altLang="zh-TW" sz="2000" b="1" i="0" dirty="0">
                <a:solidFill>
                  <a:srgbClr val="0070C0"/>
                </a:solidFill>
              </a:rPr>
              <a:t>(</a:t>
            </a:r>
            <a:r>
              <a:rPr lang="zh-TW" altLang="zh-TW" sz="2000" b="1" i="0" dirty="0">
                <a:solidFill>
                  <a:srgbClr val="0070C0"/>
                </a:solidFill>
              </a:rPr>
              <a:t>藏語系</a:t>
            </a:r>
            <a:r>
              <a:rPr lang="en-US" altLang="zh-TW" sz="2000" b="1" i="0" dirty="0" err="1">
                <a:solidFill>
                  <a:srgbClr val="0070C0"/>
                </a:solidFill>
              </a:rPr>
              <a:t>unicode:HIMALAYA</a:t>
            </a:r>
            <a:r>
              <a:rPr lang="en-US" altLang="zh-TW" sz="2000" b="1" i="0" dirty="0">
                <a:solidFill>
                  <a:srgbClr val="0070C0"/>
                </a:solidFill>
              </a:rPr>
              <a:t>)</a:t>
            </a:r>
            <a:endParaRPr lang="zh-TW" altLang="zh-TW" sz="2000" b="1" i="0" dirty="0">
              <a:solidFill>
                <a:srgbClr val="0070C0"/>
              </a:solidFill>
            </a:endParaRPr>
          </a:p>
          <a:p>
            <a:r>
              <a:rPr lang="zh-TW" altLang="zh-TW" sz="2400" dirty="0"/>
              <a:t>　　└若有第四乘，就不是佛說的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638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B9EDE-0B49-4005-BFA0-E1CE18BA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四宗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AE660-5A69-4123-9960-79DC1FC69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3200" dirty="0"/>
              <a:t>　　┌有部</a:t>
            </a:r>
            <a:r>
              <a:rPr lang="en-US" altLang="zh-TW" sz="3200" dirty="0"/>
              <a:t>(</a:t>
            </a:r>
            <a:r>
              <a:rPr lang="zh-TW" altLang="zh-TW" sz="3200" dirty="0"/>
              <a:t>毗婆沙宗</a:t>
            </a:r>
            <a:r>
              <a:rPr lang="en-US" altLang="zh-TW" sz="3200" dirty="0"/>
              <a:t>)</a:t>
            </a:r>
            <a:r>
              <a:rPr lang="zh-TW" altLang="zh-TW" sz="3200" dirty="0"/>
              <a:t>─西印度</a:t>
            </a:r>
          </a:p>
          <a:p>
            <a:r>
              <a:rPr lang="zh-TW" altLang="zh-TW" sz="3200" dirty="0"/>
              <a:t>　　├經部─東印度</a:t>
            </a:r>
          </a:p>
          <a:p>
            <a:r>
              <a:rPr lang="zh-TW" altLang="zh-TW" sz="3200" dirty="0"/>
              <a:t>四宗┼唯識┐</a:t>
            </a:r>
          </a:p>
          <a:p>
            <a:r>
              <a:rPr lang="zh-TW" altLang="zh-TW" sz="3200" dirty="0"/>
              <a:t>　　├中觀┴南印度</a:t>
            </a:r>
          </a:p>
          <a:p>
            <a:r>
              <a:rPr lang="zh-TW" altLang="zh-TW" sz="3200" dirty="0"/>
              <a:t>　　└若有第五宗，就不是佛說的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77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89222-65B6-4E6D-B7BC-739D7EB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三轉法輪</a:t>
            </a:r>
            <a:r>
              <a:rPr lang="en-US" altLang="zh-TW" dirty="0"/>
              <a:t>		</a:t>
            </a:r>
            <a:r>
              <a:rPr lang="zh-TW" altLang="zh-TW" dirty="0"/>
              <a:t>四大宗派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43DC3-166F-4BC1-BE13-1BEC9128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　　　　┌</a:t>
            </a:r>
            <a:r>
              <a:rPr lang="en-US" altLang="zh-TW" dirty="0"/>
              <a:t>1. </a:t>
            </a:r>
            <a:r>
              <a:rPr lang="zh-TW" altLang="zh-TW" dirty="0"/>
              <a:t>瓦那納斯轉四諦法輪</a:t>
            </a:r>
          </a:p>
          <a:p>
            <a:r>
              <a:rPr lang="zh-TW" altLang="zh-TW" dirty="0"/>
              <a:t>三轉法輪┼</a:t>
            </a:r>
            <a:r>
              <a:rPr lang="en-US" altLang="zh-TW" dirty="0"/>
              <a:t>2. </a:t>
            </a:r>
            <a:r>
              <a:rPr lang="zh-TW" altLang="zh-TW" dirty="0"/>
              <a:t>靈鷲峯轉無相法輪</a:t>
            </a:r>
          </a:p>
          <a:p>
            <a:r>
              <a:rPr lang="zh-TW" altLang="zh-TW" dirty="0"/>
              <a:t>　　　　└</a:t>
            </a:r>
            <a:r>
              <a:rPr lang="en-US" altLang="zh-TW" dirty="0"/>
              <a:t>3. </a:t>
            </a:r>
            <a:r>
              <a:rPr lang="zh-TW" altLang="zh-TW" dirty="0"/>
              <a:t>吠舍離轉善分別法輪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　　　　┌小乘宗派┬毗婆沙宗┐</a:t>
            </a:r>
          </a:p>
          <a:p>
            <a:r>
              <a:rPr lang="zh-TW" altLang="zh-TW" dirty="0"/>
              <a:t>四大宗派┼　　　　└經部宗　┴四諦法輪</a:t>
            </a:r>
          </a:p>
          <a:p>
            <a:r>
              <a:rPr lang="zh-TW" altLang="zh-TW" dirty="0"/>
              <a:t>　　　　└大乘宗派┬唯識宗　─善分別法輪</a:t>
            </a:r>
          </a:p>
          <a:p>
            <a:r>
              <a:rPr lang="zh-TW" altLang="zh-TW" dirty="0"/>
              <a:t>　　　　　　　　　└中觀宗　─無相法輪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95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0FE189-CA84-48D1-8C61-86D160E73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770" y="480515"/>
            <a:ext cx="347645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6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5C148D71-CFB4-4352-9C3C-308E495E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491" y="480515"/>
            <a:ext cx="829901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6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C7840-2011-42AF-8852-1F50844A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A66D37-4527-4B42-8D95-7FAC5A986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742" y="147589"/>
            <a:ext cx="3248596" cy="6562820"/>
          </a:xfrm>
        </p:spPr>
      </p:pic>
      <p:pic>
        <p:nvPicPr>
          <p:cNvPr id="7" name="圖片 6" descr="一張含有 文字, 地圖 的圖片&#10;&#10;自動產生的描述">
            <a:extLst>
              <a:ext uri="{FF2B5EF4-FFF2-40B4-BE49-F238E27FC236}">
                <a16:creationId xmlns:a16="http://schemas.microsoft.com/office/drawing/2014/main" id="{3ABEEC5C-7DAF-4227-B557-2267D2C1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6" y="267545"/>
            <a:ext cx="4159624" cy="6180667"/>
          </a:xfrm>
          <a:prstGeom prst="rect">
            <a:avLst/>
          </a:prstGeom>
        </p:spPr>
      </p:pic>
      <p:sp>
        <p:nvSpPr>
          <p:cNvPr id="10" name="箭號: 向左 9">
            <a:extLst>
              <a:ext uri="{FF2B5EF4-FFF2-40B4-BE49-F238E27FC236}">
                <a16:creationId xmlns:a16="http://schemas.microsoft.com/office/drawing/2014/main" id="{BF5920A6-287A-4ED4-89BE-8CE6D9F6DE85}"/>
              </a:ext>
            </a:extLst>
          </p:cNvPr>
          <p:cNvSpPr/>
          <p:nvPr/>
        </p:nvSpPr>
        <p:spPr>
          <a:xfrm>
            <a:off x="3459074" y="3657600"/>
            <a:ext cx="2783840" cy="1905000"/>
          </a:xfrm>
          <a:prstGeom prst="leftArrow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rgbClr val="C00000"/>
                </a:solidFill>
              </a:rPr>
              <a:t>大乘發源地</a:t>
            </a:r>
          </a:p>
        </p:txBody>
      </p:sp>
    </p:spTree>
    <p:extLst>
      <p:ext uri="{BB962C8B-B14F-4D97-AF65-F5344CB8AC3E}">
        <p14:creationId xmlns:p14="http://schemas.microsoft.com/office/powerpoint/2010/main" val="159704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8DEE5-4941-45F1-A33D-FD182BE7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A1BB096-8855-44AB-B679-7F61799D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333" y="157480"/>
            <a:ext cx="8724054" cy="6543040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BA345B73-8359-4D85-B43E-B35E02F8EDC9}"/>
              </a:ext>
            </a:extLst>
          </p:cNvPr>
          <p:cNvSpPr/>
          <p:nvPr/>
        </p:nvSpPr>
        <p:spPr>
          <a:xfrm>
            <a:off x="6492240" y="4226560"/>
            <a:ext cx="1178560" cy="459741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25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DBC02-48C1-48B7-BF61-2D10CC72F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2AAD0-42E1-4737-9C88-868AC0C1D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A582B3-A3B3-49D5-BBF0-98FEA4C2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43F64-D44C-4123-A2E1-FEC1C3F30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B13B9-D0D4-4393-AFAB-2B39448B2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 descr="一張含有 文字, 地圖 的圖片&#10;&#10;自動產生的描述">
            <a:extLst>
              <a:ext uri="{FF2B5EF4-FFF2-40B4-BE49-F238E27FC236}">
                <a16:creationId xmlns:a16="http://schemas.microsoft.com/office/drawing/2014/main" id="{156A3077-FA05-4CDB-AA00-4F784D84F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06" r="1" b="6010"/>
          <a:stretch/>
        </p:blipFill>
        <p:spPr>
          <a:xfrm>
            <a:off x="160867" y="160867"/>
            <a:ext cx="11870265" cy="65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1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C63811BA-E4AF-4263-8DD8-4C3DB39CF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480515"/>
            <a:ext cx="58923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3A44D29E-308A-4F6B-B5E0-59E829328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566" y="480515"/>
            <a:ext cx="652886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3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E1A4F-E5C3-4CB2-812F-9899F48C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/>
              <a:t>是要吞下所有的佛陀說過的法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5454F-33D0-4EDD-9654-63A8170C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出家後，學習戒律，就是要吞下整部律藏，不可以只學一二條戒！</a:t>
            </a:r>
          </a:p>
          <a:p>
            <a:r>
              <a:rPr lang="zh-TW" altLang="en-US" sz="3600" dirty="0"/>
              <a:t>若不學習，犯戒時，依然算犯戒，再加一條「不學無知」的罪過</a:t>
            </a:r>
          </a:p>
        </p:txBody>
      </p:sp>
    </p:spTree>
    <p:extLst>
      <p:ext uri="{BB962C8B-B14F-4D97-AF65-F5344CB8AC3E}">
        <p14:creationId xmlns:p14="http://schemas.microsoft.com/office/powerpoint/2010/main" val="25970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79EDD-F373-4E45-A923-2DB827D1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9" y="-1579881"/>
            <a:ext cx="12947073" cy="357516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1B22D0-99CB-4C98-85DD-AE61B38AF5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769"/>
            <a:ext cx="4302576" cy="60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C314100-7C79-44A2-9A3F-D8C7B82D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70" y="680720"/>
            <a:ext cx="5041900" cy="403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838459B4-A903-412A-84C4-261E26C30D9A}"/>
              </a:ext>
            </a:extLst>
          </p:cNvPr>
          <p:cNvSpPr/>
          <p:nvPr/>
        </p:nvSpPr>
        <p:spPr>
          <a:xfrm>
            <a:off x="6431280" y="4897120"/>
            <a:ext cx="3271520" cy="1280160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佛說大千世界變相圖 </a:t>
            </a:r>
            <a:r>
              <a:rPr lang="en-US" altLang="zh-TW" dirty="0">
                <a:solidFill>
                  <a:srgbClr val="C00000"/>
                </a:solidFill>
              </a:rPr>
              <a:t>1080P</a:t>
            </a:r>
          </a:p>
          <a:p>
            <a:pPr algn="ctr"/>
            <a:r>
              <a:rPr lang="en-US" altLang="zh-TW" sz="2000" b="1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https://www.youtube.com/watch?v=28sWzLtM0mI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2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0240883-1E3D-4163-91D0-18E6F8CBE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574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271A59-9A88-4B24-82E8-0B3FE252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zh-TW" sz="7000" cap="all"/>
          </a:p>
        </p:txBody>
      </p:sp>
      <p:pic>
        <p:nvPicPr>
          <p:cNvPr id="7" name="圖片 6" descr="一張含有 文字, 收據 的圖片&#10;&#10;自動產生的描述">
            <a:extLst>
              <a:ext uri="{FF2B5EF4-FFF2-40B4-BE49-F238E27FC236}">
                <a16:creationId xmlns:a16="http://schemas.microsoft.com/office/drawing/2014/main" id="{8FFD00CE-7286-496B-9236-8D4A74B3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50" y="143633"/>
            <a:ext cx="4440379" cy="65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24F8224-3BEA-492E-B200-265DD789A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434" y="480515"/>
            <a:ext cx="7909130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0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D362550E-3013-433C-9968-376730C5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4660" y="480515"/>
            <a:ext cx="788267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12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B5D67D-10DA-40C5-9A5A-EA0FAA389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696" y="480515"/>
            <a:ext cx="886060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60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2CD0A-0EB0-431F-A9E8-0CAA8173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 fontScale="70000" lnSpcReduction="20000"/>
          </a:bodyPr>
          <a:lstStyle/>
          <a:p>
            <a:r>
              <a:rPr lang="zh-TW" altLang="zh-TW" sz="5100" b="1" dirty="0">
                <a:solidFill>
                  <a:srgbClr val="FF0000"/>
                </a:solidFill>
              </a:rPr>
              <a:t>居士出家前，家產應處理清楚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eaLnBrk="0" hangingPunct="0"/>
            <a:r>
              <a:rPr lang="zh-TW" altLang="zh-TW" dirty="0"/>
              <a:t>　　　　┌前題：錢寶屬重物，須入常住。</a:t>
            </a:r>
          </a:p>
          <a:p>
            <a:pPr eaLnBrk="0" hangingPunct="0"/>
            <a:r>
              <a:rPr lang="zh-TW" altLang="zh-TW" dirty="0"/>
              <a:t>　┌┤　　　　　　　　　　　　　　　　　　　　┌明言┐</a:t>
            </a:r>
            <a:br>
              <a:rPr lang="en-US" altLang="zh-TW" dirty="0"/>
            </a:br>
            <a:r>
              <a:rPr lang="zh-TW" altLang="zh-TW" dirty="0"/>
              <a:t>　││　　　　　　　　　　　　　　　　　　┌若┤　　├捨與俗人，即成俗人之物。</a:t>
            </a:r>
            <a:br>
              <a:rPr lang="en-US" altLang="zh-TW" dirty="0"/>
            </a:br>
            <a:r>
              <a:rPr lang="zh-TW" altLang="zh-TW" dirty="0"/>
              <a:t>　││　　　　　　　　　　┌</a:t>
            </a:r>
            <a:r>
              <a:rPr lang="zh-TW" altLang="zh-TW" b="1" dirty="0"/>
              <a:t>出家在俗</a:t>
            </a:r>
            <a:r>
              <a:rPr lang="zh-TW" altLang="zh-TW" dirty="0"/>
              <a:t>所有物┤　└心念┘</a:t>
            </a:r>
            <a:br>
              <a:rPr lang="en-US" altLang="zh-TW" dirty="0"/>
            </a:br>
            <a:r>
              <a:rPr lang="zh-TW" altLang="zh-TW" dirty="0"/>
              <a:t>　││　　　　　　　　　　│　　　　　　　│</a:t>
            </a:r>
            <a:br>
              <a:rPr lang="en-US" altLang="zh-TW" dirty="0"/>
            </a:br>
            <a:r>
              <a:rPr lang="zh-TW" altLang="zh-TW" dirty="0"/>
              <a:t>　││　　　　　　　　　　│　　　　　　　└若做歸常住想，則亡後（或還俗）當依律如法處理。）</a:t>
            </a:r>
            <a:br>
              <a:rPr lang="en-US" altLang="zh-TW" dirty="0"/>
            </a:br>
            <a:r>
              <a:rPr lang="zh-TW" altLang="zh-TW" dirty="0"/>
              <a:t>　││　　　　　　　　　┌┤　　　　　　　　</a:t>
            </a:r>
            <a:br>
              <a:rPr lang="en-US" altLang="zh-TW" dirty="0"/>
            </a:br>
            <a:r>
              <a:rPr lang="zh-TW" altLang="zh-TW" dirty="0"/>
              <a:t>　││　　　　　　　　　│└</a:t>
            </a:r>
            <a:r>
              <a:rPr lang="zh-TW" altLang="zh-TW" b="1" dirty="0"/>
              <a:t>出家後</a:t>
            </a:r>
            <a:r>
              <a:rPr lang="zh-TW" altLang="zh-TW" dirty="0"/>
              <a:t>信施供養物：出家即是「無我」之僧，理無個人之物，皆屬暫用，故皆當</a:t>
            </a:r>
          </a:p>
          <a:p>
            <a:pPr eaLnBrk="0" hangingPunct="0"/>
            <a:r>
              <a:rPr lang="zh-TW" altLang="zh-TW" dirty="0"/>
              <a:t>　│└別辨：得視財物而分│　</a:t>
            </a:r>
          </a:p>
          <a:p>
            <a:r>
              <a:rPr lang="zh-TW" altLang="zh-TW" dirty="0"/>
              <a:t>　│　　　　　　　　　　│　　　　　　　　　　依亡人物如法處理。</a:t>
            </a:r>
            <a:br>
              <a:rPr lang="en-US" altLang="zh-TW" dirty="0"/>
            </a:br>
            <a:r>
              <a:rPr lang="zh-TW" altLang="zh-TW" dirty="0"/>
              <a:t>　│　　　　　　　　　　│</a:t>
            </a:r>
            <a:br>
              <a:rPr lang="en-US" altLang="zh-TW" dirty="0"/>
            </a:br>
            <a:r>
              <a:rPr lang="zh-TW" altLang="zh-TW" dirty="0"/>
              <a:t>　│　　　　　　　　　　└故當於出家前，即將財物妥善處置，如能記錄之彌善，以免日後疑悔，致有糾紛。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1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7AD4E3-E04C-48C3-BE96-6B378343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sp>
        <p:nvSpPr>
          <p:cNvPr id="27" name="Freeform: Shape 20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B1D68-D6F8-4A9D-A26F-EC153ED3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pPr eaLnBrk="0" hangingPunct="0"/>
            <a:r>
              <a:rPr lang="zh-TW" altLang="zh-TW" sz="1400" dirty="0"/>
              <a:t>　└論判┬┬⊙勞保等保險依現行法律皆有簽章，以訂立日後死亡之給付所屬對象，再者得視此項投保，是於</a:t>
            </a:r>
          </a:p>
          <a:p>
            <a:pPr eaLnBrk="0" hangingPunct="0"/>
            <a:r>
              <a:rPr lang="zh-TW" altLang="zh-TW" sz="1400" dirty="0"/>
              <a:t>　　　　││　亡者出家前或後所投保，若出家前即投保直至亡時，款項又皆由親眷代繳，則可歸俗家；若出家</a:t>
            </a:r>
            <a:br>
              <a:rPr lang="en-US" altLang="zh-TW" sz="1400" dirty="0"/>
            </a:br>
            <a:r>
              <a:rPr lang="zh-TW" altLang="zh-TW" sz="1400" dirty="0"/>
              <a:t>　　　　││　</a:t>
            </a:r>
            <a:r>
              <a:rPr lang="zh-TW" altLang="zh-TW" sz="1400" b="1" dirty="0"/>
              <a:t>後方投保，親屬亦以供養之心態代繳，則屬個人僧物。死後則應一切屬僧。</a:t>
            </a:r>
            <a:br>
              <a:rPr lang="en-US" altLang="zh-TW" sz="1400" dirty="0"/>
            </a:br>
            <a:r>
              <a:rPr lang="zh-TW" altLang="zh-TW" sz="1400" dirty="0"/>
              <a:t>　　　　││</a:t>
            </a:r>
            <a:br>
              <a:rPr lang="en-US" altLang="zh-TW" sz="1400" dirty="0"/>
            </a:br>
            <a:r>
              <a:rPr lang="zh-TW" altLang="zh-TW" sz="1400" dirty="0"/>
              <a:t>　　　　│└⊙儲畜在銀行之財物：如前別辨所明，然即使是出家前在俗之所有物，亦未明囑授與何人，（若明</a:t>
            </a:r>
            <a:br>
              <a:rPr lang="en-US" altLang="zh-TW" sz="1400" dirty="0"/>
            </a:br>
            <a:r>
              <a:rPr lang="zh-TW" altLang="zh-TW" sz="1400" dirty="0"/>
              <a:t>　　　　│　　言，心念捨與俗人，又隨己心意任用，豈不犯盜？即使俗家任其使用，則屬供養之財。）則當入</a:t>
            </a:r>
            <a:br>
              <a:rPr lang="en-US" altLang="zh-TW" sz="1400" dirty="0"/>
            </a:br>
            <a:r>
              <a:rPr lang="zh-TW" altLang="zh-TW" sz="1400" dirty="0"/>
              <a:t>　　　　│　　常住。</a:t>
            </a:r>
            <a:br>
              <a:rPr lang="en-US" altLang="zh-TW" sz="1400" dirty="0"/>
            </a:br>
            <a:r>
              <a:rPr lang="zh-TW" altLang="zh-TW" sz="1400" dirty="0"/>
              <a:t>　　　　│</a:t>
            </a:r>
            <a:br>
              <a:rPr lang="en-US" altLang="zh-TW" sz="1400" dirty="0"/>
            </a:br>
            <a:r>
              <a:rPr lang="zh-TW" altLang="zh-TW" sz="1400" dirty="0"/>
              <a:t>　　　　│　　┌⊙《鈔記》卷卅二</a:t>
            </a:r>
            <a:r>
              <a:rPr lang="en-US" altLang="zh-TW" sz="1400" i="1" dirty="0"/>
              <a:t>P9</a:t>
            </a:r>
            <a:r>
              <a:rPr lang="zh-TW" altLang="zh-TW" sz="1400" dirty="0"/>
              <a:t>云：「《五分》：若生時已與人，而未持去，僧應白二與之。」</a:t>
            </a:r>
            <a:br>
              <a:rPr lang="en-US" altLang="zh-TW" sz="1400" dirty="0"/>
            </a:br>
            <a:r>
              <a:rPr lang="zh-TW" altLang="zh-TW" sz="1400" dirty="0"/>
              <a:t>　　　　│　　│　</a:t>
            </a:r>
            <a:br>
              <a:rPr lang="en-US" altLang="zh-TW" sz="1400" dirty="0"/>
            </a:br>
            <a:r>
              <a:rPr lang="zh-TW" altLang="zh-TW" sz="1400" dirty="0"/>
              <a:t>　　　　│　　├⊙《鈔記》卷卅二</a:t>
            </a:r>
            <a:r>
              <a:rPr lang="en-US" altLang="zh-TW" sz="1400" i="1" dirty="0"/>
              <a:t>P9</a:t>
            </a:r>
            <a:r>
              <a:rPr lang="zh-TW" altLang="zh-TW" sz="1400" dirty="0"/>
              <a:t>云：「若犯王法，知明日晚間必死，今日中前隨時並成，由未死前心決</a:t>
            </a:r>
          </a:p>
          <a:p>
            <a:pPr eaLnBrk="0" hangingPunct="0"/>
            <a:r>
              <a:rPr lang="zh-TW" altLang="zh-TW" sz="1400" dirty="0"/>
              <a:t>　　　　│　　│　</a:t>
            </a:r>
          </a:p>
          <a:p>
            <a:pPr eaLnBrk="0" hangingPunct="0"/>
            <a:r>
              <a:rPr lang="zh-TW" altLang="zh-TW" sz="1400" dirty="0"/>
              <a:t>　　　　└引證┤　成主。」又云：「《四分》：</a:t>
            </a:r>
            <a:r>
              <a:rPr lang="zh-TW" altLang="zh-TW" sz="1400" b="1" dirty="0"/>
              <a:t>若臨終時，囑物與佛法僧，若我死後與等，佛言：一切屬僧</a:t>
            </a:r>
            <a:endParaRPr lang="zh-TW" altLang="zh-TW" sz="1400" dirty="0"/>
          </a:p>
          <a:p>
            <a:r>
              <a:rPr lang="zh-TW" altLang="zh-TW" sz="1400" b="1" dirty="0"/>
              <a:t>　　　　　　　│　。以心不決故。」</a:t>
            </a:r>
            <a:endParaRPr lang="zh-TW" alt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52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6CEBD8-8F92-4171-8FAE-9A102F71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F25C4-7FB5-4BA4-9B32-065ED638F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 fontScale="77500" lnSpcReduction="20000"/>
          </a:bodyPr>
          <a:lstStyle/>
          <a:p>
            <a:r>
              <a:rPr lang="zh-TW" altLang="zh-TW" dirty="0"/>
              <a:t>　　　　　　　└⊙《鈔記》卷卅二</a:t>
            </a:r>
            <a:r>
              <a:rPr lang="en-US" altLang="zh-TW" i="1" dirty="0"/>
              <a:t>P6</a:t>
            </a:r>
            <a:r>
              <a:rPr lang="zh-TW" altLang="zh-TW" dirty="0"/>
              <a:t>中，囑授是非一科，有善惡之別四句 ┬甲：囑授善者─┐</a:t>
            </a:r>
            <a:br>
              <a:rPr lang="en-US" altLang="zh-TW" dirty="0"/>
            </a:br>
            <a:r>
              <a:rPr lang="zh-TW" altLang="zh-TW" dirty="0"/>
              <a:t>　　　　　　　　　　　　　　　　　　　　　　　　　　　　　　　　　　│　　　　　　　│</a:t>
            </a:r>
            <a:br>
              <a:rPr lang="en-US" altLang="zh-TW" dirty="0"/>
            </a:br>
            <a:r>
              <a:rPr lang="zh-TW" altLang="zh-TW" dirty="0"/>
              <a:t>　　　　　　　　　　　　　　　　　　　　　　　　　　　　　　　　　　├乙：囑授不善者│</a:t>
            </a:r>
            <a:br>
              <a:rPr lang="en-US" altLang="zh-TW" dirty="0"/>
            </a:br>
            <a:r>
              <a:rPr lang="zh-TW" altLang="zh-TW" dirty="0"/>
              <a:t>　　　　　　　　　　　　　　　　　　　　　　　　　　　　　　　　　　│　　　　　　　├┐</a:t>
            </a:r>
            <a:br>
              <a:rPr lang="en-US" altLang="zh-TW" dirty="0"/>
            </a:br>
            <a:r>
              <a:rPr lang="zh-TW" altLang="zh-TW" dirty="0"/>
              <a:t>　　　　　　　　　　　　　　　　　　　　　　　　　　　　　　　　　　├丙：不囑善者　││</a:t>
            </a:r>
            <a:br>
              <a:rPr lang="en-US" altLang="zh-TW" dirty="0"/>
            </a:br>
            <a:r>
              <a:rPr lang="zh-TW" altLang="zh-TW" dirty="0"/>
              <a:t>　　　　　　　　　　　　　　　　　　　　　　　　　　　　　　　　　　│　　　　　　　││</a:t>
            </a:r>
            <a:br>
              <a:rPr lang="en-US" altLang="zh-TW" dirty="0"/>
            </a:br>
            <a:r>
              <a:rPr lang="zh-TW" altLang="zh-TW" dirty="0"/>
              <a:t>　　　　　　　　　　　　　　　　　　　　　　　　　　　　　　　　　　└丁：不囑不善者┘│</a:t>
            </a:r>
            <a:br>
              <a:rPr lang="en-US" altLang="zh-TW" dirty="0"/>
            </a:br>
            <a:r>
              <a:rPr lang="zh-TW" altLang="zh-TW" dirty="0"/>
              <a:t>　　　　┌──────────────────────────────────────┘</a:t>
            </a:r>
            <a:br>
              <a:rPr lang="en-US" altLang="zh-TW" dirty="0"/>
            </a:br>
            <a:r>
              <a:rPr lang="zh-TW" altLang="zh-TW" dirty="0"/>
              <a:t>　　　　└行者當知：「自知昔來非法儲積，唯結不善，今若命終，無一隨者，不如破著捨貪，順本初受，誓願</a:t>
            </a:r>
            <a:br>
              <a:rPr lang="en-US" altLang="zh-TW" dirty="0"/>
            </a:br>
            <a:r>
              <a:rPr lang="zh-TW" altLang="zh-TW" dirty="0"/>
              <a:t>　　　　　│　　　　　</a:t>
            </a:r>
            <a:br>
              <a:rPr lang="en-US" altLang="zh-TW" dirty="0"/>
            </a:br>
            <a:r>
              <a:rPr lang="zh-TW" altLang="zh-TW" dirty="0"/>
              <a:t>　　　　　│　　　　　，以財付他，生福上處，故是善也。」</a:t>
            </a:r>
            <a:br>
              <a:rPr lang="en-US" altLang="zh-TW" dirty="0"/>
            </a:br>
            <a:r>
              <a:rPr lang="zh-TW" altLang="zh-TW" dirty="0"/>
              <a:t>　　　　　│</a:t>
            </a:r>
            <a:br>
              <a:rPr lang="en-US" altLang="zh-TW" dirty="0"/>
            </a:br>
            <a:r>
              <a:rPr lang="zh-TW" altLang="zh-TW" dirty="0"/>
              <a:t>　　　　　└</a:t>
            </a:r>
            <a:r>
              <a:rPr lang="zh-TW" altLang="zh-TW" b="1" dirty="0"/>
              <a:t>若生前以財囑授白衣，亦當勸令彼等，以此資財亡者供佛施僧，以增益亡者福業</a:t>
            </a:r>
            <a:r>
              <a:rPr lang="zh-TW" altLang="zh-TW" dirty="0"/>
              <a:t>。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65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9E59FC-F15B-4AAE-858D-3DA343A3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zh-TW" b="1" dirty="0"/>
              <a:t>１３０５８　關鍵名相：亡五眾物，死亡給付</a:t>
            </a:r>
            <a:endParaRPr lang="zh-TW" altLang="en-US" dirty="0"/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4E4852AA-48BD-4505-B878-80CA26FA7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89360"/>
              </p:ext>
            </p:extLst>
          </p:nvPr>
        </p:nvGraphicFramePr>
        <p:xfrm>
          <a:off x="3798813" y="-328484"/>
          <a:ext cx="7873234" cy="7007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642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8C382F-3351-4F7C-BD40-E8D5FA1E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zh-TW" sz="2800"/>
              <a:t>受亡五眾物法中，若是中途還俗，此「五眾」</a:t>
            </a:r>
            <a:r>
              <a:rPr lang="zh-TW" altLang="zh-TW" sz="2800" b="1"/>
              <a:t>還俗後的財物</a:t>
            </a:r>
            <a:r>
              <a:rPr lang="zh-TW" altLang="zh-TW" sz="2800"/>
              <a:t>，是屬於個人所擁有呢？或者必須依「亡五眾物」法來處理呢？</a:t>
            </a:r>
            <a:br>
              <a:rPr lang="zh-TW" altLang="zh-TW" sz="2800"/>
            </a:b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25F3E-60B7-4A8E-9C1E-700A4EFF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632" y="2292182"/>
            <a:ext cx="10743893" cy="4213393"/>
          </a:xfrm>
        </p:spPr>
        <p:txBody>
          <a:bodyPr>
            <a:normAutofit/>
          </a:bodyPr>
          <a:lstStyle/>
          <a:p>
            <a:r>
              <a:rPr lang="zh-TW" altLang="zh-TW" sz="1700" dirty="0"/>
              <a:t>答：得視財物而分：　　　　　</a:t>
            </a:r>
            <a:r>
              <a:rPr lang="zh-TW" altLang="en-US" sz="1700" dirty="0"/>
              <a:t>   </a:t>
            </a:r>
            <a:r>
              <a:rPr lang="zh-TW" altLang="zh-TW" sz="1700" dirty="0"/>
              <a:t>　　┌明言┐捨與　即成俗人之物，若盜心自取用則成盜損。（見《鈔記》</a:t>
            </a:r>
            <a:br>
              <a:rPr lang="en-US" altLang="zh-TW" sz="1700" dirty="0"/>
            </a:br>
            <a:r>
              <a:rPr lang="zh-TW" altLang="zh-TW" sz="1700" dirty="0"/>
              <a:t>　　　 　　　　　　　　　　</a:t>
            </a:r>
            <a:r>
              <a:rPr lang="en-US" altLang="zh-TW" sz="1700" dirty="0"/>
              <a:t> </a:t>
            </a:r>
            <a:r>
              <a:rPr lang="zh-TW" altLang="en-US" sz="1700" dirty="0"/>
              <a:t>  </a:t>
            </a:r>
            <a:r>
              <a:rPr lang="en-US" altLang="zh-TW" sz="1700" dirty="0"/>
              <a:t>    </a:t>
            </a:r>
            <a:r>
              <a:rPr lang="zh-TW" altLang="zh-TW" sz="1700" dirty="0"/>
              <a:t>┌已┤　　├　　─</a:t>
            </a:r>
            <a:br>
              <a:rPr lang="en-US" altLang="zh-TW" sz="1700" dirty="0"/>
            </a:br>
            <a:r>
              <a:rPr lang="zh-TW" altLang="zh-TW" sz="1700" dirty="0"/>
              <a:t>　　　　　　　　　　　　　　</a:t>
            </a:r>
            <a:r>
              <a:rPr lang="en-US" altLang="zh-TW" sz="1700" dirty="0"/>
              <a:t>    </a:t>
            </a:r>
            <a:r>
              <a:rPr lang="zh-TW" altLang="zh-TW" sz="1700" dirty="0"/>
              <a:t>│　└心念┘俗人　卷四十一</a:t>
            </a:r>
            <a:r>
              <a:rPr lang="en-US" altLang="zh-TW" sz="1700" dirty="0"/>
              <a:t>P20</a:t>
            </a:r>
            <a:r>
              <a:rPr lang="zh-TW" altLang="zh-TW" sz="1700" dirty="0"/>
              <a:t>）</a:t>
            </a:r>
            <a:br>
              <a:rPr lang="en-US" altLang="zh-TW" sz="1700" dirty="0"/>
            </a:br>
            <a:r>
              <a:rPr lang="zh-TW" altLang="zh-TW" sz="1700" dirty="0"/>
              <a:t>　　　　　　　　　　　　　　　　│</a:t>
            </a:r>
            <a:br>
              <a:rPr lang="en-US" altLang="zh-TW" sz="1700" dirty="0"/>
            </a:br>
            <a:r>
              <a:rPr lang="zh-TW" altLang="zh-TW" sz="1700" dirty="0"/>
              <a:t>　　┌</a:t>
            </a:r>
            <a:r>
              <a:rPr lang="zh-TW" altLang="zh-TW" sz="1700" b="1" dirty="0"/>
              <a:t>出家前在俗所有物</a:t>
            </a:r>
            <a:r>
              <a:rPr lang="zh-TW" altLang="zh-TW" sz="1700" dirty="0"/>
              <a:t>─初出家時┼仍做己物之想─還俗應可帶走。</a:t>
            </a:r>
            <a:br>
              <a:rPr lang="en-US" altLang="zh-TW" sz="1700" dirty="0"/>
            </a:br>
            <a:r>
              <a:rPr lang="zh-TW" altLang="zh-TW" sz="1700" dirty="0"/>
              <a:t>　　│　　　　　　　　　　　　　│</a:t>
            </a:r>
            <a:br>
              <a:rPr lang="en-US" altLang="zh-TW" sz="1700" dirty="0"/>
            </a:br>
            <a:r>
              <a:rPr lang="zh-TW" altLang="zh-TW" sz="1700" dirty="0"/>
              <a:t>　　│　　　　　　　　　　　　　└若做歸常住想─還俗後不可帶走，應當作亡五眾物處理。</a:t>
            </a:r>
            <a:br>
              <a:rPr lang="en-US" altLang="zh-TW" sz="1700" dirty="0"/>
            </a:br>
            <a:r>
              <a:rPr lang="zh-TW" altLang="zh-TW" sz="1700" dirty="0"/>
              <a:t>　　│</a:t>
            </a:r>
            <a:br>
              <a:rPr lang="en-US" altLang="zh-TW" sz="1700" dirty="0"/>
            </a:br>
            <a:r>
              <a:rPr lang="zh-TW" altLang="zh-TW" sz="1700" dirty="0"/>
              <a:t>　　└</a:t>
            </a:r>
            <a:r>
              <a:rPr lang="zh-TW" altLang="zh-TW" sz="1700" b="1" dirty="0"/>
              <a:t>出家後信施供養物</a:t>
            </a:r>
            <a:r>
              <a:rPr lang="zh-TW" altLang="zh-TW" sz="1700" dirty="0"/>
              <a:t>─出家即是「無我」之僧，理無個人之物，皆屬暫用想，故可依亡五眾物處理；</a:t>
            </a:r>
            <a:r>
              <a:rPr lang="zh-TW" altLang="zh-TW" sz="1700" b="1" dirty="0"/>
              <a:t>還俗前</a:t>
            </a:r>
            <a:r>
              <a:rPr lang="zh-TW" altLang="en-US" sz="1700" b="1" dirty="0"/>
              <a:t> </a:t>
            </a:r>
            <a:r>
              <a:rPr lang="zh-TW" altLang="zh-TW" sz="1700" b="1" dirty="0"/>
              <a:t>仍可自己處理。</a:t>
            </a:r>
            <a:endParaRPr lang="zh-TW" altLang="zh-TW" sz="1700" dirty="0"/>
          </a:p>
          <a:p>
            <a:endParaRPr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92396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012E8-251D-4632-ABE0-C97DADF8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人的時間有限，學習注重「效率」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6E854-5C86-46F4-8349-BDBAA3BF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8094"/>
            <a:ext cx="9601200" cy="4034118"/>
          </a:xfrm>
        </p:spPr>
        <p:txBody>
          <a:bodyPr>
            <a:normAutofit/>
          </a:bodyPr>
          <a:lstStyle/>
          <a:p>
            <a:r>
              <a:rPr lang="zh-TW" altLang="en-US" dirty="0"/>
              <a:t>教學方法很多，</a:t>
            </a:r>
            <a:r>
              <a:rPr lang="en-US" altLang="zh-TW" dirty="0"/>
              <a:t>…</a:t>
            </a:r>
            <a:r>
              <a:rPr lang="zh-TW" altLang="en-US" dirty="0"/>
              <a:t>今日，先教：</a:t>
            </a:r>
            <a:r>
              <a:rPr lang="zh-TW" altLang="en-US" sz="3200" b="1" dirty="0">
                <a:solidFill>
                  <a:srgbClr val="FF0000"/>
                </a:solidFill>
              </a:rPr>
              <a:t>從大到小</a:t>
            </a:r>
            <a:r>
              <a:rPr lang="en-US" altLang="zh-TW" sz="3200" b="1" dirty="0">
                <a:solidFill>
                  <a:srgbClr val="FF0000"/>
                </a:solidFill>
              </a:rPr>
              <a:t>…</a:t>
            </a:r>
          </a:p>
          <a:p>
            <a:r>
              <a:rPr lang="zh-TW" altLang="en-US" dirty="0"/>
              <a:t>佛教的整體：時間、空間</a:t>
            </a:r>
            <a:r>
              <a:rPr lang="en-US" altLang="zh-TW" dirty="0"/>
              <a:t>(</a:t>
            </a:r>
            <a:r>
              <a:rPr lang="zh-TW" altLang="en-US" dirty="0"/>
              <a:t>地區</a:t>
            </a:r>
            <a:r>
              <a:rPr lang="en-US" altLang="zh-TW" dirty="0"/>
              <a:t>)</a:t>
            </a:r>
            <a:r>
              <a:rPr lang="zh-TW" altLang="en-US" dirty="0"/>
              <a:t>、人</a:t>
            </a:r>
            <a:r>
              <a:rPr lang="en-US" altLang="zh-TW" dirty="0"/>
              <a:t>(</a:t>
            </a:r>
            <a:r>
              <a:rPr lang="zh-TW" altLang="en-US" dirty="0"/>
              <a:t>主要大師</a:t>
            </a:r>
            <a:r>
              <a:rPr lang="en-US" altLang="zh-TW" dirty="0"/>
              <a:t>)</a:t>
            </a:r>
            <a:r>
              <a:rPr lang="zh-TW" altLang="en-US" dirty="0"/>
              <a:t>、轉變的重要大事</a:t>
            </a:r>
          </a:p>
          <a:p>
            <a:r>
              <a:rPr lang="zh-TW" altLang="en-US" dirty="0"/>
              <a:t>就是先講講歷史</a:t>
            </a:r>
          </a:p>
          <a:p>
            <a:r>
              <a:rPr lang="zh-TW" altLang="en-US" dirty="0"/>
              <a:t>再講「宗派」</a:t>
            </a:r>
            <a:endParaRPr lang="en-US" altLang="zh-TW" dirty="0"/>
          </a:p>
          <a:p>
            <a:pPr lvl="1"/>
            <a:r>
              <a:rPr lang="zh-TW" altLang="en-US" dirty="0"/>
              <a:t>我認為：宗派，也就是從大量的佛法中，歸納出一套可落實的「實修法」</a:t>
            </a:r>
            <a:endParaRPr lang="en-US" altLang="zh-TW" dirty="0"/>
          </a:p>
          <a:p>
            <a:r>
              <a:rPr lang="zh-TW" altLang="en-US" sz="2800" dirty="0"/>
              <a:t>律師的著述→取自律藏原文→歸納分門別類的說明→整合成為行持的方法→提出問題→考證散落在律藏的散文→解答疑惑→會通經部與大小乘→形成宗義以教學</a:t>
            </a:r>
          </a:p>
        </p:txBody>
      </p:sp>
    </p:spTree>
    <p:extLst>
      <p:ext uri="{BB962C8B-B14F-4D97-AF65-F5344CB8AC3E}">
        <p14:creationId xmlns:p14="http://schemas.microsoft.com/office/powerpoint/2010/main" val="172129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E52801-DC83-43FE-BF15-9E53A909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endParaRPr lang="zh-TW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570D6-6802-4D85-8EB1-F2EE1D4E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zh-TW" altLang="zh-TW" sz="1400"/>
              <a:t>《</a:t>
            </a:r>
            <a:r>
              <a:rPr lang="en-US" altLang="zh-TW" sz="1400"/>
              <a:t>CBETA </a:t>
            </a:r>
            <a:r>
              <a:rPr lang="zh-TW" altLang="zh-TW" sz="1400"/>
              <a:t>電子佛典集成</a:t>
            </a:r>
            <a:r>
              <a:rPr lang="en-US" altLang="zh-TW" sz="1400"/>
              <a:t> April 2011\</a:t>
            </a:r>
            <a:r>
              <a:rPr lang="zh-TW" altLang="zh-TW" sz="1400"/>
              <a:t>大正新修大藏經</a:t>
            </a:r>
            <a:r>
              <a:rPr lang="en-US" altLang="zh-TW" sz="1400"/>
              <a:t>\</a:t>
            </a:r>
            <a:r>
              <a:rPr lang="zh-TW" altLang="zh-TW" sz="1400"/>
              <a:t>律部三</a:t>
            </a:r>
            <a:r>
              <a:rPr lang="en-US" altLang="zh-TW" sz="1400"/>
              <a:t>\</a:t>
            </a:r>
            <a:r>
              <a:rPr lang="zh-TW" altLang="zh-TW" sz="1400"/>
              <a:t>根本說一切有部毘奈耶雜事</a:t>
            </a:r>
            <a:r>
              <a:rPr lang="en-US" altLang="zh-TW" sz="1400"/>
              <a:t>(p.T294.2)</a:t>
            </a:r>
            <a:r>
              <a:rPr lang="zh-TW" altLang="zh-TW" sz="1400"/>
              <a:t>》：</a:t>
            </a:r>
          </a:p>
          <a:p>
            <a:r>
              <a:rPr lang="zh-TW" altLang="zh-TW" sz="1400"/>
              <a:t>「如世尊說死後與者。不成善與遂不受之。苾芻白佛。佛言</a:t>
            </a:r>
            <a:r>
              <a:rPr lang="zh-TW" altLang="zh-TW" sz="1400" b="1"/>
              <a:t>俗人死者有希望心。苾芻死時心無希望。</a:t>
            </a:r>
            <a:r>
              <a:rPr lang="zh-TW" altLang="zh-TW" sz="1400"/>
              <a:t>此是俗人有希望心。取時無過隨意應用。」</a:t>
            </a:r>
          </a:p>
          <a:p>
            <a:r>
              <a:rPr lang="en-US" altLang="zh-TW" sz="1400"/>
              <a:t> </a:t>
            </a:r>
            <a:endParaRPr lang="zh-TW" altLang="zh-TW" sz="1400"/>
          </a:p>
          <a:p>
            <a:r>
              <a:rPr lang="zh-TW" altLang="zh-TW" sz="1400"/>
              <a:t>《</a:t>
            </a:r>
            <a:r>
              <a:rPr lang="en-US" altLang="zh-TW" sz="1400"/>
              <a:t>CBETA </a:t>
            </a:r>
            <a:r>
              <a:rPr lang="zh-TW" altLang="zh-TW" sz="1400"/>
              <a:t>電子佛典集成</a:t>
            </a:r>
            <a:r>
              <a:rPr lang="en-US" altLang="zh-TW" sz="1400"/>
              <a:t> April 2011\</a:t>
            </a:r>
            <a:r>
              <a:rPr lang="zh-TW" altLang="zh-TW" sz="1400"/>
              <a:t>大正新修大藏經</a:t>
            </a:r>
            <a:r>
              <a:rPr lang="en-US" altLang="zh-TW" sz="1400"/>
              <a:t>\</a:t>
            </a:r>
            <a:r>
              <a:rPr lang="zh-TW" altLang="zh-TW" sz="1400"/>
              <a:t>律部三</a:t>
            </a:r>
            <a:r>
              <a:rPr lang="en-US" altLang="zh-TW" sz="1400"/>
              <a:t>\</a:t>
            </a:r>
            <a:r>
              <a:rPr lang="zh-TW" altLang="zh-TW" sz="1400"/>
              <a:t>根本說一切有部尼陀那目得迦</a:t>
            </a:r>
            <a:r>
              <a:rPr lang="en-US" altLang="zh-TW" sz="1400"/>
              <a:t>(p.T432.3)</a:t>
            </a:r>
            <a:r>
              <a:rPr lang="zh-TW" altLang="zh-TW" sz="1400"/>
              <a:t>》：</a:t>
            </a:r>
          </a:p>
          <a:p>
            <a:r>
              <a:rPr lang="zh-TW" altLang="zh-TW" sz="1400"/>
              <a:t>「如世尊說。死後當與此非法財。時諸苾芻以緣白佛。佛言凡在家者命欲終時。有攀緣心如是施財並宜收取。父分與財勿生疑慮。既受財已。於三寶中而興供養。</a:t>
            </a:r>
            <a:r>
              <a:rPr lang="zh-TW" altLang="zh-TW" sz="1400" b="1"/>
              <a:t>其出家者臨終之日。無顧戀心。若言我死後與者。如是之財即不應取。」</a:t>
            </a:r>
            <a:endParaRPr lang="zh-TW" altLang="zh-TW" sz="1400"/>
          </a:p>
          <a:p>
            <a:r>
              <a:rPr lang="en-US" altLang="zh-TW" sz="1400"/>
              <a:t> </a:t>
            </a:r>
            <a:endParaRPr lang="zh-TW" altLang="zh-TW" sz="1400"/>
          </a:p>
          <a:p>
            <a:r>
              <a:rPr lang="zh-TW" altLang="zh-TW" sz="1400"/>
              <a:t>《</a:t>
            </a:r>
            <a:r>
              <a:rPr lang="en-US" altLang="zh-TW" sz="1400"/>
              <a:t>CBETA </a:t>
            </a:r>
            <a:r>
              <a:rPr lang="zh-TW" altLang="zh-TW" sz="1400"/>
              <a:t>電子佛典集成</a:t>
            </a:r>
            <a:r>
              <a:rPr lang="en-US" altLang="zh-TW" sz="1400"/>
              <a:t> April 2011\</a:t>
            </a:r>
            <a:r>
              <a:rPr lang="zh-TW" altLang="zh-TW" sz="1400"/>
              <a:t>新纂卍字續藏經</a:t>
            </a:r>
            <a:r>
              <a:rPr lang="en-US" altLang="zh-TW" sz="1400"/>
              <a:t>\x40.</a:t>
            </a:r>
            <a:r>
              <a:rPr lang="zh-TW" altLang="zh-TW" sz="1400"/>
              <a:t>大小乘釋律部三</a:t>
            </a:r>
            <a:r>
              <a:rPr lang="en-US" altLang="zh-TW" sz="1400"/>
              <a:t>\</a:t>
            </a:r>
            <a:r>
              <a:rPr lang="zh-TW" altLang="zh-TW" sz="1400"/>
              <a:t>四分比丘尼鈔</a:t>
            </a:r>
            <a:r>
              <a:rPr lang="en-US" altLang="zh-TW" sz="1400"/>
              <a:t>(p.X771.1)</a:t>
            </a:r>
            <a:r>
              <a:rPr lang="zh-TW" altLang="zh-TW" sz="1400"/>
              <a:t>》：「律云若臨終時囑與佛法僧若我死後與者</a:t>
            </a:r>
            <a:r>
              <a:rPr lang="zh-TW" altLang="zh-TW" sz="1400" b="1"/>
              <a:t>佛言一切屬僧故知心不決絕不成囑授。」</a:t>
            </a:r>
            <a:endParaRPr lang="zh-TW" altLang="zh-TW" sz="1400"/>
          </a:p>
          <a:p>
            <a:endParaRPr lang="zh-TW" altLang="en-US" sz="1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2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CB5AA-3F69-4D59-A68D-FD71F4BD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0314FC-E5B7-4A61-936D-0B4843C82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6" name="圖片 15" descr="《科勒藥用植物》(1897), Ferula scorodosma">
            <a:extLst>
              <a:ext uri="{FF2B5EF4-FFF2-40B4-BE49-F238E27FC236}">
                <a16:creationId xmlns:a16="http://schemas.microsoft.com/office/drawing/2014/main" id="{B117303C-1E82-49AA-96C0-4BCF26FC0D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15" y="685800"/>
            <a:ext cx="4391342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495255D-6534-48FD-B328-2AA275B43C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445" y="685800"/>
            <a:ext cx="4391343" cy="5801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877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16BEB-5F42-4744-AE8D-39512F25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466725"/>
            <a:ext cx="5873368" cy="5400675"/>
          </a:xfrm>
        </p:spPr>
        <p:txBody>
          <a:bodyPr>
            <a:normAutofit/>
          </a:bodyPr>
          <a:lstStyle/>
          <a:p>
            <a:r>
              <a:rPr lang="zh-TW" altLang="zh-TW" sz="1800" dirty="0"/>
              <a:t>【來源】</a:t>
            </a:r>
            <a:r>
              <a:rPr lang="en-US" altLang="zh-TW" sz="1800" dirty="0"/>
              <a:t>	</a:t>
            </a:r>
            <a:r>
              <a:rPr lang="zh-TW" altLang="zh-TW" sz="1800" dirty="0"/>
              <a:t>傘形科植物新疆阿魏</a:t>
            </a:r>
            <a:r>
              <a:rPr lang="en-US" altLang="zh-TW" sz="1800" dirty="0" err="1"/>
              <a:t>Ferula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sinkiangensis</a:t>
            </a:r>
            <a:r>
              <a:rPr lang="en-US" altLang="zh-TW" sz="1800" dirty="0"/>
              <a:t> K. M. Shen </a:t>
            </a:r>
            <a:r>
              <a:rPr lang="zh-TW" altLang="zh-TW" sz="1800" dirty="0"/>
              <a:t>或阜康阿魏</a:t>
            </a:r>
            <a:r>
              <a:rPr lang="en-US" altLang="zh-TW" sz="1800" dirty="0" err="1"/>
              <a:t>Ferula</a:t>
            </a:r>
            <a:r>
              <a:rPr lang="en-US" altLang="zh-TW" sz="1800" dirty="0"/>
              <a:t> </a:t>
            </a:r>
            <a:r>
              <a:rPr lang="en-US" altLang="zh-TW" sz="1800" dirty="0" err="1"/>
              <a:t>fukanensis</a:t>
            </a:r>
            <a:r>
              <a:rPr lang="en-US" altLang="zh-TW" sz="1800" dirty="0"/>
              <a:t> K. M. Shen </a:t>
            </a:r>
            <a:r>
              <a:rPr lang="zh-TW" altLang="zh-TW" sz="1800" dirty="0"/>
              <a:t>的樹脂。春末夏初盛花期至初果期，分次由莖上部往下斜割，收集滲出的乳狀樹脂，陰乾。</a:t>
            </a:r>
          </a:p>
          <a:p>
            <a:r>
              <a:rPr lang="zh-TW" altLang="zh-TW" sz="1800" dirty="0"/>
              <a:t>【產地】</a:t>
            </a:r>
            <a:r>
              <a:rPr lang="en-US" altLang="zh-TW" sz="1800" dirty="0"/>
              <a:t>	</a:t>
            </a:r>
            <a:r>
              <a:rPr lang="zh-TW" altLang="zh-TW" sz="1800" dirty="0"/>
              <a:t>主產中亞地區以及伊朗、阿富汗等地。</a:t>
            </a:r>
          </a:p>
          <a:p>
            <a:r>
              <a:rPr lang="zh-TW" altLang="zh-TW" sz="1800" dirty="0"/>
              <a:t>【性狀】</a:t>
            </a:r>
            <a:r>
              <a:rPr lang="en-US" altLang="zh-TW" sz="1800" dirty="0"/>
              <a:t>	</a:t>
            </a:r>
            <a:r>
              <a:rPr lang="zh-TW" altLang="zh-TW" sz="1800" dirty="0"/>
              <a:t>該品為不規則的塊狀和脂膏狀。顏色深淺不一，表面蠟黃色至棕黃色。塊狀者體輕、質地似蠟，斷面稍有孔隙；新鮮切面顏色較淺，放置後色漸深。脂膏狀者粘稠，灰白色。具強烈而持久的蒜樣特異臭氣，味辛辣，嚼之有灼燒感。</a:t>
            </a:r>
          </a:p>
          <a:p>
            <a:r>
              <a:rPr lang="zh-TW" altLang="zh-TW" sz="1800" dirty="0"/>
              <a:t>【品質】</a:t>
            </a:r>
            <a:r>
              <a:rPr lang="en-US" altLang="zh-TW" sz="1800" dirty="0"/>
              <a:t>	</a:t>
            </a:r>
            <a:r>
              <a:rPr lang="zh-TW" altLang="zh-TW" sz="1800" dirty="0"/>
              <a:t>以塊狀、敗蒜氣強烈、斷面乳白色或稍帶微紅澀者為佳。</a:t>
            </a:r>
          </a:p>
          <a:p>
            <a:r>
              <a:rPr lang="zh-TW" altLang="zh-TW" sz="1800" dirty="0"/>
              <a:t>【性味】</a:t>
            </a:r>
            <a:r>
              <a:rPr lang="en-US" altLang="zh-TW" sz="1800" dirty="0"/>
              <a:t>	</a:t>
            </a:r>
            <a:r>
              <a:rPr lang="zh-TW" altLang="zh-TW" sz="1800" dirty="0"/>
              <a:t>苦、辛，溫。</a:t>
            </a:r>
          </a:p>
          <a:p>
            <a:r>
              <a:rPr lang="zh-TW" altLang="zh-TW" sz="1800" dirty="0"/>
              <a:t>【功效】</a:t>
            </a:r>
            <a:r>
              <a:rPr lang="en-US" altLang="zh-TW" sz="1800" dirty="0"/>
              <a:t>	</a:t>
            </a:r>
            <a:r>
              <a:rPr lang="zh-TW" altLang="zh-TW" sz="1800" dirty="0"/>
              <a:t>消積，散痞，殺蟲。用於肉食積滯，瘀血徵瘕，腹中痞塊，蟲積腹痛。</a:t>
            </a:r>
          </a:p>
          <a:p>
            <a:endParaRPr lang="zh-TW" alt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B724EE-A7D6-4926-A55A-714E08225C1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0" r="36572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2015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時鐘 的圖片&#10;&#10;自動產生的描述">
            <a:extLst>
              <a:ext uri="{FF2B5EF4-FFF2-40B4-BE49-F238E27FC236}">
                <a16:creationId xmlns:a16="http://schemas.microsoft.com/office/drawing/2014/main" id="{7804C451-1232-4791-BC85-BB364A024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730" y="480515"/>
            <a:ext cx="607453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2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97F1104D-74DB-447A-B957-2026A604A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295" y="480515"/>
            <a:ext cx="8633409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89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17CC1-2FDB-416B-9DAF-D1AF8323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2188" cy="1485900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戒→直接幫助→定→助成→慧→目標→涅槃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EAD09-F0F1-45F5-AAF5-63AB1DBF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1247"/>
            <a:ext cx="9601200" cy="4406153"/>
          </a:xfrm>
        </p:spPr>
        <p:txBody>
          <a:bodyPr/>
          <a:lstStyle/>
          <a:p>
            <a:r>
              <a:rPr lang="zh-TW" altLang="zh-TW" dirty="0"/>
              <a:t>持戒應該：念頭到任何一種所緣境，就能連想到戒律，無論</a:t>
            </a:r>
          </a:p>
          <a:p>
            <a:r>
              <a:rPr lang="zh-TW" altLang="zh-TW" dirty="0"/>
              <a:t>┌時間</a:t>
            </a:r>
          </a:p>
          <a:p>
            <a:r>
              <a:rPr lang="zh-TW" altLang="zh-TW" dirty="0"/>
              <a:t>├空間</a:t>
            </a:r>
          </a:p>
          <a:p>
            <a:r>
              <a:rPr lang="zh-TW" altLang="zh-TW" dirty="0"/>
              <a:t>├輕重</a:t>
            </a:r>
          </a:p>
          <a:p>
            <a:r>
              <a:rPr lang="zh-TW" altLang="zh-TW" dirty="0"/>
              <a:t>├人種</a:t>
            </a:r>
          </a:p>
          <a:p>
            <a:r>
              <a:rPr lang="zh-TW" altLang="zh-TW" dirty="0"/>
              <a:t>└男女…</a:t>
            </a:r>
            <a:endParaRPr lang="en-US" altLang="zh-TW" dirty="0"/>
          </a:p>
          <a:p>
            <a:r>
              <a:rPr lang="zh-TW" altLang="zh-TW" dirty="0"/>
              <a:t>夢中也要憶知自己是比丘，也能持戒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2800" dirty="0">
                <a:solidFill>
                  <a:srgbClr val="0070C0"/>
                </a:solidFill>
                <a:highlight>
                  <a:srgbClr val="FFFF00"/>
                </a:highlight>
              </a:rPr>
              <a:t>其它參閱：汐止講義：沙彌尼初學戒律</a:t>
            </a:r>
            <a:r>
              <a:rPr lang="en-US" altLang="zh-TW" sz="2800" dirty="0">
                <a:solidFill>
                  <a:srgbClr val="0070C0"/>
                </a:solidFill>
                <a:highlight>
                  <a:srgbClr val="FFFF00"/>
                </a:highlight>
              </a:rPr>
              <a:t>.pdf</a:t>
            </a:r>
            <a:endParaRPr lang="zh-TW" altLang="zh-TW" sz="280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7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EC94B-EF47-4C75-9D85-5611A962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先講高效率學習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7B542-1216-4B60-BF29-8681126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速度：閱讀＞宣講＞抄寫</a:t>
            </a:r>
          </a:p>
          <a:p>
            <a:r>
              <a:rPr lang="zh-TW" altLang="zh-TW" sz="2400" dirty="0"/>
              <a:t>所以上課時，交互使用各種學習形態，並在課堂完成所有學習，不必下課再花時間重聽錄音</a:t>
            </a:r>
          </a:p>
          <a:p>
            <a:r>
              <a:rPr lang="en-US" altLang="zh-TW" sz="2400" dirty="0"/>
              <a:t>	1. </a:t>
            </a:r>
            <a:r>
              <a:rPr lang="zh-TW" altLang="zh-TW" sz="2400" dirty="0"/>
              <a:t>師長宣講</a:t>
            </a:r>
          </a:p>
          <a:p>
            <a:r>
              <a:rPr lang="en-US" altLang="zh-TW" sz="2400" dirty="0"/>
              <a:t>	2. </a:t>
            </a:r>
            <a:r>
              <a:rPr lang="zh-TW" altLang="zh-TW" sz="2400" dirty="0"/>
              <a:t>學生閱讀</a:t>
            </a:r>
          </a:p>
          <a:p>
            <a:r>
              <a:rPr lang="en-US" altLang="zh-TW" sz="2400" dirty="0"/>
              <a:t>	3. </a:t>
            </a:r>
            <a:r>
              <a:rPr lang="zh-TW" altLang="zh-TW" sz="2400" dirty="0"/>
              <a:t>寫習題</a:t>
            </a:r>
          </a:p>
          <a:p>
            <a:r>
              <a:rPr lang="en-US" altLang="zh-TW" sz="2400" dirty="0"/>
              <a:t>	4. </a:t>
            </a:r>
            <a:r>
              <a:rPr lang="zh-TW" altLang="zh-TW" sz="2400" dirty="0"/>
              <a:t>問題討論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865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pS5jlav">
            <a:extLst>
              <a:ext uri="{FF2B5EF4-FFF2-40B4-BE49-F238E27FC236}">
                <a16:creationId xmlns:a16="http://schemas.microsoft.com/office/drawing/2014/main" id="{D286D8B0-75C8-4B4D-AC5F-F5C10446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409575"/>
            <a:ext cx="5591175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學習金字塔">
            <a:extLst>
              <a:ext uri="{FF2B5EF4-FFF2-40B4-BE49-F238E27FC236}">
                <a16:creationId xmlns:a16="http://schemas.microsoft.com/office/drawing/2014/main" id="{25D06471-3A66-47AC-A6C5-CB22AD8A1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576262"/>
            <a:ext cx="6448425" cy="542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3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2C439-B135-4991-B2C5-336A65C0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作筆記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BD01D-3D57-487A-8678-01904637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9888071" cy="4150659"/>
          </a:xfrm>
        </p:spPr>
        <p:txBody>
          <a:bodyPr>
            <a:normAutofit/>
          </a:bodyPr>
          <a:lstStyle/>
          <a:p>
            <a:r>
              <a:rPr lang="zh-TW" altLang="zh-TW" dirty="0"/>
              <a:t>每堂課帶筆記本、作筆記：</a:t>
            </a:r>
          </a:p>
          <a:p>
            <a:r>
              <a:rPr lang="en-US" altLang="zh-TW" dirty="0"/>
              <a:t>	</a:t>
            </a:r>
            <a:r>
              <a:rPr lang="zh-TW" altLang="zh-TW" dirty="0"/>
              <a:t>上課前：</a:t>
            </a:r>
          </a:p>
          <a:p>
            <a:r>
              <a:rPr lang="en-US" altLang="zh-TW" dirty="0"/>
              <a:t>		</a:t>
            </a:r>
            <a:r>
              <a:rPr lang="zh-TW" altLang="zh-TW" dirty="0"/>
              <a:t>看目錄、大綱</a:t>
            </a:r>
          </a:p>
          <a:p>
            <a:r>
              <a:rPr lang="en-US" altLang="zh-TW" dirty="0"/>
              <a:t>		</a:t>
            </a:r>
            <a:r>
              <a:rPr lang="zh-TW" altLang="zh-TW" dirty="0"/>
              <a:t>寫下：想學到什麼？先寫出可能的問題？</a:t>
            </a:r>
          </a:p>
          <a:p>
            <a:r>
              <a:rPr lang="en-US" altLang="zh-TW" dirty="0"/>
              <a:t>	</a:t>
            </a:r>
            <a:r>
              <a:rPr lang="zh-TW" altLang="zh-TW" dirty="0"/>
              <a:t>上課中：</a:t>
            </a:r>
          </a:p>
          <a:p>
            <a:r>
              <a:rPr lang="en-US" altLang="zh-TW" dirty="0"/>
              <a:t>		</a:t>
            </a:r>
            <a:r>
              <a:rPr lang="zh-TW" altLang="zh-TW" dirty="0"/>
              <a:t>寫下老師的重點、聯想的大綱圖</a:t>
            </a:r>
            <a:r>
              <a:rPr lang="en-US" altLang="zh-TW" dirty="0"/>
              <a:t>(</a:t>
            </a:r>
            <a:r>
              <a:rPr lang="zh-TW" altLang="zh-TW" dirty="0"/>
              <a:t>心智圖</a:t>
            </a:r>
            <a:r>
              <a:rPr lang="en-US" altLang="zh-TW" dirty="0"/>
              <a:t>)</a:t>
            </a:r>
            <a:r>
              <a:rPr lang="zh-TW" altLang="zh-TW" dirty="0"/>
              <a:t>、有什麼問題？</a:t>
            </a:r>
          </a:p>
          <a:p>
            <a:r>
              <a:rPr lang="en-US" altLang="zh-TW" dirty="0"/>
              <a:t>	</a:t>
            </a:r>
            <a:r>
              <a:rPr lang="zh-TW" altLang="zh-TW" dirty="0"/>
              <a:t>下課後：</a:t>
            </a:r>
          </a:p>
          <a:p>
            <a:r>
              <a:rPr lang="en-US" altLang="zh-TW" dirty="0"/>
              <a:t>		</a:t>
            </a:r>
            <a:r>
              <a:rPr lang="zh-TW" altLang="zh-TW" dirty="0"/>
              <a:t>作：自己統整的思想的大綱圖</a:t>
            </a:r>
            <a:r>
              <a:rPr lang="en-US" altLang="zh-TW" dirty="0"/>
              <a:t>(</a:t>
            </a:r>
            <a:r>
              <a:rPr lang="zh-TW" altLang="zh-TW" dirty="0"/>
              <a:t>心智圖</a:t>
            </a:r>
            <a:r>
              <a:rPr lang="en-US" altLang="zh-TW" dirty="0"/>
              <a:t>)</a:t>
            </a:r>
            <a:r>
              <a:rPr lang="zh-TW" altLang="zh-TW" dirty="0"/>
              <a:t>、大綱重點、科文、有什麼問題？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096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3D0B1-2658-4C43-974D-9240A5AB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參閱</a:t>
            </a:r>
            <a:r>
              <a:rPr lang="en-US" altLang="zh-TW" dirty="0"/>
              <a:t>YouTube</a:t>
            </a:r>
            <a:r>
              <a:rPr lang="zh-TW" altLang="zh-TW" dirty="0"/>
              <a:t>：學思達互動教學、</a:t>
            </a:r>
            <a:br>
              <a:rPr lang="en-US" altLang="zh-TW" dirty="0"/>
            </a:br>
            <a:r>
              <a:rPr lang="en-US" altLang="zh-TW" dirty="0"/>
              <a:t>Did you know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7753B-7D34-4C18-BD78-18EDF7EA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30118" cy="3581400"/>
          </a:xfrm>
        </p:spPr>
        <p:txBody>
          <a:bodyPr/>
          <a:lstStyle/>
          <a:p>
            <a:r>
              <a:rPr lang="en-US" altLang="zh-TW" dirty="0"/>
              <a:t>	</a:t>
            </a:r>
            <a:r>
              <a:rPr lang="zh-TW" altLang="zh-TW" dirty="0"/>
              <a:t>訓練學生的能力：</a:t>
            </a:r>
          </a:p>
          <a:p>
            <a:r>
              <a:rPr lang="en-US" altLang="zh-TW" dirty="0"/>
              <a:t>		1. </a:t>
            </a:r>
            <a:r>
              <a:rPr lang="zh-TW" altLang="zh-TW" dirty="0"/>
              <a:t>自學</a:t>
            </a:r>
          </a:p>
          <a:p>
            <a:r>
              <a:rPr lang="en-US" altLang="zh-TW" dirty="0"/>
              <a:t>		2. </a:t>
            </a:r>
            <a:r>
              <a:rPr lang="zh-TW" altLang="zh-TW" dirty="0"/>
              <a:t>自動找資料找答案</a:t>
            </a:r>
          </a:p>
          <a:p>
            <a:r>
              <a:rPr lang="en-US" altLang="zh-TW" dirty="0"/>
              <a:t>		3. </a:t>
            </a:r>
            <a:r>
              <a:rPr lang="zh-TW" altLang="zh-TW" dirty="0"/>
              <a:t>分析、比對資料</a:t>
            </a:r>
          </a:p>
          <a:p>
            <a:r>
              <a:rPr lang="en-US" altLang="zh-TW" dirty="0"/>
              <a:t>		4. </a:t>
            </a:r>
            <a:r>
              <a:rPr lang="zh-TW" altLang="zh-TW" dirty="0"/>
              <a:t>適應新科技、新工具，如：手機、網路、</a:t>
            </a:r>
            <a:r>
              <a:rPr lang="en-US" altLang="zh-TW" dirty="0"/>
              <a:t>AI</a:t>
            </a:r>
            <a:r>
              <a:rPr lang="zh-TW" altLang="zh-TW" dirty="0"/>
              <a:t>：那些是</a:t>
            </a:r>
            <a:r>
              <a:rPr lang="en-US" altLang="zh-TW" dirty="0"/>
              <a:t>AI</a:t>
            </a:r>
            <a:r>
              <a:rPr lang="zh-TW" altLang="zh-TW" dirty="0"/>
              <a:t>處理過的資訊…</a:t>
            </a:r>
          </a:p>
          <a:p>
            <a:r>
              <a:rPr lang="en-US" altLang="zh-TW" dirty="0"/>
              <a:t>	</a:t>
            </a:r>
            <a:r>
              <a:rPr lang="zh-TW" altLang="zh-TW" dirty="0"/>
              <a:t>才是未來的能力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70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F0D75-D1ED-41D9-83B0-EACB4D7A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工具軟體：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982736-FA75-41B9-B82E-85B80E97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 	1. </a:t>
            </a:r>
            <a:r>
              <a:rPr lang="zh-TW" altLang="zh-TW" sz="2800" dirty="0"/>
              <a:t>安卓手機辭典</a:t>
            </a:r>
          </a:p>
          <a:p>
            <a:r>
              <a:rPr lang="en-US" altLang="zh-TW" sz="2800" dirty="0"/>
              <a:t>		1. </a:t>
            </a:r>
            <a:r>
              <a:rPr lang="en-US" altLang="zh-TW" sz="2800" dirty="0" err="1"/>
              <a:t>dictdata</a:t>
            </a:r>
            <a:endParaRPr lang="zh-TW" altLang="zh-TW" sz="2800" dirty="0"/>
          </a:p>
          <a:p>
            <a:r>
              <a:rPr lang="en-US" altLang="zh-TW" sz="2800" dirty="0"/>
              <a:t>		2. colordict_4.4.1.apk</a:t>
            </a:r>
            <a:endParaRPr lang="zh-TW" altLang="zh-TW" sz="2800" dirty="0"/>
          </a:p>
          <a:p>
            <a:r>
              <a:rPr lang="en-US" altLang="zh-TW" sz="2800" dirty="0"/>
              <a:t>	2. </a:t>
            </a:r>
            <a:r>
              <a:rPr lang="zh-TW" altLang="zh-TW" sz="2800" dirty="0"/>
              <a:t>佛學資料庫</a:t>
            </a:r>
            <a:r>
              <a:rPr lang="en-US" altLang="zh-TW" sz="2800" dirty="0"/>
              <a:t>(</a:t>
            </a:r>
            <a:r>
              <a:rPr lang="zh-TW" altLang="zh-TW" sz="2800" dirty="0"/>
              <a:t>第三版，網站用，可流通</a:t>
            </a:r>
            <a:r>
              <a:rPr lang="en-US" altLang="zh-TW" sz="2800" dirty="0"/>
              <a:t>Accelon3</a:t>
            </a:r>
            <a:endParaRPr lang="zh-TW" altLang="zh-TW" sz="2800" dirty="0"/>
          </a:p>
          <a:p>
            <a:r>
              <a:rPr lang="en-US" altLang="zh-TW" sz="2800" dirty="0"/>
              <a:t>	3. CBETA </a:t>
            </a:r>
            <a:r>
              <a:rPr lang="zh-TW" altLang="zh-TW" sz="2800" dirty="0"/>
              <a:t>電子佛典集成</a:t>
            </a:r>
            <a:r>
              <a:rPr lang="en-US" altLang="zh-TW" sz="2800" dirty="0" err="1"/>
              <a:t>CBReader</a:t>
            </a:r>
            <a:endParaRPr lang="zh-TW" altLang="zh-TW" sz="2800" dirty="0"/>
          </a:p>
          <a:p>
            <a:r>
              <a:rPr lang="en-US" altLang="zh-TW" sz="2800" dirty="0"/>
              <a:t>	4. </a:t>
            </a:r>
            <a:r>
              <a:rPr lang="zh-TW" altLang="zh-TW" sz="2800" dirty="0"/>
              <a:t>佛教律學彙集</a:t>
            </a:r>
            <a:r>
              <a:rPr lang="en-US" altLang="zh-TW" sz="2800" dirty="0"/>
              <a:t>.chm</a:t>
            </a:r>
            <a:endParaRPr lang="zh-TW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894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AECF5-DC23-4B39-A0A1-AF338CE3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四乘及五宗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199C0-7013-46D5-A5AA-CAF5063B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/>
              <a:t>《宗義寶鬘》：「隨奉本師的宗派，肯定只有四派，</a:t>
            </a:r>
          </a:p>
          <a:p>
            <a:pPr lvl="2"/>
            <a:r>
              <a:rPr lang="zh-TW" altLang="zh-TW" sz="2000" b="1" dirty="0"/>
              <a:t>即毗婆沙宗、經部宗二個小乘宗派，</a:t>
            </a:r>
            <a:endParaRPr lang="zh-TW" altLang="zh-TW" sz="2000" dirty="0"/>
          </a:p>
          <a:p>
            <a:pPr lvl="2"/>
            <a:r>
              <a:rPr lang="zh-TW" altLang="zh-TW" sz="2000" b="1" dirty="0"/>
              <a:t>以及唯識宗、中觀宗二個大乘宗派。</a:t>
            </a:r>
            <a:endParaRPr lang="zh-TW" altLang="zh-TW" sz="2000" dirty="0"/>
          </a:p>
          <a:p>
            <a:r>
              <a:rPr lang="zh-TW" altLang="zh-TW" sz="2400" dirty="0"/>
              <a:t>因為論典中說，除此四宗以外，別無第五宗；</a:t>
            </a:r>
          </a:p>
          <a:p>
            <a:r>
              <a:rPr lang="zh-TW" altLang="zh-TW" sz="2400" dirty="0"/>
              <a:t>除三乘之外，別無第四乘。</a:t>
            </a:r>
          </a:p>
          <a:p>
            <a:r>
              <a:rPr lang="zh-TW" altLang="zh-TW" sz="2400" dirty="0"/>
              <a:t>金剛藏所造《喜金剛略義廣注》說：「</a:t>
            </a:r>
            <a:r>
              <a:rPr lang="zh-TW" altLang="zh-TW" sz="2400" b="1" dirty="0">
                <a:solidFill>
                  <a:srgbClr val="FF0000"/>
                </a:solidFill>
              </a:rPr>
              <a:t>四乘及五宗，此非佛所說</a:t>
            </a:r>
            <a:r>
              <a:rPr lang="zh-TW" altLang="zh-TW" sz="2400" dirty="0">
                <a:solidFill>
                  <a:srgbClr val="FF0000"/>
                </a:solidFill>
              </a:rPr>
              <a:t>。</a:t>
            </a:r>
            <a:r>
              <a:rPr lang="zh-TW" altLang="zh-TW" sz="2400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60458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2749</Words>
  <Application>Microsoft Office PowerPoint</Application>
  <PresentationFormat>寬螢幕</PresentationFormat>
  <Paragraphs>113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7" baseType="lpstr">
      <vt:lpstr>Franklin Gothic Book</vt:lpstr>
      <vt:lpstr>裁剪</vt:lpstr>
      <vt:lpstr>為了初學者長期 修學佛法，</vt:lpstr>
      <vt:lpstr>是要吞下所有的佛陀說過的法</vt:lpstr>
      <vt:lpstr>人的時間有限，學習注重「效率」</vt:lpstr>
      <vt:lpstr>先講高效率學習</vt:lpstr>
      <vt:lpstr>PowerPoint 簡報</vt:lpstr>
      <vt:lpstr>作筆記</vt:lpstr>
      <vt:lpstr>參閱YouTube：學思達互動教學、 Did you know </vt:lpstr>
      <vt:lpstr>工具軟體： </vt:lpstr>
      <vt:lpstr>四乘及五宗</vt:lpstr>
      <vt:lpstr>三乘</vt:lpstr>
      <vt:lpstr>四宗</vt:lpstr>
      <vt:lpstr>三轉法輪  四大宗派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１３０５８　關鍵名相：亡五眾物，死亡給付</vt:lpstr>
      <vt:lpstr>受亡五眾物法中，若是中途還俗，此「五眾」還俗後的財物，是屬於個人所擁有呢？或者必須依「亡五眾物」法來處理呢？ </vt:lpstr>
      <vt:lpstr>PowerPoint 簡報</vt:lpstr>
      <vt:lpstr>PowerPoint 簡報</vt:lpstr>
      <vt:lpstr>PowerPoint 簡報</vt:lpstr>
      <vt:lpstr>PowerPoint 簡報</vt:lpstr>
      <vt:lpstr>PowerPoint 簡報</vt:lpstr>
      <vt:lpstr>戒→直接幫助→定→助成→慧→目標→涅槃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為了初學者長期 修學佛法，</dc:title>
  <dc:creator>道參 釋</dc:creator>
  <cp:lastModifiedBy>道參 釋</cp:lastModifiedBy>
  <cp:revision>2</cp:revision>
  <dcterms:created xsi:type="dcterms:W3CDTF">2020-02-14T09:55:35Z</dcterms:created>
  <dcterms:modified xsi:type="dcterms:W3CDTF">2020-02-14T10:05:36Z</dcterms:modified>
</cp:coreProperties>
</file>