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07" r:id="rId2"/>
    <p:sldId id="30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51"/>
    <a:srgbClr val="B72E91"/>
    <a:srgbClr val="293B97"/>
    <a:srgbClr val="1E2785"/>
    <a:srgbClr val="313131"/>
    <a:srgbClr val="1E297F"/>
    <a:srgbClr val="424242"/>
    <a:srgbClr val="F4F4F4"/>
    <a:srgbClr val="F4F498"/>
    <a:srgbClr val="98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17" autoAdjust="0"/>
    <p:restoredTop sz="78819" autoAdjust="0"/>
  </p:normalViewPr>
  <p:slideViewPr>
    <p:cSldViewPr snapToGrid="0" snapToObjects="1" showGuides="1">
      <p:cViewPr varScale="1">
        <p:scale>
          <a:sx n="66" d="100"/>
          <a:sy n="66" d="100"/>
        </p:scale>
        <p:origin x="1925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0" d="100"/>
        <a:sy n="9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7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DBB95-2919-BA49-BF3E-F989F8D69C19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869F8-E71A-D14F-A8BC-587CDE7D4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E34D1-F639-E448-89D5-A8813FF58557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v-LV"/>
              <a:t>Click to edit Master text styles</a:t>
            </a:r>
          </a:p>
          <a:p>
            <a:pPr lvl="1"/>
            <a:r>
              <a:rPr lang="lv-LV"/>
              <a:t>Second level</a:t>
            </a:r>
          </a:p>
          <a:p>
            <a:pPr lvl="2"/>
            <a:r>
              <a:rPr lang="lv-LV"/>
              <a:t>Third level</a:t>
            </a:r>
          </a:p>
          <a:p>
            <a:pPr lvl="3"/>
            <a:r>
              <a:rPr lang="lv-LV"/>
              <a:t>Fourth level</a:t>
            </a:r>
          </a:p>
          <a:p>
            <a:pPr lvl="4"/>
            <a:r>
              <a:rPr lang="lv-LV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579E2-A0C5-8541-B354-36B522AD53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579E2-A0C5-8541-B354-36B522AD53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3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33777" y="4695825"/>
            <a:ext cx="10803467" cy="495300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270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lv-LV" sz="2700" dirty="0" err="1"/>
              <a:t>Text</a:t>
            </a:r>
            <a:r>
              <a:rPr lang="lv-LV" sz="2700" dirty="0"/>
              <a:t>, </a:t>
            </a:r>
            <a:r>
              <a:rPr lang="lv-LV" sz="2700" dirty="0" err="1"/>
              <a:t>text</a:t>
            </a:r>
            <a:r>
              <a:rPr lang="lv-LV" sz="2700" dirty="0"/>
              <a:t>, </a:t>
            </a:r>
            <a:r>
              <a:rPr lang="lv-LV" sz="2700" dirty="0" err="1"/>
              <a:t>text</a:t>
            </a:r>
            <a:endParaRPr lang="en-US" sz="27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34484" y="5372101"/>
            <a:ext cx="10803467" cy="276225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lv-LV" dirty="0"/>
              <a:t>Vārds, uzvārds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34484" y="5648325"/>
            <a:ext cx="10803467" cy="28575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lv-LV" sz="1400" dirty="0"/>
              <a:t>Amats</a:t>
            </a:r>
            <a:endParaRPr lang="lv-LV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4484" y="2705100"/>
            <a:ext cx="10803467" cy="1809750"/>
          </a:xfrm>
        </p:spPr>
        <p:txBody>
          <a:bodyPr>
            <a:normAutofit/>
          </a:bodyPr>
          <a:lstStyle>
            <a:lvl1pPr marL="0" indent="0" algn="ctr">
              <a:buNone/>
              <a:defRPr sz="55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lv-LV" dirty="0"/>
              <a:t>Jaunas prezentācijas nosaukums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732367" y="6105525"/>
            <a:ext cx="10803467" cy="28575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lv-LV" sz="1400" dirty="0"/>
              <a:t>Datums</a:t>
            </a:r>
            <a:endParaRPr lang="lv-LV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30328"/>
            <a:ext cx="6815667" cy="4995835"/>
          </a:xfrm>
        </p:spPr>
        <p:txBody>
          <a:bodyPr/>
          <a:lstStyle>
            <a:lvl1pPr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>
              <a:defRPr sz="1400">
                <a:solidFill>
                  <a:srgbClr val="005551"/>
                </a:solidFill>
              </a:defRPr>
            </a:lvl3pPr>
            <a:lvl4pPr>
              <a:defRPr sz="1400">
                <a:solidFill>
                  <a:srgbClr val="005551"/>
                </a:solidFill>
              </a:defRPr>
            </a:lvl4pPr>
            <a:lvl5pPr>
              <a:defRPr sz="1400">
                <a:solidFill>
                  <a:srgbClr val="00555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657231"/>
            <a:ext cx="4011084" cy="3468931"/>
          </a:xfrm>
        </p:spPr>
        <p:txBody>
          <a:bodyPr/>
          <a:lstStyle>
            <a:lvl1pPr marL="0" indent="0">
              <a:buNone/>
              <a:defRPr sz="1400">
                <a:solidFill>
                  <a:srgbClr val="00555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609601" y="1130328"/>
            <a:ext cx="4011084" cy="1431924"/>
          </a:xfrm>
        </p:spPr>
        <p:txBody>
          <a:bodyPr>
            <a:noAutofit/>
          </a:bodyPr>
          <a:lstStyle>
            <a:lvl1pPr marL="0" indent="0">
              <a:buNone/>
              <a:defRPr sz="3600" baseline="0">
                <a:solidFill>
                  <a:srgbClr val="00555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text 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156860"/>
            <a:ext cx="10972800" cy="868909"/>
          </a:xfrm>
        </p:spPr>
        <p:txBody>
          <a:bodyPr anchor="t">
            <a:noAutofit/>
          </a:bodyPr>
          <a:lstStyle>
            <a:lvl1pPr algn="l">
              <a:defRPr sz="28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ēli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643468" y="1182076"/>
            <a:ext cx="10938933" cy="5015523"/>
          </a:xfrm>
        </p:spPr>
        <p:txBody>
          <a:bodyPr/>
          <a:lstStyle>
            <a:lvl1pPr>
              <a:defRPr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156860"/>
            <a:ext cx="10972800" cy="868909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ēli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647004" y="1182078"/>
            <a:ext cx="5471573" cy="237066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989898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6242755" y="1182077"/>
            <a:ext cx="5339644" cy="482132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989898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47004" y="3632731"/>
            <a:ext cx="5471573" cy="237066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989898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56860"/>
            <a:ext cx="10972800" cy="868909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ēli 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6810541" y="3669503"/>
            <a:ext cx="4145439" cy="20017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8970314" y="1523278"/>
            <a:ext cx="1977913" cy="199503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6811364" y="1523278"/>
            <a:ext cx="1977913" cy="199503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09601" y="1182079"/>
            <a:ext cx="4712305" cy="4807487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 marL="1143000" indent="-228600">
              <a:buSzPct val="7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>
              <a:buSzPct val="75000"/>
              <a:defRPr sz="1400">
                <a:solidFill>
                  <a:schemeClr val="tx1"/>
                </a:solidFill>
              </a:defRPr>
            </a:lvl4pPr>
            <a:lvl5pPr marL="2114550" indent="-285750">
              <a:buSzPct val="5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156860"/>
            <a:ext cx="10972800" cy="868909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g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26327" y="1271077"/>
            <a:ext cx="10363200" cy="1470025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lv-LV" dirty="0"/>
              <a:t>Click to edit</a:t>
            </a:r>
            <a:br>
              <a:rPr lang="lv-LV" dirty="0"/>
            </a:br>
            <a:r>
              <a:rPr lang="lv-LV" dirty="0"/>
              <a:t>master text syle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840727" y="2883357"/>
            <a:ext cx="8534400" cy="13453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rgbClr val="00555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dirty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241526" y="2741102"/>
            <a:ext cx="5773460" cy="7092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d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371744"/>
            <a:ext cx="10363200" cy="1470025"/>
          </a:xfrm>
        </p:spPr>
        <p:txBody>
          <a:bodyPr>
            <a:noAutofit/>
          </a:bodyPr>
          <a:lstStyle>
            <a:lvl1pPr algn="ctr">
              <a:defRPr sz="55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lv-LV" dirty="0"/>
              <a:t>Paldies.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ld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371744"/>
            <a:ext cx="10363200" cy="1470025"/>
          </a:xfrm>
        </p:spPr>
        <p:txBody>
          <a:bodyPr>
            <a:noAutofit/>
          </a:bodyPr>
          <a:lstStyle>
            <a:lvl1pPr algn="ctr">
              <a:defRPr sz="5500" b="1" i="0">
                <a:solidFill>
                  <a:srgbClr val="00555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lv-LV" dirty="0"/>
              <a:t>Paldies.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ul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33777" y="4695825"/>
            <a:ext cx="10803467" cy="495300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2700">
                <a:solidFill>
                  <a:srgbClr val="00555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lv-LV" sz="2700" dirty="0" err="1"/>
              <a:t>Text</a:t>
            </a:r>
            <a:r>
              <a:rPr lang="lv-LV" sz="2700" dirty="0"/>
              <a:t>, </a:t>
            </a:r>
            <a:r>
              <a:rPr lang="lv-LV" sz="2700" dirty="0" err="1"/>
              <a:t>text</a:t>
            </a:r>
            <a:r>
              <a:rPr lang="lv-LV" sz="2700" dirty="0"/>
              <a:t>, </a:t>
            </a:r>
            <a:r>
              <a:rPr lang="lv-LV" sz="2700" dirty="0" err="1"/>
              <a:t>text</a:t>
            </a:r>
            <a:endParaRPr lang="en-US" sz="27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34484" y="5372101"/>
            <a:ext cx="10803467" cy="276225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Vārds, uzvārds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34484" y="5648325"/>
            <a:ext cx="10803467" cy="28575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sz="1400" dirty="0"/>
              <a:t>Amats</a:t>
            </a:r>
            <a:endParaRPr lang="lv-LV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4484" y="2705100"/>
            <a:ext cx="10803467" cy="1809750"/>
          </a:xfrm>
        </p:spPr>
        <p:txBody>
          <a:bodyPr>
            <a:normAutofit/>
          </a:bodyPr>
          <a:lstStyle>
            <a:lvl1pPr marL="0" indent="0" algn="ctr">
              <a:buNone/>
              <a:defRPr sz="5500" b="1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Jaunas prezentācijas nosaukums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732367" y="6105525"/>
            <a:ext cx="10803467" cy="28575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sz="1400" dirty="0"/>
              <a:t>Datums</a:t>
            </a:r>
            <a:endParaRPr lang="lv-LV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18980" y="587771"/>
            <a:ext cx="1754895" cy="14005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sauk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727" y="2883357"/>
            <a:ext cx="8534400" cy="11975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dirty="0"/>
              <a:t>Click to edit Master subtitle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1840727" y="4354824"/>
            <a:ext cx="8534400" cy="13414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lv-LV" dirty="0"/>
              <a:t>Click to edit Master text styles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221198" y="2741101"/>
            <a:ext cx="5773460" cy="3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747523" y="4238143"/>
            <a:ext cx="4720808" cy="0"/>
          </a:xfrm>
          <a:prstGeom prst="line">
            <a:avLst/>
          </a:prstGeom>
          <a:ln w="3175" cmpd="sng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98315" y="1420280"/>
            <a:ext cx="109728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1949"/>
            <a:ext cx="10972800" cy="772587"/>
          </a:xfrm>
        </p:spPr>
        <p:txBody>
          <a:bodyPr/>
          <a:lstStyle/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453932"/>
            <a:ext cx="10972800" cy="2789129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 marL="1143000" indent="-228600">
              <a:buSzPct val="75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>
              <a:buSzPct val="75000"/>
              <a:defRPr sz="1400">
                <a:solidFill>
                  <a:schemeClr val="accent1"/>
                </a:solidFill>
              </a:defRPr>
            </a:lvl4pPr>
            <a:lvl5pPr marL="2114550" indent="-285750">
              <a:buSzPct val="5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8" name="Slide Number Placeholder 6"/>
          <p:cNvSpPr txBox="1"/>
          <p:nvPr userDrawn="1"/>
        </p:nvSpPr>
        <p:spPr>
          <a:xfrm>
            <a:off x="10938933" y="6272743"/>
            <a:ext cx="6434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10205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F746A6-E283-484D-A747-262174EE73C9}" type="slidenum">
              <a:rPr lang="en-US" sz="1200" smtClean="0">
                <a:solidFill>
                  <a:srgbClr val="A6A6A6"/>
                </a:solidFill>
              </a:rPr>
              <a:t>‹#›</a:t>
            </a:fld>
            <a:endParaRPr lang="en-US" sz="1200" dirty="0">
              <a:solidFill>
                <a:srgbClr val="A6A6A6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dalu_slaid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371744"/>
            <a:ext cx="10363200" cy="1470025"/>
          </a:xfrm>
        </p:spPr>
        <p:txBody>
          <a:bodyPr>
            <a:noAutofit/>
          </a:bodyPr>
          <a:lstStyle>
            <a:lvl1pPr algn="ctr">
              <a:defRPr sz="5500" b="1" i="0">
                <a:solidFill>
                  <a:srgbClr val="00555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lv-LV" dirty="0"/>
              <a:t>Nodaļas nosaukums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3932"/>
            <a:ext cx="10972800" cy="2789129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 marL="1143000" indent="-228600">
              <a:buSzPct val="75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>
              <a:buSzPct val="75000"/>
              <a:defRPr sz="1400">
                <a:solidFill>
                  <a:schemeClr val="accent1"/>
                </a:solidFill>
              </a:defRPr>
            </a:lvl4pPr>
            <a:lvl5pPr marL="2114550" indent="-285750">
              <a:buSzPct val="5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289747" y="16115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3289747" y="16115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3289747" y="16115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3965"/>
            <a:ext cx="10972800" cy="770685"/>
          </a:xfrm>
        </p:spPr>
        <p:txBody>
          <a:bodyPr anchor="t">
            <a:noAutofit/>
          </a:bodyPr>
          <a:lstStyle>
            <a:lvl1pPr algn="l">
              <a:defRPr sz="4400" b="1" i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6"/>
          <p:cNvSpPr txBox="1"/>
          <p:nvPr userDrawn="1"/>
        </p:nvSpPr>
        <p:spPr>
          <a:xfrm>
            <a:off x="10938933" y="6272743"/>
            <a:ext cx="6434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10205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F746A6-E283-484D-A747-262174EE73C9}" type="slidenum">
              <a:rPr lang="en-US" sz="1200" smtClean="0">
                <a:solidFill>
                  <a:srgbClr val="A6A6A6"/>
                </a:solidFill>
              </a:rPr>
              <a:t>‹#›</a:t>
            </a:fld>
            <a:endParaRPr lang="en-US" sz="1200" dirty="0">
              <a:solidFill>
                <a:srgbClr val="A6A6A6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1949"/>
            <a:ext cx="10972800" cy="772587"/>
          </a:xfrm>
        </p:spPr>
        <p:txBody>
          <a:bodyPr/>
          <a:lstStyle/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453932"/>
            <a:ext cx="10972800" cy="2789129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 marL="1143000" indent="-228600">
              <a:buSzPct val="75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>
              <a:buSzPct val="75000"/>
              <a:defRPr sz="1400">
                <a:solidFill>
                  <a:schemeClr val="accent1"/>
                </a:solidFill>
              </a:defRPr>
            </a:lvl4pPr>
            <a:lvl5pPr marL="2114550" indent="-285750">
              <a:buSzPct val="5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panose="05000000000000000000" pitchFamily="2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panose="05000000000000000000" pitchFamily="2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panose="05000000000000000000" pitchFamily="2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panose="05000000000000000000" pitchFamily="2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419100"/>
            <a:ext cx="10972800" cy="990600"/>
          </a:xfrm>
        </p:spPr>
        <p:txBody>
          <a:bodyPr>
            <a:normAutofit/>
          </a:bodyPr>
          <a:lstStyle>
            <a:lvl1pPr marL="0" indent="0">
              <a:buNone/>
              <a:defRPr sz="4400" b="1">
                <a:solidFill>
                  <a:srgbClr val="005551"/>
                </a:solidFill>
              </a:defRPr>
            </a:lvl1pPr>
          </a:lstStyle>
          <a:p>
            <a:pPr lvl="0"/>
            <a:endParaRPr lang="lv-LV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540000"/>
            <a:ext cx="5386917" cy="358616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panose="05000000000000000000" pitchFamily="2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panose="05000000000000000000" pitchFamily="2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dirty="0" err="1"/>
              <a:t>Click</a:t>
            </a:r>
            <a:r>
              <a:rPr lang="lv-LV" dirty="0"/>
              <a:t> to </a:t>
            </a:r>
            <a:r>
              <a:rPr lang="lv-LV" dirty="0" err="1"/>
              <a:t>edit</a:t>
            </a:r>
            <a:r>
              <a:rPr lang="lv-LV" dirty="0"/>
              <a:t> </a:t>
            </a:r>
            <a:r>
              <a:rPr lang="lv-LV" dirty="0" err="1"/>
              <a:t>Master</a:t>
            </a:r>
            <a:r>
              <a:rPr lang="lv-LV" dirty="0"/>
              <a:t> </a:t>
            </a:r>
            <a:r>
              <a:rPr lang="lv-LV" dirty="0" err="1"/>
              <a:t>text</a:t>
            </a:r>
            <a:r>
              <a:rPr lang="lv-LV" dirty="0"/>
              <a:t> </a:t>
            </a:r>
            <a:r>
              <a:rPr lang="lv-LV" dirty="0" err="1"/>
              <a:t>styles</a:t>
            </a:r>
            <a:endParaRPr lang="lv-LV" dirty="0"/>
          </a:p>
          <a:p>
            <a:pPr lvl="1"/>
            <a:r>
              <a:rPr lang="lv-LV" dirty="0" err="1"/>
              <a:t>Second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2"/>
            <a:r>
              <a:rPr lang="lv-LV" dirty="0" err="1"/>
              <a:t>Third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3"/>
            <a:r>
              <a:rPr lang="lv-LV" dirty="0" err="1"/>
              <a:t>Fourth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4"/>
            <a:r>
              <a:rPr lang="lv-LV" dirty="0" err="1"/>
              <a:t>Fifth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39999"/>
            <a:ext cx="5389033" cy="358616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panose="05000000000000000000" pitchFamily="2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panose="05000000000000000000" pitchFamily="2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dirty="0" err="1"/>
              <a:t>Click</a:t>
            </a:r>
            <a:r>
              <a:rPr lang="lv-LV" dirty="0"/>
              <a:t> to </a:t>
            </a:r>
            <a:r>
              <a:rPr lang="lv-LV" dirty="0" err="1"/>
              <a:t>edit</a:t>
            </a:r>
            <a:r>
              <a:rPr lang="lv-LV" dirty="0"/>
              <a:t> </a:t>
            </a:r>
            <a:r>
              <a:rPr lang="lv-LV" dirty="0" err="1"/>
              <a:t>Master</a:t>
            </a:r>
            <a:r>
              <a:rPr lang="lv-LV" dirty="0"/>
              <a:t> </a:t>
            </a:r>
            <a:r>
              <a:rPr lang="lv-LV" dirty="0" err="1"/>
              <a:t>text</a:t>
            </a:r>
            <a:r>
              <a:rPr lang="lv-LV" dirty="0"/>
              <a:t> </a:t>
            </a:r>
            <a:r>
              <a:rPr lang="lv-LV" dirty="0" err="1"/>
              <a:t>styles</a:t>
            </a:r>
            <a:endParaRPr lang="lv-LV" dirty="0"/>
          </a:p>
          <a:p>
            <a:pPr lvl="1"/>
            <a:r>
              <a:rPr lang="lv-LV" dirty="0" err="1"/>
              <a:t>Second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2"/>
            <a:r>
              <a:rPr lang="lv-LV" dirty="0" err="1"/>
              <a:t>Third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3"/>
            <a:r>
              <a:rPr lang="lv-LV" dirty="0" err="1"/>
              <a:t>Fourth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4"/>
            <a:r>
              <a:rPr lang="lv-LV" dirty="0" err="1"/>
              <a:t>Fifth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620655" y="1146908"/>
            <a:ext cx="5375863" cy="1184275"/>
          </a:xfrm>
        </p:spPr>
        <p:txBody>
          <a:bodyPr>
            <a:noAutofit/>
          </a:bodyPr>
          <a:lstStyle>
            <a:lvl1pPr marL="0" indent="0">
              <a:buNone/>
              <a:defRPr sz="3600" b="1" i="0" baseline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text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193367" y="1146908"/>
            <a:ext cx="5375863" cy="1184275"/>
          </a:xfrm>
        </p:spPr>
        <p:txBody>
          <a:bodyPr>
            <a:noAutofit/>
          </a:bodyPr>
          <a:lstStyle>
            <a:lvl1pPr marL="0" indent="0">
              <a:buNone/>
              <a:defRPr sz="3600" b="1" i="0" baseline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text 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363965"/>
            <a:ext cx="10972800" cy="770685"/>
          </a:xfrm>
        </p:spPr>
        <p:txBody>
          <a:bodyPr anchor="t">
            <a:noAutofit/>
          </a:bodyPr>
          <a:lstStyle>
            <a:lvl1pPr algn="l"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lv-LV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66095" y="65677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7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19613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4517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4"/>
            <a:r>
              <a:rPr lang="lv-LV" dirty="0"/>
              <a:t>Click to edit Master text styles</a:t>
            </a:r>
          </a:p>
          <a:p>
            <a:pPr lvl="5"/>
            <a:r>
              <a:rPr lang="lv-LV" dirty="0"/>
              <a:t>Second level</a:t>
            </a:r>
          </a:p>
          <a:p>
            <a:pPr lvl="6"/>
            <a:r>
              <a:rPr lang="lv-LV" dirty="0"/>
              <a:t>Third level</a:t>
            </a:r>
          </a:p>
          <a:p>
            <a:pPr lvl="7"/>
            <a:r>
              <a:rPr lang="lv-LV" dirty="0"/>
              <a:t>Fourth level</a:t>
            </a:r>
          </a:p>
          <a:p>
            <a:pPr lvl="8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4553185" y="279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5164742" y="6886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1" name="Slide Number Placeholder 6"/>
          <p:cNvSpPr txBox="1"/>
          <p:nvPr userDrawn="1"/>
        </p:nvSpPr>
        <p:spPr>
          <a:xfrm>
            <a:off x="10938933" y="6272743"/>
            <a:ext cx="6434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10205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F746A6-E283-484D-A747-262174EE73C9}" type="slidenum">
              <a:rPr lang="en-US" sz="1200" smtClean="0">
                <a:solidFill>
                  <a:srgbClr val="A6A6A6"/>
                </a:solidFill>
              </a:rPr>
              <a:t>‹#›</a:t>
            </a:fld>
            <a:endParaRPr lang="en-US" sz="1200" dirty="0">
              <a:solidFill>
                <a:srgbClr val="A6A6A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chemeClr val="accent1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rgbClr val="323232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rgbClr val="323232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rgbClr val="323232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rgbClr val="323232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accent1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Underground Hero Balance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09600" y="6409202"/>
            <a:ext cx="3296356" cy="365125"/>
          </a:xfrm>
        </p:spPr>
        <p:txBody>
          <a:bodyPr/>
          <a:lstStyle/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5286" y="1439858"/>
            <a:ext cx="3662364" cy="1096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700" b="1" dirty="0"/>
              <a:t>Fairness</a:t>
            </a:r>
          </a:p>
          <a:p>
            <a:pPr algn="ctr"/>
            <a:r>
              <a:rPr lang="en-US" sz="1400" dirty="0"/>
              <a:t>Players reciece different instructions to highlight 6 Requirements or 6 Designs but the same time interval and score for all </a:t>
            </a:r>
            <a:endParaRPr lang="en-US" sz="1700" dirty="0"/>
          </a:p>
        </p:txBody>
      </p:sp>
      <p:sp>
        <p:nvSpPr>
          <p:cNvPr id="6" name="Rectangle 5"/>
          <p:cNvSpPr/>
          <p:nvPr/>
        </p:nvSpPr>
        <p:spPr>
          <a:xfrm>
            <a:off x="395285" y="2692401"/>
            <a:ext cx="3662364" cy="1096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700" b="1" dirty="0"/>
              <a:t>Skill vs. Chance</a:t>
            </a:r>
          </a:p>
          <a:p>
            <a:pPr algn="ctr"/>
            <a:r>
              <a:rPr lang="en-US" sz="1700" dirty="0"/>
              <a:t>Succeeding in all 6 cells triggers a positive extra point and friendly message ”</a:t>
            </a:r>
            <a:r>
              <a:rPr lang="en-US" sz="1600" b="1" dirty="0"/>
              <a:t>Hero</a:t>
            </a:r>
            <a:r>
              <a:rPr lang="en-US" sz="1700" dirty="0"/>
              <a:t>” in popup.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285" y="3944944"/>
            <a:ext cx="3662364" cy="1096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700" b="1" dirty="0"/>
              <a:t>Short vs. Long </a:t>
            </a:r>
          </a:p>
          <a:p>
            <a:pPr algn="ctr"/>
            <a:r>
              <a:rPr lang="en-US" sz="1700" dirty="0"/>
              <a:t>Each level has a limited time to complete.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4333874" y="1439858"/>
            <a:ext cx="3662364" cy="1096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700" b="1" dirty="0"/>
              <a:t>Challenge vs. Success</a:t>
            </a:r>
          </a:p>
          <a:p>
            <a:pPr algn="ctr"/>
            <a:r>
              <a:rPr lang="en-US" sz="1700" dirty="0"/>
              <a:t>Play can receive one Underground master hint per round</a:t>
            </a:r>
          </a:p>
        </p:txBody>
      </p:sp>
      <p:sp>
        <p:nvSpPr>
          <p:cNvPr id="9" name="Rectangle 8"/>
          <p:cNvSpPr/>
          <p:nvPr/>
        </p:nvSpPr>
        <p:spPr>
          <a:xfrm>
            <a:off x="4333873" y="2692401"/>
            <a:ext cx="3662364" cy="1096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700" b="1" dirty="0"/>
              <a:t>Head vs. Hands </a:t>
            </a:r>
          </a:p>
          <a:p>
            <a:pPr algn="ctr"/>
            <a:r>
              <a:rPr lang="en-US" sz="1400" dirty="0"/>
              <a:t>Player receive an additional bonus point &amp; 30 seconds for next level by winning each level in less than half of the time allocated. </a:t>
            </a:r>
            <a:endParaRPr lang="en-US" sz="1700" dirty="0"/>
          </a:p>
        </p:txBody>
      </p:sp>
      <p:sp>
        <p:nvSpPr>
          <p:cNvPr id="10" name="Rectangle 9"/>
          <p:cNvSpPr/>
          <p:nvPr/>
        </p:nvSpPr>
        <p:spPr>
          <a:xfrm>
            <a:off x="4333873" y="3944944"/>
            <a:ext cx="3662364" cy="1096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700" b="1" dirty="0"/>
              <a:t>Rewards</a:t>
            </a:r>
          </a:p>
          <a:p>
            <a:pPr algn="ctr"/>
            <a:r>
              <a:rPr lang="en-US" sz="1700" dirty="0"/>
              <a:t>Player get variable</a:t>
            </a:r>
            <a:br>
              <a:rPr lang="en-US" sz="1700" dirty="0"/>
            </a:br>
            <a:r>
              <a:rPr lang="en-US" sz="1700" dirty="0"/>
              <a:t>achievement coins and hero crowns.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2461" y="1439858"/>
            <a:ext cx="3662364" cy="1096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700" b="1" dirty="0"/>
              <a:t>Meaningful Choices</a:t>
            </a:r>
          </a:p>
          <a:p>
            <a:pPr algn="ctr"/>
            <a:r>
              <a:rPr lang="en-US" sz="1700" dirty="0"/>
              <a:t>Players can skip a requirement at the cost of 1 score deduction.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72460" y="2692401"/>
            <a:ext cx="3662364" cy="1096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700" b="1" dirty="0"/>
              <a:t>Competition vs. Cooperation</a:t>
            </a:r>
          </a:p>
          <a:p>
            <a:pPr algn="ctr"/>
            <a:r>
              <a:rPr lang="en-US" sz="1600" dirty="0"/>
              <a:t>Player multiplayer league mode give extra points to the winner.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72460" y="3944944"/>
            <a:ext cx="3662364" cy="1096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700" b="1" dirty="0"/>
              <a:t>Punishment</a:t>
            </a:r>
          </a:p>
          <a:p>
            <a:pPr algn="ctr"/>
            <a:r>
              <a:rPr lang="en-US" sz="1700" dirty="0"/>
              <a:t>Three continuous wrong classification</a:t>
            </a:r>
          </a:p>
          <a:p>
            <a:pPr algn="ctr"/>
            <a:r>
              <a:rPr lang="en-US" sz="1700" dirty="0"/>
              <a:t>gives a score deduction.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5285" y="5175786"/>
            <a:ext cx="3662364" cy="1188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700" b="1" dirty="0"/>
              <a:t>Freedom vs. Control</a:t>
            </a:r>
          </a:p>
          <a:p>
            <a:pPr algn="ctr"/>
            <a:r>
              <a:rPr lang="en-US" sz="1400" dirty="0"/>
              <a:t>Depending on the instruction, Player can select one type (Example: Design and the system mark cells based on Design only).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33873" y="5175787"/>
            <a:ext cx="3662364" cy="1188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700" b="1" dirty="0"/>
              <a:t>Simple vs. Complex </a:t>
            </a:r>
          </a:p>
          <a:p>
            <a:pPr algn="ctr"/>
            <a:r>
              <a:rPr lang="en-US" sz="1700" dirty="0"/>
              <a:t>Scoring system has multiple mechanics but remains simple.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2460" y="5175787"/>
            <a:ext cx="3662364" cy="1188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700" b="1" dirty="0"/>
              <a:t>Detail vs. Imagination</a:t>
            </a:r>
          </a:p>
          <a:p>
            <a:pPr algn="ctr"/>
            <a:r>
              <a:rPr lang="en-US" sz="1700" dirty="0"/>
              <a:t>The software system being updates on some rules depending on user feedback.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4D2E-22F0-6BBE-91EB-3099891C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Underground Hero Score &amp; Level Logic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CF8FF-FC0B-0DF7-F96C-242C2CC3C2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lv-LV"/>
              <a:t>Riga Technical University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4DE0C54-6C74-0B50-1503-6366AD2F1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16033"/>
              </p:ext>
            </p:extLst>
          </p:nvPr>
        </p:nvGraphicFramePr>
        <p:xfrm>
          <a:off x="609599" y="1280054"/>
          <a:ext cx="10972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895376604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475451524"/>
                    </a:ext>
                  </a:extLst>
                </a:gridCol>
              </a:tblGrid>
              <a:tr h="2342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51587"/>
                  </a:ext>
                </a:extLst>
              </a:tr>
              <a:tr h="2342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 all 6 boxes in a round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50503"/>
                  </a:ext>
                </a:extLst>
              </a:tr>
              <a:tr h="2342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Bonus for completed box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093094"/>
                  </a:ext>
                </a:extLst>
              </a:tr>
              <a:tr h="2342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Three Wrong 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249660"/>
                  </a:ext>
                </a:extLst>
              </a:tr>
              <a:tr h="2342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Quick completion bonus (within time limit)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168975"/>
                  </a:ext>
                </a:extLst>
              </a:tr>
              <a:tr h="2342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Skip requirement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330139"/>
                  </a:ext>
                </a:extLst>
              </a:tr>
              <a:tr h="2342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Achievement unlocked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+15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631023"/>
                  </a:ext>
                </a:extLst>
              </a:tr>
              <a:tr h="2342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Multiplayer league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893355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E720E035-2043-427C-B717-D31830E8E9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0670538"/>
              </p:ext>
            </p:extLst>
          </p:nvPr>
        </p:nvGraphicFramePr>
        <p:xfrm>
          <a:off x="609599" y="4480666"/>
          <a:ext cx="109728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895376604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475451524"/>
                    </a:ext>
                  </a:extLst>
                </a:gridCol>
              </a:tblGrid>
              <a:tr h="2342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51587"/>
                  </a:ext>
                </a:extLst>
              </a:tr>
              <a:tr h="2342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Bronze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50503"/>
                  </a:ext>
                </a:extLst>
              </a:tr>
              <a:tr h="2342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Silver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093094"/>
                  </a:ext>
                </a:extLst>
              </a:tr>
              <a:tr h="2342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817920"/>
                  </a:ext>
                </a:extLst>
              </a:tr>
              <a:tr h="2342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627381"/>
                  </a:ext>
                </a:extLst>
              </a:tr>
              <a:tr h="2342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Conqueror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9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785947"/>
      </p:ext>
    </p:extLst>
  </p:cSld>
  <p:clrMapOvr>
    <a:masterClrMapping/>
  </p:clrMapOvr>
</p:sld>
</file>

<file path=ppt/theme/theme1.xml><?xml version="1.0" encoding="utf-8"?>
<a:theme xmlns:a="http://schemas.openxmlformats.org/drawingml/2006/main" name="L_Ekspresis_PPT_pamatne">
  <a:themeElements>
    <a:clrScheme name="Custom 6">
      <a:dk1>
        <a:srgbClr val="005551"/>
      </a:dk1>
      <a:lt1>
        <a:srgbClr val="FFFFFF"/>
      </a:lt1>
      <a:dk2>
        <a:srgbClr val="005551"/>
      </a:dk2>
      <a:lt2>
        <a:srgbClr val="FFFFFF"/>
      </a:lt2>
      <a:accent1>
        <a:srgbClr val="005551"/>
      </a:accent1>
      <a:accent2>
        <a:srgbClr val="BDCF3C"/>
      </a:accent2>
      <a:accent3>
        <a:srgbClr val="B72E91"/>
      </a:accent3>
      <a:accent4>
        <a:srgbClr val="27C4A6"/>
      </a:accent4>
      <a:accent5>
        <a:srgbClr val="FFC832"/>
      </a:accent5>
      <a:accent6>
        <a:srgbClr val="00B9F1"/>
      </a:accent6>
      <a:hlink>
        <a:srgbClr val="8B5BA4"/>
      </a:hlink>
      <a:folHlink>
        <a:srgbClr val="BFBFB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L_Ekspresis_PPT_pamatne.potx</Template>
  <TotalTime>59</TotalTime>
  <Words>292</Words>
  <Application>Microsoft Office PowerPoint</Application>
  <PresentationFormat>Widescreen</PresentationFormat>
  <Paragraphs>58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L_Ekspresis_PPT_pamatne</vt:lpstr>
      <vt:lpstr>Underground Hero Balance</vt:lpstr>
      <vt:lpstr> Underground Hero Score &amp; Level Logic</vt:lpstr>
    </vt:vector>
  </TitlesOfParts>
  <Company>ESM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JZ</dc:creator>
  <cp:lastModifiedBy>Bekassyl Adenov</cp:lastModifiedBy>
  <cp:revision>288</cp:revision>
  <dcterms:created xsi:type="dcterms:W3CDTF">2015-01-14T08:45:00Z</dcterms:created>
  <dcterms:modified xsi:type="dcterms:W3CDTF">2025-07-15T15:02:54Z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630ABE94DC4E4EFEB185DFBC97F690B9_12</vt:lpwstr>
  </property>
  <property fmtid="{D5CDD505-2E9C-101B-9397-08002B2CF9AE}" pid="3" name="KSOProductBuildVer">
    <vt:lpwstr>2057-12.2.0.20348</vt:lpwstr>
  </property>
</Properties>
</file>