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Wellington Capital Portfolio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Digital Transformation Investment Thesis</a:t>
            </a:r>
          </a:p>
          <a:p>
            <a:r>
              <a:t>DataVault Financial Services</a:t>
            </a:r>
          </a:p>
          <a:p>
            <a:r>
              <a:t>Prepared for Wellington Capital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Investment Strategy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Digital Transformation Focus Areas</a:t>
            </a:r>
          </a:p>
          <a:p>
            <a:pPr lvl="1"/>
            <a:r>
              <a:t>• Cloud infrastructure and SaaS platforms</a:t>
            </a:r>
          </a:p>
          <a:p>
            <a:pPr lvl="1"/>
            <a:r>
              <a:t>• Artificial intelligence and automation</a:t>
            </a:r>
          </a:p>
          <a:p>
            <a:pPr lvl="1"/>
            <a:r>
              <a:t>• Cybersecurity and data protection</a:t>
            </a:r>
          </a:p>
          <a:p>
            <a:pPr/>
            <a:r>
              <a:t>Geographic Allocation</a:t>
            </a:r>
          </a:p>
          <a:p>
            <a:pPr lvl="1"/>
            <a:r>
              <a:t>• 60% North America, 25% Europe, 15% Asia-Pacific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12-Month Targets</a:t>
            </a:r>
          </a:p>
          <a:p>
            <a:pPr lvl="1"/>
            <a:r>
              <a:t>• Portfolio return: 15-18% annually</a:t>
            </a:r>
          </a:p>
          <a:p>
            <a:pPr lvl="1"/>
            <a:r>
              <a:t>• Volatility reduction: 20% through diversification</a:t>
            </a:r>
          </a:p>
          <a:p>
            <a:pPr/>
            <a:r>
              <a:t>Key Performance Indicators</a:t>
            </a:r>
          </a:p>
          <a:p>
            <a:pPr lvl="1"/>
            <a:r>
              <a:t>• Sharpe ratio target: 1.2 or higher</a:t>
            </a:r>
          </a:p>
          <a:p>
            <a:pPr lvl="1"/>
            <a:r>
              <a:t>• Maximum drawdown limit: -8%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