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81" r:id="rId7"/>
    <p:sldId id="284" r:id="rId8"/>
    <p:sldId id="259" r:id="rId9"/>
    <p:sldId id="269" r:id="rId10"/>
    <p:sldId id="268" r:id="rId11"/>
    <p:sldId id="275" r:id="rId12"/>
    <p:sldId id="276" r:id="rId13"/>
    <p:sldId id="277" r:id="rId14"/>
    <p:sldId id="280" r:id="rId15"/>
    <p:sldId id="261" r:id="rId16"/>
    <p:sldId id="279" r:id="rId17"/>
    <p:sldId id="272" r:id="rId18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89" autoAdjust="0"/>
  </p:normalViewPr>
  <p:slideViewPr>
    <p:cSldViewPr>
      <p:cViewPr varScale="1">
        <p:scale>
          <a:sx n="116" d="100"/>
          <a:sy n="116" d="100"/>
        </p:scale>
        <p:origin x="39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33814523184603E-2"/>
          <c:y val="7.407407407407407E-2"/>
          <c:w val="0.90332174103237095"/>
          <c:h val="0.7643678915135607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Hoja1!$T$8:$V$8</c:f>
              <c:strCache>
                <c:ptCount val="3"/>
                <c:pt idx="0">
                  <c:v>Puntos entregados</c:v>
                </c:pt>
                <c:pt idx="1">
                  <c:v>Puntos faltante</c:v>
                </c:pt>
                <c:pt idx="2">
                  <c:v>Issues </c:v>
                </c:pt>
              </c:strCache>
            </c:strRef>
          </c:cat>
          <c:val>
            <c:numRef>
              <c:f>Hoja1!$T$9:$V$9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53-4E1E-84F7-5E23912C5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2450784"/>
        <c:axId val="1682443712"/>
      </c:barChart>
      <c:catAx>
        <c:axId val="168245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82443712"/>
        <c:crosses val="autoZero"/>
        <c:auto val="1"/>
        <c:lblAlgn val="ctr"/>
        <c:lblOffset val="100"/>
        <c:noMultiLvlLbl val="0"/>
      </c:catAx>
      <c:valAx>
        <c:axId val="168244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8245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197516677321814E-2"/>
          <c:y val="8.4772516301107895E-2"/>
          <c:w val="0.93806298205046823"/>
          <c:h val="0.78799458196269889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Hoja1!$N$7:$V$8</c:f>
              <c:multiLvlStrCache>
                <c:ptCount val="9"/>
                <c:lvl>
                  <c:pt idx="0">
                    <c:v>Comprometidos</c:v>
                  </c:pt>
                  <c:pt idx="1">
                    <c:v>Entregados</c:v>
                  </c:pt>
                  <c:pt idx="2">
                    <c:v>Faltantes</c:v>
                  </c:pt>
                  <c:pt idx="3">
                    <c:v>Comprometidos</c:v>
                  </c:pt>
                  <c:pt idx="4">
                    <c:v>Entregados</c:v>
                  </c:pt>
                  <c:pt idx="5">
                    <c:v>Faltantes</c:v>
                  </c:pt>
                  <c:pt idx="6">
                    <c:v>Comprometidos</c:v>
                  </c:pt>
                  <c:pt idx="7">
                    <c:v>Entregados</c:v>
                  </c:pt>
                  <c:pt idx="8">
                    <c:v>Faltantes</c:v>
                  </c:pt>
                </c:lvl>
                <c:lvl>
                  <c:pt idx="0">
                    <c:v>Spring 1</c:v>
                  </c:pt>
                  <c:pt idx="3">
                    <c:v>Spring 2</c:v>
                  </c:pt>
                  <c:pt idx="6">
                    <c:v>Spring 3</c:v>
                  </c:pt>
                </c:lvl>
              </c:multiLvlStrCache>
            </c:multiLvlStrRef>
          </c:cat>
          <c:val>
            <c:numRef>
              <c:f>Hoja1!$N$9:$V$9</c:f>
              <c:numCache>
                <c:formatCode>General</c:formatCode>
                <c:ptCount val="9"/>
                <c:pt idx="0">
                  <c:v>21</c:v>
                </c:pt>
                <c:pt idx="1">
                  <c:v>20</c:v>
                </c:pt>
                <c:pt idx="2">
                  <c:v>0</c:v>
                </c:pt>
                <c:pt idx="3">
                  <c:v>36</c:v>
                </c:pt>
                <c:pt idx="4">
                  <c:v>31</c:v>
                </c:pt>
                <c:pt idx="5">
                  <c:v>5</c:v>
                </c:pt>
                <c:pt idx="6">
                  <c:v>30</c:v>
                </c:pt>
                <c:pt idx="7">
                  <c:v>30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4-48FF-9118-2B501215F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682450784"/>
        <c:axId val="1682443712"/>
      </c:barChart>
      <c:catAx>
        <c:axId val="168245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82443712"/>
        <c:crosses val="autoZero"/>
        <c:auto val="1"/>
        <c:lblAlgn val="ctr"/>
        <c:lblOffset val="100"/>
        <c:noMultiLvlLbl val="0"/>
      </c:catAx>
      <c:valAx>
        <c:axId val="1682443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824507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E8ACC-D77D-4D5E-B7DE-8A011D9ECEB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A1FB00-3308-4A6A-B8BF-141CEEBC301A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u="none" strike="noStrike" dirty="0" smtClean="0">
              <a:effectLst/>
            </a:rPr>
            <a:t>Comunicación activa del equipo</a:t>
          </a:r>
          <a:endParaRPr lang="es-ES" dirty="0"/>
        </a:p>
      </dgm:t>
    </dgm:pt>
    <dgm:pt modelId="{EC3395FE-5D2D-4173-A7F3-A9346782CAFC}" type="parTrans" cxnId="{D4B4889C-160B-4C31-AAC9-E46BAD6E9301}">
      <dgm:prSet/>
      <dgm:spPr/>
      <dgm:t>
        <a:bodyPr/>
        <a:lstStyle/>
        <a:p>
          <a:endParaRPr lang="es-ES"/>
        </a:p>
      </dgm:t>
    </dgm:pt>
    <dgm:pt modelId="{4FD1150A-B054-4DA1-B41F-6153F74C5720}" type="sibTrans" cxnId="{D4B4889C-160B-4C31-AAC9-E46BAD6E9301}">
      <dgm:prSet/>
      <dgm:spPr/>
      <dgm:t>
        <a:bodyPr/>
        <a:lstStyle/>
        <a:p>
          <a:endParaRPr lang="es-ES"/>
        </a:p>
      </dgm:t>
    </dgm:pt>
    <dgm:pt modelId="{FF152877-A7A2-4C12-89B1-AB5A551F9928}">
      <dgm:prSet phldrT="[Texto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u="none" strike="noStrike" dirty="0" smtClean="0">
              <a:effectLst/>
            </a:rPr>
            <a:t>Asignación de responsabilidades diferentes a las historias</a:t>
          </a:r>
          <a:endParaRPr lang="es-ES" dirty="0"/>
        </a:p>
      </dgm:t>
    </dgm:pt>
    <dgm:pt modelId="{3C0CD6FE-9A64-4217-B6B9-6F91E8EC0621}" type="parTrans" cxnId="{5B746344-48E4-4B62-BB8F-E53ECE7157C7}">
      <dgm:prSet/>
      <dgm:spPr/>
      <dgm:t>
        <a:bodyPr/>
        <a:lstStyle/>
        <a:p>
          <a:endParaRPr lang="es-ES"/>
        </a:p>
      </dgm:t>
    </dgm:pt>
    <dgm:pt modelId="{EA54967B-83E0-4009-A433-CC96C0A772C7}" type="sibTrans" cxnId="{5B746344-48E4-4B62-BB8F-E53ECE7157C7}">
      <dgm:prSet/>
      <dgm:spPr/>
      <dgm:t>
        <a:bodyPr/>
        <a:lstStyle/>
        <a:p>
          <a:endParaRPr lang="es-ES"/>
        </a:p>
      </dgm:t>
    </dgm:pt>
    <dgm:pt modelId="{5DB06E52-4589-49EE-9770-E8C91F102E39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u="none" strike="noStrike" dirty="0" smtClean="0">
              <a:effectLst/>
            </a:rPr>
            <a:t>Acompañamiento de miembros con mayor experiencia</a:t>
          </a:r>
          <a:endParaRPr lang="es-ES" dirty="0"/>
        </a:p>
      </dgm:t>
    </dgm:pt>
    <dgm:pt modelId="{57D312FC-1C65-4B59-BD4C-1FB5C13F3E59}" type="parTrans" cxnId="{50DB8530-5A27-47E3-99A8-9654026ECA2D}">
      <dgm:prSet/>
      <dgm:spPr/>
      <dgm:t>
        <a:bodyPr/>
        <a:lstStyle/>
        <a:p>
          <a:endParaRPr lang="es-ES"/>
        </a:p>
      </dgm:t>
    </dgm:pt>
    <dgm:pt modelId="{FE3EF029-310A-4ABC-9FC1-24C7474372D3}" type="sibTrans" cxnId="{50DB8530-5A27-47E3-99A8-9654026ECA2D}">
      <dgm:prSet/>
      <dgm:spPr/>
      <dgm:t>
        <a:bodyPr/>
        <a:lstStyle/>
        <a:p>
          <a:endParaRPr lang="es-ES"/>
        </a:p>
      </dgm:t>
    </dgm:pt>
    <dgm:pt modelId="{CFB75891-A7D5-4EE3-B4D0-2AB03E90B5F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u="none" strike="noStrike" dirty="0" smtClean="0">
              <a:effectLst/>
            </a:rPr>
            <a:t>Pedir ayuda a tiempo</a:t>
          </a:r>
          <a:endParaRPr lang="es-ES" dirty="0"/>
        </a:p>
      </dgm:t>
    </dgm:pt>
    <dgm:pt modelId="{6F17D99F-2C33-4AC6-8137-24434607726F}" type="parTrans" cxnId="{3246DD68-F0BD-4477-B9A7-3D37511387BB}">
      <dgm:prSet/>
      <dgm:spPr/>
      <dgm:t>
        <a:bodyPr/>
        <a:lstStyle/>
        <a:p>
          <a:endParaRPr lang="es-ES"/>
        </a:p>
      </dgm:t>
    </dgm:pt>
    <dgm:pt modelId="{50452A1E-1644-425C-A230-3C2DE3456016}" type="sibTrans" cxnId="{3246DD68-F0BD-4477-B9A7-3D37511387BB}">
      <dgm:prSet/>
      <dgm:spPr/>
      <dgm:t>
        <a:bodyPr/>
        <a:lstStyle/>
        <a:p>
          <a:endParaRPr lang="es-ES"/>
        </a:p>
      </dgm:t>
    </dgm:pt>
    <dgm:pt modelId="{3E3CA106-A418-4905-BAB7-EEAA341191B2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u="none" strike="noStrike" dirty="0" smtClean="0">
              <a:effectLst/>
            </a:rPr>
            <a:t>Realización</a:t>
          </a:r>
          <a:r>
            <a:rPr lang="es-CO" u="none" strike="noStrike" baseline="0" dirty="0" smtClean="0">
              <a:effectLst/>
            </a:rPr>
            <a:t> de e</a:t>
          </a:r>
          <a:r>
            <a:rPr lang="es-CO" u="none" strike="noStrike" dirty="0" smtClean="0">
              <a:effectLst/>
            </a:rPr>
            <a:t>ntregas internas</a:t>
          </a:r>
          <a:endParaRPr lang="es-ES" dirty="0"/>
        </a:p>
      </dgm:t>
    </dgm:pt>
    <dgm:pt modelId="{A4721307-87CC-4E76-916F-78CD55624CB2}" type="parTrans" cxnId="{B2544A77-88F9-43E4-98F0-57C7DC083051}">
      <dgm:prSet/>
      <dgm:spPr/>
      <dgm:t>
        <a:bodyPr/>
        <a:lstStyle/>
        <a:p>
          <a:endParaRPr lang="es-ES"/>
        </a:p>
      </dgm:t>
    </dgm:pt>
    <dgm:pt modelId="{E2D890B0-2F3C-4C42-9BD9-F0CA4FB57BE0}" type="sibTrans" cxnId="{B2544A77-88F9-43E4-98F0-57C7DC083051}">
      <dgm:prSet/>
      <dgm:spPr/>
      <dgm:t>
        <a:bodyPr/>
        <a:lstStyle/>
        <a:p>
          <a:endParaRPr lang="es-ES"/>
        </a:p>
      </dgm:t>
    </dgm:pt>
    <dgm:pt modelId="{6E76C60C-476E-42A7-B4BD-F8362119910E}" type="pres">
      <dgm:prSet presAssocID="{ED3E8ACC-D77D-4D5E-B7DE-8A011D9ECEBE}" presName="CompostProcess" presStyleCnt="0">
        <dgm:presLayoutVars>
          <dgm:dir/>
          <dgm:resizeHandles val="exact"/>
        </dgm:presLayoutVars>
      </dgm:prSet>
      <dgm:spPr/>
    </dgm:pt>
    <dgm:pt modelId="{09232BAC-D7D8-47A7-9BC1-63D143BC8C0E}" type="pres">
      <dgm:prSet presAssocID="{ED3E8ACC-D77D-4D5E-B7DE-8A011D9ECEBE}" presName="arrow" presStyleLbl="bgShp" presStyleIdx="0" presStyleCnt="1" custLinFactNeighborY="-1329"/>
      <dgm:spPr/>
    </dgm:pt>
    <dgm:pt modelId="{CD1F1973-0C3A-410B-94AD-0F2AC657CA67}" type="pres">
      <dgm:prSet presAssocID="{ED3E8ACC-D77D-4D5E-B7DE-8A011D9ECEBE}" presName="linearProcess" presStyleCnt="0"/>
      <dgm:spPr/>
    </dgm:pt>
    <dgm:pt modelId="{A87529A7-E8C8-4B5A-AA8E-56442C248C1F}" type="pres">
      <dgm:prSet presAssocID="{21A1FB00-3308-4A6A-B8BF-141CEEBC301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73AB6C-1F8E-4D41-B41A-EEC78D6BC725}" type="pres">
      <dgm:prSet presAssocID="{4FD1150A-B054-4DA1-B41F-6153F74C5720}" presName="sibTrans" presStyleCnt="0"/>
      <dgm:spPr/>
    </dgm:pt>
    <dgm:pt modelId="{26EE7AC6-6A49-4A84-8BE8-E068296FA787}" type="pres">
      <dgm:prSet presAssocID="{CFB75891-A7D5-4EE3-B4D0-2AB03E90B5F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A265C0-030C-4ABA-9BA9-79ACA6F6A463}" type="pres">
      <dgm:prSet presAssocID="{50452A1E-1644-425C-A230-3C2DE3456016}" presName="sibTrans" presStyleCnt="0"/>
      <dgm:spPr/>
    </dgm:pt>
    <dgm:pt modelId="{C0FD17EE-CD18-40DC-AFC0-45BA91ACC3D2}" type="pres">
      <dgm:prSet presAssocID="{FF152877-A7A2-4C12-89B1-AB5A551F992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0DBD06-DF94-4522-AF2B-4B4E61489106}" type="pres">
      <dgm:prSet presAssocID="{EA54967B-83E0-4009-A433-CC96C0A772C7}" presName="sibTrans" presStyleCnt="0"/>
      <dgm:spPr/>
    </dgm:pt>
    <dgm:pt modelId="{DED085C2-F3BB-4CFC-BDD0-5F64DA050C3C}" type="pres">
      <dgm:prSet presAssocID="{5DB06E52-4589-49EE-9770-E8C91F102E3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DC53F6-0994-4109-9249-5E86374E2149}" type="pres">
      <dgm:prSet presAssocID="{FE3EF029-310A-4ABC-9FC1-24C7474372D3}" presName="sibTrans" presStyleCnt="0"/>
      <dgm:spPr/>
    </dgm:pt>
    <dgm:pt modelId="{EDFD3E0C-F9C0-48FA-AB27-26B1380D3133}" type="pres">
      <dgm:prSet presAssocID="{3E3CA106-A418-4905-BAB7-EEAA341191B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2544A77-88F9-43E4-98F0-57C7DC083051}" srcId="{ED3E8ACC-D77D-4D5E-B7DE-8A011D9ECEBE}" destId="{3E3CA106-A418-4905-BAB7-EEAA341191B2}" srcOrd="4" destOrd="0" parTransId="{A4721307-87CC-4E76-916F-78CD55624CB2}" sibTransId="{E2D890B0-2F3C-4C42-9BD9-F0CA4FB57BE0}"/>
    <dgm:cxn modelId="{E47E1B2F-BC74-4899-814D-CE757F2D1346}" type="presOf" srcId="{5DB06E52-4589-49EE-9770-E8C91F102E39}" destId="{DED085C2-F3BB-4CFC-BDD0-5F64DA050C3C}" srcOrd="0" destOrd="0" presId="urn:microsoft.com/office/officeart/2005/8/layout/hProcess9"/>
    <dgm:cxn modelId="{F9A113C4-3F4B-487A-8CB1-7C51FC07CFA8}" type="presOf" srcId="{FF152877-A7A2-4C12-89B1-AB5A551F9928}" destId="{C0FD17EE-CD18-40DC-AFC0-45BA91ACC3D2}" srcOrd="0" destOrd="0" presId="urn:microsoft.com/office/officeart/2005/8/layout/hProcess9"/>
    <dgm:cxn modelId="{3246DD68-F0BD-4477-B9A7-3D37511387BB}" srcId="{ED3E8ACC-D77D-4D5E-B7DE-8A011D9ECEBE}" destId="{CFB75891-A7D5-4EE3-B4D0-2AB03E90B5F0}" srcOrd="1" destOrd="0" parTransId="{6F17D99F-2C33-4AC6-8137-24434607726F}" sibTransId="{50452A1E-1644-425C-A230-3C2DE3456016}"/>
    <dgm:cxn modelId="{8E5700F6-F3CF-493A-A751-1E847FDAE471}" type="presOf" srcId="{ED3E8ACC-D77D-4D5E-B7DE-8A011D9ECEBE}" destId="{6E76C60C-476E-42A7-B4BD-F8362119910E}" srcOrd="0" destOrd="0" presId="urn:microsoft.com/office/officeart/2005/8/layout/hProcess9"/>
    <dgm:cxn modelId="{50DB8530-5A27-47E3-99A8-9654026ECA2D}" srcId="{ED3E8ACC-D77D-4D5E-B7DE-8A011D9ECEBE}" destId="{5DB06E52-4589-49EE-9770-E8C91F102E39}" srcOrd="3" destOrd="0" parTransId="{57D312FC-1C65-4B59-BD4C-1FB5C13F3E59}" sibTransId="{FE3EF029-310A-4ABC-9FC1-24C7474372D3}"/>
    <dgm:cxn modelId="{76B19658-CB5E-4321-83E8-869AB432C0C2}" type="presOf" srcId="{CFB75891-A7D5-4EE3-B4D0-2AB03E90B5F0}" destId="{26EE7AC6-6A49-4A84-8BE8-E068296FA787}" srcOrd="0" destOrd="0" presId="urn:microsoft.com/office/officeart/2005/8/layout/hProcess9"/>
    <dgm:cxn modelId="{D4B4889C-160B-4C31-AAC9-E46BAD6E9301}" srcId="{ED3E8ACC-D77D-4D5E-B7DE-8A011D9ECEBE}" destId="{21A1FB00-3308-4A6A-B8BF-141CEEBC301A}" srcOrd="0" destOrd="0" parTransId="{EC3395FE-5D2D-4173-A7F3-A9346782CAFC}" sibTransId="{4FD1150A-B054-4DA1-B41F-6153F74C5720}"/>
    <dgm:cxn modelId="{16EE7CE7-FE57-4F34-85A7-FFC400384365}" type="presOf" srcId="{3E3CA106-A418-4905-BAB7-EEAA341191B2}" destId="{EDFD3E0C-F9C0-48FA-AB27-26B1380D3133}" srcOrd="0" destOrd="0" presId="urn:microsoft.com/office/officeart/2005/8/layout/hProcess9"/>
    <dgm:cxn modelId="{D4883325-CDB2-43D7-8A8D-DB15896CE257}" type="presOf" srcId="{21A1FB00-3308-4A6A-B8BF-141CEEBC301A}" destId="{A87529A7-E8C8-4B5A-AA8E-56442C248C1F}" srcOrd="0" destOrd="0" presId="urn:microsoft.com/office/officeart/2005/8/layout/hProcess9"/>
    <dgm:cxn modelId="{5B746344-48E4-4B62-BB8F-E53ECE7157C7}" srcId="{ED3E8ACC-D77D-4D5E-B7DE-8A011D9ECEBE}" destId="{FF152877-A7A2-4C12-89B1-AB5A551F9928}" srcOrd="2" destOrd="0" parTransId="{3C0CD6FE-9A64-4217-B6B9-6F91E8EC0621}" sibTransId="{EA54967B-83E0-4009-A433-CC96C0A772C7}"/>
    <dgm:cxn modelId="{CAC9CD9C-CC9D-4B66-BBF2-5FBE7988F9BF}" type="presParOf" srcId="{6E76C60C-476E-42A7-B4BD-F8362119910E}" destId="{09232BAC-D7D8-47A7-9BC1-63D143BC8C0E}" srcOrd="0" destOrd="0" presId="urn:microsoft.com/office/officeart/2005/8/layout/hProcess9"/>
    <dgm:cxn modelId="{1EA86EE8-E06A-421B-A586-44C7B3086F8A}" type="presParOf" srcId="{6E76C60C-476E-42A7-B4BD-F8362119910E}" destId="{CD1F1973-0C3A-410B-94AD-0F2AC657CA67}" srcOrd="1" destOrd="0" presId="urn:microsoft.com/office/officeart/2005/8/layout/hProcess9"/>
    <dgm:cxn modelId="{1B016E4D-BE42-4817-8BC4-1F808E6C7C5D}" type="presParOf" srcId="{CD1F1973-0C3A-410B-94AD-0F2AC657CA67}" destId="{A87529A7-E8C8-4B5A-AA8E-56442C248C1F}" srcOrd="0" destOrd="0" presId="urn:microsoft.com/office/officeart/2005/8/layout/hProcess9"/>
    <dgm:cxn modelId="{CA81AD4A-31CF-4A64-A76D-507A79539C13}" type="presParOf" srcId="{CD1F1973-0C3A-410B-94AD-0F2AC657CA67}" destId="{6873AB6C-1F8E-4D41-B41A-EEC78D6BC725}" srcOrd="1" destOrd="0" presId="urn:microsoft.com/office/officeart/2005/8/layout/hProcess9"/>
    <dgm:cxn modelId="{7800E96A-CD4A-4753-9F95-A2618C13BD7D}" type="presParOf" srcId="{CD1F1973-0C3A-410B-94AD-0F2AC657CA67}" destId="{26EE7AC6-6A49-4A84-8BE8-E068296FA787}" srcOrd="2" destOrd="0" presId="urn:microsoft.com/office/officeart/2005/8/layout/hProcess9"/>
    <dgm:cxn modelId="{EF0D7E1B-BB16-4850-9F50-7822F3753C4D}" type="presParOf" srcId="{CD1F1973-0C3A-410B-94AD-0F2AC657CA67}" destId="{9EA265C0-030C-4ABA-9BA9-79ACA6F6A463}" srcOrd="3" destOrd="0" presId="urn:microsoft.com/office/officeart/2005/8/layout/hProcess9"/>
    <dgm:cxn modelId="{B728DC80-23F9-4D0D-B891-611B1677BB49}" type="presParOf" srcId="{CD1F1973-0C3A-410B-94AD-0F2AC657CA67}" destId="{C0FD17EE-CD18-40DC-AFC0-45BA91ACC3D2}" srcOrd="4" destOrd="0" presId="urn:microsoft.com/office/officeart/2005/8/layout/hProcess9"/>
    <dgm:cxn modelId="{303C83B9-5D8C-4E34-97A1-C517292501FD}" type="presParOf" srcId="{CD1F1973-0C3A-410B-94AD-0F2AC657CA67}" destId="{890DBD06-DF94-4522-AF2B-4B4E61489106}" srcOrd="5" destOrd="0" presId="urn:microsoft.com/office/officeart/2005/8/layout/hProcess9"/>
    <dgm:cxn modelId="{DFB885DA-AA4D-4FD8-852E-580A403EF2D4}" type="presParOf" srcId="{CD1F1973-0C3A-410B-94AD-0F2AC657CA67}" destId="{DED085C2-F3BB-4CFC-BDD0-5F64DA050C3C}" srcOrd="6" destOrd="0" presId="urn:microsoft.com/office/officeart/2005/8/layout/hProcess9"/>
    <dgm:cxn modelId="{04E6F61F-96FC-4B6F-A942-3B24A492107F}" type="presParOf" srcId="{CD1F1973-0C3A-410B-94AD-0F2AC657CA67}" destId="{BADC53F6-0994-4109-9249-5E86374E2149}" srcOrd="7" destOrd="0" presId="urn:microsoft.com/office/officeart/2005/8/layout/hProcess9"/>
    <dgm:cxn modelId="{2EAC5B37-D4BC-4323-9B61-5CBFAC27DDE2}" type="presParOf" srcId="{CD1F1973-0C3A-410B-94AD-0F2AC657CA67}" destId="{EDFD3E0C-F9C0-48FA-AB27-26B1380D313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32BAC-D7D8-47A7-9BC1-63D143BC8C0E}">
      <dsp:nvSpPr>
        <dsp:cNvPr id="0" name=""/>
        <dsp:cNvSpPr/>
      </dsp:nvSpPr>
      <dsp:spPr>
        <a:xfrm>
          <a:off x="761484" y="0"/>
          <a:ext cx="8630158" cy="54172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529A7-E8C8-4B5A-AA8E-56442C248C1F}">
      <dsp:nvSpPr>
        <dsp:cNvPr id="0" name=""/>
        <dsp:cNvSpPr/>
      </dsp:nvSpPr>
      <dsp:spPr>
        <a:xfrm>
          <a:off x="4461" y="1625176"/>
          <a:ext cx="1950808" cy="2166902"/>
        </a:xfrm>
        <a:prstGeom prst="roundRect">
          <a:avLst/>
        </a:prstGeom>
        <a:solidFill>
          <a:schemeClr val="lt1"/>
        </a:solidFill>
        <a:ln w="10795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u="none" strike="noStrike" kern="1200" dirty="0" smtClean="0">
              <a:effectLst/>
            </a:rPr>
            <a:t>Comunicación activa del equipo</a:t>
          </a:r>
          <a:endParaRPr lang="es-ES" sz="1600" kern="1200" dirty="0"/>
        </a:p>
      </dsp:txBody>
      <dsp:txXfrm>
        <a:off x="99692" y="1720407"/>
        <a:ext cx="1760346" cy="1976440"/>
      </dsp:txXfrm>
    </dsp:sp>
    <dsp:sp modelId="{26EE7AC6-6A49-4A84-8BE8-E068296FA787}">
      <dsp:nvSpPr>
        <dsp:cNvPr id="0" name=""/>
        <dsp:cNvSpPr/>
      </dsp:nvSpPr>
      <dsp:spPr>
        <a:xfrm>
          <a:off x="2052810" y="1625176"/>
          <a:ext cx="1950808" cy="2166902"/>
        </a:xfrm>
        <a:prstGeom prst="roundRect">
          <a:avLst/>
        </a:prstGeom>
        <a:solidFill>
          <a:schemeClr val="lt1"/>
        </a:solidFill>
        <a:ln w="1079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u="none" strike="noStrike" kern="1200" dirty="0" smtClean="0">
              <a:effectLst/>
            </a:rPr>
            <a:t>Pedir ayuda a tiempo</a:t>
          </a:r>
          <a:endParaRPr lang="es-ES" sz="1600" kern="1200" dirty="0"/>
        </a:p>
      </dsp:txBody>
      <dsp:txXfrm>
        <a:off x="2148041" y="1720407"/>
        <a:ext cx="1760346" cy="1976440"/>
      </dsp:txXfrm>
    </dsp:sp>
    <dsp:sp modelId="{C0FD17EE-CD18-40DC-AFC0-45BA91ACC3D2}">
      <dsp:nvSpPr>
        <dsp:cNvPr id="0" name=""/>
        <dsp:cNvSpPr/>
      </dsp:nvSpPr>
      <dsp:spPr>
        <a:xfrm>
          <a:off x="4101159" y="1625176"/>
          <a:ext cx="1950808" cy="2166902"/>
        </a:xfrm>
        <a:prstGeom prst="roundRect">
          <a:avLst/>
        </a:prstGeom>
        <a:solidFill>
          <a:schemeClr val="lt1"/>
        </a:solidFill>
        <a:ln w="1079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600" u="none" strike="noStrike" kern="1200" dirty="0" smtClean="0">
              <a:effectLst/>
            </a:rPr>
            <a:t>Asignación de responsabilidades diferentes a las historias</a:t>
          </a:r>
          <a:endParaRPr lang="es-ES" sz="1600" kern="1200" dirty="0"/>
        </a:p>
      </dsp:txBody>
      <dsp:txXfrm>
        <a:off x="4196390" y="1720407"/>
        <a:ext cx="1760346" cy="1976440"/>
      </dsp:txXfrm>
    </dsp:sp>
    <dsp:sp modelId="{DED085C2-F3BB-4CFC-BDD0-5F64DA050C3C}">
      <dsp:nvSpPr>
        <dsp:cNvPr id="0" name=""/>
        <dsp:cNvSpPr/>
      </dsp:nvSpPr>
      <dsp:spPr>
        <a:xfrm>
          <a:off x="6149508" y="1625176"/>
          <a:ext cx="1950808" cy="2166902"/>
        </a:xfrm>
        <a:prstGeom prst="roundRect">
          <a:avLst/>
        </a:prstGeom>
        <a:solidFill>
          <a:schemeClr val="lt1"/>
        </a:solidFill>
        <a:ln w="1079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u="none" strike="noStrike" kern="1200" dirty="0" smtClean="0">
              <a:effectLst/>
            </a:rPr>
            <a:t>Acompañamiento de miembros con mayor experiencia</a:t>
          </a:r>
          <a:endParaRPr lang="es-ES" sz="1600" kern="1200" dirty="0"/>
        </a:p>
      </dsp:txBody>
      <dsp:txXfrm>
        <a:off x="6244739" y="1720407"/>
        <a:ext cx="1760346" cy="1976440"/>
      </dsp:txXfrm>
    </dsp:sp>
    <dsp:sp modelId="{EDFD3E0C-F9C0-48FA-AB27-26B1380D3133}">
      <dsp:nvSpPr>
        <dsp:cNvPr id="0" name=""/>
        <dsp:cNvSpPr/>
      </dsp:nvSpPr>
      <dsp:spPr>
        <a:xfrm>
          <a:off x="8197857" y="1625176"/>
          <a:ext cx="1950808" cy="2166902"/>
        </a:xfrm>
        <a:prstGeom prst="roundRect">
          <a:avLst/>
        </a:prstGeom>
        <a:solidFill>
          <a:schemeClr val="lt1"/>
        </a:solidFill>
        <a:ln w="1079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u="none" strike="noStrike" kern="1200" dirty="0" smtClean="0">
              <a:effectLst/>
            </a:rPr>
            <a:t>Realización</a:t>
          </a:r>
          <a:r>
            <a:rPr lang="es-CO" sz="1600" u="none" strike="noStrike" kern="1200" baseline="0" dirty="0" smtClean="0">
              <a:effectLst/>
            </a:rPr>
            <a:t> de e</a:t>
          </a:r>
          <a:r>
            <a:rPr lang="es-CO" sz="1600" u="none" strike="noStrike" kern="1200" dirty="0" smtClean="0">
              <a:effectLst/>
            </a:rPr>
            <a:t>ntregas internas</a:t>
          </a:r>
          <a:endParaRPr lang="es-ES" sz="1600" kern="1200" dirty="0"/>
        </a:p>
      </dsp:txBody>
      <dsp:txXfrm>
        <a:off x="8293088" y="1720407"/>
        <a:ext cx="1760346" cy="197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CB2973-D336-452B-B4A0-21633269AD61}" type="datetime1">
              <a:rPr lang="es-ES" smtClean="0"/>
              <a:t>04/12/2017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9374-290D-4505-AD62-0903668B55D3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70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84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28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88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664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96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424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3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4C951F-3B9C-425E-9DD8-327B34527B11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EB1CD-E5DE-41D9-A4E4-E66759A01C8F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5" name="gráfico de la parte inferior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a libre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Rectángulo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43458B-2432-4352-9935-B96DA5E96F0D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16B97-2C80-4474-AC9F-E613C3D14EDF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ángulo redondeado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9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a libre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65AD35-AD62-477B-90DE-02A8AF84A389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7F741B-C8D3-4A24-ACF1-9BF4C6246480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1DDD2-8E64-4FC3-A335-AF2EF394E5BE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28FCF6-46E4-41BD-AD14-76583AC6225D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a libre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0A4CFF-CF1D-4571-B388-3A8F6E2AB4C8}" type="datetime1">
              <a:rPr lang="es-ES" smtClean="0"/>
              <a:pPr/>
              <a:t>04/12/2017</a:t>
            </a:fld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A70FE6-92D4-4980-AB39-764E33E298B9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A03E11-FE9E-49AC-947B-236D0B46C2BE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a libre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grpSp>
        <p:nvGrpSpPr>
          <p:cNvPr id="7" name="cuadrado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67241A0-795B-43A4-BD95-E0D3C99F7642}" type="datetime1">
              <a:rPr lang="es-ES" noProof="0" smtClean="0"/>
              <a:pPr/>
              <a:t>04/12/2017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Sprint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Fresh</a:t>
            </a:r>
            <a:r>
              <a:rPr lang="es-ES" dirty="0"/>
              <a:t> </a:t>
            </a:r>
            <a:r>
              <a:rPr lang="es-ES" dirty="0" err="1"/>
              <a:t>Food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35" y="4293096"/>
            <a:ext cx="4727307" cy="204113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1583736"/>
            <a:ext cx="4944165" cy="23141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1583736"/>
            <a:ext cx="4972744" cy="23141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45368"/>
            <a:ext cx="9751060" cy="1295400"/>
          </a:xfrm>
        </p:spPr>
        <p:txBody>
          <a:bodyPr/>
          <a:lstStyle/>
          <a:p>
            <a:r>
              <a:rPr lang="es-CO" dirty="0" err="1" smtClean="0"/>
              <a:t>Burndown</a:t>
            </a:r>
            <a:r>
              <a:rPr lang="es-CO" dirty="0" smtClean="0"/>
              <a:t> Chart Sprint 1 vs. Sprint 2 vs. Sprint 3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3B9BC1-16DE-444A-82A1-DD969ED3E606}"/>
              </a:ext>
            </a:extLst>
          </p:cNvPr>
          <p:cNvSpPr txBox="1"/>
          <p:nvPr/>
        </p:nvSpPr>
        <p:spPr>
          <a:xfrm>
            <a:off x="1027407" y="3774637"/>
            <a:ext cx="36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500" dirty="0" smtClean="0"/>
              <a:t>Sprint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3B9BC1-16DE-444A-82A1-DD969ED3E606}"/>
              </a:ext>
            </a:extLst>
          </p:cNvPr>
          <p:cNvSpPr txBox="1"/>
          <p:nvPr/>
        </p:nvSpPr>
        <p:spPr>
          <a:xfrm>
            <a:off x="7477489" y="3650177"/>
            <a:ext cx="36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500" dirty="0" smtClean="0"/>
              <a:t>Sprint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3B9BC1-16DE-444A-82A1-DD969ED3E606}"/>
              </a:ext>
            </a:extLst>
          </p:cNvPr>
          <p:cNvSpPr txBox="1"/>
          <p:nvPr/>
        </p:nvSpPr>
        <p:spPr>
          <a:xfrm>
            <a:off x="3877089" y="6309320"/>
            <a:ext cx="36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500" dirty="0" smtClean="0"/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101716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General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484784"/>
            <a:ext cx="1000911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Estrategias de mayor impacto</a:t>
            </a:r>
            <a:endParaRPr lang="es-E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28A073F-33DB-46C0-AEC7-E99116EF3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352233"/>
              </p:ext>
            </p:extLst>
          </p:nvPr>
        </p:nvGraphicFramePr>
        <p:xfrm>
          <a:off x="1125860" y="1052736"/>
          <a:ext cx="10153128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 generales</a:t>
            </a:r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13904"/>
              </p:ext>
            </p:extLst>
          </p:nvPr>
        </p:nvGraphicFramePr>
        <p:xfrm>
          <a:off x="351630" y="2204864"/>
          <a:ext cx="11330624" cy="31683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62118">
                  <a:extLst>
                    <a:ext uri="{9D8B030D-6E8A-4147-A177-3AD203B41FA5}">
                      <a16:colId xmlns:a16="http://schemas.microsoft.com/office/drawing/2014/main" val="1243652784"/>
                    </a:ext>
                  </a:extLst>
                </a:gridCol>
                <a:gridCol w="3652472">
                  <a:extLst>
                    <a:ext uri="{9D8B030D-6E8A-4147-A177-3AD203B41FA5}">
                      <a16:colId xmlns:a16="http://schemas.microsoft.com/office/drawing/2014/main" val="3090903103"/>
                    </a:ext>
                  </a:extLst>
                </a:gridCol>
                <a:gridCol w="7316034">
                  <a:extLst>
                    <a:ext uri="{9D8B030D-6E8A-4147-A177-3AD203B41FA5}">
                      <a16:colId xmlns:a16="http://schemas.microsoft.com/office/drawing/2014/main" val="3173202572"/>
                    </a:ext>
                  </a:extLst>
                </a:gridCol>
              </a:tblGrid>
              <a:tr h="325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No.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 smtClean="0">
                          <a:effectLst/>
                        </a:rPr>
                        <a:t>ESTRATEGIAS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 smtClean="0">
                          <a:effectLst/>
                        </a:rPr>
                        <a:t>IMPACTO SOBRE</a:t>
                      </a:r>
                      <a:r>
                        <a:rPr lang="es-CO" sz="1200" b="1" u="none" strike="noStrike" baseline="0" dirty="0" smtClean="0">
                          <a:effectLst/>
                        </a:rPr>
                        <a:t> EL DESARROLLO DEL PROYECTO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extLst>
                  <a:ext uri="{0D108BD9-81ED-4DB2-BD59-A6C34878D82A}">
                    <a16:rowId xmlns:a16="http://schemas.microsoft.com/office/drawing/2014/main" val="2292126767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>
                          <a:effectLst/>
                        </a:rPr>
                        <a:t>Comunicación del equipo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200" u="none" strike="noStrike">
                          <a:effectLst/>
                        </a:rPr>
                        <a:t>Permitió tener claro lo que estaba realizando cada miembro, para poder brindar ayuda cuando se requeria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9" marR="7219" marT="7219" marB="0" anchor="ctr"/>
                </a:tc>
                <a:extLst>
                  <a:ext uri="{0D108BD9-81ED-4DB2-BD59-A6C34878D82A}">
                    <a16:rowId xmlns:a16="http://schemas.microsoft.com/office/drawing/2014/main" val="787816505"/>
                  </a:ext>
                </a:extLst>
              </a:tr>
              <a:tr h="325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>
                          <a:effectLst/>
                        </a:rPr>
                        <a:t>Pedir ayuda a tiempo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200" u="none" strike="noStrike">
                          <a:effectLst/>
                        </a:rPr>
                        <a:t>Se establecioron sesiones de acompa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9" marR="7219" marT="7219" marB="0" anchor="ctr"/>
                </a:tc>
                <a:extLst>
                  <a:ext uri="{0D108BD9-81ED-4DB2-BD59-A6C34878D82A}">
                    <a16:rowId xmlns:a16="http://schemas.microsoft.com/office/drawing/2014/main" val="1084620687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>
                          <a:effectLst/>
                        </a:rPr>
                        <a:t>Realización de reuniones con alto grado de valor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200" u="none" strike="noStrike" dirty="0">
                          <a:effectLst/>
                        </a:rPr>
                        <a:t>Se eliminaron inconvenientes y se aportó valor en la </a:t>
                      </a:r>
                      <a:r>
                        <a:rPr lang="es-CO" sz="1200" u="none" strike="noStrike" dirty="0" smtClean="0">
                          <a:effectLst/>
                        </a:rPr>
                        <a:t>realización </a:t>
                      </a:r>
                      <a:r>
                        <a:rPr lang="es-CO" sz="1200" u="none" strike="noStrike" dirty="0">
                          <a:effectLst/>
                        </a:rPr>
                        <a:t>de las actividades para el proyecto.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9" marR="7219" marT="7219" marB="0" anchor="ctr"/>
                </a:tc>
                <a:extLst>
                  <a:ext uri="{0D108BD9-81ED-4DB2-BD59-A6C34878D82A}">
                    <a16:rowId xmlns:a16="http://schemas.microsoft.com/office/drawing/2014/main" val="660611878"/>
                  </a:ext>
                </a:extLst>
              </a:tr>
              <a:tr h="569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>
                          <a:effectLst/>
                        </a:rPr>
                        <a:t>Asignación de responsabilidades diferentes a las historias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O" sz="1200" u="none" strike="noStrike">
                          <a:effectLst/>
                        </a:rPr>
                        <a:t>Las actividades requeridas como integración continua, diseño de arquitectura, despliegues entre otros permitió agilizar y entregar un producto de valor durante todo el proyecto.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9" marR="7219" marT="7219" marB="0"/>
                </a:tc>
                <a:extLst>
                  <a:ext uri="{0D108BD9-81ED-4DB2-BD59-A6C34878D82A}">
                    <a16:rowId xmlns:a16="http://schemas.microsoft.com/office/drawing/2014/main" val="66032505"/>
                  </a:ext>
                </a:extLst>
              </a:tr>
              <a:tr h="4882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>
                          <a:effectLst/>
                        </a:rPr>
                        <a:t>Acompañamiento de miembros con mayor experiencia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O" sz="1200" u="none" strike="noStrike" dirty="0">
                          <a:effectLst/>
                        </a:rPr>
                        <a:t>Se </a:t>
                      </a:r>
                      <a:r>
                        <a:rPr lang="es-CO" sz="1200" u="none" strike="noStrike" dirty="0" smtClean="0">
                          <a:effectLst/>
                        </a:rPr>
                        <a:t>establecieron </a:t>
                      </a:r>
                      <a:r>
                        <a:rPr lang="es-CO" sz="1200" u="none" strike="noStrike" dirty="0">
                          <a:effectLst/>
                        </a:rPr>
                        <a:t>sesiones de acompañamiento </a:t>
                      </a:r>
                      <a:r>
                        <a:rPr lang="es-CO" sz="1200" u="none" strike="noStrike" dirty="0" smtClean="0">
                          <a:effectLst/>
                        </a:rPr>
                        <a:t>técnico </a:t>
                      </a:r>
                      <a:r>
                        <a:rPr lang="es-CO" sz="1200" u="none" strike="noStrike" dirty="0">
                          <a:effectLst/>
                        </a:rPr>
                        <a:t>para abordar las historias con mayor complejidad y tareas donde </a:t>
                      </a:r>
                      <a:r>
                        <a:rPr lang="es-CO" sz="1200" u="none" strike="noStrike" dirty="0" smtClean="0">
                          <a:effectLst/>
                        </a:rPr>
                        <a:t>existían </a:t>
                      </a:r>
                      <a:r>
                        <a:rPr lang="es-CO" sz="1200" u="none" strike="noStrike" dirty="0">
                          <a:effectLst/>
                        </a:rPr>
                        <a:t>dudas.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9" marR="7219" marT="7219" marB="0"/>
                </a:tc>
                <a:extLst>
                  <a:ext uri="{0D108BD9-81ED-4DB2-BD59-A6C34878D82A}">
                    <a16:rowId xmlns:a16="http://schemas.microsoft.com/office/drawing/2014/main" val="3840540654"/>
                  </a:ext>
                </a:extLst>
              </a:tr>
              <a:tr h="645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6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 smtClean="0">
                          <a:effectLst/>
                        </a:rPr>
                        <a:t>Realización</a:t>
                      </a:r>
                      <a:r>
                        <a:rPr lang="es-CO" sz="1200" u="none" strike="noStrike" baseline="0" dirty="0" smtClean="0">
                          <a:effectLst/>
                        </a:rPr>
                        <a:t> de e</a:t>
                      </a:r>
                      <a:r>
                        <a:rPr lang="es-CO" sz="1200" u="none" strike="noStrike" dirty="0" smtClean="0">
                          <a:effectLst/>
                        </a:rPr>
                        <a:t>ntregas </a:t>
                      </a:r>
                      <a:r>
                        <a:rPr lang="es-CO" sz="1200" u="none" strike="noStrike" dirty="0">
                          <a:effectLst/>
                        </a:rPr>
                        <a:t>internas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7219" marR="7219" marT="7219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O" sz="1200" u="none" strike="noStrike" dirty="0">
                          <a:effectLst/>
                        </a:rPr>
                        <a:t>Establecer entregas puntuales del sprint permitió el cumplimiento de cada una de las actividades para cada Sprint.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9" marR="7219" marT="7219" marB="0"/>
                </a:tc>
                <a:extLst>
                  <a:ext uri="{0D108BD9-81ED-4DB2-BD59-A6C34878D82A}">
                    <a16:rowId xmlns:a16="http://schemas.microsoft.com/office/drawing/2014/main" val="280760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2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106BE-A661-4DEC-86DA-3EF42B03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6088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Sprint </a:t>
            </a:r>
            <a:r>
              <a:rPr lang="es-ES" dirty="0" smtClean="0"/>
              <a:t>3 </a:t>
            </a:r>
            <a:r>
              <a:rPr lang="es-ES" dirty="0"/>
              <a:t>- Agenda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Demostración </a:t>
            </a:r>
            <a:r>
              <a:rPr lang="es-ES" dirty="0"/>
              <a:t>de </a:t>
            </a:r>
            <a:r>
              <a:rPr lang="es-ES" dirty="0" smtClean="0"/>
              <a:t>funcionalidad</a:t>
            </a:r>
          </a:p>
          <a:p>
            <a:r>
              <a:rPr lang="es-ES" dirty="0"/>
              <a:t>Resultados retrospectiva</a:t>
            </a:r>
          </a:p>
          <a:p>
            <a:pPr lvl="1"/>
            <a:r>
              <a:rPr lang="es-ES" dirty="0" smtClean="0"/>
              <a:t>Historias </a:t>
            </a:r>
            <a:r>
              <a:rPr lang="es-ES" dirty="0"/>
              <a:t>desarrolladas</a:t>
            </a:r>
          </a:p>
          <a:p>
            <a:pPr lvl="1"/>
            <a:r>
              <a:rPr lang="es-ES" dirty="0" smtClean="0"/>
              <a:t>Velocidad </a:t>
            </a:r>
            <a:r>
              <a:rPr lang="es-ES" dirty="0" smtClean="0"/>
              <a:t>del equipo</a:t>
            </a:r>
            <a:endParaRPr lang="es-ES" dirty="0"/>
          </a:p>
          <a:p>
            <a:pPr lvl="1"/>
            <a:r>
              <a:rPr lang="es-ES" dirty="0" smtClean="0"/>
              <a:t>Spring 1 vs. Spring 2 vs. Spring </a:t>
            </a:r>
            <a:r>
              <a:rPr lang="es-ES" dirty="0" smtClean="0"/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Demo Producto Sprint 3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Fresh</a:t>
            </a:r>
            <a:r>
              <a:rPr lang="es-ES" dirty="0" smtClean="0"/>
              <a:t> </a:t>
            </a:r>
            <a:r>
              <a:rPr lang="es-ES" dirty="0" err="1" smtClean="0"/>
              <a:t>Food</a:t>
            </a:r>
            <a:r>
              <a:rPr lang="es-ES" dirty="0" smtClean="0"/>
              <a:t> </a:t>
            </a:r>
            <a:r>
              <a:rPr lang="es-ES" dirty="0" err="1" smtClean="0"/>
              <a:t>Coming</a:t>
            </a:r>
            <a:r>
              <a:rPr lang="es-ES" dirty="0" smtClean="0"/>
              <a:t> </a:t>
            </a:r>
            <a:r>
              <a:rPr lang="es-ES" dirty="0" err="1" smtClean="0"/>
              <a:t>Soon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3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44624"/>
            <a:ext cx="9751060" cy="1295400"/>
          </a:xfrm>
        </p:spPr>
        <p:txBody>
          <a:bodyPr rtlCol="0"/>
          <a:lstStyle/>
          <a:p>
            <a:pPr rtl="0"/>
            <a:r>
              <a:rPr lang="es-ES" dirty="0" smtClean="0"/>
              <a:t>Participación en el DEMO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04446"/>
              </p:ext>
            </p:extLst>
          </p:nvPr>
        </p:nvGraphicFramePr>
        <p:xfrm>
          <a:off x="549796" y="1772816"/>
          <a:ext cx="10009111" cy="473090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8121">
                  <a:extLst>
                    <a:ext uri="{9D8B030D-6E8A-4147-A177-3AD203B41FA5}">
                      <a16:colId xmlns:a16="http://schemas.microsoft.com/office/drawing/2014/main" val="2691478670"/>
                    </a:ext>
                  </a:extLst>
                </a:gridCol>
                <a:gridCol w="1232079">
                  <a:extLst>
                    <a:ext uri="{9D8B030D-6E8A-4147-A177-3AD203B41FA5}">
                      <a16:colId xmlns:a16="http://schemas.microsoft.com/office/drawing/2014/main" val="56389743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530245568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942024224"/>
                    </a:ext>
                  </a:extLst>
                </a:gridCol>
              </a:tblGrid>
              <a:tr h="3136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s-CO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703" marR="60703" marT="42492" marB="424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kern="1200" dirty="0">
                          <a:effectLst/>
                        </a:rPr>
                        <a:t>Código</a:t>
                      </a:r>
                      <a:endParaRPr lang="es-CO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703" marR="60703" marT="42492" marB="424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  <a:endParaRPr lang="es-CO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703" marR="60703" marT="42492" marB="424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effectLst/>
                        </a:rPr>
                        <a:t>Responsable</a:t>
                      </a:r>
                      <a:endParaRPr lang="es-CO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703" marR="60703" marT="42492" marB="42492"/>
                </a:tc>
                <a:extLst>
                  <a:ext uri="{0D108BD9-81ED-4DB2-BD59-A6C34878D82A}">
                    <a16:rowId xmlns:a16="http://schemas.microsoft.com/office/drawing/2014/main" val="4142061848"/>
                  </a:ext>
                </a:extLst>
              </a:tr>
              <a:tr h="313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CDPO-150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Mapa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Efrain</a:t>
                      </a: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Aperador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0891589"/>
                  </a:ext>
                </a:extLst>
              </a:tr>
              <a:tr h="537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CDPO-107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Loguearse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Efrain</a:t>
                      </a: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Aperador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0013074"/>
                  </a:ext>
                </a:extLst>
              </a:tr>
              <a:tr h="313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Solicitud de oferta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Efrain</a:t>
                      </a: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Aperador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4399508"/>
                  </a:ext>
                </a:extLst>
              </a:tr>
              <a:tr h="537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CDPO-22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Visualizar ofertas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 Medrano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6087144"/>
                  </a:ext>
                </a:extLst>
              </a:tr>
              <a:tr h="537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CDPO-54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Visualizar productos</a:t>
                      </a:r>
                      <a:r>
                        <a:rPr lang="es-CO" sz="15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disponibles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Wilfrido Torres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334376"/>
                  </a:ext>
                </a:extLst>
              </a:tr>
              <a:tr h="537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CDPO-55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Agregar productos al carrito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Wilfrido Torres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9465937"/>
                  </a:ext>
                </a:extLst>
              </a:tr>
              <a:tr h="313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CDPO-58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Actualizar productos</a:t>
                      </a:r>
                      <a:r>
                        <a:rPr lang="es-CO" sz="15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del carrito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Andrés </a:t>
                      </a:r>
                      <a:r>
                        <a:rPr lang="es-CO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Betín</a:t>
                      </a: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871721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CDPO-57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Eliminar productos del carrito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Andrés </a:t>
                      </a:r>
                      <a:r>
                        <a:rPr lang="es-CO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Betín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5077435"/>
                  </a:ext>
                </a:extLst>
              </a:tr>
              <a:tr h="537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CDPO-149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Enviar anuncios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Andrés </a:t>
                      </a:r>
                      <a:r>
                        <a:rPr lang="es-CO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Betin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70432489"/>
                  </a:ext>
                </a:extLst>
              </a:tr>
              <a:tr h="313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CDPO-30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Establecer días de</a:t>
                      </a:r>
                      <a:r>
                        <a:rPr lang="es-CO" sz="15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envíos</a:t>
                      </a:r>
                      <a:endParaRPr lang="es-C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Julian</a:t>
                      </a:r>
                      <a:r>
                        <a:rPr lang="es-CO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Osorio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78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2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 Retrospectiva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Sprint 1</a:t>
            </a:r>
            <a:r>
              <a:rPr lang="es-ES" dirty="0" smtClean="0"/>
              <a:t>, Sprint 2, Sprint 3 </a:t>
            </a:r>
            <a:r>
              <a:rPr lang="es-ES" dirty="0"/>
              <a:t>– Grupo 3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44624"/>
            <a:ext cx="9751060" cy="1295400"/>
          </a:xfrm>
        </p:spPr>
        <p:txBody>
          <a:bodyPr rtlCol="0"/>
          <a:lstStyle/>
          <a:p>
            <a:pPr rtl="0"/>
            <a:r>
              <a:rPr lang="es-ES" dirty="0"/>
              <a:t>Historias entregadas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52114"/>
              </p:ext>
            </p:extLst>
          </p:nvPr>
        </p:nvGraphicFramePr>
        <p:xfrm>
          <a:off x="405780" y="1628799"/>
          <a:ext cx="11305256" cy="489654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908690">
                  <a:extLst>
                    <a:ext uri="{9D8B030D-6E8A-4147-A177-3AD203B41FA5}">
                      <a16:colId xmlns:a16="http://schemas.microsoft.com/office/drawing/2014/main" val="563897434"/>
                    </a:ext>
                  </a:extLst>
                </a:gridCol>
                <a:gridCol w="10396566">
                  <a:extLst>
                    <a:ext uri="{9D8B030D-6E8A-4147-A177-3AD203B41FA5}">
                      <a16:colId xmlns:a16="http://schemas.microsoft.com/office/drawing/2014/main" val="942024224"/>
                    </a:ext>
                  </a:extLst>
                </a:gridCol>
              </a:tblGrid>
              <a:tr h="3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kern="1200" dirty="0">
                          <a:effectLst/>
                        </a:rPr>
                        <a:t>Código</a:t>
                      </a:r>
                      <a:endParaRPr lang="es-CO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703" marR="60703" marT="42492" marB="4249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kern="1200" dirty="0">
                          <a:effectLst/>
                        </a:rPr>
                        <a:t>Descripción</a:t>
                      </a:r>
                      <a:endParaRPr lang="es-CO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703" marR="60703" marT="42492" marB="42492"/>
                </a:tc>
                <a:extLst>
                  <a:ext uri="{0D108BD9-81ED-4DB2-BD59-A6C34878D82A}">
                    <a16:rowId xmlns:a16="http://schemas.microsoft.com/office/drawing/2014/main" val="4142061848"/>
                  </a:ext>
                </a:extLst>
              </a:tr>
              <a:tr h="324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CDPO-107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usuario deseo poder loguearme en la aplicación con mis credenciales para poder acceder a los servicios de la aplicación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0891589"/>
                  </a:ext>
                </a:extLst>
              </a:tr>
              <a:tr h="5561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CDPO-54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cliente deseo poder visualizar productos disponibles de la semana para poder realizar mi pedido de productos del mercado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0013074"/>
                  </a:ext>
                </a:extLst>
              </a:tr>
              <a:tr h="324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CDPO-55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cliente deseo poder agregar productos al carrito para poder seleccionar los que voy a comprar en una semana especifica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4399508"/>
                  </a:ext>
                </a:extLst>
              </a:tr>
              <a:tr h="5561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CDPO-149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administrador deseo poder enviar anuncios a otros productos de una cooperativa específica para que se encuentren enterados de nuevos productos y servicios ofertados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6087144"/>
                  </a:ext>
                </a:extLst>
              </a:tr>
              <a:tr h="5561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CDPO-150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productor deseo poder visualizar en un mapa general la ubicación de los demás productores de mi misma cooperativa para conocer la cercanía geográfica y su ubicación real en todo momento.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334376"/>
                  </a:ext>
                </a:extLst>
              </a:tr>
              <a:tr h="5561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CDPO-58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cliente deseo poder actualizar la cantidad de productos de mi pedido actual para poder corregir cantidades de productos en donde me haya equivocado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9465937"/>
                  </a:ext>
                </a:extLst>
              </a:tr>
              <a:tr h="324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CDPO-57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cliente deseo poder eliminar productos de mi carrito para poder desechar los productos que no me interesan adquirir en mi pedido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8717218"/>
                  </a:ext>
                </a:extLst>
              </a:tr>
              <a:tr h="492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CDPO-30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administrador deseo poder establecer días específicos de entrega de productos  para la semana para que el usuario este enterado de los días en que se reparten sus pedidos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5077435"/>
                  </a:ext>
                </a:extLst>
              </a:tr>
              <a:tr h="5561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CDPO-22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administrador deseo poder visualizar ofertas de la semana para poder seleccionar las que estarán vigentes la próxima semana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70432489"/>
                  </a:ext>
                </a:extLst>
              </a:tr>
              <a:tr h="324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CDPO-7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productor deseo poder registrar solicitud oferta de productos para que el administrador pueda seleccionarla para la semana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78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Velocidad del equipo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73143"/>
              </p:ext>
            </p:extLst>
          </p:nvPr>
        </p:nvGraphicFramePr>
        <p:xfrm>
          <a:off x="189756" y="1869594"/>
          <a:ext cx="5544616" cy="41516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8952329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1970678275"/>
                    </a:ext>
                  </a:extLst>
                </a:gridCol>
              </a:tblGrid>
              <a:tr h="382393"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399645"/>
                  </a:ext>
                </a:extLst>
              </a:tr>
              <a:tr h="382393"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Nº Horas por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412680"/>
                  </a:ext>
                </a:extLst>
              </a:tr>
              <a:tr h="382393"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Nº Semanas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5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286524"/>
                  </a:ext>
                </a:extLst>
              </a:tr>
              <a:tr h="382393"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Nº de Desarrolladores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83455"/>
                  </a:ext>
                </a:extLst>
              </a:tr>
              <a:tr h="655531"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Total Horas Asignas para el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015084"/>
                  </a:ext>
                </a:extLst>
              </a:tr>
              <a:tr h="655531"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Total horas reales efectivas del equipo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500"/>
                        <a:t>114,75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32058"/>
                  </a:ext>
                </a:extLst>
              </a:tr>
              <a:tr h="655531"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Velocidad calculada del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500"/>
                        <a:t>(114,75 / 5,333) = 21,51 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270519"/>
                  </a:ext>
                </a:extLst>
              </a:tr>
              <a:tr h="655531"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Puntos totales comprometidos del equipo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500" dirty="0"/>
                        <a:t>30 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099668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581258"/>
              </p:ext>
            </p:extLst>
          </p:nvPr>
        </p:nvGraphicFramePr>
        <p:xfrm>
          <a:off x="5950396" y="1700808"/>
          <a:ext cx="5976664" cy="478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41BA-7A00-43B1-BF75-C12473DE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7376"/>
            <a:ext cx="9751060" cy="1295400"/>
          </a:xfrm>
        </p:spPr>
        <p:txBody>
          <a:bodyPr/>
          <a:lstStyle/>
          <a:p>
            <a:r>
              <a:rPr lang="es-ES" dirty="0"/>
              <a:t>Velocidad del equipo – </a:t>
            </a:r>
            <a:r>
              <a:rPr lang="es-ES" dirty="0" err="1"/>
              <a:t>Burndown</a:t>
            </a:r>
            <a:r>
              <a:rPr lang="es-ES" dirty="0"/>
              <a:t> Chart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3B9BC1-16DE-444A-82A1-DD969ED3E606}"/>
              </a:ext>
            </a:extLst>
          </p:cNvPr>
          <p:cNvSpPr txBox="1"/>
          <p:nvPr/>
        </p:nvSpPr>
        <p:spPr>
          <a:xfrm>
            <a:off x="3034072" y="6351711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Puntos de historia completados en el tiempo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628800"/>
            <a:ext cx="1195332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68" y="116632"/>
            <a:ext cx="9751060" cy="1295400"/>
          </a:xfrm>
        </p:spPr>
        <p:txBody>
          <a:bodyPr/>
          <a:lstStyle/>
          <a:p>
            <a:r>
              <a:rPr lang="es-CO" dirty="0" smtClean="0"/>
              <a:t>Sprint 1 vs Sprint 2 vs Sprint 3</a:t>
            </a:r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12654"/>
              </p:ext>
            </p:extLst>
          </p:nvPr>
        </p:nvGraphicFramePr>
        <p:xfrm>
          <a:off x="8974732" y="2940030"/>
          <a:ext cx="2376264" cy="1737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54645">
                  <a:extLst>
                    <a:ext uri="{9D8B030D-6E8A-4147-A177-3AD203B41FA5}">
                      <a16:colId xmlns:a16="http://schemas.microsoft.com/office/drawing/2014/main" val="2162082668"/>
                    </a:ext>
                  </a:extLst>
                </a:gridCol>
                <a:gridCol w="521619">
                  <a:extLst>
                    <a:ext uri="{9D8B030D-6E8A-4147-A177-3AD203B41FA5}">
                      <a16:colId xmlns:a16="http://schemas.microsoft.com/office/drawing/2014/main" val="3940829787"/>
                    </a:ext>
                  </a:extLst>
                </a:gridCol>
              </a:tblGrid>
              <a:tr h="158444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Sprint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432312"/>
                  </a:ext>
                </a:extLst>
              </a:tr>
              <a:tr h="224538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Nº Horas por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898205"/>
                  </a:ext>
                </a:extLst>
              </a:tr>
              <a:tr h="224538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Nº Semanas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024829"/>
                  </a:ext>
                </a:extLst>
              </a:tr>
              <a:tr h="224538">
                <a:tc>
                  <a:txBody>
                    <a:bodyPr/>
                    <a:lstStyle/>
                    <a:p>
                      <a:pPr algn="l"/>
                      <a:r>
                        <a:rPr lang="es-CO" sz="900"/>
                        <a:t>Nº de Desarrolladores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77657"/>
                  </a:ext>
                </a:extLst>
              </a:tr>
              <a:tr h="233873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Total Horas Asignas para el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01731"/>
                  </a:ext>
                </a:extLst>
              </a:tr>
              <a:tr h="224538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Velocidad del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45447"/>
                  </a:ext>
                </a:extLst>
              </a:tr>
              <a:tr h="224538">
                <a:tc>
                  <a:txBody>
                    <a:bodyPr/>
                    <a:lstStyle/>
                    <a:p>
                      <a:pPr algn="l"/>
                      <a:r>
                        <a:rPr lang="es-CO" sz="900" dirty="0" smtClean="0"/>
                        <a:t>Comprometidos</a:t>
                      </a:r>
                      <a:endParaRPr lang="es-CO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 smtClean="0"/>
                        <a:t>36</a:t>
                      </a:r>
                      <a:endParaRPr lang="es-CO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88196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71627"/>
              </p:ext>
            </p:extLst>
          </p:nvPr>
        </p:nvGraphicFramePr>
        <p:xfrm>
          <a:off x="8974732" y="4725144"/>
          <a:ext cx="2808312" cy="206683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89531">
                  <a:extLst>
                    <a:ext uri="{9D8B030D-6E8A-4147-A177-3AD203B41FA5}">
                      <a16:colId xmlns:a16="http://schemas.microsoft.com/office/drawing/2014/main" val="2008952329"/>
                    </a:ext>
                  </a:extLst>
                </a:gridCol>
                <a:gridCol w="618781">
                  <a:extLst>
                    <a:ext uri="{9D8B030D-6E8A-4147-A177-3AD203B41FA5}">
                      <a16:colId xmlns:a16="http://schemas.microsoft.com/office/drawing/2014/main" val="1970678275"/>
                    </a:ext>
                  </a:extLst>
                </a:gridCol>
              </a:tblGrid>
              <a:tr h="149428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Sprint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99645"/>
                  </a:ext>
                </a:extLst>
              </a:tr>
              <a:tr h="241080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Nº Horas por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412680"/>
                  </a:ext>
                </a:extLst>
              </a:tr>
              <a:tr h="241080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Nº Semanas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286524"/>
                  </a:ext>
                </a:extLst>
              </a:tr>
              <a:tr h="241080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Nº de Desarrolladores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83455"/>
                  </a:ext>
                </a:extLst>
              </a:tr>
              <a:tr h="241080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Total Horas Asignas para el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015084"/>
                  </a:ext>
                </a:extLst>
              </a:tr>
              <a:tr h="241080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Total horas reales efectivas del equipo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/>
                        <a:t>114,75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32058"/>
                  </a:ext>
                </a:extLst>
              </a:tr>
              <a:tr h="241080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Velocidad calculada del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 smtClean="0"/>
                        <a:t>21 </a:t>
                      </a:r>
                      <a:r>
                        <a:rPr lang="es-CO" sz="900" dirty="0"/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270519"/>
                  </a:ext>
                </a:extLst>
              </a:tr>
              <a:tr h="391755"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Puntos totales comprometidos del equipo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/>
                        <a:t>30 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099668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86329"/>
              </p:ext>
            </p:extLst>
          </p:nvPr>
        </p:nvGraphicFramePr>
        <p:xfrm>
          <a:off x="8973024" y="892026"/>
          <a:ext cx="2667467" cy="20002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81926">
                  <a:extLst>
                    <a:ext uri="{9D8B030D-6E8A-4147-A177-3AD203B41FA5}">
                      <a16:colId xmlns:a16="http://schemas.microsoft.com/office/drawing/2014/main" val="1808304558"/>
                    </a:ext>
                  </a:extLst>
                </a:gridCol>
                <a:gridCol w="585541">
                  <a:extLst>
                    <a:ext uri="{9D8B030D-6E8A-4147-A177-3AD203B41FA5}">
                      <a16:colId xmlns:a16="http://schemas.microsoft.com/office/drawing/2014/main" val="325355525"/>
                    </a:ext>
                  </a:extLst>
                </a:gridCol>
              </a:tblGrid>
              <a:tr h="245501">
                <a:tc>
                  <a:txBody>
                    <a:bodyPr/>
                    <a:lstStyle/>
                    <a:p>
                      <a:pPr algn="l" fontAlgn="t"/>
                      <a:r>
                        <a:rPr lang="es-CO" sz="900" dirty="0">
                          <a:effectLst/>
                        </a:rPr>
                        <a:t>Sprint</a:t>
                      </a:r>
                    </a:p>
                  </a:txBody>
                  <a:tcPr marL="95250" marR="95250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dirty="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77073"/>
                  </a:ext>
                </a:extLst>
              </a:tr>
              <a:tr h="245501">
                <a:tc>
                  <a:txBody>
                    <a:bodyPr/>
                    <a:lstStyle/>
                    <a:p>
                      <a:pPr algn="l" fontAlgn="t"/>
                      <a:r>
                        <a:rPr lang="es-CO" sz="900" dirty="0">
                          <a:effectLst/>
                        </a:rPr>
                        <a:t>Nº Horas por Semana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effectLst/>
                        </a:rPr>
                        <a:t>10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2422263612"/>
                  </a:ext>
                </a:extLst>
              </a:tr>
              <a:tr h="245501">
                <a:tc>
                  <a:txBody>
                    <a:bodyPr/>
                    <a:lstStyle/>
                    <a:p>
                      <a:pPr algn="l" fontAlgn="t"/>
                      <a:r>
                        <a:rPr lang="es-CO" sz="900">
                          <a:effectLst/>
                        </a:rPr>
                        <a:t>Nº Semanas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effectLst/>
                        </a:rPr>
                        <a:t>3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861073065"/>
                  </a:ext>
                </a:extLst>
              </a:tr>
              <a:tr h="245501">
                <a:tc>
                  <a:txBody>
                    <a:bodyPr/>
                    <a:lstStyle/>
                    <a:p>
                      <a:pPr algn="l" fontAlgn="t"/>
                      <a:r>
                        <a:rPr lang="es-CO" sz="900" dirty="0">
                          <a:effectLst/>
                        </a:rPr>
                        <a:t>Nº de Desarrolladores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effectLst/>
                        </a:rPr>
                        <a:t>5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185488924"/>
                  </a:ext>
                </a:extLst>
              </a:tr>
              <a:tr h="245501">
                <a:tc>
                  <a:txBody>
                    <a:bodyPr/>
                    <a:lstStyle/>
                    <a:p>
                      <a:pPr algn="l" fontAlgn="t"/>
                      <a:r>
                        <a:rPr lang="es-CO" sz="900" dirty="0">
                          <a:effectLst/>
                        </a:rPr>
                        <a:t>Total Horas Asignas para el Sprint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effectLst/>
                        </a:rPr>
                        <a:t>150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3676670843"/>
                  </a:ext>
                </a:extLst>
              </a:tr>
              <a:tr h="245501">
                <a:tc>
                  <a:txBody>
                    <a:bodyPr/>
                    <a:lstStyle/>
                    <a:p>
                      <a:pPr algn="l" fontAlgn="t"/>
                      <a:r>
                        <a:rPr lang="es-CO" sz="900" dirty="0">
                          <a:effectLst/>
                        </a:rPr>
                        <a:t>Velocidad del Sprint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dirty="0" smtClean="0">
                          <a:effectLst/>
                        </a:rPr>
                        <a:t>20</a:t>
                      </a:r>
                      <a:endParaRPr lang="es-CO" sz="1000" dirty="0">
                        <a:effectLst/>
                      </a:endParaRP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922013971"/>
                  </a:ext>
                </a:extLst>
              </a:tr>
              <a:tr h="245501">
                <a:tc>
                  <a:txBody>
                    <a:bodyPr/>
                    <a:lstStyle/>
                    <a:p>
                      <a:pPr algn="l" fontAlgn="t"/>
                      <a:r>
                        <a:rPr lang="es-CO" sz="900" dirty="0" smtClean="0">
                          <a:effectLst/>
                        </a:rPr>
                        <a:t>Comprometidos</a:t>
                      </a:r>
                      <a:endParaRPr lang="es-CO" sz="900" dirty="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dirty="0" smtClean="0">
                          <a:effectLst/>
                        </a:rPr>
                        <a:t>21</a:t>
                      </a:r>
                      <a:endParaRPr lang="es-CO" sz="1000" dirty="0">
                        <a:effectLst/>
                      </a:endParaRP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3294508547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421033"/>
              </p:ext>
            </p:extLst>
          </p:nvPr>
        </p:nvGraphicFramePr>
        <p:xfrm>
          <a:off x="261764" y="1746816"/>
          <a:ext cx="8712968" cy="463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61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cina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745_TF02787942.potx" id="{A91EF631-4122-4EBA-8019-60FC57DF5C6B}" vid="{1917DBFF-73CC-407A-A7A2-17BBCF700EC6}"/>
    </a:ext>
  </a:extLst>
</a:theme>
</file>

<file path=ppt/theme/theme2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40262f94-9f35-4ac3-9a90-690165a166b7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4f35948-e619-41b3-aa29-22878b09cfd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alimentos frescos (panorámica)</Template>
  <TotalTime>1100</TotalTime>
  <Words>724</Words>
  <Application>Microsoft Office PowerPoint</Application>
  <PresentationFormat>Personalizado</PresentationFormat>
  <Paragraphs>186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Constantia</vt:lpstr>
      <vt:lpstr>Times New Roman</vt:lpstr>
      <vt:lpstr>Cocina 16x9</vt:lpstr>
      <vt:lpstr>Sprint 3</vt:lpstr>
      <vt:lpstr>Sprint 3 - Agenda</vt:lpstr>
      <vt:lpstr>Demo Producto Sprint 3</vt:lpstr>
      <vt:lpstr>Participación en el DEMO</vt:lpstr>
      <vt:lpstr>Resultados Retrospectiva</vt:lpstr>
      <vt:lpstr>Historias entregadas</vt:lpstr>
      <vt:lpstr>Velocidad del equipo</vt:lpstr>
      <vt:lpstr>Velocidad del equipo – Burndown Chart</vt:lpstr>
      <vt:lpstr>Sprint 1 vs Sprint 2 vs Sprint 3</vt:lpstr>
      <vt:lpstr>Burndown Chart Sprint 1 vs. Sprint 2 vs. Sprint 3</vt:lpstr>
      <vt:lpstr>General</vt:lpstr>
      <vt:lpstr>Estrategias de mayor impacto</vt:lpstr>
      <vt:lpstr>Resultados generales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Efrain Aperador</dc:creator>
  <cp:lastModifiedBy>Desarrollo06</cp:lastModifiedBy>
  <cp:revision>59</cp:revision>
  <dcterms:created xsi:type="dcterms:W3CDTF">2017-10-16T21:30:59Z</dcterms:created>
  <dcterms:modified xsi:type="dcterms:W3CDTF">2017-12-05T01:47:32Z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