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787" r:id="rId5"/>
    <p:sldId id="776" r:id="rId6"/>
    <p:sldId id="796" r:id="rId7"/>
    <p:sldId id="792" r:id="rId8"/>
    <p:sldId id="791" r:id="rId9"/>
    <p:sldId id="793" r:id="rId10"/>
    <p:sldId id="798" r:id="rId11"/>
    <p:sldId id="794" r:id="rId12"/>
    <p:sldId id="795" r:id="rId13"/>
    <p:sldId id="800" r:id="rId14"/>
    <p:sldId id="799" r:id="rId15"/>
    <p:sldId id="802"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9" autoAdjust="0"/>
    <p:restoredTop sz="89837" autoAdjust="0"/>
  </p:normalViewPr>
  <p:slideViewPr>
    <p:cSldViewPr snapToGrid="0" snapToObjects="1">
      <p:cViewPr>
        <p:scale>
          <a:sx n="80" d="100"/>
          <a:sy n="80" d="100"/>
        </p:scale>
        <p:origin x="-786" y="-648"/>
      </p:cViewPr>
      <p:guideLst>
        <p:guide orient="horz" pos="142"/>
        <p:guide orient="horz" pos="4176"/>
        <p:guide orient="horz" pos="739"/>
        <p:guide pos="329"/>
        <p:guide pos="7365"/>
        <p:guide pos="3837"/>
        <p:guide pos="1459"/>
      </p:guideLst>
    </p:cSldViewPr>
  </p:slideViewPr>
  <p:notesTextViewPr>
    <p:cViewPr>
      <p:scale>
        <a:sx n="100" d="100"/>
        <a:sy n="100" d="100"/>
      </p:scale>
      <p:origin x="0" y="0"/>
    </p:cViewPr>
  </p:notesTextViewPr>
  <p:sorterViewPr>
    <p:cViewPr>
      <p:scale>
        <a:sx n="75" d="100"/>
        <a:sy n="75" d="100"/>
      </p:scale>
      <p:origin x="0" y="1842"/>
    </p:cViewPr>
  </p:sorterViewPr>
  <p:notesViewPr>
    <p:cSldViewPr snapToGrid="0" snapToObjects="1" showGuide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11/12/2012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11/12/2012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e.microsoft.com/testdrive/Graphics/hands-on-css3/"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ie.microsoft.com/testdrive/Graphics/CSSGradientBackgroundMaker/Default.html" TargetMode="External"/><Relationship Id="rId4" Type="http://schemas.openxmlformats.org/officeDocument/2006/relationships/hyperlink" Target="http://ie.microsoft.com/testdrive/HTML5/GridSystem/Default.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11/12/2012 7:53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One or more of these,</a:t>
            </a:r>
            <a:r>
              <a:rPr lang="en-US" sz="900" kern="1200" baseline="0" dirty="0" smtClean="0">
                <a:solidFill>
                  <a:schemeClr val="tx1"/>
                </a:solidFill>
                <a:effectLst/>
                <a:latin typeface="Segoe UI" pitchFamily="34" charset="0"/>
                <a:ea typeface="+mn-ea"/>
                <a:cs typeface="+mn-cs"/>
              </a:rPr>
              <a:t> bold is preferred. </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Light" pitchFamily="34" charset="0"/>
                <a:ea typeface="+mn-ea"/>
                <a:cs typeface="+mn-cs"/>
              </a:rPr>
              <a:t>CSS </a:t>
            </a:r>
          </a:p>
          <a:p>
            <a:r>
              <a:rPr lang="en-US" sz="900" b="1" kern="1200" dirty="0" smtClean="0">
                <a:solidFill>
                  <a:schemeClr val="tx1"/>
                </a:solidFill>
                <a:effectLst/>
                <a:latin typeface="Segoe UI Light" pitchFamily="34" charset="0"/>
                <a:ea typeface="+mn-ea"/>
                <a:cs typeface="+mn-cs"/>
              </a:rPr>
              <a:t>CSS Hands-on:</a:t>
            </a:r>
            <a:br>
              <a:rPr lang="en-US" sz="900" b="1" kern="1200" dirty="0" smtClean="0">
                <a:solidFill>
                  <a:schemeClr val="tx1"/>
                </a:solidFill>
                <a:effectLst/>
                <a:latin typeface="Segoe UI Light" pitchFamily="34" charset="0"/>
                <a:ea typeface="+mn-ea"/>
                <a:cs typeface="+mn-cs"/>
              </a:rPr>
            </a:br>
            <a:r>
              <a:rPr lang="en-US" sz="900" b="1" u="sng" kern="1200" dirty="0" smtClean="0">
                <a:solidFill>
                  <a:schemeClr val="tx1"/>
                </a:solidFill>
                <a:effectLst/>
                <a:latin typeface="Segoe UI Light" pitchFamily="34" charset="0"/>
                <a:ea typeface="+mn-ea"/>
                <a:cs typeface="+mn-cs"/>
                <a:hlinkClick r:id="rId3"/>
              </a:rPr>
              <a:t>http://ie.microsoft.com/testdrive/Graphics/hands-on-css3/</a:t>
            </a:r>
            <a:r>
              <a:rPr lang="en-US" sz="900" b="1"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Grid system: </a:t>
            </a:r>
            <a:br>
              <a:rPr lang="en-US" sz="900" kern="1200" dirty="0" smtClean="0">
                <a:solidFill>
                  <a:schemeClr val="tx1"/>
                </a:solidFill>
                <a:effectLst/>
                <a:latin typeface="Segoe UI Light" pitchFamily="34" charset="0"/>
                <a:ea typeface="+mn-ea"/>
                <a:cs typeface="+mn-cs"/>
              </a:rPr>
            </a:br>
            <a:r>
              <a:rPr lang="en-US" sz="900" u="sng" kern="1200" dirty="0" smtClean="0">
                <a:solidFill>
                  <a:schemeClr val="tx1"/>
                </a:solidFill>
                <a:effectLst/>
                <a:latin typeface="Segoe UI Light" pitchFamily="34" charset="0"/>
                <a:ea typeface="+mn-ea"/>
                <a:cs typeface="+mn-cs"/>
                <a:hlinkClick r:id="rId4"/>
              </a:rPr>
              <a:t>http://ie.microsoft.com/testdrive/HTML5/GridSystem/Default.html</a:t>
            </a: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Gradient Editor</a:t>
            </a:r>
            <a:br>
              <a:rPr lang="en-US" sz="900" kern="1200" dirty="0" smtClean="0">
                <a:solidFill>
                  <a:schemeClr val="tx1"/>
                </a:solidFill>
                <a:effectLst/>
                <a:latin typeface="Segoe UI Light" pitchFamily="34" charset="0"/>
                <a:ea typeface="+mn-ea"/>
                <a:cs typeface="+mn-cs"/>
              </a:rPr>
            </a:br>
            <a:r>
              <a:rPr lang="en-US" sz="900" u="sng" kern="1200" dirty="0" smtClean="0">
                <a:solidFill>
                  <a:schemeClr val="tx1"/>
                </a:solidFill>
                <a:effectLst/>
                <a:latin typeface="Segoe UI Light" pitchFamily="34" charset="0"/>
                <a:ea typeface="+mn-ea"/>
                <a:cs typeface="+mn-cs"/>
                <a:hlinkClick r:id="rId5"/>
              </a:rPr>
              <a:t>http://ie.microsoft.com/testdrive/Graphics/CSSGradientBackgroundMaker/Default.html</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31448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smtClean="0"/>
              <a:t>\\infodev1\log</a:t>
            </a:r>
            <a:endParaRPr lang="zh-HK"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B5E714-22D1-4860-9078-CA82F5BD861B}" type="datetime1">
              <a:rPr lang="en-US" altLang="zh-HK" smtClean="0"/>
              <a:t>11/12/2012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0325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infodev1\log\InfocanCertificate.c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278545"/>
            <a:ext cx="10237787" cy="1828193"/>
          </a:xfrm>
        </p:spPr>
        <p:txBody>
          <a:bodyPr/>
          <a:lstStyle/>
          <a:p>
            <a:r>
              <a:rPr lang="en-US" dirty="0" smtClean="0"/>
              <a:t>Azure Monitoring </a:t>
            </a:r>
            <a:br>
              <a:rPr lang="en-US" dirty="0" smtClean="0"/>
            </a:br>
            <a:r>
              <a:rPr lang="en-US" dirty="0" smtClean="0"/>
              <a:t>and Automation</a:t>
            </a:r>
            <a:endParaRPr lang="en-US" dirty="0"/>
          </a:p>
        </p:txBody>
      </p:sp>
      <p:sp>
        <p:nvSpPr>
          <p:cNvPr id="9" name="Text Placeholder 8"/>
          <p:cNvSpPr>
            <a:spLocks noGrp="1"/>
          </p:cNvSpPr>
          <p:nvPr>
            <p:ph type="body" sz="quarter" idx="12"/>
          </p:nvPr>
        </p:nvSpPr>
        <p:spPr>
          <a:xfrm>
            <a:off x="978694" y="3924423"/>
            <a:ext cx="10237787" cy="498598"/>
          </a:xfrm>
        </p:spPr>
        <p:txBody>
          <a:bodyPr/>
          <a:lstStyle/>
          <a:p>
            <a:r>
              <a:rPr lang="en-US" dirty="0" smtClean="0"/>
              <a:t>Eddie Chow</a:t>
            </a:r>
          </a:p>
          <a:p>
            <a:r>
              <a:rPr lang="en-US" dirty="0" smtClean="0"/>
              <a:t>eddie_chow@infocan.net</a:t>
            </a:r>
          </a:p>
          <a:p>
            <a:r>
              <a:rPr lang="en-US" dirty="0" smtClean="0"/>
              <a:t>http://www.infocan.net          </a:t>
            </a:r>
            <a:endParaRPr lang="en-US" dirty="0"/>
          </a:p>
        </p:txBody>
      </p:sp>
    </p:spTree>
    <p:extLst>
      <p:ext uri="{BB962C8B-B14F-4D97-AF65-F5344CB8AC3E}">
        <p14:creationId xmlns:p14="http://schemas.microsoft.com/office/powerpoint/2010/main" val="22082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Concept</a:t>
            </a:r>
            <a:endParaRPr lang="zh-HK" altLang="en-US" dirty="0"/>
          </a:p>
        </p:txBody>
      </p:sp>
      <p:sp>
        <p:nvSpPr>
          <p:cNvPr id="12" name="Text Placeholder 7"/>
          <p:cNvSpPr txBox="1">
            <a:spLocks/>
          </p:cNvSpPr>
          <p:nvPr/>
        </p:nvSpPr>
        <p:spPr>
          <a:xfrm>
            <a:off x="1115215" y="1434046"/>
            <a:ext cx="10261345"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HK" dirty="0" err="1" smtClean="0"/>
              <a:t>Powershell</a:t>
            </a:r>
            <a:r>
              <a:rPr lang="en-US" altLang="zh-HK" dirty="0"/>
              <a:t> </a:t>
            </a:r>
            <a:r>
              <a:rPr lang="en-US" altLang="zh-HK" dirty="0" smtClean="0"/>
              <a:t>scripts</a:t>
            </a:r>
          </a:p>
          <a:p>
            <a:pPr marL="742950" indent="-742950">
              <a:buAutoNum type="arabicPeriod"/>
            </a:pPr>
            <a:r>
              <a:rPr lang="en-US" altLang="zh-HK" dirty="0" smtClean="0"/>
              <a:t>Get-</a:t>
            </a:r>
            <a:r>
              <a:rPr lang="en-US" altLang="zh-HK" dirty="0" err="1" smtClean="0"/>
              <a:t>AzureService</a:t>
            </a:r>
            <a:endParaRPr lang="en-US" altLang="zh-HK" dirty="0" smtClean="0"/>
          </a:p>
          <a:p>
            <a:pPr marL="742950" indent="-742950">
              <a:buAutoNum type="arabicPeriod"/>
            </a:pPr>
            <a:r>
              <a:rPr lang="en-US" altLang="zh-HK" dirty="0" smtClean="0"/>
              <a:t>Remove-</a:t>
            </a:r>
            <a:r>
              <a:rPr lang="en-US" altLang="zh-HK" dirty="0" err="1" smtClean="0"/>
              <a:t>AzureVM</a:t>
            </a:r>
            <a:endParaRPr lang="en-US" altLang="zh-HK" dirty="0" smtClean="0"/>
          </a:p>
          <a:p>
            <a:pPr marL="742950" indent="-742950">
              <a:buAutoNum type="arabicPeriod"/>
            </a:pPr>
            <a:r>
              <a:rPr lang="en-US" altLang="zh-HK" dirty="0" smtClean="0"/>
              <a:t>Remove-</a:t>
            </a:r>
            <a:r>
              <a:rPr lang="en-US" altLang="zh-HK" dirty="0" err="1" smtClean="0"/>
              <a:t>AzureDisk</a:t>
            </a:r>
            <a:endParaRPr lang="en-US" altLang="zh-HK" dirty="0" smtClean="0"/>
          </a:p>
          <a:p>
            <a:pPr marL="742950" indent="-742950">
              <a:buAutoNum type="arabicPeriod"/>
            </a:pPr>
            <a:r>
              <a:rPr lang="en-US" altLang="zh-HK" dirty="0" smtClean="0"/>
              <a:t>Remove-</a:t>
            </a:r>
            <a:r>
              <a:rPr lang="en-US" altLang="zh-HK" dirty="0" err="1" smtClean="0"/>
              <a:t>AzureStorage</a:t>
            </a:r>
            <a:endParaRPr lang="en-US" altLang="zh-HK" dirty="0" smtClean="0"/>
          </a:p>
          <a:p>
            <a:pPr marL="742950" indent="-742950">
              <a:buAutoNum type="arabicPeriod"/>
            </a:pPr>
            <a:r>
              <a:rPr lang="en-US" altLang="zh-HK" dirty="0" smtClean="0"/>
              <a:t>Failure </a:t>
            </a:r>
            <a:r>
              <a:rPr lang="en-US" altLang="zh-HK" dirty="0" smtClean="0">
                <a:sym typeface="Wingdings" pitchFamily="2" charset="2"/>
              </a:rPr>
              <a:t> Send Email Notification (Individual)</a:t>
            </a:r>
          </a:p>
          <a:p>
            <a:pPr marL="742950" indent="-742950">
              <a:buAutoNum type="arabicPeriod"/>
            </a:pPr>
            <a:r>
              <a:rPr lang="en-US" altLang="zh-HK" dirty="0" smtClean="0">
                <a:sym typeface="Wingdings" pitchFamily="2" charset="2"/>
              </a:rPr>
              <a:t>Success  Send Email Notification (Batch)</a:t>
            </a:r>
            <a:endParaRPr lang="en-US" altLang="zh-HK" dirty="0" smtClean="0"/>
          </a:p>
        </p:txBody>
      </p:sp>
    </p:spTree>
    <p:extLst>
      <p:ext uri="{BB962C8B-B14F-4D97-AF65-F5344CB8AC3E}">
        <p14:creationId xmlns:p14="http://schemas.microsoft.com/office/powerpoint/2010/main" val="24315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Human Works</a:t>
            </a:r>
            <a:endParaRPr lang="zh-HK" altLang="en-US" dirty="0"/>
          </a:p>
        </p:txBody>
      </p:sp>
      <p:sp>
        <p:nvSpPr>
          <p:cNvPr id="12" name="Text Placeholder 7"/>
          <p:cNvSpPr txBox="1">
            <a:spLocks/>
          </p:cNvSpPr>
          <p:nvPr/>
        </p:nvSpPr>
        <p:spPr>
          <a:xfrm>
            <a:off x="1115216" y="1434046"/>
            <a:ext cx="9536950"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a:pPr>
            <a:r>
              <a:rPr lang="en-US" altLang="zh-HK" dirty="0" smtClean="0"/>
              <a:t>Create new subscription</a:t>
            </a:r>
          </a:p>
          <a:p>
            <a:pPr marL="742950" indent="-742950">
              <a:buFont typeface="+mj-lt"/>
              <a:buAutoNum type="arabicPeriod"/>
            </a:pPr>
            <a:r>
              <a:rPr lang="en-US" altLang="zh-HK" dirty="0" smtClean="0"/>
              <a:t>Update subscription ID List  </a:t>
            </a:r>
            <a:br>
              <a:rPr lang="en-US" altLang="zh-HK" dirty="0" smtClean="0"/>
            </a:br>
            <a:r>
              <a:rPr lang="en-US" altLang="zh-HK" dirty="0" smtClean="0"/>
              <a:t>(When create new subscription.</a:t>
            </a:r>
            <a:br>
              <a:rPr lang="en-US" altLang="zh-HK" dirty="0" smtClean="0"/>
            </a:br>
            <a:r>
              <a:rPr lang="en-US" altLang="zh-HK" dirty="0" smtClean="0"/>
              <a:t>It is a batch process)</a:t>
            </a:r>
          </a:p>
          <a:p>
            <a:pPr marL="742950" indent="-742950">
              <a:buFont typeface="+mj-lt"/>
              <a:buAutoNum type="arabicPeriod"/>
            </a:pPr>
            <a:r>
              <a:rPr lang="en-US" altLang="zh-HK" dirty="0" smtClean="0"/>
              <a:t>Check </a:t>
            </a:r>
            <a:r>
              <a:rPr lang="en-US" altLang="zh-HK" dirty="0"/>
              <a:t>Email </a:t>
            </a:r>
            <a:r>
              <a:rPr lang="en-US" altLang="zh-HK" dirty="0" smtClean="0"/>
              <a:t>Notification (Hour Report)</a:t>
            </a:r>
            <a:endParaRPr lang="en-US" altLang="zh-HK" dirty="0"/>
          </a:p>
          <a:p>
            <a:pPr marL="742950" indent="-742950">
              <a:buFont typeface="+mj-lt"/>
              <a:buAutoNum type="arabicPeriod"/>
            </a:pPr>
            <a:r>
              <a:rPr lang="en-US" altLang="zh-HK" dirty="0" smtClean="0"/>
              <a:t>Check Exception Reports</a:t>
            </a:r>
          </a:p>
          <a:p>
            <a:pPr marL="742950" indent="-742950">
              <a:buFont typeface="+mj-lt"/>
              <a:buAutoNum type="arabicPeriod"/>
            </a:pPr>
            <a:endParaRPr lang="en-US" altLang="zh-HK" dirty="0" smtClean="0"/>
          </a:p>
        </p:txBody>
      </p:sp>
    </p:spTree>
    <p:extLst>
      <p:ext uri="{BB962C8B-B14F-4D97-AF65-F5344CB8AC3E}">
        <p14:creationId xmlns:p14="http://schemas.microsoft.com/office/powerpoint/2010/main" val="417223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Fact</a:t>
            </a:r>
            <a:endParaRPr lang="zh-HK" altLang="en-US" dirty="0"/>
          </a:p>
        </p:txBody>
      </p:sp>
      <p:sp>
        <p:nvSpPr>
          <p:cNvPr id="12" name="Text Placeholder 7"/>
          <p:cNvSpPr txBox="1">
            <a:spLocks/>
          </p:cNvSpPr>
          <p:nvPr/>
        </p:nvSpPr>
        <p:spPr>
          <a:xfrm>
            <a:off x="1115216" y="1434046"/>
            <a:ext cx="9536950"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a:pPr>
            <a:r>
              <a:rPr lang="en-US" altLang="zh-HK" dirty="0"/>
              <a:t>Azure Portal Site changes may affect first two parts of the program. </a:t>
            </a:r>
            <a:endParaRPr lang="en-US" altLang="zh-HK" dirty="0" smtClean="0"/>
          </a:p>
          <a:p>
            <a:pPr marL="742950" indent="-742950">
              <a:buFont typeface="+mj-lt"/>
              <a:buAutoNum type="arabicPeriod"/>
            </a:pPr>
            <a:r>
              <a:rPr lang="en-US" altLang="zh-HK" dirty="0"/>
              <a:t>Cannot solve the 8-12 hour delays of the usage report in Azure Portal</a:t>
            </a:r>
            <a:r>
              <a:rPr lang="en-US" altLang="zh-HK" dirty="0" smtClean="0"/>
              <a:t>.</a:t>
            </a:r>
          </a:p>
          <a:p>
            <a:pPr marL="742950" indent="-742950">
              <a:buFont typeface="+mj-lt"/>
              <a:buAutoNum type="arabicPeriod"/>
            </a:pPr>
            <a:r>
              <a:rPr lang="en-US" altLang="zh-HK" dirty="0"/>
              <a:t>Early remove service may be occurs. There may need someone to create and close a VM to goals.</a:t>
            </a:r>
            <a:endParaRPr lang="en-US" altLang="zh-HK" dirty="0" smtClean="0"/>
          </a:p>
        </p:txBody>
      </p:sp>
    </p:spTree>
    <p:extLst>
      <p:ext uri="{BB962C8B-B14F-4D97-AF65-F5344CB8AC3E}">
        <p14:creationId xmlns:p14="http://schemas.microsoft.com/office/powerpoint/2010/main" val="79693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Monitoring, Notification and Auto remove services.</a:t>
            </a:r>
            <a:endParaRPr lang="en-US" dirty="0"/>
          </a:p>
        </p:txBody>
      </p:sp>
      <p:sp>
        <p:nvSpPr>
          <p:cNvPr id="4" name="Text Placeholder 3"/>
          <p:cNvSpPr>
            <a:spLocks noGrp="1"/>
          </p:cNvSpPr>
          <p:nvPr>
            <p:ph type="body" sz="quarter" idx="10"/>
          </p:nvPr>
        </p:nvSpPr>
        <p:spPr/>
        <p:txBody>
          <a:bodyPr/>
          <a:lstStyle/>
          <a:p>
            <a:r>
              <a:rPr lang="en-US" dirty="0" smtClean="0"/>
              <a:t>Automation</a:t>
            </a:r>
          </a:p>
        </p:txBody>
      </p:sp>
      <p:sp>
        <p:nvSpPr>
          <p:cNvPr id="6" name="Text Placeholder 5"/>
          <p:cNvSpPr>
            <a:spLocks noGrp="1"/>
          </p:cNvSpPr>
          <p:nvPr>
            <p:ph type="body" sz="quarter" idx="11"/>
          </p:nvPr>
        </p:nvSpPr>
        <p:spPr/>
        <p:txBody>
          <a:bodyPr/>
          <a:lstStyle/>
          <a:p>
            <a:r>
              <a:rPr lang="en-US" dirty="0" err="1" smtClean="0"/>
              <a:t>MiNA</a:t>
            </a:r>
            <a:endParaRPr lang="en-US" dirty="0"/>
          </a:p>
        </p:txBody>
      </p:sp>
    </p:spTree>
    <p:extLst>
      <p:ext uri="{BB962C8B-B14F-4D97-AF65-F5344CB8AC3E}">
        <p14:creationId xmlns:p14="http://schemas.microsoft.com/office/powerpoint/2010/main" val="4825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List</a:t>
            </a:r>
            <a:endParaRPr lang="en-US" dirty="0"/>
          </a:p>
        </p:txBody>
      </p:sp>
    </p:spTree>
    <p:extLst>
      <p:ext uri="{BB962C8B-B14F-4D97-AF65-F5344CB8AC3E}">
        <p14:creationId xmlns:p14="http://schemas.microsoft.com/office/powerpoint/2010/main" val="243524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altLang="zh-HK" dirty="0" smtClean="0"/>
              <a:t>Subscription Management</a:t>
            </a:r>
            <a:br>
              <a:rPr lang="en-US" altLang="zh-HK" dirty="0" smtClean="0"/>
            </a:br>
            <a:r>
              <a:rPr lang="en-US" altLang="zh-HK" dirty="0" smtClean="0"/>
              <a:t>\\infodev1\log</a:t>
            </a:r>
            <a:endParaRPr lang="zh-HK" altLang="en-US" dirty="0"/>
          </a:p>
        </p:txBody>
      </p:sp>
      <p:sp>
        <p:nvSpPr>
          <p:cNvPr id="9" name="Text Placeholder 8"/>
          <p:cNvSpPr>
            <a:spLocks noGrp="1"/>
          </p:cNvSpPr>
          <p:nvPr>
            <p:ph type="body" sz="quarter" idx="10"/>
          </p:nvPr>
        </p:nvSpPr>
        <p:spPr/>
        <p:txBody>
          <a:bodyPr/>
          <a:lstStyle/>
          <a:p>
            <a:r>
              <a:rPr lang="en-US" altLang="zh-HK" dirty="0" smtClean="0"/>
              <a:t>Step 2</a:t>
            </a:r>
            <a:endParaRPr lang="zh-HK" altLang="en-US" dirty="0"/>
          </a:p>
        </p:txBody>
      </p:sp>
      <p:sp>
        <p:nvSpPr>
          <p:cNvPr id="10" name="Text Placeholder 9"/>
          <p:cNvSpPr>
            <a:spLocks noGrp="1"/>
          </p:cNvSpPr>
          <p:nvPr>
            <p:ph type="body" sz="quarter" idx="12"/>
          </p:nvPr>
        </p:nvSpPr>
        <p:spPr/>
        <p:txBody>
          <a:bodyPr/>
          <a:lstStyle/>
          <a:p>
            <a:r>
              <a:rPr lang="en-US" altLang="zh-HK" dirty="0"/>
              <a:t>Upload Certification</a:t>
            </a:r>
            <a:endParaRPr lang="zh-HK" altLang="en-US" dirty="0"/>
          </a:p>
          <a:p>
            <a:endParaRPr lang="zh-HK" altLang="en-US" dirty="0"/>
          </a:p>
        </p:txBody>
      </p:sp>
      <p:sp>
        <p:nvSpPr>
          <p:cNvPr id="11" name="Text Placeholder 10"/>
          <p:cNvSpPr>
            <a:spLocks noGrp="1"/>
          </p:cNvSpPr>
          <p:nvPr>
            <p:ph type="body" sz="quarter" idx="13"/>
          </p:nvPr>
        </p:nvSpPr>
        <p:spPr/>
        <p:txBody>
          <a:bodyPr/>
          <a:lstStyle/>
          <a:p>
            <a:r>
              <a:rPr lang="en-US" altLang="zh-HK" dirty="0" smtClean="0"/>
              <a:t>Step 3</a:t>
            </a:r>
            <a:endParaRPr lang="zh-HK" altLang="en-US" dirty="0"/>
          </a:p>
        </p:txBody>
      </p:sp>
      <p:sp>
        <p:nvSpPr>
          <p:cNvPr id="12" name="Text Placeholder 11"/>
          <p:cNvSpPr>
            <a:spLocks noGrp="1"/>
          </p:cNvSpPr>
          <p:nvPr>
            <p:ph type="body" sz="quarter" idx="14"/>
          </p:nvPr>
        </p:nvSpPr>
        <p:spPr/>
        <p:txBody>
          <a:bodyPr/>
          <a:lstStyle/>
          <a:p>
            <a:r>
              <a:rPr lang="en-US" altLang="zh-HK" dirty="0"/>
              <a:t>Update Subscription List</a:t>
            </a:r>
            <a:endParaRPr lang="zh-HK" altLang="en-US" dirty="0"/>
          </a:p>
        </p:txBody>
      </p:sp>
      <p:sp>
        <p:nvSpPr>
          <p:cNvPr id="13" name="Text Placeholder 12"/>
          <p:cNvSpPr>
            <a:spLocks noGrp="1"/>
          </p:cNvSpPr>
          <p:nvPr>
            <p:ph type="body" sz="quarter" idx="15"/>
          </p:nvPr>
        </p:nvSpPr>
        <p:spPr/>
        <p:txBody>
          <a:bodyPr/>
          <a:lstStyle/>
          <a:p>
            <a:r>
              <a:rPr lang="en-US" altLang="zh-HK" dirty="0" smtClean="0"/>
              <a:t>Step 1</a:t>
            </a:r>
            <a:endParaRPr lang="zh-HK" altLang="en-US" dirty="0"/>
          </a:p>
        </p:txBody>
      </p:sp>
      <p:sp>
        <p:nvSpPr>
          <p:cNvPr id="14" name="Text Placeholder 13"/>
          <p:cNvSpPr>
            <a:spLocks noGrp="1"/>
          </p:cNvSpPr>
          <p:nvPr>
            <p:ph type="body" sz="quarter" idx="16"/>
          </p:nvPr>
        </p:nvSpPr>
        <p:spPr/>
        <p:txBody>
          <a:bodyPr/>
          <a:lstStyle/>
          <a:p>
            <a:r>
              <a:rPr lang="en-US" altLang="zh-HK" dirty="0" smtClean="0"/>
              <a:t>Create Subscription</a:t>
            </a:r>
            <a:endParaRPr lang="zh-HK" altLang="en-US" dirty="0"/>
          </a:p>
        </p:txBody>
      </p:sp>
    </p:spTree>
    <p:extLst>
      <p:ext uri="{BB962C8B-B14F-4D97-AF65-F5344CB8AC3E}">
        <p14:creationId xmlns:p14="http://schemas.microsoft.com/office/powerpoint/2010/main" val="53533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Upload Certification</a:t>
            </a:r>
            <a:endParaRPr lang="en-US" dirty="0"/>
          </a:p>
        </p:txBody>
      </p:sp>
    </p:spTree>
    <p:extLst>
      <p:ext uri="{BB962C8B-B14F-4D97-AF65-F5344CB8AC3E}">
        <p14:creationId xmlns:p14="http://schemas.microsoft.com/office/powerpoint/2010/main" val="103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altLang="zh-HK" dirty="0" smtClean="0"/>
              <a:t>Step 2: Upload Certification</a:t>
            </a:r>
            <a:br>
              <a:rPr lang="en-US" altLang="zh-HK" dirty="0" smtClean="0"/>
            </a:br>
            <a:r>
              <a:rPr lang="en-US" altLang="zh-HK" dirty="0" smtClean="0"/>
              <a:t>\\infodev1\log</a:t>
            </a:r>
            <a:endParaRPr lang="zh-HK" altLang="en-US" dirty="0"/>
          </a:p>
        </p:txBody>
      </p:sp>
      <p:sp>
        <p:nvSpPr>
          <p:cNvPr id="3" name="Text Placeholder 2"/>
          <p:cNvSpPr>
            <a:spLocks noGrp="1"/>
          </p:cNvSpPr>
          <p:nvPr>
            <p:ph type="body" sz="quarter" idx="10"/>
          </p:nvPr>
        </p:nvSpPr>
        <p:spPr/>
        <p:txBody>
          <a:bodyPr/>
          <a:lstStyle/>
          <a:p>
            <a:r>
              <a:rPr lang="en-US" altLang="zh-HK" dirty="0" smtClean="0"/>
              <a:t>Browse and Upload</a:t>
            </a:r>
            <a:endParaRPr lang="zh-HK" altLang="en-US" dirty="0"/>
          </a:p>
        </p:txBody>
      </p:sp>
      <p:sp>
        <p:nvSpPr>
          <p:cNvPr id="4" name="Text Placeholder 3"/>
          <p:cNvSpPr>
            <a:spLocks noGrp="1"/>
          </p:cNvSpPr>
          <p:nvPr>
            <p:ph type="body" sz="quarter" idx="12"/>
          </p:nvPr>
        </p:nvSpPr>
        <p:spPr/>
        <p:txBody>
          <a:bodyPr/>
          <a:lstStyle/>
          <a:p>
            <a:pPr marL="285750" indent="-285750">
              <a:buFont typeface="Wingdings"/>
              <a:buChar char="à"/>
            </a:pPr>
            <a:r>
              <a:rPr lang="en-US" altLang="zh-HK" dirty="0" smtClean="0">
                <a:sym typeface="Wingdings" pitchFamily="2" charset="2"/>
              </a:rPr>
              <a:t>Click Upload button</a:t>
            </a:r>
          </a:p>
          <a:p>
            <a:pPr marL="285750" indent="-285750">
              <a:buFont typeface="Wingdings"/>
              <a:buChar char="à"/>
            </a:pPr>
            <a:r>
              <a:rPr lang="en-US" altLang="zh-HK" dirty="0" smtClean="0">
                <a:sym typeface="Wingdings" pitchFamily="2" charset="2"/>
              </a:rPr>
              <a:t>Brose and upload</a:t>
            </a:r>
          </a:p>
          <a:p>
            <a:r>
              <a:rPr lang="en-US" altLang="zh-HK" dirty="0" smtClean="0">
                <a:sym typeface="Wingdings" pitchFamily="2" charset="2"/>
                <a:hlinkClick r:id="rId2" action="ppaction://hlinkfile"/>
              </a:rPr>
              <a:t>\\infodev1\log\InfocanCertificate.cer</a:t>
            </a:r>
            <a:endParaRPr lang="en-US" altLang="zh-HK" dirty="0" smtClean="0">
              <a:sym typeface="Wingdings" pitchFamily="2" charset="2"/>
            </a:endParaRPr>
          </a:p>
          <a:p>
            <a:pPr marL="285750" indent="-285750">
              <a:buFont typeface="Wingdings"/>
              <a:buChar char="à"/>
            </a:pPr>
            <a:r>
              <a:rPr lang="en-US" altLang="zh-HK" dirty="0" smtClean="0">
                <a:sym typeface="Wingdings" pitchFamily="2" charset="2"/>
              </a:rPr>
              <a:t>Select </a:t>
            </a:r>
            <a:r>
              <a:rPr lang="en-US" altLang="zh-HK" dirty="0">
                <a:sym typeface="Wingdings" pitchFamily="2" charset="2"/>
              </a:rPr>
              <a:t>Subscription</a:t>
            </a:r>
            <a:endParaRPr lang="zh-HK" altLang="en-US" dirty="0"/>
          </a:p>
        </p:txBody>
      </p:sp>
      <p:sp>
        <p:nvSpPr>
          <p:cNvPr id="5" name="Text Placeholder 4"/>
          <p:cNvSpPr>
            <a:spLocks noGrp="1"/>
          </p:cNvSpPr>
          <p:nvPr>
            <p:ph type="body" sz="quarter" idx="13"/>
          </p:nvPr>
        </p:nvSpPr>
        <p:spPr>
          <a:solidFill>
            <a:schemeClr val="bg2"/>
          </a:solidFill>
          <a:ln>
            <a:noFill/>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p>
            <a:r>
              <a:rPr lang="en-US" altLang="zh-HK" dirty="0" smtClean="0"/>
              <a:t>Repeat until finish</a:t>
            </a:r>
            <a:endParaRPr lang="zh-HK" altLang="en-US" dirty="0"/>
          </a:p>
        </p:txBody>
      </p:sp>
      <p:sp>
        <p:nvSpPr>
          <p:cNvPr id="6" name="Text Placeholder 5"/>
          <p:cNvSpPr>
            <a:spLocks noGrp="1"/>
          </p:cNvSpPr>
          <p:nvPr>
            <p:ph type="body" sz="quarter" idx="14"/>
          </p:nvPr>
        </p:nvSpPr>
        <p:spPr/>
        <p:txBody>
          <a:bodyPr/>
          <a:lstStyle/>
          <a:p>
            <a:r>
              <a:rPr lang="en-US" altLang="zh-HK" dirty="0" smtClean="0"/>
              <a:t>Report Brose and upload</a:t>
            </a:r>
            <a:endParaRPr lang="zh-HK" altLang="en-US" dirty="0"/>
          </a:p>
        </p:txBody>
      </p:sp>
      <p:sp>
        <p:nvSpPr>
          <p:cNvPr id="7" name="Text Placeholder 6"/>
          <p:cNvSpPr>
            <a:spLocks noGrp="1"/>
          </p:cNvSpPr>
          <p:nvPr>
            <p:ph type="body" sz="quarter" idx="15"/>
          </p:nvPr>
        </p:nvSpPr>
        <p:spPr/>
        <p:txBody>
          <a:bodyPr/>
          <a:lstStyle/>
          <a:p>
            <a:r>
              <a:rPr lang="en-US" altLang="zh-HK" dirty="0" smtClean="0"/>
              <a:t>Azure Portal</a:t>
            </a:r>
            <a:endParaRPr lang="zh-HK" altLang="en-US" dirty="0"/>
          </a:p>
        </p:txBody>
      </p:sp>
      <p:sp>
        <p:nvSpPr>
          <p:cNvPr id="8" name="Text Placeholder 7"/>
          <p:cNvSpPr>
            <a:spLocks noGrp="1"/>
          </p:cNvSpPr>
          <p:nvPr>
            <p:ph type="body" sz="quarter" idx="16"/>
          </p:nvPr>
        </p:nvSpPr>
        <p:spPr/>
        <p:txBody>
          <a:bodyPr/>
          <a:lstStyle/>
          <a:p>
            <a:r>
              <a:rPr lang="en-US" altLang="zh-HK" dirty="0" smtClean="0">
                <a:sym typeface="Wingdings" pitchFamily="2" charset="2"/>
              </a:rPr>
              <a:t> </a:t>
            </a:r>
            <a:r>
              <a:rPr lang="en-US" altLang="zh-HK" dirty="0" smtClean="0"/>
              <a:t>Settings </a:t>
            </a:r>
          </a:p>
          <a:p>
            <a:r>
              <a:rPr lang="en-US" altLang="zh-HK" dirty="0" smtClean="0">
                <a:sym typeface="Wingdings" pitchFamily="2" charset="2"/>
              </a:rPr>
              <a:t> Manage Certification</a:t>
            </a:r>
            <a:endParaRPr lang="zh-HK" altLang="en-US" dirty="0"/>
          </a:p>
        </p:txBody>
      </p:sp>
    </p:spTree>
    <p:extLst>
      <p:ext uri="{BB962C8B-B14F-4D97-AF65-F5344CB8AC3E}">
        <p14:creationId xmlns:p14="http://schemas.microsoft.com/office/powerpoint/2010/main" val="22667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How Important</a:t>
            </a:r>
            <a:endParaRPr lang="zh-HK" altLang="en-US" dirty="0"/>
          </a:p>
        </p:txBody>
      </p:sp>
      <p:sp>
        <p:nvSpPr>
          <p:cNvPr id="12" name="Text Placeholder 7"/>
          <p:cNvSpPr txBox="1">
            <a:spLocks/>
          </p:cNvSpPr>
          <p:nvPr/>
        </p:nvSpPr>
        <p:spPr>
          <a:xfrm>
            <a:off x="1115215" y="1434046"/>
            <a:ext cx="10261345"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HK" dirty="0" smtClean="0"/>
              <a:t>The certificate is very importance in the automation function. The purpose for:</a:t>
            </a:r>
            <a:endParaRPr lang="en-US" altLang="zh-HK" dirty="0" smtClean="0"/>
          </a:p>
          <a:p>
            <a:pPr marL="742950" indent="-742950">
              <a:buAutoNum type="arabicPeriod"/>
            </a:pPr>
            <a:r>
              <a:rPr lang="en-US" altLang="zh-HK" dirty="0" smtClean="0"/>
              <a:t>Retrieve and manage services (VM, Disk, </a:t>
            </a:r>
            <a:r>
              <a:rPr lang="en-US" altLang="zh-HK" dirty="0" err="1" smtClean="0"/>
              <a:t>etc</a:t>
            </a:r>
            <a:r>
              <a:rPr lang="en-US" altLang="zh-HK" dirty="0" smtClean="0"/>
              <a:t>) in assigned service administrators.</a:t>
            </a:r>
            <a:endParaRPr lang="en-US" altLang="zh-HK" dirty="0" smtClean="0"/>
          </a:p>
          <a:p>
            <a:pPr marL="742950" indent="-742950">
              <a:buAutoNum type="arabicPeriod"/>
            </a:pPr>
            <a:r>
              <a:rPr lang="en-US" altLang="zh-HK" dirty="0" smtClean="0"/>
              <a:t>Without the certificate, the remove services with not process. (Permission denied)</a:t>
            </a:r>
            <a:endParaRPr lang="en-US" altLang="zh-HK" dirty="0" smtClean="0"/>
          </a:p>
        </p:txBody>
      </p:sp>
    </p:spTree>
    <p:extLst>
      <p:ext uri="{BB962C8B-B14F-4D97-AF65-F5344CB8AC3E}">
        <p14:creationId xmlns:p14="http://schemas.microsoft.com/office/powerpoint/2010/main" val="274179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Update Subscription List</a:t>
            </a:r>
            <a:endParaRPr lang="en-US" dirty="0"/>
          </a:p>
        </p:txBody>
      </p:sp>
    </p:spTree>
    <p:extLst>
      <p:ext uri="{BB962C8B-B14F-4D97-AF65-F5344CB8AC3E}">
        <p14:creationId xmlns:p14="http://schemas.microsoft.com/office/powerpoint/2010/main" val="421846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altLang="zh-HK" dirty="0" smtClean="0"/>
              <a:t>Step 3: Update Subscription List</a:t>
            </a:r>
            <a:br>
              <a:rPr lang="en-US" altLang="zh-HK" dirty="0" smtClean="0"/>
            </a:br>
            <a:r>
              <a:rPr lang="en-US" altLang="zh-HK" dirty="0" smtClean="0"/>
              <a:t>\\infodev1\log</a:t>
            </a:r>
            <a:endParaRPr lang="zh-HK" altLang="en-US" dirty="0"/>
          </a:p>
        </p:txBody>
      </p:sp>
      <p:sp>
        <p:nvSpPr>
          <p:cNvPr id="3" name="Text Placeholder 2"/>
          <p:cNvSpPr>
            <a:spLocks noGrp="1"/>
          </p:cNvSpPr>
          <p:nvPr>
            <p:ph type="body" sz="quarter" idx="10"/>
          </p:nvPr>
        </p:nvSpPr>
        <p:spPr/>
        <p:txBody>
          <a:bodyPr>
            <a:normAutofit/>
          </a:bodyPr>
          <a:lstStyle/>
          <a:p>
            <a:r>
              <a:rPr lang="en-US" altLang="zh-HK" dirty="0" smtClean="0"/>
              <a:t>Execute the script</a:t>
            </a:r>
            <a:endParaRPr lang="zh-HK" altLang="en-US" dirty="0"/>
          </a:p>
        </p:txBody>
      </p:sp>
      <p:sp>
        <p:nvSpPr>
          <p:cNvPr id="4" name="Text Placeholder 3"/>
          <p:cNvSpPr>
            <a:spLocks noGrp="1"/>
          </p:cNvSpPr>
          <p:nvPr>
            <p:ph type="body" sz="quarter" idx="12"/>
          </p:nvPr>
        </p:nvSpPr>
        <p:spPr/>
        <p:txBody>
          <a:bodyPr/>
          <a:lstStyle/>
          <a:p>
            <a:pPr marL="285750" indent="-285750">
              <a:buFont typeface="Wingdings"/>
              <a:buChar char="à"/>
            </a:pPr>
            <a:r>
              <a:rPr lang="en-US" altLang="zh-HK" dirty="0" smtClean="0"/>
              <a:t>Visit </a:t>
            </a:r>
            <a:r>
              <a:rPr lang="en-US" altLang="zh-HK" dirty="0"/>
              <a:t>to subscription main page on Azure Portal</a:t>
            </a:r>
            <a:r>
              <a:rPr lang="en-US" altLang="zh-HK" dirty="0" smtClean="0"/>
              <a:t>.</a:t>
            </a:r>
          </a:p>
          <a:p>
            <a:pPr marL="285750" indent="-285750">
              <a:buFont typeface="Wingdings"/>
              <a:buChar char="à"/>
            </a:pPr>
            <a:r>
              <a:rPr lang="en-US" altLang="zh-HK" dirty="0" smtClean="0"/>
              <a:t>After “Done” message is shown.</a:t>
            </a:r>
          </a:p>
          <a:p>
            <a:pPr marL="285750" indent="-285750">
              <a:buFont typeface="Wingdings"/>
              <a:buChar char="à"/>
            </a:pPr>
            <a:endParaRPr lang="zh-HK" altLang="en-US" dirty="0"/>
          </a:p>
          <a:p>
            <a:endParaRPr lang="zh-HK" altLang="en-US" dirty="0"/>
          </a:p>
        </p:txBody>
      </p:sp>
      <p:sp>
        <p:nvSpPr>
          <p:cNvPr id="5" name="Text Placeholder 4"/>
          <p:cNvSpPr>
            <a:spLocks noGrp="1"/>
          </p:cNvSpPr>
          <p:nvPr>
            <p:ph type="body" sz="quarter" idx="13"/>
          </p:nvPr>
        </p:nvSpPr>
        <p:spPr>
          <a:solidFill>
            <a:schemeClr val="bg2"/>
          </a:solidFill>
          <a:ln>
            <a:noFill/>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p>
            <a:r>
              <a:rPr lang="en-US" altLang="zh-HK" dirty="0" smtClean="0"/>
              <a:t>Update List</a:t>
            </a:r>
            <a:endParaRPr lang="zh-HK" altLang="en-US" dirty="0"/>
          </a:p>
        </p:txBody>
      </p:sp>
      <p:sp>
        <p:nvSpPr>
          <p:cNvPr id="6" name="Text Placeholder 5"/>
          <p:cNvSpPr>
            <a:spLocks noGrp="1"/>
          </p:cNvSpPr>
          <p:nvPr>
            <p:ph type="body" sz="quarter" idx="14"/>
          </p:nvPr>
        </p:nvSpPr>
        <p:spPr/>
        <p:txBody>
          <a:bodyPr>
            <a:normAutofit fontScale="92500" lnSpcReduction="10000"/>
          </a:bodyPr>
          <a:lstStyle/>
          <a:p>
            <a:pPr marL="285750" indent="-285750">
              <a:buFont typeface="Wingdings"/>
              <a:buChar char="à"/>
            </a:pPr>
            <a:r>
              <a:rPr lang="en-US" altLang="zh-HK" dirty="0" smtClean="0">
                <a:sym typeface="Wingdings" pitchFamily="2" charset="2"/>
              </a:rPr>
              <a:t>Update Content of</a:t>
            </a:r>
          </a:p>
          <a:p>
            <a:r>
              <a:rPr lang="en-US" altLang="zh-HK" dirty="0" smtClean="0">
                <a:sym typeface="Wingdings" pitchFamily="2" charset="2"/>
              </a:rPr>
              <a:t>_subscriptionList.txt</a:t>
            </a:r>
          </a:p>
          <a:p>
            <a:pPr marL="285750" indent="-285750">
              <a:buFont typeface="Wingdings"/>
              <a:buChar char="à"/>
            </a:pPr>
            <a:r>
              <a:rPr lang="en-US" altLang="zh-HK" dirty="0" smtClean="0">
                <a:sym typeface="Wingdings" pitchFamily="2" charset="2"/>
              </a:rPr>
              <a:t>Delimiter: “Tab”</a:t>
            </a:r>
            <a:r>
              <a:rPr lang="en-US" altLang="zh-HK" dirty="0">
                <a:sym typeface="Wingdings" pitchFamily="2" charset="2"/>
              </a:rPr>
              <a:t> .</a:t>
            </a:r>
            <a:r>
              <a:rPr lang="en-US" altLang="zh-HK" dirty="0">
                <a:solidFill>
                  <a:srgbClr val="FF0000">
                    <a:alpha val="99000"/>
                  </a:srgbClr>
                </a:solidFill>
                <a:sym typeface="Wingdings" pitchFamily="2" charset="2"/>
              </a:rPr>
              <a:t> *</a:t>
            </a:r>
            <a:r>
              <a:rPr lang="en-US" altLang="zh-HK" dirty="0">
                <a:sym typeface="Wingdings" pitchFamily="2" charset="2"/>
              </a:rPr>
              <a:t> </a:t>
            </a:r>
            <a:endParaRPr lang="en-US" altLang="zh-HK" dirty="0" smtClean="0">
              <a:sym typeface="Wingdings" pitchFamily="2" charset="2"/>
            </a:endParaRPr>
          </a:p>
          <a:p>
            <a:pPr marL="285750" indent="-285750">
              <a:buFont typeface="Wingdings"/>
              <a:buChar char="à"/>
            </a:pPr>
            <a:r>
              <a:rPr lang="en-US" altLang="zh-HK" dirty="0" smtClean="0">
                <a:sym typeface="Wingdings" pitchFamily="2" charset="2"/>
              </a:rPr>
              <a:t>First Row is required.</a:t>
            </a:r>
            <a:r>
              <a:rPr lang="en-US" altLang="zh-HK" dirty="0">
                <a:solidFill>
                  <a:srgbClr val="FF0000">
                    <a:alpha val="99000"/>
                  </a:srgbClr>
                </a:solidFill>
                <a:sym typeface="Wingdings" pitchFamily="2" charset="2"/>
              </a:rPr>
              <a:t> *</a:t>
            </a:r>
            <a:r>
              <a:rPr lang="en-US" altLang="zh-HK" dirty="0">
                <a:sym typeface="Wingdings" pitchFamily="2" charset="2"/>
              </a:rPr>
              <a:t> </a:t>
            </a:r>
            <a:endParaRPr lang="en-US" altLang="zh-HK" dirty="0" smtClean="0">
              <a:sym typeface="Wingdings" pitchFamily="2" charset="2"/>
            </a:endParaRPr>
          </a:p>
          <a:p>
            <a:pPr marL="285750" indent="-285750">
              <a:buFont typeface="Wingdings"/>
              <a:buChar char="à"/>
            </a:pPr>
            <a:r>
              <a:rPr lang="en-US" altLang="zh-HK" dirty="0" smtClean="0">
                <a:sym typeface="Wingdings" pitchFamily="2" charset="2"/>
              </a:rPr>
              <a:t>At least “</a:t>
            </a:r>
            <a:r>
              <a:rPr lang="en-US" altLang="zh-HK" dirty="0" err="1" smtClean="0">
                <a:sym typeface="Wingdings" pitchFamily="2" charset="2"/>
              </a:rPr>
              <a:t>subscriptionId</a:t>
            </a:r>
            <a:r>
              <a:rPr lang="en-US" altLang="zh-HK" dirty="0" smtClean="0">
                <a:sym typeface="Wingdings" pitchFamily="2" charset="2"/>
              </a:rPr>
              <a:t> column</a:t>
            </a:r>
            <a:endParaRPr lang="zh-HK" altLang="en-US" dirty="0"/>
          </a:p>
        </p:txBody>
      </p:sp>
      <p:sp>
        <p:nvSpPr>
          <p:cNvPr id="7" name="Text Placeholder 6"/>
          <p:cNvSpPr>
            <a:spLocks noGrp="1"/>
          </p:cNvSpPr>
          <p:nvPr>
            <p:ph type="body" sz="quarter" idx="15"/>
          </p:nvPr>
        </p:nvSpPr>
        <p:spPr/>
        <p:txBody>
          <a:bodyPr/>
          <a:lstStyle/>
          <a:p>
            <a:r>
              <a:rPr lang="en-US" altLang="zh-HK" dirty="0" smtClean="0"/>
              <a:t>Script Here</a:t>
            </a:r>
            <a:endParaRPr lang="zh-HK" altLang="en-US" dirty="0"/>
          </a:p>
        </p:txBody>
      </p:sp>
      <p:sp>
        <p:nvSpPr>
          <p:cNvPr id="8" name="Text Placeholder 7"/>
          <p:cNvSpPr>
            <a:spLocks noGrp="1"/>
          </p:cNvSpPr>
          <p:nvPr>
            <p:ph type="body" sz="quarter" idx="16"/>
          </p:nvPr>
        </p:nvSpPr>
        <p:spPr/>
        <p:txBody>
          <a:bodyPr/>
          <a:lstStyle/>
          <a:p>
            <a:r>
              <a:rPr lang="en-US" altLang="zh-HK" dirty="0" smtClean="0"/>
              <a:t>_generateSubscriptionList.txt</a:t>
            </a:r>
            <a:endParaRPr lang="zh-HK" altLang="en-US" dirty="0"/>
          </a:p>
        </p:txBody>
      </p:sp>
    </p:spTree>
    <p:extLst>
      <p:ext uri="{BB962C8B-B14F-4D97-AF65-F5344CB8AC3E}">
        <p14:creationId xmlns:p14="http://schemas.microsoft.com/office/powerpoint/2010/main" val="15212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purl.org/dc/terms/"/>
    <ds:schemaRef ds:uri="http://schemas.microsoft.com/office/infopath/2007/PartnerControls"/>
    <ds:schemaRef ds:uri="8b529f77-48ab-4581-b468-93f09345b8aa"/>
    <ds:schemaRef ds:uri="http://schemas.microsoft.com/office/2006/documentManagement/types"/>
    <ds:schemaRef ds:uri="http://schemas.openxmlformats.org/package/2006/metadata/core-properties"/>
    <ds:schemaRef ds:uri="2295e2e7-0eeb-498e-8716-217bb2ee6ee3"/>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4767</TotalTime>
  <Words>498</Words>
  <Application>Microsoft Office PowerPoint</Application>
  <PresentationFormat>Custom</PresentationFormat>
  <Paragraphs>76</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Metro_TT_Blue_16x9_02-12</vt:lpstr>
      <vt:lpstr>Azure Monitoring  and Automation</vt:lpstr>
      <vt:lpstr>PowerPoint Presentation</vt:lpstr>
      <vt:lpstr>Subscription List</vt:lpstr>
      <vt:lpstr>Subscription Management \\infodev1\log</vt:lpstr>
      <vt:lpstr>Step 2: Upload Certification</vt:lpstr>
      <vt:lpstr>Step 2: Upload Certification \\infodev1\log</vt:lpstr>
      <vt:lpstr>How Important</vt:lpstr>
      <vt:lpstr>Step 3: Update Subscription List</vt:lpstr>
      <vt:lpstr>Step 3: Update Subscription List \\infodev1\log</vt:lpstr>
      <vt:lpstr>Concept</vt:lpstr>
      <vt:lpstr>Human Works</vt:lpstr>
      <vt:lpstr>Fact</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Eddie Chow</cp:lastModifiedBy>
  <cp:revision>292</cp:revision>
  <dcterms:created xsi:type="dcterms:W3CDTF">2012-02-15T23:39:54Z</dcterms:created>
  <dcterms:modified xsi:type="dcterms:W3CDTF">2012-11-12T12:26:24Z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