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8" r:id="rId4"/>
    <p:sldId id="259" r:id="rId5"/>
    <p:sldId id="260" r:id="rId6"/>
    <p:sldId id="261" r:id="rId7"/>
    <p:sldId id="271" r:id="rId8"/>
    <p:sldId id="279" r:id="rId9"/>
    <p:sldId id="280" r:id="rId10"/>
    <p:sldId id="281" r:id="rId11"/>
    <p:sldId id="282" r:id="rId12"/>
    <p:sldId id="283" r:id="rId13"/>
    <p:sldId id="284" r:id="rId14"/>
    <p:sldId id="286" r:id="rId15"/>
    <p:sldId id="312" r:id="rId16"/>
    <p:sldId id="272" r:id="rId17"/>
    <p:sldId id="287" r:id="rId18"/>
    <p:sldId id="288" r:id="rId19"/>
    <p:sldId id="289" r:id="rId20"/>
    <p:sldId id="313" r:id="rId21"/>
    <p:sldId id="273" r:id="rId22"/>
    <p:sldId id="291" r:id="rId23"/>
    <p:sldId id="292" r:id="rId24"/>
    <p:sldId id="293" r:id="rId25"/>
    <p:sldId id="294" r:id="rId26"/>
    <p:sldId id="314" r:id="rId27"/>
    <p:sldId id="274" r:id="rId28"/>
    <p:sldId id="296" r:id="rId29"/>
    <p:sldId id="297" r:id="rId30"/>
    <p:sldId id="305" r:id="rId31"/>
    <p:sldId id="306" r:id="rId32"/>
    <p:sldId id="315" r:id="rId33"/>
    <p:sldId id="275" r:id="rId34"/>
    <p:sldId id="298" r:id="rId35"/>
    <p:sldId id="316" r:id="rId36"/>
    <p:sldId id="276" r:id="rId37"/>
    <p:sldId id="299" r:id="rId38"/>
    <p:sldId id="300" r:id="rId39"/>
    <p:sldId id="301" r:id="rId40"/>
    <p:sldId id="302" r:id="rId41"/>
    <p:sldId id="317" r:id="rId42"/>
    <p:sldId id="303" r:id="rId43"/>
    <p:sldId id="304" r:id="rId44"/>
    <p:sldId id="307" r:id="rId45"/>
    <p:sldId id="308" r:id="rId46"/>
    <p:sldId id="309" r:id="rId47"/>
    <p:sldId id="310" r:id="rId48"/>
    <p:sldId id="311" r:id="rId49"/>
    <p:sldId id="318" r:id="rId50"/>
    <p:sldId id="319" r:id="rId51"/>
    <p:sldId id="320" r:id="rId5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276856-E259-44B3-AD19-B3F1A2306FA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0291232-6F92-4C9C-B135-F6B65A40D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A2C9756-4C17-4837-91C8-4EAC4A6E42DF}"/>
              </a:ext>
            </a:extLst>
          </p:cNvPr>
          <p:cNvSpPr>
            <a:spLocks noGrp="1"/>
          </p:cNvSpPr>
          <p:nvPr>
            <p:ph type="dt" sz="half" idx="10"/>
          </p:nvPr>
        </p:nvSpPr>
        <p:spPr/>
        <p:txBody>
          <a:bodyPr/>
          <a:lstStyle/>
          <a:p>
            <a:fld id="{A5D274A6-A6BC-430F-8850-ACA5B73D8810}" type="datetimeFigureOut">
              <a:rPr lang="it-IT" smtClean="0"/>
              <a:t>26/06/2020</a:t>
            </a:fld>
            <a:endParaRPr lang="it-IT"/>
          </a:p>
        </p:txBody>
      </p:sp>
      <p:sp>
        <p:nvSpPr>
          <p:cNvPr id="5" name="Segnaposto piè di pagina 4">
            <a:extLst>
              <a:ext uri="{FF2B5EF4-FFF2-40B4-BE49-F238E27FC236}">
                <a16:creationId xmlns:a16="http://schemas.microsoft.com/office/drawing/2014/main" id="{8FA0A694-6F86-47BC-BF41-AD885C87B73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325F645-92CB-4498-A02E-23B7C5C32766}"/>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57664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19EE64-4D7D-44F9-91DC-91EE1AD224A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8FFC891-86C8-498F-9041-5A70F419454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E4500DE-27E8-4172-AC02-8BBC32BA146E}"/>
              </a:ext>
            </a:extLst>
          </p:cNvPr>
          <p:cNvSpPr>
            <a:spLocks noGrp="1"/>
          </p:cNvSpPr>
          <p:nvPr>
            <p:ph type="dt" sz="half" idx="10"/>
          </p:nvPr>
        </p:nvSpPr>
        <p:spPr/>
        <p:txBody>
          <a:bodyPr/>
          <a:lstStyle/>
          <a:p>
            <a:fld id="{A5D274A6-A6BC-430F-8850-ACA5B73D8810}" type="datetimeFigureOut">
              <a:rPr lang="it-IT" smtClean="0"/>
              <a:t>26/06/2020</a:t>
            </a:fld>
            <a:endParaRPr lang="it-IT"/>
          </a:p>
        </p:txBody>
      </p:sp>
      <p:sp>
        <p:nvSpPr>
          <p:cNvPr id="5" name="Segnaposto piè di pagina 4">
            <a:extLst>
              <a:ext uri="{FF2B5EF4-FFF2-40B4-BE49-F238E27FC236}">
                <a16:creationId xmlns:a16="http://schemas.microsoft.com/office/drawing/2014/main" id="{03774D06-01C0-4424-B831-B744A98A2DC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6540843-D9A2-47FB-8355-C60DDFB99BCF}"/>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40466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C65730-684A-4B43-8B56-E1899F4E95A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5A56807-25BC-44C4-AB00-A2CEF221DED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79A4096-5D50-45F0-99E1-CD37577C4069}"/>
              </a:ext>
            </a:extLst>
          </p:cNvPr>
          <p:cNvSpPr>
            <a:spLocks noGrp="1"/>
          </p:cNvSpPr>
          <p:nvPr>
            <p:ph type="dt" sz="half" idx="10"/>
          </p:nvPr>
        </p:nvSpPr>
        <p:spPr/>
        <p:txBody>
          <a:bodyPr/>
          <a:lstStyle/>
          <a:p>
            <a:fld id="{A5D274A6-A6BC-430F-8850-ACA5B73D8810}" type="datetimeFigureOut">
              <a:rPr lang="it-IT" smtClean="0"/>
              <a:t>26/06/2020</a:t>
            </a:fld>
            <a:endParaRPr lang="it-IT"/>
          </a:p>
        </p:txBody>
      </p:sp>
      <p:sp>
        <p:nvSpPr>
          <p:cNvPr id="5" name="Segnaposto piè di pagina 4">
            <a:extLst>
              <a:ext uri="{FF2B5EF4-FFF2-40B4-BE49-F238E27FC236}">
                <a16:creationId xmlns:a16="http://schemas.microsoft.com/office/drawing/2014/main" id="{249E7D1C-302E-4E6A-A0B7-2969FF69BC0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168C7B9-D1DF-41F3-8E0A-B6AA0C62A558}"/>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61317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274454-2ABC-4DE8-B864-6F7834A0A64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FD4A9AB-CCC8-492E-B3C3-765F9A95864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BC346FC-2646-4C31-A04C-6405236D3AAB}"/>
              </a:ext>
            </a:extLst>
          </p:cNvPr>
          <p:cNvSpPr>
            <a:spLocks noGrp="1"/>
          </p:cNvSpPr>
          <p:nvPr>
            <p:ph type="dt" sz="half" idx="10"/>
          </p:nvPr>
        </p:nvSpPr>
        <p:spPr/>
        <p:txBody>
          <a:bodyPr/>
          <a:lstStyle/>
          <a:p>
            <a:fld id="{A5D274A6-A6BC-430F-8850-ACA5B73D8810}" type="datetimeFigureOut">
              <a:rPr lang="it-IT" smtClean="0"/>
              <a:t>26/06/2020</a:t>
            </a:fld>
            <a:endParaRPr lang="it-IT"/>
          </a:p>
        </p:txBody>
      </p:sp>
      <p:sp>
        <p:nvSpPr>
          <p:cNvPr id="5" name="Segnaposto piè di pagina 4">
            <a:extLst>
              <a:ext uri="{FF2B5EF4-FFF2-40B4-BE49-F238E27FC236}">
                <a16:creationId xmlns:a16="http://schemas.microsoft.com/office/drawing/2014/main" id="{61A0AAB9-767F-4699-BDCE-197C38FAF3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152AFFF-59D7-41BA-8627-0CF293CDB1B7}"/>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325433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167FCB-CB3E-4A7F-9804-96A49B20028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17143DC-98B4-4522-8190-976B68C242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75F288B-C1CC-4C20-9B96-4098A1D60173}"/>
              </a:ext>
            </a:extLst>
          </p:cNvPr>
          <p:cNvSpPr>
            <a:spLocks noGrp="1"/>
          </p:cNvSpPr>
          <p:nvPr>
            <p:ph type="dt" sz="half" idx="10"/>
          </p:nvPr>
        </p:nvSpPr>
        <p:spPr/>
        <p:txBody>
          <a:bodyPr/>
          <a:lstStyle/>
          <a:p>
            <a:fld id="{A5D274A6-A6BC-430F-8850-ACA5B73D8810}" type="datetimeFigureOut">
              <a:rPr lang="it-IT" smtClean="0"/>
              <a:t>26/06/2020</a:t>
            </a:fld>
            <a:endParaRPr lang="it-IT"/>
          </a:p>
        </p:txBody>
      </p:sp>
      <p:sp>
        <p:nvSpPr>
          <p:cNvPr id="5" name="Segnaposto piè di pagina 4">
            <a:extLst>
              <a:ext uri="{FF2B5EF4-FFF2-40B4-BE49-F238E27FC236}">
                <a16:creationId xmlns:a16="http://schemas.microsoft.com/office/drawing/2014/main" id="{788EE73F-C857-492E-8988-5D0481EB363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55AC1AF-D690-43D3-B4B3-B710FD8C6A4D}"/>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402360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A01C96-E87D-4BF8-826F-FA6248B6E4A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9387362-11D4-4754-A5C8-92014046183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0D3CEF3-CC28-4CAB-81E7-B4C633D1427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4A253CF-81C4-4F7C-B456-9AFEE480E7CE}"/>
              </a:ext>
            </a:extLst>
          </p:cNvPr>
          <p:cNvSpPr>
            <a:spLocks noGrp="1"/>
          </p:cNvSpPr>
          <p:nvPr>
            <p:ph type="dt" sz="half" idx="10"/>
          </p:nvPr>
        </p:nvSpPr>
        <p:spPr/>
        <p:txBody>
          <a:bodyPr/>
          <a:lstStyle/>
          <a:p>
            <a:fld id="{A5D274A6-A6BC-430F-8850-ACA5B73D8810}" type="datetimeFigureOut">
              <a:rPr lang="it-IT" smtClean="0"/>
              <a:t>26/06/2020</a:t>
            </a:fld>
            <a:endParaRPr lang="it-IT"/>
          </a:p>
        </p:txBody>
      </p:sp>
      <p:sp>
        <p:nvSpPr>
          <p:cNvPr id="6" name="Segnaposto piè di pagina 5">
            <a:extLst>
              <a:ext uri="{FF2B5EF4-FFF2-40B4-BE49-F238E27FC236}">
                <a16:creationId xmlns:a16="http://schemas.microsoft.com/office/drawing/2014/main" id="{C74BF882-5118-4517-A739-248CDAF96C6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E56272D-D2F9-4119-8F7A-AC955841FC1B}"/>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224312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D6487C-9A18-4F75-B1F9-EC7A94DB395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8824D3B-7E66-478E-8C6A-16D56B9AA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6CD6700-A054-4513-B5BE-58237852F5D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0E26A21-7D5D-4B0C-915E-0FDFD441D9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E358C5D-C949-4486-AC01-E912CB3DB72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64CF815-C3C1-4FF4-B3E2-5E933D2AD126}"/>
              </a:ext>
            </a:extLst>
          </p:cNvPr>
          <p:cNvSpPr>
            <a:spLocks noGrp="1"/>
          </p:cNvSpPr>
          <p:nvPr>
            <p:ph type="dt" sz="half" idx="10"/>
          </p:nvPr>
        </p:nvSpPr>
        <p:spPr/>
        <p:txBody>
          <a:bodyPr/>
          <a:lstStyle/>
          <a:p>
            <a:fld id="{A5D274A6-A6BC-430F-8850-ACA5B73D8810}" type="datetimeFigureOut">
              <a:rPr lang="it-IT" smtClean="0"/>
              <a:t>26/06/2020</a:t>
            </a:fld>
            <a:endParaRPr lang="it-IT"/>
          </a:p>
        </p:txBody>
      </p:sp>
      <p:sp>
        <p:nvSpPr>
          <p:cNvPr id="8" name="Segnaposto piè di pagina 7">
            <a:extLst>
              <a:ext uri="{FF2B5EF4-FFF2-40B4-BE49-F238E27FC236}">
                <a16:creationId xmlns:a16="http://schemas.microsoft.com/office/drawing/2014/main" id="{FC542430-C953-4C22-9963-F86BB9856FF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B2094CF-17B0-40AE-A1F7-FFB29C1165CA}"/>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80171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3CAAE1-E6F1-4417-9840-B9B5C4F9DC2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6B53535-2481-4DFA-A7F4-9C0295A9230E}"/>
              </a:ext>
            </a:extLst>
          </p:cNvPr>
          <p:cNvSpPr>
            <a:spLocks noGrp="1"/>
          </p:cNvSpPr>
          <p:nvPr>
            <p:ph type="dt" sz="half" idx="10"/>
          </p:nvPr>
        </p:nvSpPr>
        <p:spPr/>
        <p:txBody>
          <a:bodyPr/>
          <a:lstStyle/>
          <a:p>
            <a:fld id="{A5D274A6-A6BC-430F-8850-ACA5B73D8810}" type="datetimeFigureOut">
              <a:rPr lang="it-IT" smtClean="0"/>
              <a:t>26/06/2020</a:t>
            </a:fld>
            <a:endParaRPr lang="it-IT"/>
          </a:p>
        </p:txBody>
      </p:sp>
      <p:sp>
        <p:nvSpPr>
          <p:cNvPr id="4" name="Segnaposto piè di pagina 3">
            <a:extLst>
              <a:ext uri="{FF2B5EF4-FFF2-40B4-BE49-F238E27FC236}">
                <a16:creationId xmlns:a16="http://schemas.microsoft.com/office/drawing/2014/main" id="{61FF5DBA-B8C4-4A75-81B4-0D6D7997675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AECB2DD-B972-479A-A2C7-043DA7306672}"/>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343128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FFD2170-A813-4A42-BCAC-415316CEB8FD}"/>
              </a:ext>
            </a:extLst>
          </p:cNvPr>
          <p:cNvSpPr>
            <a:spLocks noGrp="1"/>
          </p:cNvSpPr>
          <p:nvPr>
            <p:ph type="dt" sz="half" idx="10"/>
          </p:nvPr>
        </p:nvSpPr>
        <p:spPr/>
        <p:txBody>
          <a:bodyPr/>
          <a:lstStyle/>
          <a:p>
            <a:fld id="{A5D274A6-A6BC-430F-8850-ACA5B73D8810}" type="datetimeFigureOut">
              <a:rPr lang="it-IT" smtClean="0"/>
              <a:t>26/06/2020</a:t>
            </a:fld>
            <a:endParaRPr lang="it-IT"/>
          </a:p>
        </p:txBody>
      </p:sp>
      <p:sp>
        <p:nvSpPr>
          <p:cNvPr id="3" name="Segnaposto piè di pagina 2">
            <a:extLst>
              <a:ext uri="{FF2B5EF4-FFF2-40B4-BE49-F238E27FC236}">
                <a16:creationId xmlns:a16="http://schemas.microsoft.com/office/drawing/2014/main" id="{8DD9FCB1-4A9E-45F2-867C-236FFA149439}"/>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C979860-5ADE-4D79-BDE2-7204A92930EA}"/>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02171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AFA7F-386C-4532-8140-B64F520F47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1DE9DAA-849E-4D8A-B342-26465CD630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06113B7-F2AA-4B3F-A756-BDDAB0256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720A879-2BF8-45E8-BC83-775E4A33BCA7}"/>
              </a:ext>
            </a:extLst>
          </p:cNvPr>
          <p:cNvSpPr>
            <a:spLocks noGrp="1"/>
          </p:cNvSpPr>
          <p:nvPr>
            <p:ph type="dt" sz="half" idx="10"/>
          </p:nvPr>
        </p:nvSpPr>
        <p:spPr/>
        <p:txBody>
          <a:bodyPr/>
          <a:lstStyle/>
          <a:p>
            <a:fld id="{A5D274A6-A6BC-430F-8850-ACA5B73D8810}" type="datetimeFigureOut">
              <a:rPr lang="it-IT" smtClean="0"/>
              <a:t>26/06/2020</a:t>
            </a:fld>
            <a:endParaRPr lang="it-IT"/>
          </a:p>
        </p:txBody>
      </p:sp>
      <p:sp>
        <p:nvSpPr>
          <p:cNvPr id="6" name="Segnaposto piè di pagina 5">
            <a:extLst>
              <a:ext uri="{FF2B5EF4-FFF2-40B4-BE49-F238E27FC236}">
                <a16:creationId xmlns:a16="http://schemas.microsoft.com/office/drawing/2014/main" id="{13B20674-0732-446D-B08D-B356C1D4D09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412FF5D-079D-4A65-8909-1108342E2C1E}"/>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389207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2BCE5E-9380-41E3-9794-F9CF76A88C2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D680D0E-2B43-4840-9094-39FF84DB3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3DE8405-B411-45E9-A59A-876B7BE33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E41566D-9864-4482-9817-8403B5BF670F}"/>
              </a:ext>
            </a:extLst>
          </p:cNvPr>
          <p:cNvSpPr>
            <a:spLocks noGrp="1"/>
          </p:cNvSpPr>
          <p:nvPr>
            <p:ph type="dt" sz="half" idx="10"/>
          </p:nvPr>
        </p:nvSpPr>
        <p:spPr/>
        <p:txBody>
          <a:bodyPr/>
          <a:lstStyle/>
          <a:p>
            <a:fld id="{A5D274A6-A6BC-430F-8850-ACA5B73D8810}" type="datetimeFigureOut">
              <a:rPr lang="it-IT" smtClean="0"/>
              <a:t>26/06/2020</a:t>
            </a:fld>
            <a:endParaRPr lang="it-IT"/>
          </a:p>
        </p:txBody>
      </p:sp>
      <p:sp>
        <p:nvSpPr>
          <p:cNvPr id="6" name="Segnaposto piè di pagina 5">
            <a:extLst>
              <a:ext uri="{FF2B5EF4-FFF2-40B4-BE49-F238E27FC236}">
                <a16:creationId xmlns:a16="http://schemas.microsoft.com/office/drawing/2014/main" id="{121543ED-9623-4807-9F74-47D3A558472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D213299-1D94-4E2D-BF7D-4E67627C2802}"/>
              </a:ext>
            </a:extLst>
          </p:cNvPr>
          <p:cNvSpPr>
            <a:spLocks noGrp="1"/>
          </p:cNvSpPr>
          <p:nvPr>
            <p:ph type="sldNum" sz="quarter" idx="12"/>
          </p:nvPr>
        </p:nvSpPr>
        <p:spPr/>
        <p:txBody>
          <a:bodyPr/>
          <a:lstStyle/>
          <a:p>
            <a:fld id="{6B045433-1490-40AB-8603-82FC0D9DF1BF}" type="slidenum">
              <a:rPr lang="it-IT" smtClean="0"/>
              <a:t>‹N›</a:t>
            </a:fld>
            <a:endParaRPr lang="it-IT"/>
          </a:p>
        </p:txBody>
      </p:sp>
    </p:spTree>
    <p:extLst>
      <p:ext uri="{BB962C8B-B14F-4D97-AF65-F5344CB8AC3E}">
        <p14:creationId xmlns:p14="http://schemas.microsoft.com/office/powerpoint/2010/main" val="175084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B04F080-4B4A-476E-913B-7B1D5D3D6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7185B9E-3BC9-4E62-B3CC-6163A72C8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2F24B0C-81DA-4D8E-83F0-AC739AB8F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274A6-A6BC-430F-8850-ACA5B73D8810}" type="datetimeFigureOut">
              <a:rPr lang="it-IT" smtClean="0"/>
              <a:t>26/06/2020</a:t>
            </a:fld>
            <a:endParaRPr lang="it-IT"/>
          </a:p>
        </p:txBody>
      </p:sp>
      <p:sp>
        <p:nvSpPr>
          <p:cNvPr id="5" name="Segnaposto piè di pagina 4">
            <a:extLst>
              <a:ext uri="{FF2B5EF4-FFF2-40B4-BE49-F238E27FC236}">
                <a16:creationId xmlns:a16="http://schemas.microsoft.com/office/drawing/2014/main" id="{0EEDE27A-0D77-4C94-B08F-D1BF40B11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816B126-9064-4298-86F4-30FDB184F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45433-1490-40AB-8603-82FC0D9DF1BF}" type="slidenum">
              <a:rPr lang="it-IT" smtClean="0"/>
              <a:t>‹N›</a:t>
            </a:fld>
            <a:endParaRPr lang="it-IT"/>
          </a:p>
        </p:txBody>
      </p:sp>
    </p:spTree>
    <p:extLst>
      <p:ext uri="{BB962C8B-B14F-4D97-AF65-F5344CB8AC3E}">
        <p14:creationId xmlns:p14="http://schemas.microsoft.com/office/powerpoint/2010/main" val="4193080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claudio1975/SDS2020/blob/master/notebooks/laboratory/1c_Lab_An_Experimental_EDA.ipynb" TargetMode="External"/><Relationship Id="rId3" Type="http://schemas.openxmlformats.org/officeDocument/2006/relationships/hyperlink" Target="https://github.com/claudio1975/SDS2020/blob/master/notebooks/workshop/0_An_Experimental_EDA_for_a_classification_task.ipynb" TargetMode="External"/><Relationship Id="rId7" Type="http://schemas.openxmlformats.org/officeDocument/2006/relationships/hyperlink" Target="https://github.com/claudio1975/SDS2020/blob/master/notebooks/laboratory/1b_Lab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github.com/claudio1975/SDS2020/blob/master/notebooks/laboratory/1a_Lab_An_Experimental_EDA.ipynb" TargetMode="External"/><Relationship Id="rId11" Type="http://schemas.openxmlformats.org/officeDocument/2006/relationships/hyperlink" Target="https://github.com/claudio1975/SDS2020/blob/master/notebooks/laboratory/exercises/1c_Ex_An_Experimental_EDA.ipynb" TargetMode="External"/><Relationship Id="rId5" Type="http://schemas.openxmlformats.org/officeDocument/2006/relationships/hyperlink" Target="https://github.com/claudio1975/SDS2020/blob/master/notebooks/laboratory/0_Lab_Experimental_EDA_for_a_classification_task.ipynb" TargetMode="External"/><Relationship Id="rId10" Type="http://schemas.openxmlformats.org/officeDocument/2006/relationships/hyperlink" Target="https://github.com/claudio1975/SDS2020/blob/master/notebooks/laboratory/exercises/1b_Ex_An_Experimental_EDA.ipynb" TargetMode="External"/><Relationship Id="rId4" Type="http://schemas.openxmlformats.org/officeDocument/2006/relationships/hyperlink" Target="https://github.com/claudio1975/SDS2020/blob/master/notebooks/workshop/1_An_Experimental_EDA_for_a_classification_task.ipynb" TargetMode="External"/><Relationship Id="rId9" Type="http://schemas.openxmlformats.org/officeDocument/2006/relationships/hyperlink" Target="https://github.com/claudio1975/SDS2020/blob/master/notebooks/laboratory/exercises/1a_Ex_An_Experimental_EDA.ipynb"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claudio1975/SDS2020/blob/master/notebooks/laboratory/exercises/2b_Ex_An_Experimental_EDA.ipynb" TargetMode="External"/><Relationship Id="rId3" Type="http://schemas.openxmlformats.org/officeDocument/2006/relationships/hyperlink" Target="https://github.com/claudio1975/SDS2020/blob/master/notebooks/workshop/2_An_Experimental_EDA_for_a_classification_task.ipynb" TargetMode="External"/><Relationship Id="rId7" Type="http://schemas.openxmlformats.org/officeDocument/2006/relationships/hyperlink" Target="https://github.com/claudio1975/SDS2020/blob/master/notebooks/laboratory/exercises/2a_Ex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github.com/claudio1975/SDS2020/blob/master/notebooks/laboratory/2c_Lab_An_Experimental_EDA.ipynb" TargetMode="External"/><Relationship Id="rId5" Type="http://schemas.openxmlformats.org/officeDocument/2006/relationships/hyperlink" Target="https://github.com/claudio1975/SDS2020/blob/master/notebooks/laboratory/2b_Lab_An_Experimental_EDA.ipynb" TargetMode="External"/><Relationship Id="rId4" Type="http://schemas.openxmlformats.org/officeDocument/2006/relationships/hyperlink" Target="https://github.com/claudio1975/SDS2020/blob/master/notebooks/laboratory/2a_Lab_An_Experimental_EDA.ipynb" TargetMode="External"/><Relationship Id="rId9" Type="http://schemas.openxmlformats.org/officeDocument/2006/relationships/hyperlink" Target="https://github.com/claudio1975/SDS2020/blob/master/notebooks/laboratory/exercises/2c_Ex_An_Experimental_EDA.ipynb"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machinelearningmastery.com/feature-selection-with-real-and-categorical-data/"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claudio1975/SDS2020/blob/master/notebooks/workshop/3_An_Experimental_EDA_for_a_classification_task.ipynb" TargetMode="External"/><Relationship Id="rId7" Type="http://schemas.openxmlformats.org/officeDocument/2006/relationships/hyperlink" Target="https://github.com/claudio1975/SDS2020/blob/master/notebooks/laboratory/exercises/3a_Ex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github.com/claudio1975/SDS2020/blob/master/notebooks/laboratory/3c_Lab_An_Experimental_EDA.ipynb" TargetMode="External"/><Relationship Id="rId5" Type="http://schemas.openxmlformats.org/officeDocument/2006/relationships/hyperlink" Target="https://github.com/claudio1975/SDS2020/blob/master/notebooks/laboratory/3b_Lab_An_Experimental_EDA.ipynb" TargetMode="External"/><Relationship Id="rId4" Type="http://schemas.openxmlformats.org/officeDocument/2006/relationships/hyperlink" Target="https://github.com/claudio1975/SDS2020/blob/master/notebooks/laboratory/3a_Lab_An_Experimental_EDA.ipynb"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claudio1975/SDS2020/blob/master/notebooks/workshop/4_An_Experimental_EDA_for_a_classification_task.ipynb" TargetMode="External"/><Relationship Id="rId7" Type="http://schemas.openxmlformats.org/officeDocument/2006/relationships/hyperlink" Target="https://github.com/claudio1975/SDS2020/blob/master/notebooks/laboratory/exercises/4a_Ex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github.com/claudio1975/SDS2020/blob/master/notebooks/laboratory/4c_Lab_An_Experimental_EDA.ipynb" TargetMode="External"/><Relationship Id="rId5" Type="http://schemas.openxmlformats.org/officeDocument/2006/relationships/hyperlink" Target="https://github.com/claudio1975/SDS2020/blob/master/notebooks/laboratory/4b_Lab_An_Experimental_EDA.ipynb" TargetMode="External"/><Relationship Id="rId4" Type="http://schemas.openxmlformats.org/officeDocument/2006/relationships/hyperlink" Target="https://github.com/claudio1975/SDS2020/blob/master/notebooks/laboratory/4a_Lab_An_Experimental_EDA.ipyn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claudio1975/SDS2020/blob/master/notebooks/workshop/5_An_Experimental_EDA_for_a_classification_task.ipynb"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github.com/claudio1975/SDS2020/blob/master/notebooks/laboratory/exercises/5a_Ex_An_Experimental_EDA.ipynb" TargetMode="External"/><Relationship Id="rId5" Type="http://schemas.openxmlformats.org/officeDocument/2006/relationships/hyperlink" Target="https://github.com/claudio1975/SDS2020/blob/master/notebooks/laboratory/5a_Lab_An_Experimental_EDA.ipynb" TargetMode="External"/><Relationship Id="rId4" Type="http://schemas.openxmlformats.org/officeDocument/2006/relationships/hyperlink" Target="https://github.com/claudio1975/SDS2020/blob/master/notebooks/laboratory/4a_Lab_An_Experimental_EDA.ipynb"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claudio1975/SDS2020/blob/master/notebooks/workshop/6_An_Experimental_EDA_for_a_classification_task.ipynb" TargetMode="External"/><Relationship Id="rId7" Type="http://schemas.openxmlformats.org/officeDocument/2006/relationships/hyperlink" Target="https://github.com/claudio1975/SDS2020/blob/master/notebooks/laboratory/exercises/6a_Ex_An_Experimental_EDA.ipynb"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github.com/claudio1975/SDS2020/blob/master/notebooks/laboratory/6c_Lab_An_Experimental_EDA.ipynb" TargetMode="External"/><Relationship Id="rId5" Type="http://schemas.openxmlformats.org/officeDocument/2006/relationships/hyperlink" Target="https://github.com/claudio1975/SDS2020/blob/master/notebooks/laboratory/6b_Lab_An_Experimental_EDA.ipynb" TargetMode="External"/><Relationship Id="rId4" Type="http://schemas.openxmlformats.org/officeDocument/2006/relationships/hyperlink" Target="https://github.com/claudio1975/SDS2020/blob/master/notebooks/laboratory/6a_Lab_An_Experimental_EDA.ipynb"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6" name="Rettangolo con due angoli in diagonale arrotondati 5">
            <a:extLst>
              <a:ext uri="{FF2B5EF4-FFF2-40B4-BE49-F238E27FC236}">
                <a16:creationId xmlns:a16="http://schemas.microsoft.com/office/drawing/2014/main" id="{A0CE8219-34A5-4EB2-881B-982258D366DE}"/>
              </a:ext>
            </a:extLst>
          </p:cNvPr>
          <p:cNvSpPr/>
          <p:nvPr/>
        </p:nvSpPr>
        <p:spPr>
          <a:xfrm>
            <a:off x="0" y="5038725"/>
            <a:ext cx="12192000" cy="1819275"/>
          </a:xfrm>
          <a:prstGeom prst="round2Diag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F8BC3B79-6CDD-404A-BB2E-F4A08E80910E}"/>
              </a:ext>
            </a:extLst>
          </p:cNvPr>
          <p:cNvSpPr txBox="1"/>
          <p:nvPr/>
        </p:nvSpPr>
        <p:spPr>
          <a:xfrm>
            <a:off x="1819921" y="5140171"/>
            <a:ext cx="10200443" cy="1077218"/>
          </a:xfrm>
          <a:prstGeom prst="rect">
            <a:avLst/>
          </a:prstGeom>
          <a:noFill/>
        </p:spPr>
        <p:txBody>
          <a:bodyPr wrap="square" rtlCol="0">
            <a:spAutoFit/>
          </a:bodyPr>
          <a:lstStyle/>
          <a:p>
            <a:pPr algn="ctr"/>
            <a:r>
              <a:rPr lang="it-IT" sz="3200" dirty="0">
                <a:latin typeface="Bodoni MT Black" panose="02070A03080606020203" pitchFamily="18" charset="0"/>
              </a:rPr>
              <a:t>SDS2020 – 25/06/2020</a:t>
            </a:r>
          </a:p>
          <a:p>
            <a:pPr algn="ctr"/>
            <a:r>
              <a:rPr lang="it-IT" sz="3200" dirty="0">
                <a:latin typeface="Bodoni MT Black" panose="02070A03080606020203" pitchFamily="18" charset="0"/>
              </a:rPr>
              <a:t>Organizer: Claudio Giorgio Giancaterino</a:t>
            </a:r>
          </a:p>
        </p:txBody>
      </p:sp>
      <p:sp>
        <p:nvSpPr>
          <p:cNvPr id="8" name="CasellaDiTesto 7">
            <a:extLst>
              <a:ext uri="{FF2B5EF4-FFF2-40B4-BE49-F238E27FC236}">
                <a16:creationId xmlns:a16="http://schemas.microsoft.com/office/drawing/2014/main" id="{10D19500-8526-400A-88AA-572AEE2C8944}"/>
              </a:ext>
            </a:extLst>
          </p:cNvPr>
          <p:cNvSpPr txBox="1"/>
          <p:nvPr/>
        </p:nvSpPr>
        <p:spPr>
          <a:xfrm>
            <a:off x="2521258" y="736847"/>
            <a:ext cx="9108490" cy="3416320"/>
          </a:xfrm>
          <a:prstGeom prst="rect">
            <a:avLst/>
          </a:prstGeom>
          <a:noFill/>
        </p:spPr>
        <p:txBody>
          <a:bodyPr wrap="square" rtlCol="0">
            <a:spAutoFit/>
          </a:bodyPr>
          <a:lstStyle/>
          <a:p>
            <a:pPr algn="ctr"/>
            <a:r>
              <a:rPr lang="it-IT" sz="4800" dirty="0">
                <a:latin typeface="Bodoni MT Black" panose="02070A03080606020203" pitchFamily="18" charset="0"/>
              </a:rPr>
              <a:t>An </a:t>
            </a:r>
            <a:r>
              <a:rPr lang="it-IT" sz="4800" dirty="0" err="1">
                <a:latin typeface="Bodoni MT Black" panose="02070A03080606020203" pitchFamily="18" charset="0"/>
              </a:rPr>
              <a:t>Experimental</a:t>
            </a:r>
            <a:r>
              <a:rPr lang="it-IT" sz="4800" dirty="0">
                <a:latin typeface="Bodoni MT Black" panose="02070A03080606020203" pitchFamily="18" charset="0"/>
              </a:rPr>
              <a:t> </a:t>
            </a:r>
            <a:r>
              <a:rPr lang="it-IT" sz="4800" dirty="0" err="1">
                <a:latin typeface="Bodoni MT Black" panose="02070A03080606020203" pitchFamily="18" charset="0"/>
              </a:rPr>
              <a:t>Exploratory</a:t>
            </a:r>
            <a:r>
              <a:rPr lang="it-IT" sz="4800" dirty="0">
                <a:latin typeface="Bodoni MT Black" panose="02070A03080606020203" pitchFamily="18" charset="0"/>
              </a:rPr>
              <a:t> Data Analysis for a </a:t>
            </a:r>
            <a:r>
              <a:rPr lang="it-IT" sz="4800" dirty="0" err="1">
                <a:latin typeface="Bodoni MT Black" panose="02070A03080606020203" pitchFamily="18" charset="0"/>
              </a:rPr>
              <a:t>Classification</a:t>
            </a:r>
            <a:r>
              <a:rPr lang="it-IT" sz="4800" dirty="0">
                <a:latin typeface="Bodoni MT Black" panose="02070A03080606020203" pitchFamily="18" charset="0"/>
              </a:rPr>
              <a:t> Task – Workshop</a:t>
            </a:r>
          </a:p>
          <a:p>
            <a:pPr algn="ctr"/>
            <a:r>
              <a:rPr lang="it-IT" sz="2400" dirty="0">
                <a:latin typeface="Bodoni MT Black" panose="02070A03080606020203" pitchFamily="18" charset="0"/>
              </a:rPr>
              <a:t>https://github.com/claudio1975/SDS2020</a:t>
            </a:r>
          </a:p>
        </p:txBody>
      </p:sp>
    </p:spTree>
    <p:extLst>
      <p:ext uri="{BB962C8B-B14F-4D97-AF65-F5344CB8AC3E}">
        <p14:creationId xmlns:p14="http://schemas.microsoft.com/office/powerpoint/2010/main" val="385959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2" name="CasellaDiTesto 1">
            <a:extLst>
              <a:ext uri="{FF2B5EF4-FFF2-40B4-BE49-F238E27FC236}">
                <a16:creationId xmlns:a16="http://schemas.microsoft.com/office/drawing/2014/main" id="{2F25C35F-9416-4096-8E6B-D0CA6A0F4A6E}"/>
              </a:ext>
            </a:extLst>
          </p:cNvPr>
          <p:cNvSpPr txBox="1"/>
          <p:nvPr/>
        </p:nvSpPr>
        <p:spPr>
          <a:xfrm>
            <a:off x="2432481" y="1012054"/>
            <a:ext cx="8780015" cy="4401205"/>
          </a:xfrm>
          <a:prstGeom prst="rect">
            <a:avLst/>
          </a:prstGeom>
          <a:noFill/>
        </p:spPr>
        <p:txBody>
          <a:bodyPr wrap="square" rtlCol="0">
            <a:spAutoFit/>
          </a:bodyPr>
          <a:lstStyle/>
          <a:p>
            <a:pPr algn="ctr"/>
            <a:r>
              <a:rPr lang="en-US" sz="4800" dirty="0">
                <a:latin typeface="Bodoni MT Black" panose="02070A03080606020203" pitchFamily="18" charset="0"/>
              </a:rPr>
              <a:t>Categorical encoding </a:t>
            </a:r>
          </a:p>
          <a:p>
            <a:endParaRPr lang="en-US" dirty="0"/>
          </a:p>
          <a:p>
            <a:pPr algn="just"/>
            <a:r>
              <a:rPr lang="en-US" sz="2800" dirty="0">
                <a:latin typeface="Bodoni MT Black" panose="02070A03080606020203" pitchFamily="18" charset="0"/>
              </a:rPr>
              <a:t>It’s a process used to transform each category string by a numerical representation</a:t>
            </a:r>
            <a:endParaRPr lang="it-IT" sz="2800" dirty="0">
              <a:latin typeface="Bodoni MT Black" panose="02070A03080606020203" pitchFamily="18" charset="0"/>
            </a:endParaRPr>
          </a:p>
          <a:p>
            <a:pPr algn="just"/>
            <a:endParaRPr lang="en-US" sz="2800" dirty="0">
              <a:latin typeface="Bodoni MT Black" panose="02070A03080606020203" pitchFamily="18" charset="0"/>
            </a:endParaRPr>
          </a:p>
          <a:p>
            <a:pPr algn="just"/>
            <a:r>
              <a:rPr lang="en-US" sz="2800" dirty="0">
                <a:latin typeface="Bodoni MT Black" panose="02070A03080606020203" pitchFamily="18" charset="0"/>
              </a:rPr>
              <a:t>The goal is:</a:t>
            </a:r>
            <a:endParaRPr lang="it-IT" sz="2800" dirty="0">
              <a:latin typeface="Bodoni MT Black" panose="02070A03080606020203" pitchFamily="18" charset="0"/>
            </a:endParaRPr>
          </a:p>
          <a:p>
            <a:pPr algn="just"/>
            <a:r>
              <a:rPr lang="en-US" sz="2800" dirty="0">
                <a:latin typeface="Bodoni MT Black" panose="02070A03080606020203" pitchFamily="18" charset="0"/>
              </a:rPr>
              <a:t>-To produce variables that can be used to train machine learning models</a:t>
            </a:r>
            <a:endParaRPr lang="it-IT" sz="2800" dirty="0">
              <a:latin typeface="Bodoni MT Black" panose="02070A03080606020203" pitchFamily="18" charset="0"/>
            </a:endParaRPr>
          </a:p>
          <a:p>
            <a:pPr algn="just"/>
            <a:r>
              <a:rPr lang="en-US" sz="2800" dirty="0">
                <a:latin typeface="Bodoni MT Black" panose="02070A03080606020203" pitchFamily="18" charset="0"/>
              </a:rPr>
              <a:t>-To build predictive features from labels</a:t>
            </a:r>
            <a:endParaRPr lang="it-IT" sz="2800" dirty="0">
              <a:latin typeface="Bodoni MT Black" panose="02070A03080606020203" pitchFamily="18" charset="0"/>
            </a:endParaRPr>
          </a:p>
          <a:p>
            <a:endParaRPr lang="it-IT" dirty="0"/>
          </a:p>
        </p:txBody>
      </p:sp>
    </p:spTree>
    <p:extLst>
      <p:ext uri="{BB962C8B-B14F-4D97-AF65-F5344CB8AC3E}">
        <p14:creationId xmlns:p14="http://schemas.microsoft.com/office/powerpoint/2010/main" val="1456911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FD50C4A5-E283-4209-B0E6-7DCDB3B054E5}"/>
              </a:ext>
            </a:extLst>
          </p:cNvPr>
          <p:cNvSpPr txBox="1"/>
          <p:nvPr/>
        </p:nvSpPr>
        <p:spPr>
          <a:xfrm>
            <a:off x="2139518" y="665825"/>
            <a:ext cx="9428086" cy="2246769"/>
          </a:xfrm>
          <a:prstGeom prst="rect">
            <a:avLst/>
          </a:prstGeom>
          <a:noFill/>
        </p:spPr>
        <p:txBody>
          <a:bodyPr wrap="square" rtlCol="0">
            <a:spAutoFit/>
          </a:bodyPr>
          <a:lstStyle/>
          <a:p>
            <a:pPr algn="ctr"/>
            <a:r>
              <a:rPr lang="it-IT" sz="4400" dirty="0">
                <a:latin typeface="Bodoni MT Black" panose="02070A03080606020203" pitchFamily="18" charset="0"/>
              </a:rPr>
              <a:t>One Hot </a:t>
            </a:r>
            <a:r>
              <a:rPr lang="it-IT" sz="4400" dirty="0" err="1">
                <a:latin typeface="Bodoni MT Black" panose="02070A03080606020203" pitchFamily="18" charset="0"/>
              </a:rPr>
              <a:t>Encoding</a:t>
            </a:r>
            <a:endParaRPr lang="it-IT" sz="4400" dirty="0">
              <a:latin typeface="Bodoni MT Black" panose="02070A03080606020203" pitchFamily="18" charset="0"/>
            </a:endParaRPr>
          </a:p>
          <a:p>
            <a:pPr algn="just"/>
            <a:r>
              <a:rPr lang="en-US" sz="2400" dirty="0">
                <a:latin typeface="Bodoni MT Black" panose="02070A03080606020203" pitchFamily="18" charset="0"/>
              </a:rPr>
              <a:t>It’s the process used to transform each categorical variable by </a:t>
            </a:r>
            <a:r>
              <a:rPr lang="en-US" sz="2400" dirty="0" err="1">
                <a:latin typeface="Bodoni MT Black" panose="02070A03080606020203" pitchFamily="18" charset="0"/>
              </a:rPr>
              <a:t>boolean</a:t>
            </a:r>
            <a:r>
              <a:rPr lang="en-US" sz="2400" dirty="0">
                <a:latin typeface="Bodoni MT Black" panose="02070A03080606020203" pitchFamily="18" charset="0"/>
              </a:rPr>
              <a:t> variables (dummy variables) marked with 0 or 1 values to highlight if a category is present in each observation.</a:t>
            </a:r>
            <a:r>
              <a:rPr lang="it-IT" sz="2400" dirty="0">
                <a:latin typeface="Bodoni MT Black" panose="02070A03080606020203" pitchFamily="18" charset="0"/>
              </a:rPr>
              <a:t> </a:t>
            </a:r>
          </a:p>
        </p:txBody>
      </p:sp>
      <p:sp>
        <p:nvSpPr>
          <p:cNvPr id="4" name="Rettangolo 3">
            <a:extLst>
              <a:ext uri="{FF2B5EF4-FFF2-40B4-BE49-F238E27FC236}">
                <a16:creationId xmlns:a16="http://schemas.microsoft.com/office/drawing/2014/main" id="{528828DD-C864-439D-9134-9991A7445D1F}"/>
              </a:ext>
            </a:extLst>
          </p:cNvPr>
          <p:cNvSpPr/>
          <p:nvPr/>
        </p:nvSpPr>
        <p:spPr>
          <a:xfrm>
            <a:off x="2336615" y="3059668"/>
            <a:ext cx="9027984" cy="584775"/>
          </a:xfrm>
          <a:prstGeom prst="rect">
            <a:avLst/>
          </a:prstGeom>
        </p:spPr>
        <p:txBody>
          <a:bodyPr wrap="none">
            <a:spAutoFit/>
          </a:bodyPr>
          <a:lstStyle/>
          <a:p>
            <a:pPr algn="ctr"/>
            <a:r>
              <a:rPr lang="it-IT" sz="3200" dirty="0">
                <a:latin typeface="Bodoni MT Black" panose="02070A03080606020203" pitchFamily="18" charset="0"/>
              </a:rPr>
              <a:t>One Hot </a:t>
            </a:r>
            <a:r>
              <a:rPr lang="it-IT" sz="3200" dirty="0" err="1">
                <a:latin typeface="Bodoni MT Black" panose="02070A03080606020203" pitchFamily="18" charset="0"/>
              </a:rPr>
              <a:t>Encoding</a:t>
            </a:r>
            <a:r>
              <a:rPr lang="it-IT" sz="3200" dirty="0">
                <a:latin typeface="Bodoni MT Black" panose="02070A03080606020203" pitchFamily="18" charset="0"/>
              </a:rPr>
              <a:t> </a:t>
            </a:r>
            <a:r>
              <a:rPr lang="it-IT" sz="3200" dirty="0" err="1">
                <a:latin typeface="Bodoni MT Black" panose="02070A03080606020203" pitchFamily="18" charset="0"/>
              </a:rPr>
              <a:t>into</a:t>
            </a:r>
            <a:r>
              <a:rPr lang="it-IT" sz="3200" dirty="0">
                <a:latin typeface="Bodoni MT Black" panose="02070A03080606020203" pitchFamily="18" charset="0"/>
              </a:rPr>
              <a:t> k dummy </a:t>
            </a:r>
            <a:r>
              <a:rPr lang="it-IT" sz="3200" dirty="0" err="1">
                <a:latin typeface="Bodoni MT Black" panose="02070A03080606020203" pitchFamily="18" charset="0"/>
              </a:rPr>
              <a:t>variables</a:t>
            </a:r>
            <a:endParaRPr lang="it-IT" sz="3200" dirty="0">
              <a:latin typeface="Bodoni MT Black" panose="02070A03080606020203" pitchFamily="18" charset="0"/>
            </a:endParaRPr>
          </a:p>
        </p:txBody>
      </p:sp>
      <p:graphicFrame>
        <p:nvGraphicFramePr>
          <p:cNvPr id="6" name="Tabella 5">
            <a:extLst>
              <a:ext uri="{FF2B5EF4-FFF2-40B4-BE49-F238E27FC236}">
                <a16:creationId xmlns:a16="http://schemas.microsoft.com/office/drawing/2014/main" id="{96861D6A-FADC-42AC-8009-FDC6B7C8CB8F}"/>
              </a:ext>
            </a:extLst>
          </p:cNvPr>
          <p:cNvGraphicFramePr>
            <a:graphicFrameLocks noGrp="1"/>
          </p:cNvGraphicFramePr>
          <p:nvPr>
            <p:extLst>
              <p:ext uri="{D42A27DB-BD31-4B8C-83A1-F6EECF244321}">
                <p14:modId xmlns:p14="http://schemas.microsoft.com/office/powerpoint/2010/main" val="2892720602"/>
              </p:ext>
            </p:extLst>
          </p:nvPr>
        </p:nvGraphicFramePr>
        <p:xfrm>
          <a:off x="2139518" y="3916854"/>
          <a:ext cx="2293398" cy="2275321"/>
        </p:xfrm>
        <a:graphic>
          <a:graphicData uri="http://schemas.openxmlformats.org/drawingml/2006/table">
            <a:tbl>
              <a:tblPr>
                <a:tableStyleId>{5C22544A-7EE6-4342-B048-85BDC9FD1C3A}</a:tableStyleId>
              </a:tblPr>
              <a:tblGrid>
                <a:gridCol w="229339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u="none" strike="noStrike" dirty="0">
                          <a:effectLst/>
                        </a:rPr>
                        <a:t>Milan</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err="1">
                          <a:effectLst/>
                        </a:rPr>
                        <a:t>Munich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7" name="Tabella 6">
            <a:extLst>
              <a:ext uri="{FF2B5EF4-FFF2-40B4-BE49-F238E27FC236}">
                <a16:creationId xmlns:a16="http://schemas.microsoft.com/office/drawing/2014/main" id="{F0FC3E44-0309-494C-8390-D388B24D1475}"/>
              </a:ext>
            </a:extLst>
          </p:cNvPr>
          <p:cNvGraphicFramePr>
            <a:graphicFrameLocks noGrp="1"/>
          </p:cNvGraphicFramePr>
          <p:nvPr>
            <p:extLst>
              <p:ext uri="{D42A27DB-BD31-4B8C-83A1-F6EECF244321}">
                <p14:modId xmlns:p14="http://schemas.microsoft.com/office/powerpoint/2010/main" val="3942852014"/>
              </p:ext>
            </p:extLst>
          </p:nvPr>
        </p:nvGraphicFramePr>
        <p:xfrm>
          <a:off x="6317944" y="3916854"/>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Zurich</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8" name="Tabella 7">
            <a:extLst>
              <a:ext uri="{FF2B5EF4-FFF2-40B4-BE49-F238E27FC236}">
                <a16:creationId xmlns:a16="http://schemas.microsoft.com/office/drawing/2014/main" id="{6CF516EA-037F-4826-8C0E-E04B3F334624}"/>
              </a:ext>
            </a:extLst>
          </p:cNvPr>
          <p:cNvGraphicFramePr>
            <a:graphicFrameLocks noGrp="1"/>
          </p:cNvGraphicFramePr>
          <p:nvPr>
            <p:extLst>
              <p:ext uri="{D42A27DB-BD31-4B8C-83A1-F6EECF244321}">
                <p14:modId xmlns:p14="http://schemas.microsoft.com/office/powerpoint/2010/main" val="4251617208"/>
              </p:ext>
            </p:extLst>
          </p:nvPr>
        </p:nvGraphicFramePr>
        <p:xfrm>
          <a:off x="7759086" y="3916854"/>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9" name="Tabella 8">
            <a:extLst>
              <a:ext uri="{FF2B5EF4-FFF2-40B4-BE49-F238E27FC236}">
                <a16:creationId xmlns:a16="http://schemas.microsoft.com/office/drawing/2014/main" id="{2B943476-3EB1-47F4-A8E0-49713F1002A6}"/>
              </a:ext>
            </a:extLst>
          </p:cNvPr>
          <p:cNvGraphicFramePr>
            <a:graphicFrameLocks noGrp="1"/>
          </p:cNvGraphicFramePr>
          <p:nvPr>
            <p:extLst>
              <p:ext uri="{D42A27DB-BD31-4B8C-83A1-F6EECF244321}">
                <p14:modId xmlns:p14="http://schemas.microsoft.com/office/powerpoint/2010/main" val="2945295031"/>
              </p:ext>
            </p:extLst>
          </p:nvPr>
        </p:nvGraphicFramePr>
        <p:xfrm>
          <a:off x="9200228" y="3916854"/>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3192069987"/>
                    </a:ext>
                  </a:extLst>
                </a:gridCol>
              </a:tblGrid>
              <a:tr h="392861">
                <a:tc>
                  <a:txBody>
                    <a:bodyPr/>
                    <a:lstStyle/>
                    <a:p>
                      <a:pPr algn="ctr" fontAlgn="b"/>
                      <a:r>
                        <a:rPr lang="it-IT" sz="2000" b="1" i="1" u="sng" strike="noStrike" dirty="0" err="1">
                          <a:solidFill>
                            <a:schemeClr val="bg1"/>
                          </a:solidFill>
                          <a:effectLst/>
                          <a:latin typeface="Calibri" panose="020F0502020204030204" pitchFamily="34" charset="0"/>
                        </a:rPr>
                        <a:t>Munich</a:t>
                      </a:r>
                      <a:endParaRPr lang="it-IT" sz="2000" b="1" i="1" u="sng" strike="noStrike" dirty="0">
                        <a:solidFill>
                          <a:schemeClr val="bg1"/>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13236741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1502406390"/>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423897700"/>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1060917055"/>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3212291268"/>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68375297"/>
                  </a:ext>
                </a:extLst>
              </a:tr>
            </a:tbl>
          </a:graphicData>
        </a:graphic>
      </p:graphicFrame>
      <p:sp>
        <p:nvSpPr>
          <p:cNvPr id="10" name="Freccia a destra 9">
            <a:extLst>
              <a:ext uri="{FF2B5EF4-FFF2-40B4-BE49-F238E27FC236}">
                <a16:creationId xmlns:a16="http://schemas.microsoft.com/office/drawing/2014/main" id="{BCA4AA68-B715-4BF8-90DE-3976D584125E}"/>
              </a:ext>
            </a:extLst>
          </p:cNvPr>
          <p:cNvSpPr/>
          <p:nvPr/>
        </p:nvSpPr>
        <p:spPr>
          <a:xfrm>
            <a:off x="4935984" y="4643021"/>
            <a:ext cx="938073" cy="58477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5950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FD50C4A5-E283-4209-B0E6-7DCDB3B054E5}"/>
              </a:ext>
            </a:extLst>
          </p:cNvPr>
          <p:cNvSpPr txBox="1"/>
          <p:nvPr/>
        </p:nvSpPr>
        <p:spPr>
          <a:xfrm>
            <a:off x="2139518" y="665825"/>
            <a:ext cx="9428086" cy="584775"/>
          </a:xfrm>
          <a:prstGeom prst="rect">
            <a:avLst/>
          </a:prstGeom>
          <a:noFill/>
        </p:spPr>
        <p:txBody>
          <a:bodyPr wrap="square" rtlCol="0">
            <a:spAutoFit/>
          </a:bodyPr>
          <a:lstStyle/>
          <a:p>
            <a:pPr algn="ctr"/>
            <a:r>
              <a:rPr lang="it-IT" sz="3200" dirty="0">
                <a:latin typeface="Bodoni MT Black" panose="02070A03080606020203" pitchFamily="18" charset="0"/>
              </a:rPr>
              <a:t>One Hot </a:t>
            </a:r>
            <a:r>
              <a:rPr lang="it-IT" sz="3200" dirty="0" err="1">
                <a:latin typeface="Bodoni MT Black" panose="02070A03080606020203" pitchFamily="18" charset="0"/>
              </a:rPr>
              <a:t>Encoding</a:t>
            </a:r>
            <a:r>
              <a:rPr lang="it-IT" sz="3200" dirty="0">
                <a:latin typeface="Bodoni MT Black" panose="02070A03080606020203" pitchFamily="18" charset="0"/>
              </a:rPr>
              <a:t> </a:t>
            </a:r>
            <a:r>
              <a:rPr lang="it-IT" sz="3200" dirty="0" err="1">
                <a:latin typeface="Bodoni MT Black" panose="02070A03080606020203" pitchFamily="18" charset="0"/>
              </a:rPr>
              <a:t>into</a:t>
            </a:r>
            <a:r>
              <a:rPr lang="it-IT" sz="3200" dirty="0">
                <a:latin typeface="Bodoni MT Black" panose="02070A03080606020203" pitchFamily="18" charset="0"/>
              </a:rPr>
              <a:t> k-1 dummy </a:t>
            </a:r>
            <a:r>
              <a:rPr lang="it-IT" sz="3200" dirty="0" err="1">
                <a:latin typeface="Bodoni MT Black" panose="02070A03080606020203" pitchFamily="18" charset="0"/>
              </a:rPr>
              <a:t>variables</a:t>
            </a:r>
            <a:endParaRPr lang="it-IT" sz="3200" dirty="0">
              <a:latin typeface="Bodoni MT Black" panose="02070A03080606020203" pitchFamily="18" charset="0"/>
            </a:endParaRPr>
          </a:p>
        </p:txBody>
      </p:sp>
      <p:graphicFrame>
        <p:nvGraphicFramePr>
          <p:cNvPr id="7" name="Tabella 6">
            <a:extLst>
              <a:ext uri="{FF2B5EF4-FFF2-40B4-BE49-F238E27FC236}">
                <a16:creationId xmlns:a16="http://schemas.microsoft.com/office/drawing/2014/main" id="{0088C73A-3B43-43FB-B148-183FDB080909}"/>
              </a:ext>
            </a:extLst>
          </p:cNvPr>
          <p:cNvGraphicFramePr>
            <a:graphicFrameLocks noGrp="1"/>
          </p:cNvGraphicFramePr>
          <p:nvPr>
            <p:extLst>
              <p:ext uri="{D42A27DB-BD31-4B8C-83A1-F6EECF244321}">
                <p14:modId xmlns:p14="http://schemas.microsoft.com/office/powerpoint/2010/main" val="3471282023"/>
              </p:ext>
            </p:extLst>
          </p:nvPr>
        </p:nvGraphicFramePr>
        <p:xfrm>
          <a:off x="2473910" y="2722806"/>
          <a:ext cx="2293398" cy="2275321"/>
        </p:xfrm>
        <a:graphic>
          <a:graphicData uri="http://schemas.openxmlformats.org/drawingml/2006/table">
            <a:tbl>
              <a:tblPr>
                <a:tableStyleId>{5C22544A-7EE6-4342-B048-85BDC9FD1C3A}</a:tableStyleId>
              </a:tblPr>
              <a:tblGrid>
                <a:gridCol w="229339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u="none" strike="noStrike" dirty="0">
                          <a:effectLst/>
                        </a:rPr>
                        <a:t>Milan</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err="1">
                          <a:effectLst/>
                        </a:rPr>
                        <a:t>Munich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8" name="Tabella 7">
            <a:extLst>
              <a:ext uri="{FF2B5EF4-FFF2-40B4-BE49-F238E27FC236}">
                <a16:creationId xmlns:a16="http://schemas.microsoft.com/office/drawing/2014/main" id="{4E93981A-2528-4B5C-9A31-C215961D0ECD}"/>
              </a:ext>
            </a:extLst>
          </p:cNvPr>
          <p:cNvGraphicFramePr>
            <a:graphicFrameLocks noGrp="1"/>
          </p:cNvGraphicFramePr>
          <p:nvPr>
            <p:extLst>
              <p:ext uri="{D42A27DB-BD31-4B8C-83A1-F6EECF244321}">
                <p14:modId xmlns:p14="http://schemas.microsoft.com/office/powerpoint/2010/main" val="2908809688"/>
              </p:ext>
            </p:extLst>
          </p:nvPr>
        </p:nvGraphicFramePr>
        <p:xfrm>
          <a:off x="7693981" y="2713929"/>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Zurich</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9" name="Tabella 8">
            <a:extLst>
              <a:ext uri="{FF2B5EF4-FFF2-40B4-BE49-F238E27FC236}">
                <a16:creationId xmlns:a16="http://schemas.microsoft.com/office/drawing/2014/main" id="{F300B071-6DD8-4BF8-9EB1-BAFA481D4D0F}"/>
              </a:ext>
            </a:extLst>
          </p:cNvPr>
          <p:cNvGraphicFramePr>
            <a:graphicFrameLocks noGrp="1"/>
          </p:cNvGraphicFramePr>
          <p:nvPr>
            <p:extLst>
              <p:ext uri="{D42A27DB-BD31-4B8C-83A1-F6EECF244321}">
                <p14:modId xmlns:p14="http://schemas.microsoft.com/office/powerpoint/2010/main" val="2847025397"/>
              </p:ext>
            </p:extLst>
          </p:nvPr>
        </p:nvGraphicFramePr>
        <p:xfrm>
          <a:off x="9135123" y="2710809"/>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1" name="Freccia a destra 10">
            <a:extLst>
              <a:ext uri="{FF2B5EF4-FFF2-40B4-BE49-F238E27FC236}">
                <a16:creationId xmlns:a16="http://schemas.microsoft.com/office/drawing/2014/main" id="{C7EC3AC7-0B2C-44A5-8184-0BE86EFC64E0}"/>
              </a:ext>
            </a:extLst>
          </p:cNvPr>
          <p:cNvSpPr/>
          <p:nvPr/>
        </p:nvSpPr>
        <p:spPr>
          <a:xfrm>
            <a:off x="5734974" y="3613211"/>
            <a:ext cx="1216241" cy="47051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1698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graphicFrame>
        <p:nvGraphicFramePr>
          <p:cNvPr id="7" name="Tabella 6">
            <a:extLst>
              <a:ext uri="{FF2B5EF4-FFF2-40B4-BE49-F238E27FC236}">
                <a16:creationId xmlns:a16="http://schemas.microsoft.com/office/drawing/2014/main" id="{0088C73A-3B43-43FB-B148-183FDB080909}"/>
              </a:ext>
            </a:extLst>
          </p:cNvPr>
          <p:cNvGraphicFramePr>
            <a:graphicFrameLocks noGrp="1"/>
          </p:cNvGraphicFramePr>
          <p:nvPr/>
        </p:nvGraphicFramePr>
        <p:xfrm>
          <a:off x="2473910" y="2722806"/>
          <a:ext cx="2293398" cy="2275321"/>
        </p:xfrm>
        <a:graphic>
          <a:graphicData uri="http://schemas.openxmlformats.org/drawingml/2006/table">
            <a:tbl>
              <a:tblPr>
                <a:tableStyleId>{5C22544A-7EE6-4342-B048-85BDC9FD1C3A}</a:tableStyleId>
              </a:tblPr>
              <a:tblGrid>
                <a:gridCol w="229339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u="none" strike="noStrike" dirty="0">
                          <a:effectLst/>
                        </a:rPr>
                        <a:t>Milan</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err="1">
                          <a:effectLst/>
                        </a:rPr>
                        <a:t>Munich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8" name="Tabella 7">
            <a:extLst>
              <a:ext uri="{FF2B5EF4-FFF2-40B4-BE49-F238E27FC236}">
                <a16:creationId xmlns:a16="http://schemas.microsoft.com/office/drawing/2014/main" id="{4E93981A-2528-4B5C-9A31-C215961D0ECD}"/>
              </a:ext>
            </a:extLst>
          </p:cNvPr>
          <p:cNvGraphicFramePr>
            <a:graphicFrameLocks noGrp="1"/>
          </p:cNvGraphicFramePr>
          <p:nvPr>
            <p:extLst>
              <p:ext uri="{D42A27DB-BD31-4B8C-83A1-F6EECF244321}">
                <p14:modId xmlns:p14="http://schemas.microsoft.com/office/powerpoint/2010/main" val="1314554382"/>
              </p:ext>
            </p:extLst>
          </p:nvPr>
        </p:nvGraphicFramePr>
        <p:xfrm>
          <a:off x="7693981" y="2713929"/>
          <a:ext cx="1441142" cy="227532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000000"/>
                          </a:solidFill>
                          <a:effectLst/>
                          <a:latin typeface="Calibri" panose="020F0502020204030204" pitchFamily="34" charset="0"/>
                        </a:rPr>
                        <a:t>2</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2</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3</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1" name="Freccia a destra 10">
            <a:extLst>
              <a:ext uri="{FF2B5EF4-FFF2-40B4-BE49-F238E27FC236}">
                <a16:creationId xmlns:a16="http://schemas.microsoft.com/office/drawing/2014/main" id="{C7EC3AC7-0B2C-44A5-8184-0BE86EFC64E0}"/>
              </a:ext>
            </a:extLst>
          </p:cNvPr>
          <p:cNvSpPr/>
          <p:nvPr/>
        </p:nvSpPr>
        <p:spPr>
          <a:xfrm>
            <a:off x="5734974" y="3613211"/>
            <a:ext cx="1216241" cy="47051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92AF5CE9-6947-465E-BE2B-7D00B5342FBE}"/>
              </a:ext>
            </a:extLst>
          </p:cNvPr>
          <p:cNvSpPr txBox="1"/>
          <p:nvPr/>
        </p:nvSpPr>
        <p:spPr>
          <a:xfrm>
            <a:off x="2148395" y="467160"/>
            <a:ext cx="9428086" cy="1508105"/>
          </a:xfrm>
          <a:prstGeom prst="rect">
            <a:avLst/>
          </a:prstGeom>
          <a:noFill/>
        </p:spPr>
        <p:txBody>
          <a:bodyPr wrap="square" rtlCol="0">
            <a:spAutoFit/>
          </a:bodyPr>
          <a:lstStyle/>
          <a:p>
            <a:pPr algn="ctr"/>
            <a:r>
              <a:rPr lang="it-IT" sz="4400" dirty="0">
                <a:latin typeface="Bodoni MT Black" panose="02070A03080606020203" pitchFamily="18" charset="0"/>
              </a:rPr>
              <a:t>Label </a:t>
            </a:r>
            <a:r>
              <a:rPr lang="it-IT" sz="4400" dirty="0" err="1">
                <a:latin typeface="Bodoni MT Black" panose="02070A03080606020203" pitchFamily="18" charset="0"/>
              </a:rPr>
              <a:t>Encoding</a:t>
            </a:r>
            <a:endParaRPr lang="it-IT" sz="4400" dirty="0">
              <a:latin typeface="Bodoni MT Black" panose="02070A03080606020203" pitchFamily="18" charset="0"/>
            </a:endParaRPr>
          </a:p>
          <a:p>
            <a:pPr algn="just"/>
            <a:r>
              <a:rPr lang="en-US" sz="2400" dirty="0">
                <a:latin typeface="Bodoni MT Black" panose="02070A03080606020203" pitchFamily="18" charset="0"/>
              </a:rPr>
              <a:t>It’s the process used to replace labels with numbers from 1 to n distinct categories of the variable.</a:t>
            </a:r>
            <a:endParaRPr lang="it-IT" sz="2400" dirty="0">
              <a:latin typeface="Bodoni MT Black" panose="02070A03080606020203" pitchFamily="18" charset="0"/>
            </a:endParaRPr>
          </a:p>
        </p:txBody>
      </p:sp>
    </p:spTree>
    <p:extLst>
      <p:ext uri="{BB962C8B-B14F-4D97-AF65-F5344CB8AC3E}">
        <p14:creationId xmlns:p14="http://schemas.microsoft.com/office/powerpoint/2010/main" val="1288376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graphicFrame>
        <p:nvGraphicFramePr>
          <p:cNvPr id="7" name="Tabella 6">
            <a:extLst>
              <a:ext uri="{FF2B5EF4-FFF2-40B4-BE49-F238E27FC236}">
                <a16:creationId xmlns:a16="http://schemas.microsoft.com/office/drawing/2014/main" id="{0088C73A-3B43-43FB-B148-183FDB080909}"/>
              </a:ext>
            </a:extLst>
          </p:cNvPr>
          <p:cNvGraphicFramePr>
            <a:graphicFrameLocks noGrp="1"/>
          </p:cNvGraphicFramePr>
          <p:nvPr>
            <p:extLst>
              <p:ext uri="{D42A27DB-BD31-4B8C-83A1-F6EECF244321}">
                <p14:modId xmlns:p14="http://schemas.microsoft.com/office/powerpoint/2010/main" val="3574386904"/>
              </p:ext>
            </p:extLst>
          </p:nvPr>
        </p:nvGraphicFramePr>
        <p:xfrm>
          <a:off x="402080" y="2852151"/>
          <a:ext cx="2021884" cy="1924031"/>
        </p:xfrm>
        <a:graphic>
          <a:graphicData uri="http://schemas.openxmlformats.org/drawingml/2006/table">
            <a:tbl>
              <a:tblPr>
                <a:tableStyleId>{5C22544A-7EE6-4342-B048-85BDC9FD1C3A}</a:tableStyleId>
              </a:tblPr>
              <a:tblGrid>
                <a:gridCol w="2021884">
                  <a:extLst>
                    <a:ext uri="{9D8B030D-6E8A-4147-A177-3AD203B41FA5}">
                      <a16:colId xmlns:a16="http://schemas.microsoft.com/office/drawing/2014/main" val="1634895223"/>
                    </a:ext>
                  </a:extLst>
                </a:gridCol>
              </a:tblGrid>
              <a:tr h="332206">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18365">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18365">
                <a:tc>
                  <a:txBody>
                    <a:bodyPr/>
                    <a:lstStyle/>
                    <a:p>
                      <a:pPr algn="ctr" fontAlgn="b"/>
                      <a:r>
                        <a:rPr lang="it-IT" sz="1600" b="1" u="none" strike="noStrike" dirty="0">
                          <a:effectLst/>
                        </a:rPr>
                        <a:t>Milan</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18365">
                <a:tc>
                  <a:txBody>
                    <a:bodyPr/>
                    <a:lstStyle/>
                    <a:p>
                      <a:pPr algn="ctr" fontAlgn="b"/>
                      <a:r>
                        <a:rPr lang="it-IT" sz="1600" b="1" i="0" u="none" strike="noStrike" dirty="0">
                          <a:solidFill>
                            <a:srgbClr val="000000"/>
                          </a:solidFill>
                          <a:effectLst/>
                          <a:latin typeface="Calibri" panose="020F0502020204030204" pitchFamily="34" charset="0"/>
                        </a:rPr>
                        <a:t>Milan</a:t>
                      </a:r>
                    </a:p>
                  </a:txBody>
                  <a:tcPr marL="7620" marR="7620" marT="7620" marB="0" anchor="b">
                    <a:solidFill>
                      <a:srgbClr val="00B050"/>
                    </a:solidFill>
                  </a:tcPr>
                </a:tc>
                <a:extLst>
                  <a:ext uri="{0D108BD9-81ED-4DB2-BD59-A6C34878D82A}">
                    <a16:rowId xmlns:a16="http://schemas.microsoft.com/office/drawing/2014/main" val="2258252933"/>
                  </a:ext>
                </a:extLst>
              </a:tr>
              <a:tr h="318365">
                <a:tc>
                  <a:txBody>
                    <a:bodyPr/>
                    <a:lstStyle/>
                    <a:p>
                      <a:pPr algn="ctr" fontAlgn="b"/>
                      <a:r>
                        <a:rPr lang="it-IT" sz="1600" b="1" u="none" strike="noStrike" dirty="0">
                          <a:effectLst/>
                        </a:rPr>
                        <a:t>Zurich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18365">
                <a:tc>
                  <a:txBody>
                    <a:bodyPr/>
                    <a:lstStyle/>
                    <a:p>
                      <a:pPr algn="ctr" fontAlgn="b"/>
                      <a:r>
                        <a:rPr lang="it-IT" sz="1600" b="1" u="none" strike="noStrike" dirty="0" err="1">
                          <a:effectLst/>
                        </a:rPr>
                        <a:t>Munich</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1" name="Freccia a destra 10">
            <a:extLst>
              <a:ext uri="{FF2B5EF4-FFF2-40B4-BE49-F238E27FC236}">
                <a16:creationId xmlns:a16="http://schemas.microsoft.com/office/drawing/2014/main" id="{C7EC3AC7-0B2C-44A5-8184-0BE86EFC64E0}"/>
              </a:ext>
            </a:extLst>
          </p:cNvPr>
          <p:cNvSpPr/>
          <p:nvPr/>
        </p:nvSpPr>
        <p:spPr>
          <a:xfrm>
            <a:off x="4188308" y="3486800"/>
            <a:ext cx="942986" cy="654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92AF5CE9-6947-465E-BE2B-7D00B5342FBE}"/>
              </a:ext>
            </a:extLst>
          </p:cNvPr>
          <p:cNvSpPr txBox="1"/>
          <p:nvPr/>
        </p:nvSpPr>
        <p:spPr>
          <a:xfrm>
            <a:off x="2148395" y="467160"/>
            <a:ext cx="9428086" cy="2246769"/>
          </a:xfrm>
          <a:prstGeom prst="rect">
            <a:avLst/>
          </a:prstGeom>
          <a:noFill/>
        </p:spPr>
        <p:txBody>
          <a:bodyPr wrap="square" rtlCol="0">
            <a:spAutoFit/>
          </a:bodyPr>
          <a:lstStyle/>
          <a:p>
            <a:pPr algn="ctr"/>
            <a:r>
              <a:rPr lang="it-IT" sz="4400" dirty="0">
                <a:latin typeface="Bodoni MT Black" panose="02070A03080606020203" pitchFamily="18" charset="0"/>
              </a:rPr>
              <a:t>Target </a:t>
            </a:r>
            <a:r>
              <a:rPr lang="it-IT" sz="4400" dirty="0" err="1">
                <a:latin typeface="Bodoni MT Black" panose="02070A03080606020203" pitchFamily="18" charset="0"/>
              </a:rPr>
              <a:t>Encoding</a:t>
            </a:r>
            <a:endParaRPr lang="it-IT" sz="4400" dirty="0">
              <a:latin typeface="Bodoni MT Black" panose="02070A03080606020203" pitchFamily="18" charset="0"/>
            </a:endParaRPr>
          </a:p>
          <a:p>
            <a:pPr algn="just"/>
            <a:r>
              <a:rPr lang="en-US" sz="2400" dirty="0">
                <a:latin typeface="Bodoni MT Black" panose="02070A03080606020203" pitchFamily="18" charset="0"/>
              </a:rPr>
              <a:t>With target encoding, each category is replaced with the probability of the target value for samples having that category. The “target value” is the value of our model is trying to predict. </a:t>
            </a:r>
            <a:endParaRPr lang="it-IT" sz="2400" dirty="0">
              <a:latin typeface="Bodoni MT Black" panose="02070A03080606020203" pitchFamily="18" charset="0"/>
            </a:endParaRPr>
          </a:p>
        </p:txBody>
      </p:sp>
      <p:graphicFrame>
        <p:nvGraphicFramePr>
          <p:cNvPr id="9" name="Tabella 8">
            <a:extLst>
              <a:ext uri="{FF2B5EF4-FFF2-40B4-BE49-F238E27FC236}">
                <a16:creationId xmlns:a16="http://schemas.microsoft.com/office/drawing/2014/main" id="{FCF94418-DB52-49B4-AA44-A47A99E1611B}"/>
              </a:ext>
            </a:extLst>
          </p:cNvPr>
          <p:cNvGraphicFramePr>
            <a:graphicFrameLocks noGrp="1"/>
          </p:cNvGraphicFramePr>
          <p:nvPr>
            <p:extLst>
              <p:ext uri="{D42A27DB-BD31-4B8C-83A1-F6EECF244321}">
                <p14:modId xmlns:p14="http://schemas.microsoft.com/office/powerpoint/2010/main" val="2621623688"/>
              </p:ext>
            </p:extLst>
          </p:nvPr>
        </p:nvGraphicFramePr>
        <p:xfrm>
          <a:off x="2413792" y="2852151"/>
          <a:ext cx="1441142" cy="1924031"/>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32206">
                <a:tc>
                  <a:txBody>
                    <a:bodyPr/>
                    <a:lstStyle/>
                    <a:p>
                      <a:pPr algn="ctr" fontAlgn="b"/>
                      <a:r>
                        <a:rPr lang="it-IT" sz="2000" b="1" i="1" u="sng" strike="noStrike" dirty="0">
                          <a:solidFill>
                            <a:schemeClr val="bg1"/>
                          </a:solidFill>
                          <a:effectLst/>
                          <a:latin typeface="Calibri" panose="020F0502020204030204" pitchFamily="34" charset="0"/>
                        </a:rPr>
                        <a:t>Target</a:t>
                      </a:r>
                    </a:p>
                  </a:txBody>
                  <a:tcPr marL="7620" marR="7620" marT="7620" marB="0" anchor="b">
                    <a:solidFill>
                      <a:srgbClr val="00B050"/>
                    </a:solidFill>
                  </a:tcPr>
                </a:tc>
                <a:extLst>
                  <a:ext uri="{0D108BD9-81ED-4DB2-BD59-A6C34878D82A}">
                    <a16:rowId xmlns:a16="http://schemas.microsoft.com/office/drawing/2014/main" val="1261852039"/>
                  </a:ext>
                </a:extLst>
              </a:tr>
              <a:tr h="31836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18365">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3626919965"/>
                  </a:ext>
                </a:extLst>
              </a:tr>
              <a:tr h="31836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258252933"/>
                  </a:ext>
                </a:extLst>
              </a:tr>
              <a:tr h="31836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18365">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13" name="Tabella 12">
            <a:extLst>
              <a:ext uri="{FF2B5EF4-FFF2-40B4-BE49-F238E27FC236}">
                <a16:creationId xmlns:a16="http://schemas.microsoft.com/office/drawing/2014/main" id="{F4CD980F-9941-496C-B80A-773BBFE1A3A6}"/>
              </a:ext>
            </a:extLst>
          </p:cNvPr>
          <p:cNvGraphicFramePr>
            <a:graphicFrameLocks noGrp="1"/>
          </p:cNvGraphicFramePr>
          <p:nvPr>
            <p:extLst>
              <p:ext uri="{D42A27DB-BD31-4B8C-83A1-F6EECF244321}">
                <p14:modId xmlns:p14="http://schemas.microsoft.com/office/powerpoint/2010/main" val="1497190836"/>
              </p:ext>
            </p:extLst>
          </p:nvPr>
        </p:nvGraphicFramePr>
        <p:xfrm>
          <a:off x="5290158" y="2882480"/>
          <a:ext cx="1441142" cy="1877437"/>
        </p:xfrm>
        <a:graphic>
          <a:graphicData uri="http://schemas.openxmlformats.org/drawingml/2006/table">
            <a:tbl>
              <a:tblPr>
                <a:tableStyleId>{5C22544A-7EE6-4342-B048-85BDC9FD1C3A}</a:tableStyleId>
              </a:tblPr>
              <a:tblGrid>
                <a:gridCol w="1441142">
                  <a:extLst>
                    <a:ext uri="{9D8B030D-6E8A-4147-A177-3AD203B41FA5}">
                      <a16:colId xmlns:a16="http://schemas.microsoft.com/office/drawing/2014/main" val="1634895223"/>
                    </a:ext>
                  </a:extLst>
                </a:gridCol>
              </a:tblGrid>
              <a:tr h="324162">
                <a:tc>
                  <a:txBody>
                    <a:bodyPr/>
                    <a:lstStyle/>
                    <a:p>
                      <a:pPr algn="ctr" fontAlgn="b"/>
                      <a:r>
                        <a:rPr lang="it-IT" sz="2000" b="1" i="1" u="sng" strike="noStrike" dirty="0">
                          <a:solidFill>
                            <a:schemeClr val="bg1"/>
                          </a:solidFill>
                          <a:effectLst/>
                          <a:latin typeface="Calibri" panose="020F0502020204030204" pitchFamily="34" charset="0"/>
                        </a:rPr>
                        <a:t>City</a:t>
                      </a:r>
                    </a:p>
                  </a:txBody>
                  <a:tcPr marL="7620" marR="7620" marT="7620" marB="0" anchor="b">
                    <a:solidFill>
                      <a:srgbClr val="00B050"/>
                    </a:solidFill>
                  </a:tcPr>
                </a:tc>
                <a:extLst>
                  <a:ext uri="{0D108BD9-81ED-4DB2-BD59-A6C34878D82A}">
                    <a16:rowId xmlns:a16="http://schemas.microsoft.com/office/drawing/2014/main" val="1261852039"/>
                  </a:ext>
                </a:extLst>
              </a:tr>
              <a:tr h="31065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618783843"/>
                  </a:ext>
                </a:extLst>
              </a:tr>
              <a:tr h="310655">
                <a:tc>
                  <a:txBody>
                    <a:bodyPr/>
                    <a:lstStyle/>
                    <a:p>
                      <a:pPr algn="ctr" fontAlgn="b"/>
                      <a:r>
                        <a:rPr lang="it-IT" sz="1600" b="1" i="0" u="none" strike="noStrike" dirty="0">
                          <a:solidFill>
                            <a:srgbClr val="000000"/>
                          </a:solidFill>
                          <a:effectLst/>
                          <a:latin typeface="Calibri" panose="020F0502020204030204" pitchFamily="34" charset="0"/>
                        </a:rPr>
                        <a:t>0,5</a:t>
                      </a:r>
                    </a:p>
                  </a:txBody>
                  <a:tcPr marL="7620" marR="7620" marT="7620" marB="0" anchor="b">
                    <a:solidFill>
                      <a:srgbClr val="00B050"/>
                    </a:solidFill>
                  </a:tcPr>
                </a:tc>
                <a:extLst>
                  <a:ext uri="{0D108BD9-81ED-4DB2-BD59-A6C34878D82A}">
                    <a16:rowId xmlns:a16="http://schemas.microsoft.com/office/drawing/2014/main" val="3626919965"/>
                  </a:ext>
                </a:extLst>
              </a:tr>
              <a:tr h="310655">
                <a:tc>
                  <a:txBody>
                    <a:bodyPr/>
                    <a:lstStyle/>
                    <a:p>
                      <a:pPr algn="ctr" fontAlgn="b"/>
                      <a:r>
                        <a:rPr lang="it-IT" sz="1600" b="1" i="0" u="none" strike="noStrike" dirty="0">
                          <a:solidFill>
                            <a:srgbClr val="000000"/>
                          </a:solidFill>
                          <a:effectLst/>
                          <a:latin typeface="Calibri" panose="020F0502020204030204" pitchFamily="34" charset="0"/>
                        </a:rPr>
                        <a:t>0,5</a:t>
                      </a:r>
                    </a:p>
                  </a:txBody>
                  <a:tcPr marL="7620" marR="7620" marT="7620" marB="0" anchor="b">
                    <a:solidFill>
                      <a:srgbClr val="00B050"/>
                    </a:solidFill>
                  </a:tcPr>
                </a:tc>
                <a:extLst>
                  <a:ext uri="{0D108BD9-81ED-4DB2-BD59-A6C34878D82A}">
                    <a16:rowId xmlns:a16="http://schemas.microsoft.com/office/drawing/2014/main" val="2258252933"/>
                  </a:ext>
                </a:extLst>
              </a:tr>
              <a:tr h="310655">
                <a:tc>
                  <a:txBody>
                    <a:bodyPr/>
                    <a:lstStyle/>
                    <a:p>
                      <a:pPr algn="ctr" fontAlgn="b"/>
                      <a:r>
                        <a:rPr lang="it-IT" sz="1600" b="1" i="0" u="none" strike="noStrike" dirty="0">
                          <a:solidFill>
                            <a:srgbClr val="000000"/>
                          </a:solidFill>
                          <a:effectLst/>
                          <a:latin typeface="Calibri" panose="020F0502020204030204" pitchFamily="34" charset="0"/>
                        </a:rPr>
                        <a:t>1</a:t>
                      </a:r>
                    </a:p>
                  </a:txBody>
                  <a:tcPr marL="7620" marR="7620" marT="7620" marB="0" anchor="b">
                    <a:solidFill>
                      <a:srgbClr val="00B050"/>
                    </a:solidFill>
                  </a:tcPr>
                </a:tc>
                <a:extLst>
                  <a:ext uri="{0D108BD9-81ED-4DB2-BD59-A6C34878D82A}">
                    <a16:rowId xmlns:a16="http://schemas.microsoft.com/office/drawing/2014/main" val="2147675803"/>
                  </a:ext>
                </a:extLst>
              </a:tr>
              <a:tr h="310655">
                <a:tc>
                  <a:txBody>
                    <a:bodyPr/>
                    <a:lstStyle/>
                    <a:p>
                      <a:pPr algn="ctr" fontAlgn="b"/>
                      <a:r>
                        <a:rPr lang="it-IT" sz="1600" b="1" i="0" u="none" strike="noStrike" dirty="0">
                          <a:solidFill>
                            <a:srgbClr val="000000"/>
                          </a:solidFill>
                          <a:effectLst/>
                          <a:latin typeface="Calibri" panose="020F0502020204030204" pitchFamily="34" charset="0"/>
                        </a:rPr>
                        <a:t>0</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3" name="Tabella 2">
            <a:extLst>
              <a:ext uri="{FF2B5EF4-FFF2-40B4-BE49-F238E27FC236}">
                <a16:creationId xmlns:a16="http://schemas.microsoft.com/office/drawing/2014/main" id="{E50F53B9-0ABF-4309-9B36-4DE55E9CBEA3}"/>
              </a:ext>
            </a:extLst>
          </p:cNvPr>
          <p:cNvGraphicFramePr>
            <a:graphicFrameLocks noGrp="1"/>
          </p:cNvGraphicFramePr>
          <p:nvPr>
            <p:extLst>
              <p:ext uri="{D42A27DB-BD31-4B8C-83A1-F6EECF244321}">
                <p14:modId xmlns:p14="http://schemas.microsoft.com/office/powerpoint/2010/main" val="1814337909"/>
              </p:ext>
            </p:extLst>
          </p:nvPr>
        </p:nvGraphicFramePr>
        <p:xfrm>
          <a:off x="7577585" y="2852151"/>
          <a:ext cx="4212334" cy="1924030"/>
        </p:xfrm>
        <a:graphic>
          <a:graphicData uri="http://schemas.openxmlformats.org/drawingml/2006/table">
            <a:tbl>
              <a:tblPr>
                <a:tableStyleId>{5C22544A-7EE6-4342-B048-85BDC9FD1C3A}</a:tableStyleId>
              </a:tblPr>
              <a:tblGrid>
                <a:gridCol w="1486706">
                  <a:extLst>
                    <a:ext uri="{9D8B030D-6E8A-4147-A177-3AD203B41FA5}">
                      <a16:colId xmlns:a16="http://schemas.microsoft.com/office/drawing/2014/main" val="3404681877"/>
                    </a:ext>
                  </a:extLst>
                </a:gridCol>
                <a:gridCol w="743353">
                  <a:extLst>
                    <a:ext uri="{9D8B030D-6E8A-4147-A177-3AD203B41FA5}">
                      <a16:colId xmlns:a16="http://schemas.microsoft.com/office/drawing/2014/main" val="12988557"/>
                    </a:ext>
                  </a:extLst>
                </a:gridCol>
                <a:gridCol w="743353">
                  <a:extLst>
                    <a:ext uri="{9D8B030D-6E8A-4147-A177-3AD203B41FA5}">
                      <a16:colId xmlns:a16="http://schemas.microsoft.com/office/drawing/2014/main" val="1936552668"/>
                    </a:ext>
                  </a:extLst>
                </a:gridCol>
                <a:gridCol w="1238922">
                  <a:extLst>
                    <a:ext uri="{9D8B030D-6E8A-4147-A177-3AD203B41FA5}">
                      <a16:colId xmlns:a16="http://schemas.microsoft.com/office/drawing/2014/main" val="1036568596"/>
                    </a:ext>
                  </a:extLst>
                </a:gridCol>
              </a:tblGrid>
              <a:tr h="384806">
                <a:tc>
                  <a:txBody>
                    <a:bodyPr/>
                    <a:lstStyle/>
                    <a:p>
                      <a:pPr algn="ctr" fontAlgn="b"/>
                      <a:endParaRPr lang="it-IT" sz="1600" b="0" i="0" u="none" strike="noStrike" dirty="0">
                        <a:solidFill>
                          <a:srgbClr val="000000"/>
                        </a:solidFill>
                        <a:effectLst/>
                        <a:latin typeface="+mn-lt"/>
                      </a:endParaRPr>
                    </a:p>
                  </a:txBody>
                  <a:tcPr marL="7620" marR="7620" marT="7620" marB="0" anchor="b">
                    <a:solidFill>
                      <a:srgbClr val="00B050"/>
                    </a:solidFill>
                  </a:tcPr>
                </a:tc>
                <a:tc gridSpan="2">
                  <a:txBody>
                    <a:bodyPr/>
                    <a:lstStyle/>
                    <a:p>
                      <a:pPr algn="ctr" fontAlgn="b"/>
                      <a:r>
                        <a:rPr lang="it-IT" sz="1600" b="1" i="1" u="sng" strike="noStrike" dirty="0">
                          <a:solidFill>
                            <a:schemeClr val="bg1"/>
                          </a:solidFill>
                          <a:effectLst/>
                          <a:latin typeface="+mn-lt"/>
                        </a:rPr>
                        <a:t>Target</a:t>
                      </a:r>
                    </a:p>
                  </a:txBody>
                  <a:tcPr marL="7620" marR="7620" marT="7620" marB="0" anchor="b">
                    <a:solidFill>
                      <a:srgbClr val="00B050"/>
                    </a:solidFill>
                  </a:tcPr>
                </a:tc>
                <a:tc hMerge="1">
                  <a:txBody>
                    <a:bodyPr/>
                    <a:lstStyle/>
                    <a:p>
                      <a:endParaRPr lang="it-IT"/>
                    </a:p>
                  </a:txBody>
                  <a:tcPr/>
                </a:tc>
                <a:tc>
                  <a:txBody>
                    <a:bodyPr/>
                    <a:lstStyle/>
                    <a:p>
                      <a:pPr algn="ctr" fontAlgn="b"/>
                      <a:endParaRPr lang="it-IT" sz="1600" b="0" i="0" u="none" strike="noStrike" dirty="0">
                        <a:solidFill>
                          <a:srgbClr val="000000"/>
                        </a:solidFill>
                        <a:effectLst/>
                        <a:latin typeface="+mn-lt"/>
                      </a:endParaRPr>
                    </a:p>
                  </a:txBody>
                  <a:tcPr marL="7620" marR="7620" marT="7620" marB="0" anchor="b">
                    <a:solidFill>
                      <a:srgbClr val="00B050"/>
                    </a:solidFill>
                  </a:tcPr>
                </a:tc>
                <a:extLst>
                  <a:ext uri="{0D108BD9-81ED-4DB2-BD59-A6C34878D82A}">
                    <a16:rowId xmlns:a16="http://schemas.microsoft.com/office/drawing/2014/main" val="1242254180"/>
                  </a:ext>
                </a:extLst>
              </a:tr>
              <a:tr h="384806">
                <a:tc>
                  <a:txBody>
                    <a:bodyPr/>
                    <a:lstStyle/>
                    <a:p>
                      <a:pPr algn="ctr" fontAlgn="b"/>
                      <a:r>
                        <a:rPr lang="it-IT" sz="1600" b="1" i="1" u="sng" strike="noStrike" dirty="0">
                          <a:solidFill>
                            <a:schemeClr val="bg1"/>
                          </a:solidFill>
                          <a:effectLst/>
                          <a:latin typeface="+mn-lt"/>
                        </a:rPr>
                        <a:t>City</a:t>
                      </a:r>
                    </a:p>
                  </a:txBody>
                  <a:tcPr marL="7620" marR="7620" marT="7620" marB="0" anchor="b">
                    <a:solidFill>
                      <a:srgbClr val="00B050"/>
                    </a:solidFill>
                  </a:tcPr>
                </a:tc>
                <a:tc>
                  <a:txBody>
                    <a:bodyPr/>
                    <a:lstStyle/>
                    <a:p>
                      <a:pPr algn="ctr" fontAlgn="b"/>
                      <a:r>
                        <a:rPr lang="it-IT" sz="1600" b="1" u="none" strike="noStrike" dirty="0">
                          <a:solidFill>
                            <a:schemeClr val="bg1"/>
                          </a:solidFill>
                          <a:effectLst/>
                          <a:latin typeface="+mn-lt"/>
                        </a:rPr>
                        <a:t>0</a:t>
                      </a:r>
                      <a:endParaRPr lang="it-IT" sz="1600" b="1" i="0" u="none" strike="noStrike" dirty="0">
                        <a:solidFill>
                          <a:schemeClr val="bg1"/>
                        </a:solidFill>
                        <a:effectLst/>
                        <a:latin typeface="+mn-lt"/>
                      </a:endParaRPr>
                    </a:p>
                  </a:txBody>
                  <a:tcPr marL="7620" marR="7620" marT="7620" marB="0" anchor="b">
                    <a:solidFill>
                      <a:srgbClr val="00B050"/>
                    </a:solidFill>
                  </a:tcPr>
                </a:tc>
                <a:tc>
                  <a:txBody>
                    <a:bodyPr/>
                    <a:lstStyle/>
                    <a:p>
                      <a:pPr algn="ctr" fontAlgn="b"/>
                      <a:r>
                        <a:rPr lang="it-IT" sz="1600" b="1" u="none" strike="noStrike" dirty="0">
                          <a:solidFill>
                            <a:schemeClr val="bg1"/>
                          </a:solidFill>
                          <a:effectLst/>
                          <a:latin typeface="+mn-lt"/>
                        </a:rPr>
                        <a:t>1</a:t>
                      </a:r>
                      <a:endParaRPr lang="it-IT" sz="1600" b="1" i="0" u="none" strike="noStrike" dirty="0">
                        <a:solidFill>
                          <a:schemeClr val="bg1"/>
                        </a:solidFill>
                        <a:effectLst/>
                        <a:latin typeface="+mn-lt"/>
                      </a:endParaRPr>
                    </a:p>
                  </a:txBody>
                  <a:tcPr marL="7620" marR="7620" marT="7620" marB="0" anchor="b">
                    <a:solidFill>
                      <a:srgbClr val="00B050"/>
                    </a:solidFill>
                  </a:tcPr>
                </a:tc>
                <a:tc>
                  <a:txBody>
                    <a:bodyPr/>
                    <a:lstStyle/>
                    <a:p>
                      <a:pPr algn="ctr" fontAlgn="b"/>
                      <a:r>
                        <a:rPr lang="it-IT" sz="1600" b="1" i="1" u="sng" strike="noStrike" dirty="0" err="1">
                          <a:solidFill>
                            <a:schemeClr val="bg1"/>
                          </a:solidFill>
                          <a:effectLst/>
                          <a:latin typeface="+mn-lt"/>
                        </a:rPr>
                        <a:t>Probability</a:t>
                      </a:r>
                      <a:r>
                        <a:rPr lang="it-IT" sz="1600" b="1" i="1" u="sng" strike="noStrike" dirty="0">
                          <a:solidFill>
                            <a:schemeClr val="bg1"/>
                          </a:solidFill>
                          <a:effectLst/>
                          <a:latin typeface="+mn-lt"/>
                        </a:rPr>
                        <a:t>(1)</a:t>
                      </a:r>
                    </a:p>
                  </a:txBody>
                  <a:tcPr marL="7620" marR="7620" marT="7620" marB="0" anchor="b">
                    <a:solidFill>
                      <a:srgbClr val="00B050"/>
                    </a:solidFill>
                  </a:tcPr>
                </a:tc>
                <a:extLst>
                  <a:ext uri="{0D108BD9-81ED-4DB2-BD59-A6C34878D82A}">
                    <a16:rowId xmlns:a16="http://schemas.microsoft.com/office/drawing/2014/main" val="3335146376"/>
                  </a:ext>
                </a:extLst>
              </a:tr>
              <a:tr h="384806">
                <a:tc>
                  <a:txBody>
                    <a:bodyPr/>
                    <a:lstStyle/>
                    <a:p>
                      <a:pPr algn="ctr" fontAlgn="b"/>
                      <a:r>
                        <a:rPr lang="it-IT" sz="1600" u="none" strike="noStrike" dirty="0">
                          <a:effectLst/>
                          <a:latin typeface="+mn-lt"/>
                        </a:rPr>
                        <a:t>Zurich</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0</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2</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a:effectLst/>
                          <a:latin typeface="+mn-lt"/>
                        </a:rPr>
                        <a:t>1</a:t>
                      </a:r>
                      <a:endParaRPr lang="it-IT" sz="1600" b="0" i="0" u="none" strike="noStrike">
                        <a:solidFill>
                          <a:srgbClr val="000000"/>
                        </a:solidFill>
                        <a:effectLst/>
                        <a:latin typeface="+mn-lt"/>
                      </a:endParaRPr>
                    </a:p>
                  </a:txBody>
                  <a:tcPr marL="7620" marR="7620" marT="7620" marB="0" anchor="b">
                    <a:solidFill>
                      <a:srgbClr val="00B050"/>
                    </a:solidFill>
                  </a:tcPr>
                </a:tc>
                <a:extLst>
                  <a:ext uri="{0D108BD9-81ED-4DB2-BD59-A6C34878D82A}">
                    <a16:rowId xmlns:a16="http://schemas.microsoft.com/office/drawing/2014/main" val="3111916322"/>
                  </a:ext>
                </a:extLst>
              </a:tr>
              <a:tr h="384806">
                <a:tc>
                  <a:txBody>
                    <a:bodyPr/>
                    <a:lstStyle/>
                    <a:p>
                      <a:pPr algn="ctr" fontAlgn="b"/>
                      <a:r>
                        <a:rPr lang="it-IT" sz="1600" u="none" strike="noStrike" dirty="0">
                          <a:effectLst/>
                          <a:latin typeface="+mn-lt"/>
                        </a:rPr>
                        <a:t>Milan</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1</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1</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a:effectLst/>
                          <a:latin typeface="+mn-lt"/>
                        </a:rPr>
                        <a:t>0,5</a:t>
                      </a:r>
                      <a:endParaRPr lang="it-IT" sz="1600" b="0" i="0" u="none" strike="noStrike">
                        <a:solidFill>
                          <a:srgbClr val="000000"/>
                        </a:solidFill>
                        <a:effectLst/>
                        <a:latin typeface="+mn-lt"/>
                      </a:endParaRPr>
                    </a:p>
                  </a:txBody>
                  <a:tcPr marL="7620" marR="7620" marT="7620" marB="0" anchor="b">
                    <a:solidFill>
                      <a:srgbClr val="00B050"/>
                    </a:solidFill>
                  </a:tcPr>
                </a:tc>
                <a:extLst>
                  <a:ext uri="{0D108BD9-81ED-4DB2-BD59-A6C34878D82A}">
                    <a16:rowId xmlns:a16="http://schemas.microsoft.com/office/drawing/2014/main" val="1169733847"/>
                  </a:ext>
                </a:extLst>
              </a:tr>
              <a:tr h="384806">
                <a:tc>
                  <a:txBody>
                    <a:bodyPr/>
                    <a:lstStyle/>
                    <a:p>
                      <a:pPr algn="ctr" fontAlgn="b"/>
                      <a:r>
                        <a:rPr lang="it-IT" sz="1600" u="none" strike="noStrike" dirty="0" err="1">
                          <a:effectLst/>
                          <a:latin typeface="+mn-lt"/>
                        </a:rPr>
                        <a:t>Munich</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1</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0</a:t>
                      </a:r>
                      <a:endParaRPr lang="it-IT" sz="1600" b="0" i="0" u="none" strike="noStrike" dirty="0">
                        <a:solidFill>
                          <a:srgbClr val="000000"/>
                        </a:solidFill>
                        <a:effectLst/>
                        <a:latin typeface="+mn-lt"/>
                      </a:endParaRPr>
                    </a:p>
                  </a:txBody>
                  <a:tcPr marL="7620" marR="7620" marT="7620" marB="0" anchor="b">
                    <a:solidFill>
                      <a:srgbClr val="00B050"/>
                    </a:solidFill>
                  </a:tcPr>
                </a:tc>
                <a:tc>
                  <a:txBody>
                    <a:bodyPr/>
                    <a:lstStyle/>
                    <a:p>
                      <a:pPr algn="ctr" fontAlgn="b"/>
                      <a:r>
                        <a:rPr lang="it-IT" sz="1600" u="none" strike="noStrike" dirty="0">
                          <a:effectLst/>
                          <a:latin typeface="+mn-lt"/>
                        </a:rPr>
                        <a:t>0</a:t>
                      </a:r>
                      <a:endParaRPr lang="it-IT" sz="1600" b="0" i="0" u="none" strike="noStrike" dirty="0">
                        <a:solidFill>
                          <a:srgbClr val="000000"/>
                        </a:solidFill>
                        <a:effectLst/>
                        <a:latin typeface="+mn-lt"/>
                      </a:endParaRPr>
                    </a:p>
                  </a:txBody>
                  <a:tcPr marL="7620" marR="7620" marT="7620" marB="0" anchor="b">
                    <a:solidFill>
                      <a:srgbClr val="00B050"/>
                    </a:solidFill>
                  </a:tcPr>
                </a:tc>
                <a:extLst>
                  <a:ext uri="{0D108BD9-81ED-4DB2-BD59-A6C34878D82A}">
                    <a16:rowId xmlns:a16="http://schemas.microsoft.com/office/drawing/2014/main" val="1869749384"/>
                  </a:ext>
                </a:extLst>
              </a:tr>
            </a:tbl>
          </a:graphicData>
        </a:graphic>
      </p:graphicFrame>
    </p:spTree>
    <p:extLst>
      <p:ext uri="{BB962C8B-B14F-4D97-AF65-F5344CB8AC3E}">
        <p14:creationId xmlns:p14="http://schemas.microsoft.com/office/powerpoint/2010/main" val="3504528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Step_1</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115410" y="1402670"/>
            <a:ext cx="11780667" cy="4524315"/>
          </a:xfrm>
          <a:prstGeom prst="rect">
            <a:avLst/>
          </a:prstGeom>
          <a:noFill/>
        </p:spPr>
        <p:txBody>
          <a:bodyPr wrap="square" rtlCol="0">
            <a:spAutoFit/>
          </a:bodyPr>
          <a:lstStyle/>
          <a:p>
            <a:pPr algn="ctr"/>
            <a:r>
              <a:rPr lang="it-IT" dirty="0" err="1"/>
              <a:t>Wokshop</a:t>
            </a:r>
            <a:r>
              <a:rPr lang="it-IT" dirty="0"/>
              <a:t> session:</a:t>
            </a:r>
          </a:p>
          <a:p>
            <a:pPr algn="just"/>
            <a:r>
              <a:rPr lang="it-IT" dirty="0">
                <a:hlinkClick r:id="rId3"/>
              </a:rPr>
              <a:t>https://github.com/claudio1975/SDS2020/blob/master/notebooks/workshop/0_An_Experimental_EDA_for_a_classification_task.ipynb</a:t>
            </a:r>
            <a:endParaRPr lang="it-IT" dirty="0"/>
          </a:p>
          <a:p>
            <a:pPr algn="just"/>
            <a:r>
              <a:rPr lang="it-IT" dirty="0">
                <a:hlinkClick r:id="rId4"/>
              </a:rPr>
              <a:t>https://github.com/claudio1975/SDS2020/blob/master/notebooks/workshop/1_An_Experimental_EDA_for_a_classification_task.ipynb</a:t>
            </a:r>
            <a:endParaRPr lang="it-IT" dirty="0"/>
          </a:p>
          <a:p>
            <a:pPr algn="ctr"/>
            <a:r>
              <a:rPr lang="it-IT" dirty="0" err="1"/>
              <a:t>Laboratory</a:t>
            </a:r>
            <a:r>
              <a:rPr lang="it-IT" dirty="0"/>
              <a:t> Session:</a:t>
            </a:r>
          </a:p>
          <a:p>
            <a:pPr algn="just"/>
            <a:r>
              <a:rPr lang="it-IT" dirty="0">
                <a:hlinkClick r:id="rId5"/>
              </a:rPr>
              <a:t>https://github.com/claudio1975/SDS2020/blob/master/notebooks/laboratory/0_Lab_Experimental_EDA_for_a_classification_task.ipynb</a:t>
            </a:r>
            <a:endParaRPr lang="it-IT" dirty="0"/>
          </a:p>
          <a:p>
            <a:pPr algn="just"/>
            <a:r>
              <a:rPr lang="it-IT" dirty="0">
                <a:hlinkClick r:id="rId6"/>
              </a:rPr>
              <a:t>https://github.com/claudio1975/SDS2020/blob/master/notebooks/laboratory/1a_Lab_An_Experimental_EDA.ipynb</a:t>
            </a:r>
            <a:endParaRPr lang="it-IT" dirty="0"/>
          </a:p>
          <a:p>
            <a:pPr algn="just"/>
            <a:r>
              <a:rPr lang="it-IT" dirty="0">
                <a:hlinkClick r:id="rId7"/>
              </a:rPr>
              <a:t>https://github.com/claudio1975/SDS2020/blob/master/notebooks/laboratory/1b_Lab_An_Experimental_EDA.ipynb</a:t>
            </a:r>
            <a:endParaRPr lang="it-IT" dirty="0"/>
          </a:p>
          <a:p>
            <a:pPr algn="just"/>
            <a:r>
              <a:rPr lang="it-IT" dirty="0">
                <a:hlinkClick r:id="rId8"/>
              </a:rPr>
              <a:t>https://github.com/claudio1975/SDS2020/blob/master/notebooks/laboratory/1c_Lab_An_Experimental_EDA.ipynb</a:t>
            </a:r>
            <a:endParaRPr lang="it-IT" dirty="0"/>
          </a:p>
          <a:p>
            <a:pPr algn="ctr"/>
            <a:r>
              <a:rPr lang="it-IT" dirty="0"/>
              <a:t>Challenge </a:t>
            </a:r>
            <a:r>
              <a:rPr lang="it-IT" dirty="0" err="1"/>
              <a:t>yourself</a:t>
            </a:r>
            <a:r>
              <a:rPr lang="it-IT" dirty="0"/>
              <a:t>:</a:t>
            </a:r>
          </a:p>
          <a:p>
            <a:pPr algn="just"/>
            <a:r>
              <a:rPr lang="it-IT" dirty="0">
                <a:hlinkClick r:id="rId9"/>
              </a:rPr>
              <a:t>https://github.com/claudio1975/SDS2020/blob/master/notebooks/laboratory/exercises/1a_Ex_An_Experimental_EDA.ipynb</a:t>
            </a:r>
            <a:endParaRPr lang="it-IT" dirty="0"/>
          </a:p>
          <a:p>
            <a:pPr algn="just"/>
            <a:r>
              <a:rPr lang="it-IT" dirty="0">
                <a:hlinkClick r:id="rId10"/>
              </a:rPr>
              <a:t>https://github.com/claudio1975/SDS2020/blob/master/notebooks/laboratory/exercises/1b </a:t>
            </a:r>
            <a:r>
              <a:rPr lang="it-IT" dirty="0" err="1">
                <a:hlinkClick r:id="rId10"/>
              </a:rPr>
              <a:t>Ex_An_Experimental_EDA.ipynb</a:t>
            </a:r>
            <a:endParaRPr lang="it-IT" dirty="0"/>
          </a:p>
          <a:p>
            <a:pPr algn="just"/>
            <a:r>
              <a:rPr lang="it-IT" dirty="0">
                <a:hlinkClick r:id="rId11"/>
              </a:rPr>
              <a:t>https://github.com/claudio1975/SDS2020/blob/master/notebooks/laboratory/exercises/1c_Ex_An_Experimental_EDA.ipynb</a:t>
            </a:r>
            <a:endParaRPr lang="it-IT" dirty="0"/>
          </a:p>
          <a:p>
            <a:pPr algn="just"/>
            <a:endParaRPr lang="it-IT" dirty="0"/>
          </a:p>
        </p:txBody>
      </p:sp>
    </p:spTree>
    <p:extLst>
      <p:ext uri="{BB962C8B-B14F-4D97-AF65-F5344CB8AC3E}">
        <p14:creationId xmlns:p14="http://schemas.microsoft.com/office/powerpoint/2010/main" val="2862538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Step_2</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292963" y="4612476"/>
            <a:ext cx="11336785" cy="2092881"/>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with Data Cleaning activity: manage Missing Values. Then check out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356665"/>
            <a:ext cx="4830285" cy="3222490"/>
          </a:xfrm>
          <a:prstGeom prst="rect">
            <a:avLst/>
          </a:prstGeom>
        </p:spPr>
      </p:pic>
    </p:spTree>
    <p:extLst>
      <p:ext uri="{BB962C8B-B14F-4D97-AF65-F5344CB8AC3E}">
        <p14:creationId xmlns:p14="http://schemas.microsoft.com/office/powerpoint/2010/main" val="861103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B0624934-AEB0-43B8-89A8-562070E2AE90}"/>
              </a:ext>
            </a:extLst>
          </p:cNvPr>
          <p:cNvSpPr txBox="1"/>
          <p:nvPr/>
        </p:nvSpPr>
        <p:spPr>
          <a:xfrm>
            <a:off x="2139518" y="665825"/>
            <a:ext cx="9428086" cy="1508105"/>
          </a:xfrm>
          <a:prstGeom prst="rect">
            <a:avLst/>
          </a:prstGeom>
          <a:noFill/>
        </p:spPr>
        <p:txBody>
          <a:bodyPr wrap="square" rtlCol="0">
            <a:spAutoFit/>
          </a:bodyPr>
          <a:lstStyle/>
          <a:p>
            <a:pPr algn="ctr"/>
            <a:r>
              <a:rPr lang="it-IT" sz="4400" dirty="0" err="1">
                <a:latin typeface="Bodoni MT Black" panose="02070A03080606020203" pitchFamily="18" charset="0"/>
              </a:rPr>
              <a:t>Missing</a:t>
            </a:r>
            <a:r>
              <a:rPr lang="it-IT" sz="4400" dirty="0">
                <a:latin typeface="Bodoni MT Black" panose="02070A03080606020203" pitchFamily="18" charset="0"/>
              </a:rPr>
              <a:t> Data </a:t>
            </a:r>
            <a:r>
              <a:rPr lang="it-IT" sz="4400" dirty="0" err="1">
                <a:latin typeface="Bodoni MT Black" panose="02070A03080606020203" pitchFamily="18" charset="0"/>
              </a:rPr>
              <a:t>Imputation</a:t>
            </a:r>
            <a:endParaRPr lang="it-IT" sz="4400" dirty="0">
              <a:latin typeface="Bodoni MT Black" panose="02070A03080606020203" pitchFamily="18" charset="0"/>
            </a:endParaRPr>
          </a:p>
          <a:p>
            <a:pPr algn="just"/>
            <a:r>
              <a:rPr lang="en-US" sz="2400" dirty="0">
                <a:latin typeface="Bodoni MT Black" panose="02070A03080606020203" pitchFamily="18" charset="0"/>
              </a:rPr>
              <a:t>It’s the process used to replace missing data with statistical estimates of the missing values.</a:t>
            </a:r>
            <a:r>
              <a:rPr lang="it-IT" sz="2400" dirty="0">
                <a:latin typeface="Bodoni MT Black" panose="02070A03080606020203" pitchFamily="18" charset="0"/>
              </a:rPr>
              <a:t> </a:t>
            </a:r>
          </a:p>
        </p:txBody>
      </p:sp>
      <p:sp>
        <p:nvSpPr>
          <p:cNvPr id="9" name="Rettangolo 8">
            <a:extLst>
              <a:ext uri="{FF2B5EF4-FFF2-40B4-BE49-F238E27FC236}">
                <a16:creationId xmlns:a16="http://schemas.microsoft.com/office/drawing/2014/main" id="{A1562A60-3D60-40CC-B44D-491A699D0FF0}"/>
              </a:ext>
            </a:extLst>
          </p:cNvPr>
          <p:cNvSpPr/>
          <p:nvPr/>
        </p:nvSpPr>
        <p:spPr>
          <a:xfrm>
            <a:off x="1631364" y="2313944"/>
            <a:ext cx="10296473" cy="1508105"/>
          </a:xfrm>
          <a:prstGeom prst="rect">
            <a:avLst/>
          </a:prstGeom>
        </p:spPr>
        <p:txBody>
          <a:bodyPr wrap="none">
            <a:spAutoFit/>
          </a:bodyPr>
          <a:lstStyle/>
          <a:p>
            <a:pPr algn="ctr"/>
            <a:r>
              <a:rPr lang="it-IT" sz="4400" dirty="0" err="1">
                <a:latin typeface="Bodoni MT Black" panose="02070A03080606020203" pitchFamily="18" charset="0"/>
              </a:rPr>
              <a:t>Mean</a:t>
            </a:r>
            <a:r>
              <a:rPr lang="it-IT" sz="4400" dirty="0">
                <a:latin typeface="Bodoni MT Black" panose="02070A03080606020203" pitchFamily="18" charset="0"/>
              </a:rPr>
              <a:t>/</a:t>
            </a:r>
            <a:r>
              <a:rPr lang="it-IT" sz="4400" dirty="0" err="1">
                <a:latin typeface="Bodoni MT Black" panose="02070A03080606020203" pitchFamily="18" charset="0"/>
              </a:rPr>
              <a:t>Median</a:t>
            </a:r>
            <a:r>
              <a:rPr lang="it-IT" sz="4400" dirty="0">
                <a:latin typeface="Bodoni MT Black" panose="02070A03080606020203" pitchFamily="18" charset="0"/>
              </a:rPr>
              <a:t>/Mode </a:t>
            </a:r>
            <a:r>
              <a:rPr lang="it-IT" sz="4400" dirty="0" err="1">
                <a:latin typeface="Bodoni MT Black" panose="02070A03080606020203" pitchFamily="18" charset="0"/>
              </a:rPr>
              <a:t>imputation</a:t>
            </a:r>
            <a:endParaRPr lang="it-IT" sz="4400" dirty="0">
              <a:latin typeface="Bodoni MT Black" panose="02070A03080606020203" pitchFamily="18" charset="0"/>
            </a:endParaRPr>
          </a:p>
          <a:p>
            <a:pPr algn="just"/>
            <a:r>
              <a:rPr lang="it-IT" sz="2400" dirty="0" err="1">
                <a:latin typeface="Bodoni MT Black" panose="02070A03080606020203" pitchFamily="18" charset="0"/>
              </a:rPr>
              <a:t>It’s</a:t>
            </a:r>
            <a:r>
              <a:rPr lang="it-IT" sz="2400" dirty="0">
                <a:latin typeface="Bodoni MT Black" panose="02070A03080606020203" pitchFamily="18" charset="0"/>
              </a:rPr>
              <a:t> the </a:t>
            </a:r>
            <a:r>
              <a:rPr lang="it-IT" sz="2400" dirty="0" err="1">
                <a:latin typeface="Bodoni MT Black" panose="02070A03080606020203" pitchFamily="18" charset="0"/>
              </a:rPr>
              <a:t>process</a:t>
            </a:r>
            <a:r>
              <a:rPr lang="it-IT" sz="2400" dirty="0">
                <a:latin typeface="Bodoni MT Black" panose="02070A03080606020203" pitchFamily="18" charset="0"/>
              </a:rPr>
              <a:t> </a:t>
            </a:r>
            <a:r>
              <a:rPr lang="it-IT" sz="2400" dirty="0" err="1">
                <a:latin typeface="Bodoni MT Black" panose="02070A03080606020203" pitchFamily="18" charset="0"/>
              </a:rPr>
              <a:t>based</a:t>
            </a:r>
            <a:r>
              <a:rPr lang="it-IT" sz="2400" dirty="0">
                <a:latin typeface="Bodoni MT Black" panose="02070A03080606020203" pitchFamily="18" charset="0"/>
              </a:rPr>
              <a:t> to </a:t>
            </a:r>
            <a:r>
              <a:rPr lang="it-IT" sz="2400" dirty="0" err="1">
                <a:latin typeface="Bodoni MT Black" panose="02070A03080606020203" pitchFamily="18" charset="0"/>
              </a:rPr>
              <a:t>replace</a:t>
            </a:r>
            <a:r>
              <a:rPr lang="it-IT" sz="2400" dirty="0">
                <a:latin typeface="Bodoni MT Black" panose="02070A03080606020203" pitchFamily="18" charset="0"/>
              </a:rPr>
              <a:t> </a:t>
            </a:r>
            <a:r>
              <a:rPr lang="it-IT" sz="2400" dirty="0" err="1">
                <a:latin typeface="Bodoni MT Black" panose="02070A03080606020203" pitchFamily="18" charset="0"/>
              </a:rPr>
              <a:t>all</a:t>
            </a:r>
            <a:r>
              <a:rPr lang="it-IT" sz="2400" dirty="0">
                <a:latin typeface="Bodoni MT Black" panose="02070A03080606020203" pitchFamily="18" charset="0"/>
              </a:rPr>
              <a:t> </a:t>
            </a:r>
            <a:r>
              <a:rPr lang="it-IT" sz="2400" dirty="0" err="1">
                <a:latin typeface="Bodoni MT Black" panose="02070A03080606020203" pitchFamily="18" charset="0"/>
              </a:rPr>
              <a:t>occurrences</a:t>
            </a:r>
            <a:r>
              <a:rPr lang="it-IT" sz="2400" dirty="0">
                <a:latin typeface="Bodoni MT Black" panose="02070A03080606020203" pitchFamily="18" charset="0"/>
              </a:rPr>
              <a:t> </a:t>
            </a:r>
          </a:p>
          <a:p>
            <a:pPr algn="just"/>
            <a:r>
              <a:rPr lang="it-IT" sz="2400" dirty="0">
                <a:latin typeface="Bodoni MT Black" panose="02070A03080606020203" pitchFamily="18" charset="0"/>
              </a:rPr>
              <a:t>of </a:t>
            </a:r>
            <a:r>
              <a:rPr lang="it-IT" sz="2400" dirty="0" err="1">
                <a:latin typeface="Bodoni MT Black" panose="02070A03080606020203" pitchFamily="18" charset="0"/>
              </a:rPr>
              <a:t>missing</a:t>
            </a:r>
            <a:r>
              <a:rPr lang="it-IT" sz="2400" dirty="0">
                <a:latin typeface="Bodoni MT Black" panose="02070A03080606020203" pitchFamily="18" charset="0"/>
              </a:rPr>
              <a:t> </a:t>
            </a:r>
            <a:r>
              <a:rPr lang="it-IT" sz="2400" dirty="0" err="1">
                <a:latin typeface="Bodoni MT Black" panose="02070A03080606020203" pitchFamily="18" charset="0"/>
              </a:rPr>
              <a:t>values</a:t>
            </a:r>
            <a:r>
              <a:rPr lang="it-IT" sz="2400" dirty="0">
                <a:latin typeface="Bodoni MT Black" panose="02070A03080606020203" pitchFamily="18" charset="0"/>
              </a:rPr>
              <a:t> </a:t>
            </a:r>
            <a:r>
              <a:rPr lang="it-IT" sz="2400" dirty="0" err="1">
                <a:latin typeface="Bodoni MT Black" panose="02070A03080606020203" pitchFamily="18" charset="0"/>
              </a:rPr>
              <a:t>within</a:t>
            </a:r>
            <a:r>
              <a:rPr lang="it-IT" sz="2400" dirty="0">
                <a:latin typeface="Bodoni MT Black" panose="02070A03080606020203" pitchFamily="18" charset="0"/>
              </a:rPr>
              <a:t> a </a:t>
            </a:r>
            <a:r>
              <a:rPr lang="it-IT" sz="2400" dirty="0" err="1">
                <a:latin typeface="Bodoni MT Black" panose="02070A03080606020203" pitchFamily="18" charset="0"/>
              </a:rPr>
              <a:t>variable</a:t>
            </a:r>
            <a:r>
              <a:rPr lang="it-IT" sz="2400" dirty="0">
                <a:latin typeface="Bodoni MT Black" panose="02070A03080606020203" pitchFamily="18" charset="0"/>
              </a:rPr>
              <a:t> by the </a:t>
            </a:r>
            <a:r>
              <a:rPr lang="it-IT" sz="2400" dirty="0" err="1">
                <a:latin typeface="Bodoni MT Black" panose="02070A03080606020203" pitchFamily="18" charset="0"/>
              </a:rPr>
              <a:t>mean</a:t>
            </a:r>
            <a:r>
              <a:rPr lang="it-IT" sz="2400" dirty="0">
                <a:latin typeface="Bodoni MT Black" panose="02070A03080606020203" pitchFamily="18" charset="0"/>
              </a:rPr>
              <a:t>/</a:t>
            </a:r>
            <a:r>
              <a:rPr lang="it-IT" sz="2400" dirty="0" err="1">
                <a:latin typeface="Bodoni MT Black" panose="02070A03080606020203" pitchFamily="18" charset="0"/>
              </a:rPr>
              <a:t>median</a:t>
            </a:r>
            <a:r>
              <a:rPr lang="it-IT" sz="2400" dirty="0">
                <a:latin typeface="Bodoni MT Black" panose="02070A03080606020203" pitchFamily="18" charset="0"/>
              </a:rPr>
              <a:t>/mode. </a:t>
            </a:r>
          </a:p>
        </p:txBody>
      </p:sp>
      <p:graphicFrame>
        <p:nvGraphicFramePr>
          <p:cNvPr id="10" name="Tabella 9">
            <a:extLst>
              <a:ext uri="{FF2B5EF4-FFF2-40B4-BE49-F238E27FC236}">
                <a16:creationId xmlns:a16="http://schemas.microsoft.com/office/drawing/2014/main" id="{E69AE3F2-234B-426F-AF54-FED4020783B2}"/>
              </a:ext>
            </a:extLst>
          </p:cNvPr>
          <p:cNvGraphicFramePr>
            <a:graphicFrameLocks noGrp="1"/>
          </p:cNvGraphicFramePr>
          <p:nvPr>
            <p:extLst>
              <p:ext uri="{D42A27DB-BD31-4B8C-83A1-F6EECF244321}">
                <p14:modId xmlns:p14="http://schemas.microsoft.com/office/powerpoint/2010/main" val="3302440313"/>
              </p:ext>
            </p:extLst>
          </p:nvPr>
        </p:nvGraphicFramePr>
        <p:xfrm>
          <a:off x="2880360" y="3962063"/>
          <a:ext cx="1841228" cy="2275321"/>
        </p:xfrm>
        <a:graphic>
          <a:graphicData uri="http://schemas.openxmlformats.org/drawingml/2006/table">
            <a:tbl>
              <a:tblPr>
                <a:tableStyleId>{5C22544A-7EE6-4342-B048-85BDC9FD1C3A}</a:tableStyleId>
              </a:tblPr>
              <a:tblGrid>
                <a:gridCol w="184122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a:effectLst/>
                        </a:rPr>
                        <a:t>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12" name="Tabella 11">
            <a:extLst>
              <a:ext uri="{FF2B5EF4-FFF2-40B4-BE49-F238E27FC236}">
                <a16:creationId xmlns:a16="http://schemas.microsoft.com/office/drawing/2014/main" id="{BD58E604-6AC4-4764-A0CC-123911AD63EE}"/>
              </a:ext>
            </a:extLst>
          </p:cNvPr>
          <p:cNvGraphicFramePr>
            <a:graphicFrameLocks noGrp="1"/>
          </p:cNvGraphicFramePr>
          <p:nvPr>
            <p:extLst>
              <p:ext uri="{D42A27DB-BD31-4B8C-83A1-F6EECF244321}">
                <p14:modId xmlns:p14="http://schemas.microsoft.com/office/powerpoint/2010/main" val="838780169"/>
              </p:ext>
            </p:extLst>
          </p:nvPr>
        </p:nvGraphicFramePr>
        <p:xfrm>
          <a:off x="7470414" y="3962063"/>
          <a:ext cx="1728717" cy="2275321"/>
        </p:xfrm>
        <a:graphic>
          <a:graphicData uri="http://schemas.openxmlformats.org/drawingml/2006/table">
            <a:tbl>
              <a:tblPr>
                <a:tableStyleId>{5C22544A-7EE6-4342-B048-85BDC9FD1C3A}</a:tableStyleId>
              </a:tblPr>
              <a:tblGrid>
                <a:gridCol w="1728717">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FF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3" name="Freccia a destra 12">
            <a:extLst>
              <a:ext uri="{FF2B5EF4-FFF2-40B4-BE49-F238E27FC236}">
                <a16:creationId xmlns:a16="http://schemas.microsoft.com/office/drawing/2014/main" id="{61B3DF80-7C88-4A48-A0CD-D58D24B02C0F}"/>
              </a:ext>
            </a:extLst>
          </p:cNvPr>
          <p:cNvSpPr/>
          <p:nvPr/>
        </p:nvSpPr>
        <p:spPr>
          <a:xfrm>
            <a:off x="5582071" y="4995560"/>
            <a:ext cx="942986" cy="654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4C4B7C0-9713-484A-ABC7-249706413CE5}"/>
              </a:ext>
            </a:extLst>
          </p:cNvPr>
          <p:cNvSpPr txBox="1"/>
          <p:nvPr/>
        </p:nvSpPr>
        <p:spPr>
          <a:xfrm>
            <a:off x="5307416" y="4393374"/>
            <a:ext cx="1472184" cy="369332"/>
          </a:xfrm>
          <a:prstGeom prst="rect">
            <a:avLst/>
          </a:prstGeom>
          <a:noFill/>
        </p:spPr>
        <p:txBody>
          <a:bodyPr wrap="square" rtlCol="0">
            <a:spAutoFit/>
          </a:bodyPr>
          <a:lstStyle/>
          <a:p>
            <a:r>
              <a:rPr lang="it-IT" b="1" dirty="0"/>
              <a:t>Mode =</a:t>
            </a:r>
            <a:r>
              <a:rPr lang="it-IT" dirty="0"/>
              <a:t> </a:t>
            </a:r>
            <a:r>
              <a:rPr lang="it-IT" b="1" dirty="0"/>
              <a:t>Male</a:t>
            </a:r>
          </a:p>
        </p:txBody>
      </p:sp>
    </p:spTree>
    <p:extLst>
      <p:ext uri="{BB962C8B-B14F-4D97-AF65-F5344CB8AC3E}">
        <p14:creationId xmlns:p14="http://schemas.microsoft.com/office/powerpoint/2010/main" val="45064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B0624934-AEB0-43B8-89A8-562070E2AE90}"/>
              </a:ext>
            </a:extLst>
          </p:cNvPr>
          <p:cNvSpPr txBox="1"/>
          <p:nvPr/>
        </p:nvSpPr>
        <p:spPr>
          <a:xfrm>
            <a:off x="2006353" y="665825"/>
            <a:ext cx="9934113" cy="3231654"/>
          </a:xfrm>
          <a:prstGeom prst="rect">
            <a:avLst/>
          </a:prstGeom>
          <a:noFill/>
        </p:spPr>
        <p:txBody>
          <a:bodyPr wrap="square" rtlCol="0">
            <a:spAutoFit/>
          </a:bodyPr>
          <a:lstStyle/>
          <a:p>
            <a:pPr algn="ctr"/>
            <a:r>
              <a:rPr lang="it-IT" sz="4400" dirty="0">
                <a:latin typeface="Bodoni MT Black" panose="02070A03080606020203" pitchFamily="18" charset="0"/>
              </a:rPr>
              <a:t>Last </a:t>
            </a:r>
            <a:r>
              <a:rPr lang="it-IT" sz="4400" dirty="0" err="1">
                <a:latin typeface="Bodoni MT Black" panose="02070A03080606020203" pitchFamily="18" charset="0"/>
              </a:rPr>
              <a:t>Observation</a:t>
            </a:r>
            <a:r>
              <a:rPr lang="it-IT" sz="4400" dirty="0">
                <a:latin typeface="Bodoni MT Black" panose="02070A03080606020203" pitchFamily="18" charset="0"/>
              </a:rPr>
              <a:t> </a:t>
            </a:r>
            <a:r>
              <a:rPr lang="it-IT" sz="4400" dirty="0" err="1">
                <a:latin typeface="Bodoni MT Black" panose="02070A03080606020203" pitchFamily="18" charset="0"/>
              </a:rPr>
              <a:t>Carried</a:t>
            </a:r>
            <a:r>
              <a:rPr lang="it-IT" sz="4400" dirty="0">
                <a:latin typeface="Bodoni MT Black" panose="02070A03080606020203" pitchFamily="18" charset="0"/>
              </a:rPr>
              <a:t> </a:t>
            </a:r>
            <a:r>
              <a:rPr lang="it-IT" sz="4400" dirty="0" err="1">
                <a:latin typeface="Bodoni MT Black" panose="02070A03080606020203" pitchFamily="18" charset="0"/>
              </a:rPr>
              <a:t>Forward</a:t>
            </a:r>
            <a:r>
              <a:rPr lang="it-IT" sz="4400" dirty="0">
                <a:latin typeface="Bodoni MT Black" panose="02070A03080606020203" pitchFamily="18" charset="0"/>
              </a:rPr>
              <a:t> (LOCF)/ Next </a:t>
            </a:r>
            <a:r>
              <a:rPr lang="it-IT" sz="4400" dirty="0" err="1">
                <a:latin typeface="Bodoni MT Black" panose="02070A03080606020203" pitchFamily="18" charset="0"/>
              </a:rPr>
              <a:t>Observation</a:t>
            </a:r>
            <a:r>
              <a:rPr lang="it-IT" sz="4400" dirty="0">
                <a:latin typeface="Bodoni MT Black" panose="02070A03080606020203" pitchFamily="18" charset="0"/>
              </a:rPr>
              <a:t> </a:t>
            </a:r>
            <a:r>
              <a:rPr lang="it-IT" sz="4400" dirty="0" err="1">
                <a:latin typeface="Bodoni MT Black" panose="02070A03080606020203" pitchFamily="18" charset="0"/>
              </a:rPr>
              <a:t>Carried</a:t>
            </a:r>
            <a:r>
              <a:rPr lang="it-IT" sz="4400" dirty="0">
                <a:latin typeface="Bodoni MT Black" panose="02070A03080606020203" pitchFamily="18" charset="0"/>
              </a:rPr>
              <a:t> </a:t>
            </a:r>
            <a:r>
              <a:rPr lang="it-IT" sz="4400" dirty="0" err="1">
                <a:latin typeface="Bodoni MT Black" panose="02070A03080606020203" pitchFamily="18" charset="0"/>
              </a:rPr>
              <a:t>Forward</a:t>
            </a:r>
            <a:r>
              <a:rPr lang="it-IT" sz="4400" dirty="0">
                <a:latin typeface="Bodoni MT Black" panose="02070A03080606020203" pitchFamily="18" charset="0"/>
              </a:rPr>
              <a:t> (NOCB)</a:t>
            </a:r>
          </a:p>
          <a:p>
            <a:pPr algn="just"/>
            <a:r>
              <a:rPr lang="en-US" sz="2400" dirty="0">
                <a:latin typeface="Bodoni MT Black" panose="02070A03080606020203" pitchFamily="18" charset="0"/>
              </a:rPr>
              <a:t>It’s the process used to replace missing data with the last observed value/the first observed value after the missing value.</a:t>
            </a:r>
            <a:r>
              <a:rPr lang="it-IT" sz="2400" dirty="0">
                <a:latin typeface="Bodoni MT Black" panose="02070A03080606020203" pitchFamily="18" charset="0"/>
              </a:rPr>
              <a:t> </a:t>
            </a:r>
          </a:p>
        </p:txBody>
      </p:sp>
      <p:graphicFrame>
        <p:nvGraphicFramePr>
          <p:cNvPr id="10" name="Tabella 9">
            <a:extLst>
              <a:ext uri="{FF2B5EF4-FFF2-40B4-BE49-F238E27FC236}">
                <a16:creationId xmlns:a16="http://schemas.microsoft.com/office/drawing/2014/main" id="{E69AE3F2-234B-426F-AF54-FED4020783B2}"/>
              </a:ext>
            </a:extLst>
          </p:cNvPr>
          <p:cNvGraphicFramePr>
            <a:graphicFrameLocks noGrp="1"/>
          </p:cNvGraphicFramePr>
          <p:nvPr>
            <p:extLst>
              <p:ext uri="{D42A27DB-BD31-4B8C-83A1-F6EECF244321}">
                <p14:modId xmlns:p14="http://schemas.microsoft.com/office/powerpoint/2010/main" val="1376955993"/>
              </p:ext>
            </p:extLst>
          </p:nvPr>
        </p:nvGraphicFramePr>
        <p:xfrm>
          <a:off x="2880360" y="3962063"/>
          <a:ext cx="1841228" cy="2275321"/>
        </p:xfrm>
        <a:graphic>
          <a:graphicData uri="http://schemas.openxmlformats.org/drawingml/2006/table">
            <a:tbl>
              <a:tblPr>
                <a:tableStyleId>{5C22544A-7EE6-4342-B048-85BDC9FD1C3A}</a:tableStyleId>
              </a:tblPr>
              <a:tblGrid>
                <a:gridCol w="184122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u="none" strike="noStrike" dirty="0">
                          <a:effectLst/>
                        </a:rPr>
                        <a:t>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12" name="Tabella 11">
            <a:extLst>
              <a:ext uri="{FF2B5EF4-FFF2-40B4-BE49-F238E27FC236}">
                <a16:creationId xmlns:a16="http://schemas.microsoft.com/office/drawing/2014/main" id="{BD58E604-6AC4-4764-A0CC-123911AD63EE}"/>
              </a:ext>
            </a:extLst>
          </p:cNvPr>
          <p:cNvGraphicFramePr>
            <a:graphicFrameLocks noGrp="1"/>
          </p:cNvGraphicFramePr>
          <p:nvPr>
            <p:extLst>
              <p:ext uri="{D42A27DB-BD31-4B8C-83A1-F6EECF244321}">
                <p14:modId xmlns:p14="http://schemas.microsoft.com/office/powerpoint/2010/main" val="2674151737"/>
              </p:ext>
            </p:extLst>
          </p:nvPr>
        </p:nvGraphicFramePr>
        <p:xfrm>
          <a:off x="7470414" y="3962063"/>
          <a:ext cx="1728717" cy="2275321"/>
        </p:xfrm>
        <a:graphic>
          <a:graphicData uri="http://schemas.openxmlformats.org/drawingml/2006/table">
            <a:tbl>
              <a:tblPr>
                <a:tableStyleId>{5C22544A-7EE6-4342-B048-85BDC9FD1C3A}</a:tableStyleId>
              </a:tblPr>
              <a:tblGrid>
                <a:gridCol w="1728717">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err="1">
                          <a:solidFill>
                            <a:srgbClr val="FF0000"/>
                          </a:solidFill>
                          <a:effectLst/>
                          <a:latin typeface="Calibri" panose="020F0502020204030204" pitchFamily="34" charset="0"/>
                        </a:rPr>
                        <a:t>Female</a:t>
                      </a:r>
                      <a:endParaRPr lang="it-IT" sz="1600" b="1" i="0" u="none" strike="noStrike" dirty="0">
                        <a:solidFill>
                          <a:srgbClr val="FF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3" name="Freccia a destra 12">
            <a:extLst>
              <a:ext uri="{FF2B5EF4-FFF2-40B4-BE49-F238E27FC236}">
                <a16:creationId xmlns:a16="http://schemas.microsoft.com/office/drawing/2014/main" id="{61B3DF80-7C88-4A48-A0CD-D58D24B02C0F}"/>
              </a:ext>
            </a:extLst>
          </p:cNvPr>
          <p:cNvSpPr/>
          <p:nvPr/>
        </p:nvSpPr>
        <p:spPr>
          <a:xfrm>
            <a:off x="5582071" y="4995560"/>
            <a:ext cx="942986" cy="654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CFAF55DD-422E-478D-8805-49530986AF9C}"/>
              </a:ext>
            </a:extLst>
          </p:cNvPr>
          <p:cNvSpPr txBox="1"/>
          <p:nvPr/>
        </p:nvSpPr>
        <p:spPr>
          <a:xfrm>
            <a:off x="5338912" y="4261853"/>
            <a:ext cx="1429304" cy="369332"/>
          </a:xfrm>
          <a:prstGeom prst="rect">
            <a:avLst/>
          </a:prstGeom>
          <a:noFill/>
        </p:spPr>
        <p:txBody>
          <a:bodyPr wrap="square" rtlCol="0">
            <a:spAutoFit/>
          </a:bodyPr>
          <a:lstStyle/>
          <a:p>
            <a:pPr algn="just"/>
            <a:r>
              <a:rPr lang="it-IT" b="1" dirty="0"/>
              <a:t>Input = LOCF</a:t>
            </a:r>
          </a:p>
        </p:txBody>
      </p:sp>
    </p:spTree>
    <p:extLst>
      <p:ext uri="{BB962C8B-B14F-4D97-AF65-F5344CB8AC3E}">
        <p14:creationId xmlns:p14="http://schemas.microsoft.com/office/powerpoint/2010/main" val="1975868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B0624934-AEB0-43B8-89A8-562070E2AE90}"/>
              </a:ext>
            </a:extLst>
          </p:cNvPr>
          <p:cNvSpPr txBox="1"/>
          <p:nvPr/>
        </p:nvSpPr>
        <p:spPr>
          <a:xfrm>
            <a:off x="2006353" y="665825"/>
            <a:ext cx="9934113" cy="1877437"/>
          </a:xfrm>
          <a:prstGeom prst="rect">
            <a:avLst/>
          </a:prstGeom>
          <a:noFill/>
        </p:spPr>
        <p:txBody>
          <a:bodyPr wrap="square" rtlCol="0">
            <a:spAutoFit/>
          </a:bodyPr>
          <a:lstStyle/>
          <a:p>
            <a:pPr algn="ctr"/>
            <a:r>
              <a:rPr lang="it-IT" sz="4400" dirty="0">
                <a:latin typeface="Bodoni MT Black" panose="02070A03080606020203" pitchFamily="18" charset="0"/>
              </a:rPr>
              <a:t>Random Sample </a:t>
            </a:r>
            <a:r>
              <a:rPr lang="it-IT" sz="4400" dirty="0" err="1">
                <a:latin typeface="Bodoni MT Black" panose="02070A03080606020203" pitchFamily="18" charset="0"/>
              </a:rPr>
              <a:t>Imputation</a:t>
            </a:r>
            <a:endParaRPr lang="it-IT" sz="4400" dirty="0">
              <a:latin typeface="Bodoni MT Black" panose="02070A03080606020203" pitchFamily="18" charset="0"/>
            </a:endParaRPr>
          </a:p>
          <a:p>
            <a:pPr algn="just"/>
            <a:r>
              <a:rPr lang="en-US" sz="2400" dirty="0">
                <a:latin typeface="Bodoni MT Black" panose="02070A03080606020203" pitchFamily="18" charset="0"/>
              </a:rPr>
              <a:t>It's the process used to replace missing data with a random observation extracted by the available observations of the variable.</a:t>
            </a:r>
            <a:endParaRPr lang="it-IT" sz="2400" dirty="0">
              <a:latin typeface="Bodoni MT Black" panose="02070A03080606020203" pitchFamily="18" charset="0"/>
            </a:endParaRPr>
          </a:p>
        </p:txBody>
      </p:sp>
      <p:graphicFrame>
        <p:nvGraphicFramePr>
          <p:cNvPr id="10" name="Tabella 9">
            <a:extLst>
              <a:ext uri="{FF2B5EF4-FFF2-40B4-BE49-F238E27FC236}">
                <a16:creationId xmlns:a16="http://schemas.microsoft.com/office/drawing/2014/main" id="{E69AE3F2-234B-426F-AF54-FED4020783B2}"/>
              </a:ext>
            </a:extLst>
          </p:cNvPr>
          <p:cNvGraphicFramePr>
            <a:graphicFrameLocks noGrp="1"/>
          </p:cNvGraphicFramePr>
          <p:nvPr>
            <p:extLst>
              <p:ext uri="{D42A27DB-BD31-4B8C-83A1-F6EECF244321}">
                <p14:modId xmlns:p14="http://schemas.microsoft.com/office/powerpoint/2010/main" val="2352761263"/>
              </p:ext>
            </p:extLst>
          </p:nvPr>
        </p:nvGraphicFramePr>
        <p:xfrm>
          <a:off x="2880360" y="3962063"/>
          <a:ext cx="1841228" cy="2275321"/>
        </p:xfrm>
        <a:graphic>
          <a:graphicData uri="http://schemas.openxmlformats.org/drawingml/2006/table">
            <a:tbl>
              <a:tblPr>
                <a:tableStyleId>{5C22544A-7EE6-4342-B048-85BDC9FD1C3A}</a:tableStyleId>
              </a:tblPr>
              <a:tblGrid>
                <a:gridCol w="1841228">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graphicFrame>
        <p:nvGraphicFramePr>
          <p:cNvPr id="12" name="Tabella 11">
            <a:extLst>
              <a:ext uri="{FF2B5EF4-FFF2-40B4-BE49-F238E27FC236}">
                <a16:creationId xmlns:a16="http://schemas.microsoft.com/office/drawing/2014/main" id="{BD58E604-6AC4-4764-A0CC-123911AD63EE}"/>
              </a:ext>
            </a:extLst>
          </p:cNvPr>
          <p:cNvGraphicFramePr>
            <a:graphicFrameLocks noGrp="1"/>
          </p:cNvGraphicFramePr>
          <p:nvPr>
            <p:extLst>
              <p:ext uri="{D42A27DB-BD31-4B8C-83A1-F6EECF244321}">
                <p14:modId xmlns:p14="http://schemas.microsoft.com/office/powerpoint/2010/main" val="995444858"/>
              </p:ext>
            </p:extLst>
          </p:nvPr>
        </p:nvGraphicFramePr>
        <p:xfrm>
          <a:off x="7470414" y="3962063"/>
          <a:ext cx="1728717" cy="2275321"/>
        </p:xfrm>
        <a:graphic>
          <a:graphicData uri="http://schemas.openxmlformats.org/drawingml/2006/table">
            <a:tbl>
              <a:tblPr>
                <a:tableStyleId>{5C22544A-7EE6-4342-B048-85BDC9FD1C3A}</a:tableStyleId>
              </a:tblPr>
              <a:tblGrid>
                <a:gridCol w="1728717">
                  <a:extLst>
                    <a:ext uri="{9D8B030D-6E8A-4147-A177-3AD203B41FA5}">
                      <a16:colId xmlns:a16="http://schemas.microsoft.com/office/drawing/2014/main" val="1634895223"/>
                    </a:ext>
                  </a:extLst>
                </a:gridCol>
              </a:tblGrid>
              <a:tr h="392861">
                <a:tc>
                  <a:txBody>
                    <a:bodyPr/>
                    <a:lstStyle/>
                    <a:p>
                      <a:pPr algn="ctr" fontAlgn="b"/>
                      <a:r>
                        <a:rPr lang="it-IT" sz="2000" b="1" i="1" u="sng" strike="noStrike" dirty="0">
                          <a:solidFill>
                            <a:schemeClr val="bg1"/>
                          </a:solidFill>
                          <a:effectLst/>
                          <a:latin typeface="Calibri" panose="020F0502020204030204" pitchFamily="34" charset="0"/>
                        </a:rPr>
                        <a:t>Gender</a:t>
                      </a:r>
                    </a:p>
                  </a:txBody>
                  <a:tcPr marL="7620" marR="7620" marT="7620" marB="0" anchor="b">
                    <a:solidFill>
                      <a:srgbClr val="00B050"/>
                    </a:solidFill>
                  </a:tcPr>
                </a:tc>
                <a:extLst>
                  <a:ext uri="{0D108BD9-81ED-4DB2-BD59-A6C34878D82A}">
                    <a16:rowId xmlns:a16="http://schemas.microsoft.com/office/drawing/2014/main" val="1261852039"/>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618783843"/>
                  </a:ext>
                </a:extLst>
              </a:tr>
              <a:tr h="376492">
                <a:tc>
                  <a:txBody>
                    <a:bodyPr/>
                    <a:lstStyle/>
                    <a:p>
                      <a:pPr algn="ctr" fontAlgn="b"/>
                      <a:r>
                        <a:rPr lang="it-IT" sz="1600" b="1" i="0" u="none" strike="noStrike" dirty="0">
                          <a:solidFill>
                            <a:srgbClr val="FF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3626919965"/>
                  </a:ext>
                </a:extLst>
              </a:tr>
              <a:tr h="376492">
                <a:tc>
                  <a:txBody>
                    <a:bodyPr/>
                    <a:lstStyle/>
                    <a:p>
                      <a:pPr algn="ctr" fontAlgn="b"/>
                      <a:r>
                        <a:rPr lang="it-IT" sz="1600" b="1" i="0" u="none" strike="noStrike" dirty="0">
                          <a:solidFill>
                            <a:srgbClr val="000000"/>
                          </a:solidFill>
                          <a:effectLst/>
                          <a:latin typeface="Calibri" panose="020F0502020204030204" pitchFamily="34" charset="0"/>
                        </a:rPr>
                        <a:t>Male</a:t>
                      </a:r>
                    </a:p>
                  </a:txBody>
                  <a:tcPr marL="7620" marR="7620" marT="7620" marB="0" anchor="b">
                    <a:solidFill>
                      <a:srgbClr val="00B050"/>
                    </a:solidFill>
                  </a:tcPr>
                </a:tc>
                <a:extLst>
                  <a:ext uri="{0D108BD9-81ED-4DB2-BD59-A6C34878D82A}">
                    <a16:rowId xmlns:a16="http://schemas.microsoft.com/office/drawing/2014/main" val="2258252933"/>
                  </a:ext>
                </a:extLst>
              </a:tr>
              <a:tr h="376492">
                <a:tc>
                  <a:txBody>
                    <a:bodyPr/>
                    <a:lstStyle/>
                    <a:p>
                      <a:pPr algn="ctr" fontAlgn="b"/>
                      <a:r>
                        <a:rPr lang="it-IT" sz="1600" b="1" i="0" u="none" strike="noStrike" dirty="0" err="1">
                          <a:solidFill>
                            <a:srgbClr val="000000"/>
                          </a:solidFill>
                          <a:effectLst/>
                          <a:latin typeface="Calibri" panose="020F0502020204030204" pitchFamily="34" charset="0"/>
                        </a:rPr>
                        <a:t>Female</a:t>
                      </a:r>
                      <a:endParaRPr lang="it-IT" sz="1600" b="1"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147675803"/>
                  </a:ext>
                </a:extLst>
              </a:tr>
              <a:tr h="376492">
                <a:tc>
                  <a:txBody>
                    <a:bodyPr/>
                    <a:lstStyle/>
                    <a:p>
                      <a:pPr algn="ctr" fontAlgn="b"/>
                      <a:r>
                        <a:rPr lang="it-IT" sz="1600" b="1" i="0" u="none" strike="noStrike" dirty="0" err="1">
                          <a:solidFill>
                            <a:srgbClr val="FF0000"/>
                          </a:solidFill>
                          <a:effectLst/>
                          <a:latin typeface="Calibri" panose="020F0502020204030204" pitchFamily="34" charset="0"/>
                        </a:rPr>
                        <a:t>Female</a:t>
                      </a:r>
                      <a:endParaRPr lang="it-IT" sz="1600" b="1" i="0" u="none" strike="noStrike" dirty="0">
                        <a:solidFill>
                          <a:srgbClr val="FF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2474330918"/>
                  </a:ext>
                </a:extLst>
              </a:tr>
            </a:tbl>
          </a:graphicData>
        </a:graphic>
      </p:graphicFrame>
      <p:sp>
        <p:nvSpPr>
          <p:cNvPr id="13" name="Freccia a destra 12">
            <a:extLst>
              <a:ext uri="{FF2B5EF4-FFF2-40B4-BE49-F238E27FC236}">
                <a16:creationId xmlns:a16="http://schemas.microsoft.com/office/drawing/2014/main" id="{61B3DF80-7C88-4A48-A0CD-D58D24B02C0F}"/>
              </a:ext>
            </a:extLst>
          </p:cNvPr>
          <p:cNvSpPr/>
          <p:nvPr/>
        </p:nvSpPr>
        <p:spPr>
          <a:xfrm>
            <a:off x="5582071" y="4995560"/>
            <a:ext cx="942986" cy="654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A274BF88-728C-4EC1-866D-E31380CDAE2F}"/>
              </a:ext>
            </a:extLst>
          </p:cNvPr>
          <p:cNvSpPr txBox="1"/>
          <p:nvPr/>
        </p:nvSpPr>
        <p:spPr>
          <a:xfrm>
            <a:off x="4856085" y="4261853"/>
            <a:ext cx="2467993" cy="369332"/>
          </a:xfrm>
          <a:prstGeom prst="rect">
            <a:avLst/>
          </a:prstGeom>
          <a:noFill/>
        </p:spPr>
        <p:txBody>
          <a:bodyPr wrap="square" rtlCol="0">
            <a:spAutoFit/>
          </a:bodyPr>
          <a:lstStyle/>
          <a:p>
            <a:pPr algn="just"/>
            <a:r>
              <a:rPr lang="it-IT" b="1" dirty="0"/>
              <a:t>Input = Random Sample</a:t>
            </a:r>
          </a:p>
        </p:txBody>
      </p:sp>
    </p:spTree>
    <p:extLst>
      <p:ext uri="{BB962C8B-B14F-4D97-AF65-F5344CB8AC3E}">
        <p14:creationId xmlns:p14="http://schemas.microsoft.com/office/powerpoint/2010/main" val="321121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183906" y="290780"/>
            <a:ext cx="9019713" cy="1323439"/>
          </a:xfrm>
          <a:prstGeom prst="rect">
            <a:avLst/>
          </a:prstGeom>
          <a:noFill/>
        </p:spPr>
        <p:txBody>
          <a:bodyPr wrap="square" rtlCol="0">
            <a:spAutoFit/>
          </a:bodyPr>
          <a:lstStyle/>
          <a:p>
            <a:pPr algn="ctr"/>
            <a:r>
              <a:rPr lang="en-US" sz="8000" dirty="0">
                <a:latin typeface="Bodoni MT Black" panose="02070A03080606020203" pitchFamily="18" charset="0"/>
              </a:rPr>
              <a:t>Motivation</a:t>
            </a:r>
            <a:endParaRPr lang="it-IT" sz="8000" dirty="0">
              <a:latin typeface="Bodoni MT Black" panose="02070A03080606020203" pitchFamily="18" charset="0"/>
            </a:endParaRPr>
          </a:p>
        </p:txBody>
      </p:sp>
      <p:pic>
        <p:nvPicPr>
          <p:cNvPr id="11" name="Immagine 10">
            <a:extLst>
              <a:ext uri="{FF2B5EF4-FFF2-40B4-BE49-F238E27FC236}">
                <a16:creationId xmlns:a16="http://schemas.microsoft.com/office/drawing/2014/main" id="{C3AE08ED-F9F3-472B-8122-2372DED7F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906" y="1445348"/>
            <a:ext cx="8696325" cy="5210175"/>
          </a:xfrm>
          <a:prstGeom prst="rect">
            <a:avLst/>
          </a:prstGeom>
        </p:spPr>
      </p:pic>
    </p:spTree>
    <p:extLst>
      <p:ext uri="{BB962C8B-B14F-4D97-AF65-F5344CB8AC3E}">
        <p14:creationId xmlns:p14="http://schemas.microsoft.com/office/powerpoint/2010/main" val="241989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Step_2</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201227" y="1979720"/>
            <a:ext cx="11828016" cy="3139321"/>
          </a:xfrm>
          <a:prstGeom prst="rect">
            <a:avLst/>
          </a:prstGeom>
          <a:noFill/>
        </p:spPr>
        <p:txBody>
          <a:bodyPr wrap="square" rtlCol="0">
            <a:spAutoFit/>
          </a:bodyPr>
          <a:lstStyle/>
          <a:p>
            <a:pPr algn="ctr"/>
            <a:r>
              <a:rPr lang="it-IT" dirty="0" err="1"/>
              <a:t>Wokshop</a:t>
            </a:r>
            <a:r>
              <a:rPr lang="it-IT" dirty="0"/>
              <a:t> session:</a:t>
            </a:r>
          </a:p>
          <a:p>
            <a:pPr algn="just"/>
            <a:r>
              <a:rPr lang="it-IT" dirty="0">
                <a:hlinkClick r:id="rId3"/>
              </a:rPr>
              <a:t>https://github.com/claudio1975/SDS2020/blob/master/notebooks/workshop/2_An_Experimental_EDA_for_a_classification_task.ipynb</a:t>
            </a:r>
            <a:endParaRPr lang="it-IT" dirty="0">
              <a:hlinkClick r:id="rId4"/>
            </a:endParaRPr>
          </a:p>
          <a:p>
            <a:pPr algn="ctr"/>
            <a:r>
              <a:rPr lang="it-IT" dirty="0" err="1"/>
              <a:t>Laboratory</a:t>
            </a:r>
            <a:r>
              <a:rPr lang="it-IT" dirty="0"/>
              <a:t> session:</a:t>
            </a:r>
            <a:endParaRPr lang="it-IT" dirty="0">
              <a:hlinkClick r:id="rId4"/>
            </a:endParaRPr>
          </a:p>
          <a:p>
            <a:pPr algn="ctr"/>
            <a:r>
              <a:rPr lang="it-IT" dirty="0">
                <a:hlinkClick r:id="rId4"/>
              </a:rPr>
              <a:t>https://github.com/claudio1975/SDS2020/blob/master/notebooks/laboratory/2a_Lab_An_Experimental_EDA.ipynb</a:t>
            </a:r>
            <a:endParaRPr lang="it-IT" dirty="0"/>
          </a:p>
          <a:p>
            <a:pPr algn="ctr"/>
            <a:r>
              <a:rPr lang="it-IT" dirty="0">
                <a:hlinkClick r:id="rId5"/>
              </a:rPr>
              <a:t>https://github.com/claudio1975/SDS2020/blob/master/notebooks/laboratory/2b_Lab_An_Experimental_EDA.ipynb</a:t>
            </a:r>
            <a:endParaRPr lang="it-IT" dirty="0"/>
          </a:p>
          <a:p>
            <a:pPr algn="ctr"/>
            <a:r>
              <a:rPr lang="it-IT" dirty="0">
                <a:hlinkClick r:id="rId6"/>
              </a:rPr>
              <a:t>https://github.com/claudio1975/SDS2020/blob/master/notebooks/laboratory/2c_Lab_An_Experimental_EDA.ipynb</a:t>
            </a:r>
            <a:endParaRPr lang="it-IT" dirty="0"/>
          </a:p>
          <a:p>
            <a:pPr algn="ctr"/>
            <a:r>
              <a:rPr lang="it-IT" dirty="0"/>
              <a:t>Challenge </a:t>
            </a:r>
            <a:r>
              <a:rPr lang="it-IT" dirty="0" err="1"/>
              <a:t>yourself</a:t>
            </a:r>
            <a:r>
              <a:rPr lang="it-IT" dirty="0"/>
              <a:t>:</a:t>
            </a:r>
          </a:p>
          <a:p>
            <a:pPr algn="ctr"/>
            <a:r>
              <a:rPr lang="it-IT" dirty="0">
                <a:hlinkClick r:id="rId7"/>
              </a:rPr>
              <a:t>https://github.com/claudio1975/SDS2020/blob/master/notebooks/laboratory/exercises/2a_Ex_An_Experimental_EDA.ipynb</a:t>
            </a:r>
            <a:endParaRPr lang="it-IT" dirty="0"/>
          </a:p>
          <a:p>
            <a:pPr algn="ctr"/>
            <a:r>
              <a:rPr lang="it-IT" dirty="0">
                <a:hlinkClick r:id="rId8"/>
              </a:rPr>
              <a:t>https://github.com/claudio1975/SDS2020/blob/master/notebooks/laboratory/exercises/2b_Ex_An_Experimental_EDA.ipynb</a:t>
            </a:r>
            <a:endParaRPr lang="it-IT" dirty="0"/>
          </a:p>
          <a:p>
            <a:pPr algn="ctr"/>
            <a:r>
              <a:rPr lang="it-IT" dirty="0">
                <a:hlinkClick r:id="rId9"/>
              </a:rPr>
              <a:t>https://github.com/claudio1975/SDS2020/blob/master/notebooks/laboratory/exercises/2c_Ex_An_Experimental_EDA.ipynb</a:t>
            </a:r>
            <a:endParaRPr lang="it-IT" dirty="0"/>
          </a:p>
        </p:txBody>
      </p:sp>
    </p:spTree>
    <p:extLst>
      <p:ext uri="{BB962C8B-B14F-4D97-AF65-F5344CB8AC3E}">
        <p14:creationId xmlns:p14="http://schemas.microsoft.com/office/powerpoint/2010/main" val="3298199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Step_3</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310718" y="4704537"/>
            <a:ext cx="11336785" cy="2092881"/>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with the traditional Exploratory Data Analysis and Feature Selection. Then check out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326374"/>
            <a:ext cx="4830285" cy="3222490"/>
          </a:xfrm>
          <a:prstGeom prst="rect">
            <a:avLst/>
          </a:prstGeom>
        </p:spPr>
      </p:pic>
    </p:spTree>
    <p:extLst>
      <p:ext uri="{BB962C8B-B14F-4D97-AF65-F5344CB8AC3E}">
        <p14:creationId xmlns:p14="http://schemas.microsoft.com/office/powerpoint/2010/main" val="1384598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59B7FC06-3FFF-4DE2-A024-C60E01A15A89}"/>
              </a:ext>
            </a:extLst>
          </p:cNvPr>
          <p:cNvSpPr/>
          <p:nvPr/>
        </p:nvSpPr>
        <p:spPr>
          <a:xfrm>
            <a:off x="4793941" y="1807346"/>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3" name="Rettangolo con angoli arrotondati 2">
            <a:extLst>
              <a:ext uri="{FF2B5EF4-FFF2-40B4-BE49-F238E27FC236}">
                <a16:creationId xmlns:a16="http://schemas.microsoft.com/office/drawing/2014/main" id="{292C13C6-5BEF-4974-BBD2-0982FCC9542D}"/>
              </a:ext>
            </a:extLst>
          </p:cNvPr>
          <p:cNvSpPr/>
          <p:nvPr/>
        </p:nvSpPr>
        <p:spPr>
          <a:xfrm>
            <a:off x="1759258" y="3150104"/>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4" name="Rettangolo con angoli arrotondati 3">
            <a:extLst>
              <a:ext uri="{FF2B5EF4-FFF2-40B4-BE49-F238E27FC236}">
                <a16:creationId xmlns:a16="http://schemas.microsoft.com/office/drawing/2014/main" id="{9E46D47C-C0FF-42B5-8125-56D977E15DBA}"/>
              </a:ext>
            </a:extLst>
          </p:cNvPr>
          <p:cNvSpPr/>
          <p:nvPr/>
        </p:nvSpPr>
        <p:spPr>
          <a:xfrm>
            <a:off x="7957351" y="3150105"/>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5" name="Rettangolo con angoli arrotondati 4">
            <a:extLst>
              <a:ext uri="{FF2B5EF4-FFF2-40B4-BE49-F238E27FC236}">
                <a16:creationId xmlns:a16="http://schemas.microsoft.com/office/drawing/2014/main" id="{0E118412-00EC-4FF8-BC0B-DE5FC7D61725}"/>
              </a:ext>
            </a:extLst>
          </p:cNvPr>
          <p:cNvSpPr/>
          <p:nvPr/>
        </p:nvSpPr>
        <p:spPr>
          <a:xfrm>
            <a:off x="9493188" y="5147555"/>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6" name="Rettangolo con angoli arrotondati 5">
            <a:extLst>
              <a:ext uri="{FF2B5EF4-FFF2-40B4-BE49-F238E27FC236}">
                <a16:creationId xmlns:a16="http://schemas.microsoft.com/office/drawing/2014/main" id="{17732DA7-D041-4E26-92F2-A6AFCCE716EB}"/>
              </a:ext>
            </a:extLst>
          </p:cNvPr>
          <p:cNvSpPr/>
          <p:nvPr/>
        </p:nvSpPr>
        <p:spPr>
          <a:xfrm>
            <a:off x="6511770" y="5147554"/>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7" name="Rettangolo con angoli arrotondati 6">
            <a:extLst>
              <a:ext uri="{FF2B5EF4-FFF2-40B4-BE49-F238E27FC236}">
                <a16:creationId xmlns:a16="http://schemas.microsoft.com/office/drawing/2014/main" id="{7C5CDC69-C34A-4283-B3A6-A52CBD184E2A}"/>
              </a:ext>
            </a:extLst>
          </p:cNvPr>
          <p:cNvSpPr/>
          <p:nvPr/>
        </p:nvSpPr>
        <p:spPr>
          <a:xfrm>
            <a:off x="3161930" y="5147554"/>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30B51C70-0969-4365-8DD0-5B2E10D26454}"/>
              </a:ext>
            </a:extLst>
          </p:cNvPr>
          <p:cNvSpPr/>
          <p:nvPr/>
        </p:nvSpPr>
        <p:spPr>
          <a:xfrm>
            <a:off x="426128" y="5147554"/>
            <a:ext cx="2272684" cy="914399"/>
          </a:xfrm>
          <a:prstGeom prst="roundRect">
            <a:avLst/>
          </a:prstGeom>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330D5B54-C48E-4296-828B-BAFC181627B2}"/>
              </a:ext>
            </a:extLst>
          </p:cNvPr>
          <p:cNvSpPr txBox="1"/>
          <p:nvPr/>
        </p:nvSpPr>
        <p:spPr>
          <a:xfrm>
            <a:off x="5094303" y="1807346"/>
            <a:ext cx="1663083" cy="923330"/>
          </a:xfrm>
          <a:prstGeom prst="rect">
            <a:avLst/>
          </a:prstGeom>
          <a:noFill/>
        </p:spPr>
        <p:txBody>
          <a:bodyPr wrap="square" rtlCol="0">
            <a:spAutoFit/>
          </a:bodyPr>
          <a:lstStyle/>
          <a:p>
            <a:pPr algn="ctr"/>
            <a:r>
              <a:rPr lang="it-IT" dirty="0" err="1">
                <a:latin typeface="Bodoni MT Black" panose="02070A03080606020203" pitchFamily="18" charset="0"/>
              </a:rPr>
              <a:t>Exploratory</a:t>
            </a:r>
            <a:r>
              <a:rPr lang="it-IT" dirty="0">
                <a:latin typeface="Bodoni MT Black" panose="02070A03080606020203" pitchFamily="18" charset="0"/>
              </a:rPr>
              <a:t> Data Analysis</a:t>
            </a:r>
          </a:p>
        </p:txBody>
      </p:sp>
      <p:sp>
        <p:nvSpPr>
          <p:cNvPr id="10" name="CasellaDiTesto 9">
            <a:extLst>
              <a:ext uri="{FF2B5EF4-FFF2-40B4-BE49-F238E27FC236}">
                <a16:creationId xmlns:a16="http://schemas.microsoft.com/office/drawing/2014/main" id="{16115AD6-A7BE-4954-9301-EB8A63D9034B}"/>
              </a:ext>
            </a:extLst>
          </p:cNvPr>
          <p:cNvSpPr txBox="1"/>
          <p:nvPr/>
        </p:nvSpPr>
        <p:spPr>
          <a:xfrm>
            <a:off x="2016710" y="3296704"/>
            <a:ext cx="1757779" cy="646331"/>
          </a:xfrm>
          <a:prstGeom prst="rect">
            <a:avLst/>
          </a:prstGeom>
          <a:noFill/>
        </p:spPr>
        <p:txBody>
          <a:bodyPr wrap="square" rtlCol="0">
            <a:spAutoFit/>
          </a:bodyPr>
          <a:lstStyle/>
          <a:p>
            <a:pPr algn="ctr"/>
            <a:r>
              <a:rPr lang="it-IT" dirty="0" err="1">
                <a:latin typeface="Bodoni MT Black" panose="02070A03080606020203" pitchFamily="18" charset="0"/>
              </a:rPr>
              <a:t>Univariate</a:t>
            </a:r>
            <a:r>
              <a:rPr lang="it-IT" dirty="0">
                <a:latin typeface="Bodoni MT Black" panose="02070A03080606020203" pitchFamily="18" charset="0"/>
              </a:rPr>
              <a:t> Analysis</a:t>
            </a:r>
          </a:p>
        </p:txBody>
      </p:sp>
      <p:sp>
        <p:nvSpPr>
          <p:cNvPr id="11" name="CasellaDiTesto 10">
            <a:extLst>
              <a:ext uri="{FF2B5EF4-FFF2-40B4-BE49-F238E27FC236}">
                <a16:creationId xmlns:a16="http://schemas.microsoft.com/office/drawing/2014/main" id="{20AF366E-285A-460B-90AE-984E2CFAAE85}"/>
              </a:ext>
            </a:extLst>
          </p:cNvPr>
          <p:cNvSpPr txBox="1"/>
          <p:nvPr/>
        </p:nvSpPr>
        <p:spPr>
          <a:xfrm>
            <a:off x="7957351" y="3296703"/>
            <a:ext cx="2349624" cy="646331"/>
          </a:xfrm>
          <a:prstGeom prst="rect">
            <a:avLst/>
          </a:prstGeom>
          <a:noFill/>
        </p:spPr>
        <p:txBody>
          <a:bodyPr wrap="square" rtlCol="0">
            <a:spAutoFit/>
          </a:bodyPr>
          <a:lstStyle/>
          <a:p>
            <a:pPr algn="ctr"/>
            <a:r>
              <a:rPr lang="it-IT" dirty="0" err="1">
                <a:latin typeface="Bodoni MT Black" panose="02070A03080606020203" pitchFamily="18" charset="0"/>
              </a:rPr>
              <a:t>Bivariate</a:t>
            </a:r>
            <a:r>
              <a:rPr lang="it-IT" dirty="0">
                <a:latin typeface="Bodoni MT Black" panose="02070A03080606020203" pitchFamily="18" charset="0"/>
              </a:rPr>
              <a:t>/Multivariate Analysis</a:t>
            </a:r>
          </a:p>
        </p:txBody>
      </p:sp>
      <p:sp>
        <p:nvSpPr>
          <p:cNvPr id="12" name="CasellaDiTesto 11">
            <a:extLst>
              <a:ext uri="{FF2B5EF4-FFF2-40B4-BE49-F238E27FC236}">
                <a16:creationId xmlns:a16="http://schemas.microsoft.com/office/drawing/2014/main" id="{A6B7B0F5-EFEB-4EEF-BDB0-397F9B3989BB}"/>
              </a:ext>
            </a:extLst>
          </p:cNvPr>
          <p:cNvSpPr txBox="1"/>
          <p:nvPr/>
        </p:nvSpPr>
        <p:spPr>
          <a:xfrm>
            <a:off x="655468" y="5420087"/>
            <a:ext cx="1757779" cy="369332"/>
          </a:xfrm>
          <a:prstGeom prst="rect">
            <a:avLst/>
          </a:prstGeom>
          <a:noFill/>
        </p:spPr>
        <p:txBody>
          <a:bodyPr wrap="square" rtlCol="0">
            <a:spAutoFit/>
          </a:bodyPr>
          <a:lstStyle/>
          <a:p>
            <a:pPr algn="ctr"/>
            <a:r>
              <a:rPr lang="it-IT" dirty="0" err="1">
                <a:latin typeface="Bodoni MT Black" panose="02070A03080606020203" pitchFamily="18" charset="0"/>
              </a:rPr>
              <a:t>Visualization</a:t>
            </a:r>
            <a:endParaRPr lang="it-IT" dirty="0">
              <a:latin typeface="Bodoni MT Black" panose="02070A03080606020203" pitchFamily="18" charset="0"/>
            </a:endParaRPr>
          </a:p>
        </p:txBody>
      </p:sp>
      <p:sp>
        <p:nvSpPr>
          <p:cNvPr id="13" name="CasellaDiTesto 12">
            <a:extLst>
              <a:ext uri="{FF2B5EF4-FFF2-40B4-BE49-F238E27FC236}">
                <a16:creationId xmlns:a16="http://schemas.microsoft.com/office/drawing/2014/main" id="{40EC0A33-251F-4095-86D3-AE64B4861D4C}"/>
              </a:ext>
            </a:extLst>
          </p:cNvPr>
          <p:cNvSpPr txBox="1"/>
          <p:nvPr/>
        </p:nvSpPr>
        <p:spPr>
          <a:xfrm>
            <a:off x="6757386" y="5442551"/>
            <a:ext cx="1757779" cy="369332"/>
          </a:xfrm>
          <a:prstGeom prst="rect">
            <a:avLst/>
          </a:prstGeom>
          <a:noFill/>
        </p:spPr>
        <p:txBody>
          <a:bodyPr wrap="square" rtlCol="0">
            <a:spAutoFit/>
          </a:bodyPr>
          <a:lstStyle/>
          <a:p>
            <a:pPr algn="ctr"/>
            <a:r>
              <a:rPr lang="it-IT" dirty="0" err="1">
                <a:latin typeface="Bodoni MT Black" panose="02070A03080606020203" pitchFamily="18" charset="0"/>
              </a:rPr>
              <a:t>Visualization</a:t>
            </a:r>
            <a:endParaRPr lang="it-IT" dirty="0">
              <a:latin typeface="Bodoni MT Black" panose="02070A03080606020203" pitchFamily="18" charset="0"/>
            </a:endParaRPr>
          </a:p>
        </p:txBody>
      </p:sp>
      <p:sp>
        <p:nvSpPr>
          <p:cNvPr id="14" name="CasellaDiTesto 13">
            <a:extLst>
              <a:ext uri="{FF2B5EF4-FFF2-40B4-BE49-F238E27FC236}">
                <a16:creationId xmlns:a16="http://schemas.microsoft.com/office/drawing/2014/main" id="{E5E8A93B-29EE-44BD-BA69-431109521470}"/>
              </a:ext>
            </a:extLst>
          </p:cNvPr>
          <p:cNvSpPr txBox="1"/>
          <p:nvPr/>
        </p:nvSpPr>
        <p:spPr>
          <a:xfrm>
            <a:off x="3336524" y="5304051"/>
            <a:ext cx="1757779" cy="646331"/>
          </a:xfrm>
          <a:prstGeom prst="rect">
            <a:avLst/>
          </a:prstGeom>
          <a:noFill/>
        </p:spPr>
        <p:txBody>
          <a:bodyPr wrap="square" rtlCol="0">
            <a:spAutoFit/>
          </a:bodyPr>
          <a:lstStyle/>
          <a:p>
            <a:pPr algn="ctr"/>
            <a:r>
              <a:rPr lang="it-IT" dirty="0">
                <a:latin typeface="Bodoni MT Black" panose="02070A03080606020203" pitchFamily="18" charset="0"/>
              </a:rPr>
              <a:t>Statistical Analysis</a:t>
            </a:r>
          </a:p>
        </p:txBody>
      </p:sp>
      <p:sp>
        <p:nvSpPr>
          <p:cNvPr id="15" name="CasellaDiTesto 14">
            <a:extLst>
              <a:ext uri="{FF2B5EF4-FFF2-40B4-BE49-F238E27FC236}">
                <a16:creationId xmlns:a16="http://schemas.microsoft.com/office/drawing/2014/main" id="{A4CB4AEE-72A2-40C9-BC8F-4DB338D07C75}"/>
              </a:ext>
            </a:extLst>
          </p:cNvPr>
          <p:cNvSpPr txBox="1"/>
          <p:nvPr/>
        </p:nvSpPr>
        <p:spPr>
          <a:xfrm>
            <a:off x="9750640" y="5304051"/>
            <a:ext cx="1757779" cy="646331"/>
          </a:xfrm>
          <a:prstGeom prst="rect">
            <a:avLst/>
          </a:prstGeom>
          <a:noFill/>
        </p:spPr>
        <p:txBody>
          <a:bodyPr wrap="square" rtlCol="0">
            <a:spAutoFit/>
          </a:bodyPr>
          <a:lstStyle/>
          <a:p>
            <a:pPr algn="ctr"/>
            <a:r>
              <a:rPr lang="it-IT" dirty="0">
                <a:latin typeface="Bodoni MT Black" panose="02070A03080606020203" pitchFamily="18" charset="0"/>
              </a:rPr>
              <a:t>Statistical Analysis</a:t>
            </a:r>
          </a:p>
        </p:txBody>
      </p:sp>
      <p:cxnSp>
        <p:nvCxnSpPr>
          <p:cNvPr id="17" name="Connettore 2 16">
            <a:extLst>
              <a:ext uri="{FF2B5EF4-FFF2-40B4-BE49-F238E27FC236}">
                <a16:creationId xmlns:a16="http://schemas.microsoft.com/office/drawing/2014/main" id="{6024DD98-8D6F-428E-8965-9A29B5F314F2}"/>
              </a:ext>
            </a:extLst>
          </p:cNvPr>
          <p:cNvCxnSpPr/>
          <p:nvPr/>
        </p:nvCxnSpPr>
        <p:spPr>
          <a:xfrm flipH="1">
            <a:off x="4031942" y="2658874"/>
            <a:ext cx="637712" cy="49123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Connettore 2 18">
            <a:extLst>
              <a:ext uri="{FF2B5EF4-FFF2-40B4-BE49-F238E27FC236}">
                <a16:creationId xmlns:a16="http://schemas.microsoft.com/office/drawing/2014/main" id="{1EFF7EE5-04D1-49D1-A9C2-36C1D6DDE4B3}"/>
              </a:ext>
            </a:extLst>
          </p:cNvPr>
          <p:cNvCxnSpPr/>
          <p:nvPr/>
        </p:nvCxnSpPr>
        <p:spPr>
          <a:xfrm>
            <a:off x="7217546" y="2760955"/>
            <a:ext cx="612559" cy="38914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Connettore 2 20">
            <a:extLst>
              <a:ext uri="{FF2B5EF4-FFF2-40B4-BE49-F238E27FC236}">
                <a16:creationId xmlns:a16="http://schemas.microsoft.com/office/drawing/2014/main" id="{8ECE8DB3-CD72-498D-8CBC-9E473CBC0C85}"/>
              </a:ext>
            </a:extLst>
          </p:cNvPr>
          <p:cNvCxnSpPr/>
          <p:nvPr/>
        </p:nvCxnSpPr>
        <p:spPr>
          <a:xfrm flipH="1">
            <a:off x="1944209" y="4295310"/>
            <a:ext cx="461639" cy="62143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Connettore 2 22">
            <a:extLst>
              <a:ext uri="{FF2B5EF4-FFF2-40B4-BE49-F238E27FC236}">
                <a16:creationId xmlns:a16="http://schemas.microsoft.com/office/drawing/2014/main" id="{16EEA357-B3F5-4025-97B0-55C8AA7D7F3B}"/>
              </a:ext>
            </a:extLst>
          </p:cNvPr>
          <p:cNvCxnSpPr/>
          <p:nvPr/>
        </p:nvCxnSpPr>
        <p:spPr>
          <a:xfrm>
            <a:off x="3676835" y="4302705"/>
            <a:ext cx="440924" cy="67779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Connettore 2 24">
            <a:extLst>
              <a:ext uri="{FF2B5EF4-FFF2-40B4-BE49-F238E27FC236}">
                <a16:creationId xmlns:a16="http://schemas.microsoft.com/office/drawing/2014/main" id="{5088F24B-5669-4A05-9E1A-51C0C1AE710E}"/>
              </a:ext>
            </a:extLst>
          </p:cNvPr>
          <p:cNvCxnSpPr/>
          <p:nvPr/>
        </p:nvCxnSpPr>
        <p:spPr>
          <a:xfrm flipH="1">
            <a:off x="7723573" y="4295310"/>
            <a:ext cx="469036" cy="62143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ttore 2 26">
            <a:extLst>
              <a:ext uri="{FF2B5EF4-FFF2-40B4-BE49-F238E27FC236}">
                <a16:creationId xmlns:a16="http://schemas.microsoft.com/office/drawing/2014/main" id="{894B21B6-37EE-4E63-992E-A8244E71FB0A}"/>
              </a:ext>
            </a:extLst>
          </p:cNvPr>
          <p:cNvCxnSpPr/>
          <p:nvPr/>
        </p:nvCxnSpPr>
        <p:spPr>
          <a:xfrm>
            <a:off x="9994776" y="4302705"/>
            <a:ext cx="516385" cy="5947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22" name="Immagine 21">
            <a:extLst>
              <a:ext uri="{FF2B5EF4-FFF2-40B4-BE49-F238E27FC236}">
                <a16:creationId xmlns:a16="http://schemas.microsoft.com/office/drawing/2014/main" id="{B9022322-6F0C-4329-8171-2D256AEED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Tree>
    <p:extLst>
      <p:ext uri="{BB962C8B-B14F-4D97-AF65-F5344CB8AC3E}">
        <p14:creationId xmlns:p14="http://schemas.microsoft.com/office/powerpoint/2010/main" val="429711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23C4ABEE-41E0-4448-BEC1-560A115195AE}"/>
              </a:ext>
            </a:extLst>
          </p:cNvPr>
          <p:cNvSpPr txBox="1"/>
          <p:nvPr/>
        </p:nvSpPr>
        <p:spPr>
          <a:xfrm>
            <a:off x="2663301" y="585926"/>
            <a:ext cx="7998781" cy="4031873"/>
          </a:xfrm>
          <a:prstGeom prst="rect">
            <a:avLst/>
          </a:prstGeom>
          <a:noFill/>
        </p:spPr>
        <p:txBody>
          <a:bodyPr wrap="square" rtlCol="0">
            <a:spAutoFit/>
          </a:bodyPr>
          <a:lstStyle/>
          <a:p>
            <a:pPr algn="ctr"/>
            <a:r>
              <a:rPr lang="it-IT" sz="4400" dirty="0">
                <a:latin typeface="Bodoni MT Black" panose="02070A03080606020203" pitchFamily="18" charset="0"/>
              </a:rPr>
              <a:t>Data </a:t>
            </a:r>
            <a:r>
              <a:rPr lang="it-IT" sz="4400" dirty="0" err="1">
                <a:latin typeface="Bodoni MT Black" panose="02070A03080606020203" pitchFamily="18" charset="0"/>
              </a:rPr>
              <a:t>Visualization</a:t>
            </a:r>
            <a:endParaRPr lang="it-IT" sz="4400" dirty="0">
              <a:latin typeface="Bodoni MT Black" panose="02070A03080606020203" pitchFamily="18" charset="0"/>
            </a:endParaRPr>
          </a:p>
          <a:p>
            <a:pPr algn="ctr"/>
            <a:endParaRPr lang="it-IT" sz="4400" dirty="0">
              <a:latin typeface="Bodoni MT Black" panose="02070A03080606020203" pitchFamily="18" charset="0"/>
            </a:endParaRPr>
          </a:p>
          <a:p>
            <a:pPr algn="just"/>
            <a:r>
              <a:rPr lang="it-IT" sz="2400" dirty="0">
                <a:latin typeface="Bodoni MT Black" panose="02070A03080606020203" pitchFamily="18" charset="0"/>
              </a:rPr>
              <a:t>-</a:t>
            </a:r>
            <a:r>
              <a:rPr lang="it-IT" sz="2400" dirty="0" err="1">
                <a:latin typeface="Bodoni MT Black" panose="02070A03080606020203" pitchFamily="18" charset="0"/>
              </a:rPr>
              <a:t>Categorical</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a:latin typeface="Bodoni MT Black" panose="02070A03080606020203" pitchFamily="18" charset="0"/>
              </a:rPr>
              <a:t>Bar Chart, Pie Chart, </a:t>
            </a:r>
            <a:r>
              <a:rPr lang="it-IT" sz="2400" dirty="0" err="1">
                <a:latin typeface="Bodoni MT Black" panose="02070A03080606020203" pitchFamily="18" charset="0"/>
              </a:rPr>
              <a:t>Grouped</a:t>
            </a:r>
            <a:r>
              <a:rPr lang="it-IT" sz="2400" dirty="0">
                <a:latin typeface="Bodoni MT Black" panose="02070A03080606020203" pitchFamily="18" charset="0"/>
              </a:rPr>
              <a:t>/</a:t>
            </a:r>
            <a:r>
              <a:rPr lang="it-IT" sz="2400" dirty="0" err="1">
                <a:latin typeface="Bodoni MT Black" panose="02070A03080606020203" pitchFamily="18" charset="0"/>
              </a:rPr>
              <a:t>Stacked</a:t>
            </a:r>
            <a:r>
              <a:rPr lang="it-IT" sz="2400" dirty="0">
                <a:latin typeface="Bodoni MT Black" panose="02070A03080606020203" pitchFamily="18" charset="0"/>
              </a:rPr>
              <a:t> Chart</a:t>
            </a:r>
          </a:p>
          <a:p>
            <a:pPr algn="just"/>
            <a:endParaRPr lang="it-IT" sz="2400" dirty="0">
              <a:latin typeface="Bodoni MT Black" panose="02070A03080606020203" pitchFamily="18" charset="0"/>
            </a:endParaRPr>
          </a:p>
          <a:p>
            <a:pPr algn="just"/>
            <a:r>
              <a:rPr lang="it-IT" sz="2400" dirty="0">
                <a:latin typeface="Bodoni MT Black" panose="02070A03080606020203" pitchFamily="18" charset="0"/>
              </a:rPr>
              <a:t>-</a:t>
            </a:r>
            <a:r>
              <a:rPr lang="it-IT" sz="2400" dirty="0" err="1">
                <a:latin typeface="Bodoni MT Black" panose="02070A03080606020203" pitchFamily="18" charset="0"/>
              </a:rPr>
              <a:t>Numerical</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err="1">
                <a:latin typeface="Bodoni MT Black" panose="02070A03080606020203" pitchFamily="18" charset="0"/>
              </a:rPr>
              <a:t>Histogram</a:t>
            </a:r>
            <a:r>
              <a:rPr lang="it-IT" sz="2400" dirty="0">
                <a:latin typeface="Bodoni MT Black" panose="02070A03080606020203" pitchFamily="18" charset="0"/>
              </a:rPr>
              <a:t>, Box Plot, </a:t>
            </a:r>
            <a:r>
              <a:rPr lang="it-IT" sz="2400" dirty="0" err="1">
                <a:latin typeface="Bodoni MT Black" panose="02070A03080606020203" pitchFamily="18" charset="0"/>
              </a:rPr>
              <a:t>Density</a:t>
            </a:r>
            <a:r>
              <a:rPr lang="it-IT" sz="2400" dirty="0">
                <a:latin typeface="Bodoni MT Black" panose="02070A03080606020203" pitchFamily="18" charset="0"/>
              </a:rPr>
              <a:t> Plot, Line Plot, </a:t>
            </a:r>
            <a:r>
              <a:rPr lang="it-IT" sz="2400" dirty="0" err="1">
                <a:latin typeface="Bodoni MT Black" panose="02070A03080606020203" pitchFamily="18" charset="0"/>
              </a:rPr>
              <a:t>Scatter</a:t>
            </a:r>
            <a:r>
              <a:rPr lang="it-IT" sz="2400" dirty="0">
                <a:latin typeface="Bodoni MT Black" panose="02070A03080606020203" pitchFamily="18" charset="0"/>
              </a:rPr>
              <a:t> Plot, </a:t>
            </a:r>
            <a:r>
              <a:rPr lang="it-IT" sz="2400" dirty="0" err="1">
                <a:latin typeface="Bodoni MT Black" panose="02070A03080606020203" pitchFamily="18" charset="0"/>
              </a:rPr>
              <a:t>Correlation</a:t>
            </a:r>
            <a:r>
              <a:rPr lang="it-IT" sz="2400" dirty="0">
                <a:latin typeface="Bodoni MT Black" panose="02070A03080606020203" pitchFamily="18" charset="0"/>
              </a:rPr>
              <a:t> Plot</a:t>
            </a:r>
          </a:p>
          <a:p>
            <a:pPr algn="just"/>
            <a:endParaRPr lang="it-IT" sz="2400" dirty="0">
              <a:latin typeface="Bodoni MT Black" panose="02070A03080606020203" pitchFamily="18" charset="0"/>
            </a:endParaRPr>
          </a:p>
        </p:txBody>
      </p:sp>
    </p:spTree>
    <p:extLst>
      <p:ext uri="{BB962C8B-B14F-4D97-AF65-F5344CB8AC3E}">
        <p14:creationId xmlns:p14="http://schemas.microsoft.com/office/powerpoint/2010/main" val="141538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23C4ABEE-41E0-4448-BEC1-560A115195AE}"/>
              </a:ext>
            </a:extLst>
          </p:cNvPr>
          <p:cNvSpPr txBox="1"/>
          <p:nvPr/>
        </p:nvSpPr>
        <p:spPr>
          <a:xfrm>
            <a:off x="2663301" y="585926"/>
            <a:ext cx="7998781" cy="4708981"/>
          </a:xfrm>
          <a:prstGeom prst="rect">
            <a:avLst/>
          </a:prstGeom>
          <a:noFill/>
        </p:spPr>
        <p:txBody>
          <a:bodyPr wrap="square" rtlCol="0">
            <a:spAutoFit/>
          </a:bodyPr>
          <a:lstStyle/>
          <a:p>
            <a:pPr algn="ctr"/>
            <a:r>
              <a:rPr lang="it-IT" sz="4400" dirty="0">
                <a:latin typeface="Bodoni MT Black" panose="02070A03080606020203" pitchFamily="18" charset="0"/>
              </a:rPr>
              <a:t>Statistical Analysis</a:t>
            </a:r>
          </a:p>
          <a:p>
            <a:pPr algn="ctr"/>
            <a:r>
              <a:rPr lang="it-IT" sz="2400" dirty="0">
                <a:latin typeface="Bodoni MT Black" panose="02070A03080606020203" pitchFamily="18" charset="0"/>
              </a:rPr>
              <a:t>(</a:t>
            </a:r>
            <a:r>
              <a:rPr lang="it-IT" sz="2400" dirty="0" err="1">
                <a:latin typeface="Bodoni MT Black" panose="02070A03080606020203" pitchFamily="18" charset="0"/>
              </a:rPr>
              <a:t>Univariate</a:t>
            </a:r>
            <a:r>
              <a:rPr lang="it-IT" sz="2400" dirty="0">
                <a:latin typeface="Bodoni MT Black" panose="02070A03080606020203" pitchFamily="18" charset="0"/>
              </a:rPr>
              <a:t> </a:t>
            </a:r>
            <a:r>
              <a:rPr lang="it-IT" sz="2400" dirty="0" err="1">
                <a:latin typeface="Bodoni MT Black" panose="02070A03080606020203" pitchFamily="18" charset="0"/>
              </a:rPr>
              <a:t>Approach</a:t>
            </a:r>
            <a:r>
              <a:rPr lang="it-IT" sz="2400" dirty="0">
                <a:latin typeface="Bodoni MT Black" panose="02070A03080606020203" pitchFamily="18" charset="0"/>
              </a:rPr>
              <a:t>)</a:t>
            </a:r>
          </a:p>
          <a:p>
            <a:pPr algn="just"/>
            <a:endParaRPr lang="it-IT" sz="2400" dirty="0">
              <a:latin typeface="Bodoni MT Black" panose="02070A03080606020203" pitchFamily="18" charset="0"/>
            </a:endParaRPr>
          </a:p>
          <a:p>
            <a:pPr algn="just"/>
            <a:endParaRPr lang="it-IT" sz="2400" dirty="0">
              <a:latin typeface="Bodoni MT Black" panose="02070A03080606020203" pitchFamily="18" charset="0"/>
            </a:endParaRPr>
          </a:p>
          <a:p>
            <a:pPr algn="just"/>
            <a:r>
              <a:rPr lang="it-IT" sz="3200" dirty="0">
                <a:latin typeface="Bodoni MT Black" panose="02070A03080606020203" pitchFamily="18" charset="0"/>
              </a:rPr>
              <a:t>-</a:t>
            </a:r>
            <a:r>
              <a:rPr lang="it-IT" sz="3200" dirty="0" err="1">
                <a:latin typeface="Bodoni MT Black" panose="02070A03080606020203" pitchFamily="18" charset="0"/>
              </a:rPr>
              <a:t>Categorical</a:t>
            </a:r>
            <a:r>
              <a:rPr lang="it-IT" sz="3200" dirty="0">
                <a:latin typeface="Bodoni MT Black" panose="02070A03080606020203" pitchFamily="18" charset="0"/>
              </a:rPr>
              <a:t> </a:t>
            </a:r>
            <a:r>
              <a:rPr lang="it-IT" sz="3200" dirty="0" err="1">
                <a:latin typeface="Bodoni MT Black" panose="02070A03080606020203" pitchFamily="18" charset="0"/>
              </a:rPr>
              <a:t>Variables</a:t>
            </a:r>
            <a:r>
              <a:rPr lang="it-IT" sz="3200" dirty="0">
                <a:latin typeface="Bodoni MT Black" panose="02070A03080606020203" pitchFamily="18" charset="0"/>
              </a:rPr>
              <a:t>:</a:t>
            </a:r>
          </a:p>
          <a:p>
            <a:pPr algn="just"/>
            <a:r>
              <a:rPr lang="it-IT" sz="2400" dirty="0">
                <a:latin typeface="Bodoni MT Black" panose="02070A03080606020203" pitchFamily="18" charset="0"/>
              </a:rPr>
              <a:t>Class Distribution, Frequency Distribution</a:t>
            </a:r>
          </a:p>
          <a:p>
            <a:pPr algn="just"/>
            <a:endParaRPr lang="it-IT" sz="2400" dirty="0">
              <a:latin typeface="Bodoni MT Black" panose="02070A03080606020203" pitchFamily="18" charset="0"/>
            </a:endParaRPr>
          </a:p>
          <a:p>
            <a:pPr algn="just"/>
            <a:r>
              <a:rPr lang="it-IT" sz="3200" dirty="0">
                <a:latin typeface="Bodoni MT Black" panose="02070A03080606020203" pitchFamily="18" charset="0"/>
              </a:rPr>
              <a:t>-</a:t>
            </a:r>
            <a:r>
              <a:rPr lang="it-IT" sz="3200" dirty="0" err="1">
                <a:latin typeface="Bodoni MT Black" panose="02070A03080606020203" pitchFamily="18" charset="0"/>
              </a:rPr>
              <a:t>Numerical</a:t>
            </a:r>
            <a:r>
              <a:rPr lang="it-IT" sz="3200" dirty="0">
                <a:latin typeface="Bodoni MT Black" panose="02070A03080606020203" pitchFamily="18" charset="0"/>
              </a:rPr>
              <a:t> </a:t>
            </a:r>
            <a:r>
              <a:rPr lang="it-IT" sz="3200" dirty="0" err="1">
                <a:latin typeface="Bodoni MT Black" panose="02070A03080606020203" pitchFamily="18" charset="0"/>
              </a:rPr>
              <a:t>Variables</a:t>
            </a:r>
            <a:r>
              <a:rPr lang="it-IT" sz="3200" dirty="0">
                <a:latin typeface="Bodoni MT Black" panose="02070A03080606020203" pitchFamily="18" charset="0"/>
              </a:rPr>
              <a:t>:</a:t>
            </a:r>
          </a:p>
          <a:p>
            <a:pPr algn="just"/>
            <a:r>
              <a:rPr lang="it-IT" sz="2400" dirty="0" err="1">
                <a:latin typeface="Bodoni MT Black" panose="02070A03080606020203" pitchFamily="18" charset="0"/>
              </a:rPr>
              <a:t>Summary</a:t>
            </a:r>
            <a:r>
              <a:rPr lang="it-IT" sz="2400" dirty="0">
                <a:latin typeface="Bodoni MT Black" panose="02070A03080606020203" pitchFamily="18" charset="0"/>
              </a:rPr>
              <a:t> </a:t>
            </a:r>
            <a:r>
              <a:rPr lang="it-IT" sz="2400" dirty="0" err="1">
                <a:latin typeface="Bodoni MT Black" panose="02070A03080606020203" pitchFamily="18" charset="0"/>
              </a:rPr>
              <a:t>Statistics</a:t>
            </a:r>
            <a:r>
              <a:rPr lang="it-IT" sz="2400" dirty="0">
                <a:latin typeface="Bodoni MT Black" panose="02070A03080606020203" pitchFamily="18" charset="0"/>
              </a:rPr>
              <a:t> (</a:t>
            </a:r>
            <a:r>
              <a:rPr lang="it-IT" sz="2400" dirty="0" err="1">
                <a:latin typeface="Bodoni MT Black" panose="02070A03080606020203" pitchFamily="18" charset="0"/>
              </a:rPr>
              <a:t>mean</a:t>
            </a:r>
            <a:r>
              <a:rPr lang="it-IT" sz="2400" dirty="0">
                <a:latin typeface="Bodoni MT Black" panose="02070A03080606020203" pitchFamily="18" charset="0"/>
              </a:rPr>
              <a:t>, </a:t>
            </a:r>
            <a:r>
              <a:rPr lang="it-IT" sz="2400" dirty="0" err="1">
                <a:latin typeface="Bodoni MT Black" panose="02070A03080606020203" pitchFamily="18" charset="0"/>
              </a:rPr>
              <a:t>median</a:t>
            </a:r>
            <a:r>
              <a:rPr lang="it-IT" sz="2400" dirty="0">
                <a:latin typeface="Bodoni MT Black" panose="02070A03080606020203" pitchFamily="18" charset="0"/>
              </a:rPr>
              <a:t>, max, </a:t>
            </a:r>
            <a:r>
              <a:rPr lang="it-IT" sz="2400" dirty="0" err="1">
                <a:latin typeface="Bodoni MT Black" panose="02070A03080606020203" pitchFamily="18" charset="0"/>
              </a:rPr>
              <a:t>min</a:t>
            </a:r>
            <a:r>
              <a:rPr lang="it-IT" sz="2400" dirty="0">
                <a:latin typeface="Bodoni MT Black" panose="02070A03080606020203" pitchFamily="18" charset="0"/>
              </a:rPr>
              <a:t>, </a:t>
            </a:r>
            <a:r>
              <a:rPr lang="it-IT" sz="2400" dirty="0" err="1">
                <a:latin typeface="Bodoni MT Black" panose="02070A03080606020203" pitchFamily="18" charset="0"/>
              </a:rPr>
              <a:t>variance</a:t>
            </a:r>
            <a:r>
              <a:rPr lang="it-IT" sz="2400" dirty="0">
                <a:latin typeface="Bodoni MT Black" panose="02070A03080606020203" pitchFamily="18" charset="0"/>
              </a:rPr>
              <a:t>/standard </a:t>
            </a:r>
            <a:r>
              <a:rPr lang="it-IT" sz="2400" dirty="0" err="1">
                <a:latin typeface="Bodoni MT Black" panose="02070A03080606020203" pitchFamily="18" charset="0"/>
              </a:rPr>
              <a:t>deviation</a:t>
            </a:r>
            <a:r>
              <a:rPr lang="it-IT" sz="2400" dirty="0">
                <a:latin typeface="Bodoni MT Black" panose="02070A03080606020203" pitchFamily="18" charset="0"/>
              </a:rPr>
              <a:t>, </a:t>
            </a:r>
            <a:r>
              <a:rPr lang="it-IT" sz="2400" dirty="0" err="1">
                <a:latin typeface="Bodoni MT Black" panose="02070A03080606020203" pitchFamily="18" charset="0"/>
              </a:rPr>
              <a:t>skewness</a:t>
            </a:r>
            <a:r>
              <a:rPr lang="it-IT" sz="2400" dirty="0">
                <a:latin typeface="Bodoni MT Black" panose="02070A03080606020203" pitchFamily="18" charset="0"/>
              </a:rPr>
              <a:t>, </a:t>
            </a:r>
            <a:r>
              <a:rPr lang="it-IT" sz="2400" dirty="0" err="1">
                <a:latin typeface="Bodoni MT Black" panose="02070A03080606020203" pitchFamily="18" charset="0"/>
              </a:rPr>
              <a:t>kurtosis</a:t>
            </a:r>
            <a:r>
              <a:rPr lang="it-IT" sz="2400" dirty="0">
                <a:latin typeface="Bodoni MT Black" panose="02070A03080606020203" pitchFamily="18" charset="0"/>
              </a:rPr>
              <a:t>)</a:t>
            </a:r>
          </a:p>
          <a:p>
            <a:pPr algn="just"/>
            <a:endParaRPr lang="it-IT" sz="2400" dirty="0">
              <a:latin typeface="Bodoni MT Black" panose="02070A03080606020203" pitchFamily="18" charset="0"/>
            </a:endParaRPr>
          </a:p>
        </p:txBody>
      </p:sp>
    </p:spTree>
    <p:extLst>
      <p:ext uri="{BB962C8B-B14F-4D97-AF65-F5344CB8AC3E}">
        <p14:creationId xmlns:p14="http://schemas.microsoft.com/office/powerpoint/2010/main" val="3270414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23C4ABEE-41E0-4448-BEC1-560A115195AE}"/>
              </a:ext>
            </a:extLst>
          </p:cNvPr>
          <p:cNvSpPr txBox="1"/>
          <p:nvPr/>
        </p:nvSpPr>
        <p:spPr>
          <a:xfrm>
            <a:off x="2237173" y="228219"/>
            <a:ext cx="8176334" cy="1138773"/>
          </a:xfrm>
          <a:prstGeom prst="rect">
            <a:avLst/>
          </a:prstGeom>
          <a:noFill/>
        </p:spPr>
        <p:txBody>
          <a:bodyPr wrap="square" rtlCol="0">
            <a:spAutoFit/>
          </a:bodyPr>
          <a:lstStyle/>
          <a:p>
            <a:pPr algn="ctr"/>
            <a:r>
              <a:rPr lang="it-IT" sz="4400" dirty="0">
                <a:latin typeface="Bodoni MT Black" panose="02070A03080606020203" pitchFamily="18" charset="0"/>
              </a:rPr>
              <a:t>Feature </a:t>
            </a:r>
            <a:r>
              <a:rPr lang="it-IT" sz="4400" dirty="0" err="1">
                <a:latin typeface="Bodoni MT Black" panose="02070A03080606020203" pitchFamily="18" charset="0"/>
              </a:rPr>
              <a:t>Selection</a:t>
            </a:r>
            <a:endParaRPr lang="it-IT" sz="4400" dirty="0">
              <a:latin typeface="Bodoni MT Black" panose="02070A03080606020203" pitchFamily="18" charset="0"/>
            </a:endParaRPr>
          </a:p>
          <a:p>
            <a:pPr algn="ctr"/>
            <a:r>
              <a:rPr lang="it-IT" sz="2400" dirty="0">
                <a:latin typeface="Bodoni MT Black" panose="02070A03080606020203" pitchFamily="18" charset="0"/>
              </a:rPr>
              <a:t>(</a:t>
            </a:r>
            <a:r>
              <a:rPr lang="it-IT" sz="2400" dirty="0" err="1">
                <a:latin typeface="Bodoni MT Black" panose="02070A03080606020203" pitchFamily="18" charset="0"/>
              </a:rPr>
              <a:t>Bivariate</a:t>
            </a:r>
            <a:r>
              <a:rPr lang="it-IT" sz="2400" dirty="0">
                <a:latin typeface="Bodoni MT Black" panose="02070A03080606020203" pitchFamily="18" charset="0"/>
              </a:rPr>
              <a:t> Statistical Analysis)</a:t>
            </a:r>
          </a:p>
        </p:txBody>
      </p:sp>
      <p:pic>
        <p:nvPicPr>
          <p:cNvPr id="4" name="Immagine 3">
            <a:extLst>
              <a:ext uri="{FF2B5EF4-FFF2-40B4-BE49-F238E27FC236}">
                <a16:creationId xmlns:a16="http://schemas.microsoft.com/office/drawing/2014/main" id="{F908AD95-40FF-4F66-AD61-37B57D38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51" y="1461115"/>
            <a:ext cx="8867775" cy="4629150"/>
          </a:xfrm>
          <a:prstGeom prst="rect">
            <a:avLst/>
          </a:prstGeom>
        </p:spPr>
      </p:pic>
      <p:sp>
        <p:nvSpPr>
          <p:cNvPr id="2" name="CasellaDiTesto 1">
            <a:extLst>
              <a:ext uri="{FF2B5EF4-FFF2-40B4-BE49-F238E27FC236}">
                <a16:creationId xmlns:a16="http://schemas.microsoft.com/office/drawing/2014/main" id="{A79799DA-E46C-46D6-8AAF-50AE34E55095}"/>
              </a:ext>
            </a:extLst>
          </p:cNvPr>
          <p:cNvSpPr txBox="1"/>
          <p:nvPr/>
        </p:nvSpPr>
        <p:spPr>
          <a:xfrm>
            <a:off x="692459" y="6184388"/>
            <a:ext cx="8867774" cy="276999"/>
          </a:xfrm>
          <a:prstGeom prst="rect">
            <a:avLst/>
          </a:prstGeom>
          <a:noFill/>
        </p:spPr>
        <p:txBody>
          <a:bodyPr wrap="square" rtlCol="0">
            <a:spAutoFit/>
          </a:bodyPr>
          <a:lstStyle/>
          <a:p>
            <a:r>
              <a:rPr lang="en-US" sz="1200" i="0" u="none" strike="noStrike" dirty="0">
                <a:solidFill>
                  <a:srgbClr val="222222"/>
                </a:solidFill>
                <a:effectLst/>
                <a:latin typeface="Calibri" panose="020F0502020204030204" pitchFamily="34" charset="0"/>
                <a:cs typeface="Calibri" panose="020F0502020204030204" pitchFamily="34" charset="0"/>
                <a:hlinkClick r:id="rId4"/>
              </a:rPr>
              <a:t>How to Choose a Feature Selection Method For Machine Learning</a:t>
            </a:r>
            <a:endParaRPr lang="it-IT"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0848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Step_3</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239697" y="2725444"/>
            <a:ext cx="11851689" cy="3139321"/>
          </a:xfrm>
          <a:prstGeom prst="rect">
            <a:avLst/>
          </a:prstGeom>
          <a:noFill/>
        </p:spPr>
        <p:txBody>
          <a:bodyPr wrap="square" rtlCol="0">
            <a:spAutoFit/>
          </a:bodyPr>
          <a:lstStyle/>
          <a:p>
            <a:pPr algn="ctr"/>
            <a:r>
              <a:rPr lang="it-IT" dirty="0" err="1"/>
              <a:t>Wokshop</a:t>
            </a:r>
            <a:r>
              <a:rPr lang="it-IT" dirty="0"/>
              <a:t> session:</a:t>
            </a:r>
          </a:p>
          <a:p>
            <a:pPr algn="just"/>
            <a:r>
              <a:rPr lang="it-IT" dirty="0">
                <a:hlinkClick r:id="rId3"/>
              </a:rPr>
              <a:t>https://github.com/claudio1975/SDS2020/blob/master/notebooks/workshop/3_An_Experimental_EDA_for_a_classification_task.ipynb</a:t>
            </a:r>
            <a:endParaRPr lang="it-IT" dirty="0"/>
          </a:p>
          <a:p>
            <a:pPr algn="ctr"/>
            <a:r>
              <a:rPr lang="it-IT" dirty="0" err="1"/>
              <a:t>Laboratory</a:t>
            </a:r>
            <a:r>
              <a:rPr lang="it-IT" dirty="0"/>
              <a:t> session:</a:t>
            </a:r>
            <a:endParaRPr lang="it-IT" dirty="0">
              <a:hlinkClick r:id="rId4"/>
            </a:endParaRPr>
          </a:p>
          <a:p>
            <a:pPr algn="ctr"/>
            <a:r>
              <a:rPr lang="it-IT" dirty="0">
                <a:hlinkClick r:id="rId4"/>
              </a:rPr>
              <a:t>https://github.com/claudio1975/SDS2020/blob/master/notebooks/laboratory/3a_Lab_An_Experimental_EDA.ipynb</a:t>
            </a:r>
            <a:endParaRPr lang="it-IT" dirty="0"/>
          </a:p>
          <a:p>
            <a:pPr algn="ctr"/>
            <a:r>
              <a:rPr lang="it-IT" dirty="0">
                <a:hlinkClick r:id="rId5"/>
              </a:rPr>
              <a:t>https://github.com/claudio1975/SDS2020/blob/master/notebooks/laboratory/3b_Lab_An_Experimental_EDA.ipynb</a:t>
            </a:r>
            <a:endParaRPr lang="it-IT" dirty="0"/>
          </a:p>
          <a:p>
            <a:pPr algn="ctr"/>
            <a:r>
              <a:rPr lang="it-IT" dirty="0">
                <a:hlinkClick r:id="rId6"/>
              </a:rPr>
              <a:t>https://github.com/claudio1975/SDS2020/blob/master/notebooks/laboratory/3c_Lab_An_Experimental_EDA.ipynb</a:t>
            </a:r>
            <a:endParaRPr lang="it-IT" dirty="0"/>
          </a:p>
          <a:p>
            <a:pPr algn="ctr"/>
            <a:r>
              <a:rPr lang="it-IT" dirty="0"/>
              <a:t>Challenge </a:t>
            </a:r>
            <a:r>
              <a:rPr lang="it-IT" dirty="0" err="1"/>
              <a:t>yourself</a:t>
            </a:r>
            <a:r>
              <a:rPr lang="it-IT" dirty="0"/>
              <a:t>:</a:t>
            </a:r>
          </a:p>
          <a:p>
            <a:pPr algn="ctr"/>
            <a:r>
              <a:rPr lang="it-IT" dirty="0">
                <a:hlinkClick r:id="rId7"/>
              </a:rPr>
              <a:t>https://github.com/claudio1975/SDS2020/blob/master/notebooks/laboratory/exercises/3a_Ex_An_Experimental_EDA.ipynb</a:t>
            </a:r>
            <a:endParaRPr lang="it-IT" dirty="0"/>
          </a:p>
          <a:p>
            <a:pPr algn="ctr"/>
            <a:endParaRPr lang="it-IT" dirty="0"/>
          </a:p>
          <a:p>
            <a:pPr algn="ctr"/>
            <a:endParaRPr lang="it-IT" dirty="0"/>
          </a:p>
        </p:txBody>
      </p:sp>
    </p:spTree>
    <p:extLst>
      <p:ext uri="{BB962C8B-B14F-4D97-AF65-F5344CB8AC3E}">
        <p14:creationId xmlns:p14="http://schemas.microsoft.com/office/powerpoint/2010/main" val="3291061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417983"/>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Step_4</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88273" y="4436846"/>
            <a:ext cx="11354539" cy="2092881"/>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with another Data Cleaning activity: Manage Outliers. Then check out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4029" y="1108557"/>
            <a:ext cx="4830285" cy="3222490"/>
          </a:xfrm>
          <a:prstGeom prst="rect">
            <a:avLst/>
          </a:prstGeom>
        </p:spPr>
      </p:pic>
    </p:spTree>
    <p:extLst>
      <p:ext uri="{BB962C8B-B14F-4D97-AF65-F5344CB8AC3E}">
        <p14:creationId xmlns:p14="http://schemas.microsoft.com/office/powerpoint/2010/main" val="2363331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B0624934-AEB0-43B8-89A8-562070E2AE90}"/>
              </a:ext>
            </a:extLst>
          </p:cNvPr>
          <p:cNvSpPr txBox="1"/>
          <p:nvPr/>
        </p:nvSpPr>
        <p:spPr>
          <a:xfrm>
            <a:off x="2272683" y="337351"/>
            <a:ext cx="9428086" cy="1877437"/>
          </a:xfrm>
          <a:prstGeom prst="rect">
            <a:avLst/>
          </a:prstGeom>
          <a:noFill/>
        </p:spPr>
        <p:txBody>
          <a:bodyPr wrap="square" rtlCol="0">
            <a:spAutoFit/>
          </a:bodyPr>
          <a:lstStyle/>
          <a:p>
            <a:pPr algn="ctr"/>
            <a:r>
              <a:rPr lang="it-IT" sz="4400" dirty="0">
                <a:latin typeface="Bodoni MT Black" panose="02070A03080606020203" pitchFamily="18" charset="0"/>
              </a:rPr>
              <a:t>Handling </a:t>
            </a:r>
            <a:r>
              <a:rPr lang="it-IT" sz="4400" dirty="0" err="1">
                <a:latin typeface="Bodoni MT Black" panose="02070A03080606020203" pitchFamily="18" charset="0"/>
              </a:rPr>
              <a:t>Outliers</a:t>
            </a:r>
            <a:endParaRPr lang="it-IT" sz="4400" dirty="0">
              <a:latin typeface="Bodoni MT Black" panose="02070A03080606020203" pitchFamily="18" charset="0"/>
            </a:endParaRPr>
          </a:p>
          <a:p>
            <a:pPr algn="just"/>
            <a:r>
              <a:rPr lang="en-US" sz="2400" dirty="0">
                <a:latin typeface="Bodoni MT Black" panose="02070A03080606020203" pitchFamily="18" charset="0"/>
              </a:rPr>
              <a:t>An outlier is an observation that is unlike the other observations. They are extreme values that fall far away of the other observations.</a:t>
            </a:r>
            <a:endParaRPr lang="it-IT" sz="2400" dirty="0">
              <a:latin typeface="Bodoni MT Black" panose="02070A03080606020203" pitchFamily="18" charset="0"/>
            </a:endParaRPr>
          </a:p>
        </p:txBody>
      </p:sp>
      <p:pic>
        <p:nvPicPr>
          <p:cNvPr id="4" name="Immagine 3">
            <a:extLst>
              <a:ext uri="{FF2B5EF4-FFF2-40B4-BE49-F238E27FC236}">
                <a16:creationId xmlns:a16="http://schemas.microsoft.com/office/drawing/2014/main" id="{380CDB8F-31B3-4E9A-9B31-7289A988D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7255" y="2547713"/>
            <a:ext cx="6667500" cy="4191000"/>
          </a:xfrm>
          <a:prstGeom prst="rect">
            <a:avLst/>
          </a:prstGeom>
        </p:spPr>
      </p:pic>
    </p:spTree>
    <p:extLst>
      <p:ext uri="{BB962C8B-B14F-4D97-AF65-F5344CB8AC3E}">
        <p14:creationId xmlns:p14="http://schemas.microsoft.com/office/powerpoint/2010/main" val="1294939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Rettangolo 6">
            <a:extLst>
              <a:ext uri="{FF2B5EF4-FFF2-40B4-BE49-F238E27FC236}">
                <a16:creationId xmlns:a16="http://schemas.microsoft.com/office/drawing/2014/main" id="{5C11998E-902B-4EC6-B96F-7364655EC1FB}"/>
              </a:ext>
            </a:extLst>
          </p:cNvPr>
          <p:cNvSpPr/>
          <p:nvPr/>
        </p:nvSpPr>
        <p:spPr>
          <a:xfrm>
            <a:off x="1984159" y="202691"/>
            <a:ext cx="9738804" cy="2985433"/>
          </a:xfrm>
          <a:prstGeom prst="rect">
            <a:avLst/>
          </a:prstGeom>
        </p:spPr>
        <p:txBody>
          <a:bodyPr wrap="square">
            <a:spAutoFit/>
          </a:bodyPr>
          <a:lstStyle/>
          <a:p>
            <a:pPr algn="ctr"/>
            <a:r>
              <a:rPr lang="en-US" sz="4400" dirty="0">
                <a:latin typeface="Bodoni MT Black" panose="02070A03080606020203" pitchFamily="18" charset="0"/>
              </a:rPr>
              <a:t>Capping with the inter-quantile range</a:t>
            </a:r>
          </a:p>
          <a:p>
            <a:pPr algn="just"/>
            <a:r>
              <a:rPr lang="en-US" sz="2000" dirty="0">
                <a:latin typeface="Bodoni MT Black" panose="02070A03080606020203" pitchFamily="18" charset="0"/>
              </a:rPr>
              <a:t>This approach is suitable for skewed distributions. It caps outliers within two boundaries based on the interquartile range (IQR).</a:t>
            </a:r>
          </a:p>
          <a:p>
            <a:pPr algn="just"/>
            <a:r>
              <a:rPr lang="en-US" sz="2000" dirty="0">
                <a:latin typeface="Bodoni MT Black" panose="02070A03080606020203" pitchFamily="18" charset="0"/>
              </a:rPr>
              <a:t>Upper Limit: 75</a:t>
            </a:r>
            <a:r>
              <a:rPr lang="en-US" sz="2000" baseline="30000" dirty="0">
                <a:latin typeface="Bodoni MT Black" panose="02070A03080606020203" pitchFamily="18" charset="0"/>
              </a:rPr>
              <a:t>th</a:t>
            </a:r>
            <a:r>
              <a:rPr lang="en-US" sz="2000" dirty="0">
                <a:latin typeface="Bodoni MT Black" panose="02070A03080606020203" pitchFamily="18" charset="0"/>
              </a:rPr>
              <a:t> quantile + IQR*1.5</a:t>
            </a:r>
          </a:p>
          <a:p>
            <a:pPr algn="just"/>
            <a:r>
              <a:rPr lang="en-US" sz="2000" dirty="0">
                <a:latin typeface="Bodoni MT Black" panose="02070A03080606020203" pitchFamily="18" charset="0"/>
              </a:rPr>
              <a:t>Lower Limit: 25</a:t>
            </a:r>
            <a:r>
              <a:rPr lang="en-US" sz="2000" baseline="30000" dirty="0">
                <a:latin typeface="Bodoni MT Black" panose="02070A03080606020203" pitchFamily="18" charset="0"/>
              </a:rPr>
              <a:t>th</a:t>
            </a:r>
            <a:r>
              <a:rPr lang="en-US" sz="2000" dirty="0">
                <a:latin typeface="Bodoni MT Black" panose="02070A03080606020203" pitchFamily="18" charset="0"/>
              </a:rPr>
              <a:t> quantile - IQR*1.5</a:t>
            </a:r>
          </a:p>
          <a:p>
            <a:pPr algn="just"/>
            <a:endParaRPr lang="en-US" sz="2000" dirty="0">
              <a:latin typeface="Bodoni MT Black" panose="02070A03080606020203" pitchFamily="18" charset="0"/>
            </a:endParaRPr>
          </a:p>
        </p:txBody>
      </p:sp>
      <p:pic>
        <p:nvPicPr>
          <p:cNvPr id="8" name="Immagine 7">
            <a:extLst>
              <a:ext uri="{FF2B5EF4-FFF2-40B4-BE49-F238E27FC236}">
                <a16:creationId xmlns:a16="http://schemas.microsoft.com/office/drawing/2014/main" id="{BDCB3DCB-CF10-49AE-91B3-58FB5C5B5907}"/>
              </a:ext>
            </a:extLst>
          </p:cNvPr>
          <p:cNvPicPr>
            <a:picLocks noChangeAspect="1"/>
          </p:cNvPicPr>
          <p:nvPr/>
        </p:nvPicPr>
        <p:blipFill>
          <a:blip r:embed="rId3"/>
          <a:stretch>
            <a:fillRect/>
          </a:stretch>
        </p:blipFill>
        <p:spPr>
          <a:xfrm>
            <a:off x="4116846" y="2857114"/>
            <a:ext cx="5473430" cy="3878094"/>
          </a:xfrm>
          <a:prstGeom prst="rect">
            <a:avLst/>
          </a:prstGeom>
        </p:spPr>
      </p:pic>
    </p:spTree>
    <p:extLst>
      <p:ext uri="{BB962C8B-B14F-4D97-AF65-F5344CB8AC3E}">
        <p14:creationId xmlns:p14="http://schemas.microsoft.com/office/powerpoint/2010/main" val="86098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Rettangolo con due angoli in diagonale ritagliati 7">
            <a:extLst>
              <a:ext uri="{FF2B5EF4-FFF2-40B4-BE49-F238E27FC236}">
                <a16:creationId xmlns:a16="http://schemas.microsoft.com/office/drawing/2014/main" id="{28615A44-66EC-4502-A1A4-F4DB9F976401}"/>
              </a:ext>
            </a:extLst>
          </p:cNvPr>
          <p:cNvSpPr/>
          <p:nvPr/>
        </p:nvSpPr>
        <p:spPr>
          <a:xfrm>
            <a:off x="6610301" y="1174526"/>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con due angoli in diagonale ritagliati 9">
            <a:extLst>
              <a:ext uri="{FF2B5EF4-FFF2-40B4-BE49-F238E27FC236}">
                <a16:creationId xmlns:a16="http://schemas.microsoft.com/office/drawing/2014/main" id="{0D766B17-7DBA-48E6-885F-1C66626D47B0}"/>
              </a:ext>
            </a:extLst>
          </p:cNvPr>
          <p:cNvSpPr/>
          <p:nvPr/>
        </p:nvSpPr>
        <p:spPr>
          <a:xfrm>
            <a:off x="9645588" y="1174526"/>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0572B467-E3DE-410E-8D76-69D00D4611EB}"/>
              </a:ext>
            </a:extLst>
          </p:cNvPr>
          <p:cNvSpPr txBox="1"/>
          <p:nvPr/>
        </p:nvSpPr>
        <p:spPr>
          <a:xfrm>
            <a:off x="9774310" y="1535668"/>
            <a:ext cx="1855433" cy="369332"/>
          </a:xfrm>
          <a:prstGeom prst="rect">
            <a:avLst/>
          </a:prstGeom>
          <a:noFill/>
        </p:spPr>
        <p:txBody>
          <a:bodyPr wrap="square" rtlCol="0">
            <a:spAutoFit/>
          </a:bodyPr>
          <a:lstStyle/>
          <a:p>
            <a:pPr algn="ctr"/>
            <a:r>
              <a:rPr lang="it-IT" dirty="0">
                <a:solidFill>
                  <a:schemeClr val="bg1"/>
                </a:solidFill>
              </a:rPr>
              <a:t>Data </a:t>
            </a:r>
            <a:r>
              <a:rPr lang="it-IT" dirty="0" err="1">
                <a:solidFill>
                  <a:schemeClr val="bg1"/>
                </a:solidFill>
              </a:rPr>
              <a:t>Cleaning</a:t>
            </a:r>
            <a:endParaRPr lang="it-IT" dirty="0">
              <a:solidFill>
                <a:schemeClr val="bg1"/>
              </a:solidFill>
            </a:endParaRPr>
          </a:p>
        </p:txBody>
      </p:sp>
      <p:sp>
        <p:nvSpPr>
          <p:cNvPr id="12" name="Rettangolo con due angoli in diagonale ritagliati 11">
            <a:extLst>
              <a:ext uri="{FF2B5EF4-FFF2-40B4-BE49-F238E27FC236}">
                <a16:creationId xmlns:a16="http://schemas.microsoft.com/office/drawing/2014/main" id="{73E29F5F-B4E7-4EB6-B59E-44FAE62BC4A2}"/>
              </a:ext>
            </a:extLst>
          </p:cNvPr>
          <p:cNvSpPr/>
          <p:nvPr/>
        </p:nvSpPr>
        <p:spPr>
          <a:xfrm>
            <a:off x="9652986" y="3123035"/>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con due angoli in diagonale ritagliati 13">
            <a:extLst>
              <a:ext uri="{FF2B5EF4-FFF2-40B4-BE49-F238E27FC236}">
                <a16:creationId xmlns:a16="http://schemas.microsoft.com/office/drawing/2014/main" id="{D5DF71A1-73FB-4BF1-BA44-336C53C4CE7F}"/>
              </a:ext>
            </a:extLst>
          </p:cNvPr>
          <p:cNvSpPr/>
          <p:nvPr/>
        </p:nvSpPr>
        <p:spPr>
          <a:xfrm>
            <a:off x="9652986" y="5119742"/>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con due angoli in diagonale ritagliati 14">
            <a:extLst>
              <a:ext uri="{FF2B5EF4-FFF2-40B4-BE49-F238E27FC236}">
                <a16:creationId xmlns:a16="http://schemas.microsoft.com/office/drawing/2014/main" id="{6A3A403D-C0CE-4021-9E23-0E96CCF06B6A}"/>
              </a:ext>
            </a:extLst>
          </p:cNvPr>
          <p:cNvSpPr/>
          <p:nvPr/>
        </p:nvSpPr>
        <p:spPr>
          <a:xfrm>
            <a:off x="6639756" y="5081765"/>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C6A10204-CD73-4D6E-A9D5-932927D62D05}"/>
              </a:ext>
            </a:extLst>
          </p:cNvPr>
          <p:cNvSpPr txBox="1"/>
          <p:nvPr/>
        </p:nvSpPr>
        <p:spPr>
          <a:xfrm>
            <a:off x="9774311" y="3424972"/>
            <a:ext cx="1855433" cy="646331"/>
          </a:xfrm>
          <a:prstGeom prst="rect">
            <a:avLst/>
          </a:prstGeom>
          <a:noFill/>
        </p:spPr>
        <p:txBody>
          <a:bodyPr wrap="square" rtlCol="0">
            <a:spAutoFit/>
          </a:bodyPr>
          <a:lstStyle/>
          <a:p>
            <a:pPr algn="ctr"/>
            <a:r>
              <a:rPr lang="it-IT" dirty="0" err="1">
                <a:solidFill>
                  <a:schemeClr val="bg1"/>
                </a:solidFill>
              </a:rPr>
              <a:t>Exploratory</a:t>
            </a:r>
            <a:r>
              <a:rPr lang="it-IT" dirty="0">
                <a:solidFill>
                  <a:schemeClr val="bg1"/>
                </a:solidFill>
              </a:rPr>
              <a:t> Data Analysis</a:t>
            </a:r>
          </a:p>
        </p:txBody>
      </p:sp>
      <p:sp>
        <p:nvSpPr>
          <p:cNvPr id="17" name="CasellaDiTesto 16">
            <a:extLst>
              <a:ext uri="{FF2B5EF4-FFF2-40B4-BE49-F238E27FC236}">
                <a16:creationId xmlns:a16="http://schemas.microsoft.com/office/drawing/2014/main" id="{F106FD2F-8756-4B45-9B02-6625E570ECD9}"/>
              </a:ext>
            </a:extLst>
          </p:cNvPr>
          <p:cNvSpPr txBox="1"/>
          <p:nvPr/>
        </p:nvSpPr>
        <p:spPr>
          <a:xfrm>
            <a:off x="9903039" y="5498808"/>
            <a:ext cx="1726707" cy="369332"/>
          </a:xfrm>
          <a:prstGeom prst="rect">
            <a:avLst/>
          </a:prstGeom>
          <a:noFill/>
        </p:spPr>
        <p:txBody>
          <a:bodyPr wrap="square" rtlCol="0">
            <a:spAutoFit/>
          </a:bodyPr>
          <a:lstStyle/>
          <a:p>
            <a:r>
              <a:rPr lang="it-IT" dirty="0" err="1">
                <a:solidFill>
                  <a:schemeClr val="bg1"/>
                </a:solidFill>
              </a:rPr>
              <a:t>Pre</a:t>
            </a:r>
            <a:r>
              <a:rPr lang="it-IT" dirty="0">
                <a:solidFill>
                  <a:schemeClr val="bg1"/>
                </a:solidFill>
              </a:rPr>
              <a:t>-Processing</a:t>
            </a:r>
          </a:p>
        </p:txBody>
      </p:sp>
      <p:sp>
        <p:nvSpPr>
          <p:cNvPr id="18" name="CasellaDiTesto 17">
            <a:extLst>
              <a:ext uri="{FF2B5EF4-FFF2-40B4-BE49-F238E27FC236}">
                <a16:creationId xmlns:a16="http://schemas.microsoft.com/office/drawing/2014/main" id="{2B746D55-4E9E-442C-8C5B-89954C44F1A0}"/>
              </a:ext>
            </a:extLst>
          </p:cNvPr>
          <p:cNvSpPr txBox="1"/>
          <p:nvPr/>
        </p:nvSpPr>
        <p:spPr>
          <a:xfrm>
            <a:off x="6872192" y="5481780"/>
            <a:ext cx="1589102" cy="369332"/>
          </a:xfrm>
          <a:prstGeom prst="rect">
            <a:avLst/>
          </a:prstGeom>
          <a:noFill/>
        </p:spPr>
        <p:txBody>
          <a:bodyPr wrap="square" rtlCol="0">
            <a:spAutoFit/>
          </a:bodyPr>
          <a:lstStyle/>
          <a:p>
            <a:pPr algn="ctr"/>
            <a:r>
              <a:rPr lang="it-IT" dirty="0" err="1">
                <a:solidFill>
                  <a:schemeClr val="bg1"/>
                </a:solidFill>
              </a:rPr>
              <a:t>Modeling</a:t>
            </a:r>
            <a:endParaRPr lang="it-IT" dirty="0">
              <a:solidFill>
                <a:schemeClr val="bg1"/>
              </a:solidFill>
            </a:endParaRPr>
          </a:p>
        </p:txBody>
      </p:sp>
      <p:sp>
        <p:nvSpPr>
          <p:cNvPr id="19" name="Rettangolo con due angoli in diagonale ritagliati 18">
            <a:extLst>
              <a:ext uri="{FF2B5EF4-FFF2-40B4-BE49-F238E27FC236}">
                <a16:creationId xmlns:a16="http://schemas.microsoft.com/office/drawing/2014/main" id="{0F619848-106A-4B62-AB6B-8DF6EB6AACCB}"/>
              </a:ext>
            </a:extLst>
          </p:cNvPr>
          <p:cNvSpPr/>
          <p:nvPr/>
        </p:nvSpPr>
        <p:spPr>
          <a:xfrm>
            <a:off x="84945" y="5081765"/>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5A51DCC1-C02D-48C9-BC3D-24BFBBB444AE}"/>
              </a:ext>
            </a:extLst>
          </p:cNvPr>
          <p:cNvSpPr txBox="1"/>
          <p:nvPr/>
        </p:nvSpPr>
        <p:spPr>
          <a:xfrm>
            <a:off x="397275" y="5435263"/>
            <a:ext cx="1726707" cy="369332"/>
          </a:xfrm>
          <a:prstGeom prst="rect">
            <a:avLst/>
          </a:prstGeom>
          <a:noFill/>
        </p:spPr>
        <p:txBody>
          <a:bodyPr wrap="square" rtlCol="0">
            <a:spAutoFit/>
          </a:bodyPr>
          <a:lstStyle/>
          <a:p>
            <a:r>
              <a:rPr lang="it-IT" dirty="0">
                <a:solidFill>
                  <a:schemeClr val="bg1"/>
                </a:solidFill>
              </a:rPr>
              <a:t>Deployment</a:t>
            </a:r>
          </a:p>
        </p:txBody>
      </p:sp>
      <p:sp>
        <p:nvSpPr>
          <p:cNvPr id="21" name="Nuvola 20">
            <a:extLst>
              <a:ext uri="{FF2B5EF4-FFF2-40B4-BE49-F238E27FC236}">
                <a16:creationId xmlns:a16="http://schemas.microsoft.com/office/drawing/2014/main" id="{1826FAD1-3244-4E95-BEE7-5BCD5FF9A0DF}"/>
              </a:ext>
            </a:extLst>
          </p:cNvPr>
          <p:cNvSpPr/>
          <p:nvPr/>
        </p:nvSpPr>
        <p:spPr>
          <a:xfrm>
            <a:off x="167832" y="1965901"/>
            <a:ext cx="1828800" cy="16778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B4DB0155-B570-4F7E-B33D-F0839679AA16}"/>
              </a:ext>
            </a:extLst>
          </p:cNvPr>
          <p:cNvSpPr txBox="1"/>
          <p:nvPr/>
        </p:nvSpPr>
        <p:spPr>
          <a:xfrm>
            <a:off x="366810" y="2431001"/>
            <a:ext cx="1396012" cy="646331"/>
          </a:xfrm>
          <a:prstGeom prst="rect">
            <a:avLst/>
          </a:prstGeom>
          <a:noFill/>
        </p:spPr>
        <p:txBody>
          <a:bodyPr wrap="square" rtlCol="0">
            <a:spAutoFit/>
          </a:bodyPr>
          <a:lstStyle/>
          <a:p>
            <a:pPr algn="ctr"/>
            <a:r>
              <a:rPr lang="it-IT" dirty="0">
                <a:solidFill>
                  <a:schemeClr val="bg1"/>
                </a:solidFill>
              </a:rPr>
              <a:t>Data </a:t>
            </a:r>
          </a:p>
          <a:p>
            <a:pPr algn="ctr"/>
            <a:r>
              <a:rPr lang="it-IT" dirty="0">
                <a:solidFill>
                  <a:schemeClr val="bg1"/>
                </a:solidFill>
              </a:rPr>
              <a:t>Storytelling</a:t>
            </a:r>
          </a:p>
        </p:txBody>
      </p:sp>
      <p:sp>
        <p:nvSpPr>
          <p:cNvPr id="25" name="Freccia destra con strisce 24">
            <a:extLst>
              <a:ext uri="{FF2B5EF4-FFF2-40B4-BE49-F238E27FC236}">
                <a16:creationId xmlns:a16="http://schemas.microsoft.com/office/drawing/2014/main" id="{190390BB-03E9-4176-9C96-FC66118B6905}"/>
              </a:ext>
            </a:extLst>
          </p:cNvPr>
          <p:cNvSpPr/>
          <p:nvPr/>
        </p:nvSpPr>
        <p:spPr>
          <a:xfrm>
            <a:off x="8986421" y="1571348"/>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reccia destra con strisce 25">
            <a:extLst>
              <a:ext uri="{FF2B5EF4-FFF2-40B4-BE49-F238E27FC236}">
                <a16:creationId xmlns:a16="http://schemas.microsoft.com/office/drawing/2014/main" id="{5F341965-1161-4438-8842-EB1322EA3D94}"/>
              </a:ext>
            </a:extLst>
          </p:cNvPr>
          <p:cNvSpPr/>
          <p:nvPr/>
        </p:nvSpPr>
        <p:spPr>
          <a:xfrm rot="10800000">
            <a:off x="8949431" y="5439533"/>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Freccia destra con strisce 26">
            <a:extLst>
              <a:ext uri="{FF2B5EF4-FFF2-40B4-BE49-F238E27FC236}">
                <a16:creationId xmlns:a16="http://schemas.microsoft.com/office/drawing/2014/main" id="{5020B2CD-2C3F-4B9F-8EE7-21900A052939}"/>
              </a:ext>
            </a:extLst>
          </p:cNvPr>
          <p:cNvSpPr/>
          <p:nvPr/>
        </p:nvSpPr>
        <p:spPr>
          <a:xfrm rot="10800000">
            <a:off x="5867031" y="5439533"/>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Freccia destra con strisce 27">
            <a:extLst>
              <a:ext uri="{FF2B5EF4-FFF2-40B4-BE49-F238E27FC236}">
                <a16:creationId xmlns:a16="http://schemas.microsoft.com/office/drawing/2014/main" id="{22488D9D-96EF-4973-B1A7-28B8BFE46A70}"/>
              </a:ext>
            </a:extLst>
          </p:cNvPr>
          <p:cNvSpPr/>
          <p:nvPr/>
        </p:nvSpPr>
        <p:spPr>
          <a:xfrm rot="5400000">
            <a:off x="10460852" y="2450236"/>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reccia destra con strisce 28">
            <a:extLst>
              <a:ext uri="{FF2B5EF4-FFF2-40B4-BE49-F238E27FC236}">
                <a16:creationId xmlns:a16="http://schemas.microsoft.com/office/drawing/2014/main" id="{E0A78F41-EB5E-436B-AE3D-10078CF702E1}"/>
              </a:ext>
            </a:extLst>
          </p:cNvPr>
          <p:cNvSpPr/>
          <p:nvPr/>
        </p:nvSpPr>
        <p:spPr>
          <a:xfrm rot="5400000">
            <a:off x="10468251" y="4467091"/>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Freccia destra con strisce 31">
            <a:extLst>
              <a:ext uri="{FF2B5EF4-FFF2-40B4-BE49-F238E27FC236}">
                <a16:creationId xmlns:a16="http://schemas.microsoft.com/office/drawing/2014/main" id="{0E3F3952-A438-474A-88BE-69FDA12E7A09}"/>
              </a:ext>
            </a:extLst>
          </p:cNvPr>
          <p:cNvSpPr/>
          <p:nvPr/>
        </p:nvSpPr>
        <p:spPr>
          <a:xfrm>
            <a:off x="5455504" y="1442773"/>
            <a:ext cx="1010669" cy="621133"/>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Freccia destra con strisce 32">
            <a:extLst>
              <a:ext uri="{FF2B5EF4-FFF2-40B4-BE49-F238E27FC236}">
                <a16:creationId xmlns:a16="http://schemas.microsoft.com/office/drawing/2014/main" id="{CEBBF1CD-25EC-43BC-8958-5A2A32A51776}"/>
              </a:ext>
            </a:extLst>
          </p:cNvPr>
          <p:cNvSpPr/>
          <p:nvPr/>
        </p:nvSpPr>
        <p:spPr>
          <a:xfrm rot="16200000">
            <a:off x="668390" y="4017270"/>
            <a:ext cx="872013" cy="632066"/>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0" name="Immagine 29">
            <a:extLst>
              <a:ext uri="{FF2B5EF4-FFF2-40B4-BE49-F238E27FC236}">
                <a16:creationId xmlns:a16="http://schemas.microsoft.com/office/drawing/2014/main" id="{5F0B626E-96C6-42E7-AD89-913357352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660" y="463400"/>
            <a:ext cx="3471482" cy="1987943"/>
          </a:xfrm>
          <a:prstGeom prst="rect">
            <a:avLst/>
          </a:prstGeom>
        </p:spPr>
      </p:pic>
      <p:sp>
        <p:nvSpPr>
          <p:cNvPr id="31" name="CasellaDiTesto 30">
            <a:extLst>
              <a:ext uri="{FF2B5EF4-FFF2-40B4-BE49-F238E27FC236}">
                <a16:creationId xmlns:a16="http://schemas.microsoft.com/office/drawing/2014/main" id="{04DFF599-024F-4957-8980-82D104B60A09}"/>
              </a:ext>
            </a:extLst>
          </p:cNvPr>
          <p:cNvSpPr txBox="1"/>
          <p:nvPr/>
        </p:nvSpPr>
        <p:spPr>
          <a:xfrm>
            <a:off x="6774032" y="1523477"/>
            <a:ext cx="1855433" cy="369332"/>
          </a:xfrm>
          <a:prstGeom prst="rect">
            <a:avLst/>
          </a:prstGeom>
          <a:noFill/>
        </p:spPr>
        <p:txBody>
          <a:bodyPr wrap="square" rtlCol="0">
            <a:spAutoFit/>
          </a:bodyPr>
          <a:lstStyle/>
          <a:p>
            <a:r>
              <a:rPr lang="it-IT" dirty="0">
                <a:solidFill>
                  <a:schemeClr val="bg1"/>
                </a:solidFill>
              </a:rPr>
              <a:t>Data </a:t>
            </a:r>
            <a:r>
              <a:rPr lang="it-IT" dirty="0" err="1">
                <a:solidFill>
                  <a:schemeClr val="bg1"/>
                </a:solidFill>
              </a:rPr>
              <a:t>Wrangling</a:t>
            </a:r>
            <a:endParaRPr lang="it-IT" dirty="0">
              <a:solidFill>
                <a:schemeClr val="bg1"/>
              </a:solidFill>
            </a:endParaRPr>
          </a:p>
        </p:txBody>
      </p:sp>
      <p:sp>
        <p:nvSpPr>
          <p:cNvPr id="34" name="Rettangolo con due angoli in diagonale ritagliati 33">
            <a:extLst>
              <a:ext uri="{FF2B5EF4-FFF2-40B4-BE49-F238E27FC236}">
                <a16:creationId xmlns:a16="http://schemas.microsoft.com/office/drawing/2014/main" id="{1BEF413A-8794-40A4-AADA-50356074AC4E}"/>
              </a:ext>
            </a:extLst>
          </p:cNvPr>
          <p:cNvSpPr/>
          <p:nvPr/>
        </p:nvSpPr>
        <p:spPr>
          <a:xfrm>
            <a:off x="3359828" y="5056197"/>
            <a:ext cx="2112885" cy="11274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CasellaDiTesto 34">
            <a:extLst>
              <a:ext uri="{FF2B5EF4-FFF2-40B4-BE49-F238E27FC236}">
                <a16:creationId xmlns:a16="http://schemas.microsoft.com/office/drawing/2014/main" id="{FB81B500-876D-477A-B417-9A8274AD9272}"/>
              </a:ext>
            </a:extLst>
          </p:cNvPr>
          <p:cNvSpPr txBox="1"/>
          <p:nvPr/>
        </p:nvSpPr>
        <p:spPr>
          <a:xfrm>
            <a:off x="3555439" y="5322332"/>
            <a:ext cx="1726707" cy="646331"/>
          </a:xfrm>
          <a:prstGeom prst="rect">
            <a:avLst/>
          </a:prstGeom>
          <a:noFill/>
        </p:spPr>
        <p:txBody>
          <a:bodyPr wrap="square" rtlCol="0">
            <a:spAutoFit/>
          </a:bodyPr>
          <a:lstStyle/>
          <a:p>
            <a:pPr algn="ctr"/>
            <a:r>
              <a:rPr lang="it-IT" dirty="0">
                <a:solidFill>
                  <a:schemeClr val="bg1"/>
                </a:solidFill>
              </a:rPr>
              <a:t>Model </a:t>
            </a:r>
            <a:r>
              <a:rPr lang="it-IT" dirty="0" err="1">
                <a:solidFill>
                  <a:schemeClr val="bg1"/>
                </a:solidFill>
              </a:rPr>
              <a:t>Validation</a:t>
            </a:r>
            <a:endParaRPr lang="it-IT" dirty="0">
              <a:solidFill>
                <a:schemeClr val="bg1"/>
              </a:solidFill>
            </a:endParaRPr>
          </a:p>
        </p:txBody>
      </p:sp>
      <p:sp>
        <p:nvSpPr>
          <p:cNvPr id="36" name="Freccia destra con strisce 35">
            <a:extLst>
              <a:ext uri="{FF2B5EF4-FFF2-40B4-BE49-F238E27FC236}">
                <a16:creationId xmlns:a16="http://schemas.microsoft.com/office/drawing/2014/main" id="{49C5C369-C61B-49E8-90A2-9A7EFE0062FF}"/>
              </a:ext>
            </a:extLst>
          </p:cNvPr>
          <p:cNvSpPr/>
          <p:nvPr/>
        </p:nvSpPr>
        <p:spPr>
          <a:xfrm rot="10800000">
            <a:off x="2592147" y="5439534"/>
            <a:ext cx="482353" cy="443884"/>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CasellaDiTesto 36">
            <a:extLst>
              <a:ext uri="{FF2B5EF4-FFF2-40B4-BE49-F238E27FC236}">
                <a16:creationId xmlns:a16="http://schemas.microsoft.com/office/drawing/2014/main" id="{CA0101AF-C5B1-4A4E-9BCA-189E7869E647}"/>
              </a:ext>
            </a:extLst>
          </p:cNvPr>
          <p:cNvSpPr txBox="1"/>
          <p:nvPr/>
        </p:nvSpPr>
        <p:spPr>
          <a:xfrm>
            <a:off x="2288772" y="3133344"/>
            <a:ext cx="6995102" cy="707886"/>
          </a:xfrm>
          <a:prstGeom prst="rect">
            <a:avLst/>
          </a:prstGeom>
          <a:noFill/>
        </p:spPr>
        <p:txBody>
          <a:bodyPr wrap="square" rtlCol="0">
            <a:spAutoFit/>
          </a:bodyPr>
          <a:lstStyle/>
          <a:p>
            <a:pPr algn="ctr"/>
            <a:r>
              <a:rPr lang="it-IT" sz="4000" dirty="0">
                <a:latin typeface="Bodoni MT Black" panose="02070A03080606020203" pitchFamily="18" charset="0"/>
              </a:rPr>
              <a:t>Data Science Workflow</a:t>
            </a:r>
          </a:p>
        </p:txBody>
      </p:sp>
    </p:spTree>
    <p:extLst>
      <p:ext uri="{BB962C8B-B14F-4D97-AF65-F5344CB8AC3E}">
        <p14:creationId xmlns:p14="http://schemas.microsoft.com/office/powerpoint/2010/main" val="1503578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9" name="Rettangolo 8">
            <a:extLst>
              <a:ext uri="{FF2B5EF4-FFF2-40B4-BE49-F238E27FC236}">
                <a16:creationId xmlns:a16="http://schemas.microsoft.com/office/drawing/2014/main" id="{A1562A60-3D60-40CC-B44D-491A699D0FF0}"/>
              </a:ext>
            </a:extLst>
          </p:cNvPr>
          <p:cNvSpPr/>
          <p:nvPr/>
        </p:nvSpPr>
        <p:spPr>
          <a:xfrm>
            <a:off x="2389632" y="405384"/>
            <a:ext cx="9802368" cy="2308324"/>
          </a:xfrm>
          <a:prstGeom prst="rect">
            <a:avLst/>
          </a:prstGeom>
        </p:spPr>
        <p:txBody>
          <a:bodyPr wrap="square">
            <a:spAutoFit/>
          </a:bodyPr>
          <a:lstStyle/>
          <a:p>
            <a:pPr algn="ctr"/>
            <a:r>
              <a:rPr lang="en-US" sz="4400" dirty="0">
                <a:latin typeface="Bodoni MT Black" panose="02070A03080606020203" pitchFamily="18" charset="0"/>
              </a:rPr>
              <a:t>Capping with the Quantiles</a:t>
            </a:r>
          </a:p>
          <a:p>
            <a:pPr algn="just"/>
            <a:r>
              <a:rPr lang="en-US" sz="2000" dirty="0">
                <a:latin typeface="Bodoni MT Black" panose="02070A03080606020203" pitchFamily="18" charset="0"/>
              </a:rPr>
              <a:t>This approach is suitable for Normal distributions. </a:t>
            </a:r>
          </a:p>
          <a:p>
            <a:pPr algn="just"/>
            <a:r>
              <a:rPr lang="en-US" sz="2000" dirty="0">
                <a:latin typeface="Bodoni MT Black" panose="02070A03080606020203" pitchFamily="18" charset="0"/>
              </a:rPr>
              <a:t>It caps outliers within two boundaries. </a:t>
            </a:r>
          </a:p>
          <a:p>
            <a:pPr algn="just"/>
            <a:r>
              <a:rPr lang="en-US" sz="2000" dirty="0">
                <a:latin typeface="Bodoni MT Black" panose="02070A03080606020203" pitchFamily="18" charset="0"/>
              </a:rPr>
              <a:t>Upper Limit: 95</a:t>
            </a:r>
            <a:r>
              <a:rPr lang="en-US" sz="2000" baseline="30000" dirty="0">
                <a:latin typeface="Bodoni MT Black" panose="02070A03080606020203" pitchFamily="18" charset="0"/>
              </a:rPr>
              <a:t>th</a:t>
            </a:r>
            <a:r>
              <a:rPr lang="en-US" sz="2000" dirty="0">
                <a:latin typeface="Bodoni MT Black" panose="02070A03080606020203" pitchFamily="18" charset="0"/>
              </a:rPr>
              <a:t> quantile </a:t>
            </a:r>
          </a:p>
          <a:p>
            <a:pPr algn="just"/>
            <a:r>
              <a:rPr lang="en-US" sz="2000" dirty="0">
                <a:latin typeface="Bodoni MT Black" panose="02070A03080606020203" pitchFamily="18" charset="0"/>
              </a:rPr>
              <a:t>Lower Limit: 5</a:t>
            </a:r>
            <a:r>
              <a:rPr lang="en-US" sz="2000" baseline="30000" dirty="0">
                <a:latin typeface="Bodoni MT Black" panose="02070A03080606020203" pitchFamily="18" charset="0"/>
              </a:rPr>
              <a:t>th</a:t>
            </a:r>
            <a:r>
              <a:rPr lang="en-US" sz="2000" dirty="0">
                <a:latin typeface="Bodoni MT Black" panose="02070A03080606020203" pitchFamily="18" charset="0"/>
              </a:rPr>
              <a:t> quantile</a:t>
            </a:r>
          </a:p>
          <a:p>
            <a:pPr algn="just"/>
            <a:endParaRPr lang="en-US" sz="2000" dirty="0">
              <a:latin typeface="Bodoni MT Black" panose="02070A03080606020203" pitchFamily="18" charset="0"/>
            </a:endParaRPr>
          </a:p>
        </p:txBody>
      </p:sp>
      <p:pic>
        <p:nvPicPr>
          <p:cNvPr id="3" name="Immagine 2">
            <a:extLst>
              <a:ext uri="{FF2B5EF4-FFF2-40B4-BE49-F238E27FC236}">
                <a16:creationId xmlns:a16="http://schemas.microsoft.com/office/drawing/2014/main" id="{FC5AD8FB-C528-421E-91F0-0A23A955602E}"/>
              </a:ext>
            </a:extLst>
          </p:cNvPr>
          <p:cNvPicPr>
            <a:picLocks noChangeAspect="1"/>
          </p:cNvPicPr>
          <p:nvPr/>
        </p:nvPicPr>
        <p:blipFill>
          <a:blip r:embed="rId3"/>
          <a:stretch>
            <a:fillRect/>
          </a:stretch>
        </p:blipFill>
        <p:spPr>
          <a:xfrm>
            <a:off x="3874947" y="2784729"/>
            <a:ext cx="5862536" cy="3210128"/>
          </a:xfrm>
          <a:prstGeom prst="rect">
            <a:avLst/>
          </a:prstGeom>
        </p:spPr>
      </p:pic>
    </p:spTree>
    <p:extLst>
      <p:ext uri="{BB962C8B-B14F-4D97-AF65-F5344CB8AC3E}">
        <p14:creationId xmlns:p14="http://schemas.microsoft.com/office/powerpoint/2010/main" val="490975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6" name="Rettangolo 5">
            <a:extLst>
              <a:ext uri="{FF2B5EF4-FFF2-40B4-BE49-F238E27FC236}">
                <a16:creationId xmlns:a16="http://schemas.microsoft.com/office/drawing/2014/main" id="{9EA9BB09-57E2-437B-B27D-8E50D4E7B4D6}"/>
              </a:ext>
            </a:extLst>
          </p:cNvPr>
          <p:cNvSpPr/>
          <p:nvPr/>
        </p:nvSpPr>
        <p:spPr>
          <a:xfrm>
            <a:off x="2290261" y="643365"/>
            <a:ext cx="9418320" cy="2985433"/>
          </a:xfrm>
          <a:prstGeom prst="rect">
            <a:avLst/>
          </a:prstGeom>
        </p:spPr>
        <p:txBody>
          <a:bodyPr wrap="square">
            <a:spAutoFit/>
          </a:bodyPr>
          <a:lstStyle/>
          <a:p>
            <a:pPr algn="ctr"/>
            <a:r>
              <a:rPr lang="en-US" sz="4400" dirty="0">
                <a:latin typeface="Bodoni MT Black" panose="02070A03080606020203" pitchFamily="18" charset="0"/>
              </a:rPr>
              <a:t>Capping with the Gaussian Approximation</a:t>
            </a:r>
          </a:p>
          <a:p>
            <a:pPr algn="just"/>
            <a:r>
              <a:rPr lang="en-US" sz="2000" dirty="0">
                <a:latin typeface="Bodoni MT Black" panose="02070A03080606020203" pitchFamily="18" charset="0"/>
              </a:rPr>
              <a:t>This approach is suitable for Normal distributions. </a:t>
            </a:r>
          </a:p>
          <a:p>
            <a:pPr algn="just"/>
            <a:r>
              <a:rPr lang="en-US" sz="2000" dirty="0">
                <a:latin typeface="Bodoni MT Black" panose="02070A03080606020203" pitchFamily="18" charset="0"/>
              </a:rPr>
              <a:t>It caps outliers within two boundaries. </a:t>
            </a:r>
          </a:p>
          <a:p>
            <a:pPr algn="just"/>
            <a:r>
              <a:rPr lang="en-US" sz="2000" dirty="0">
                <a:latin typeface="Bodoni MT Black" panose="02070A03080606020203" pitchFamily="18" charset="0"/>
              </a:rPr>
              <a:t>Upper Limit: mean + 3*standard deviation</a:t>
            </a:r>
          </a:p>
          <a:p>
            <a:pPr algn="just"/>
            <a:r>
              <a:rPr lang="en-US" sz="2000" dirty="0">
                <a:latin typeface="Bodoni MT Black" panose="02070A03080606020203" pitchFamily="18" charset="0"/>
              </a:rPr>
              <a:t>Lower Limit: mean – 3*standard deviation</a:t>
            </a:r>
          </a:p>
          <a:p>
            <a:pPr algn="just"/>
            <a:endParaRPr lang="en-US" sz="2000" dirty="0">
              <a:latin typeface="Bodoni MT Black" panose="02070A03080606020203" pitchFamily="18" charset="0"/>
            </a:endParaRPr>
          </a:p>
        </p:txBody>
      </p:sp>
      <p:pic>
        <p:nvPicPr>
          <p:cNvPr id="2" name="Immagine 1">
            <a:extLst>
              <a:ext uri="{FF2B5EF4-FFF2-40B4-BE49-F238E27FC236}">
                <a16:creationId xmlns:a16="http://schemas.microsoft.com/office/drawing/2014/main" id="{257D4386-FB36-402D-8152-A55FD32E8804}"/>
              </a:ext>
            </a:extLst>
          </p:cNvPr>
          <p:cNvPicPr>
            <a:picLocks noChangeAspect="1"/>
          </p:cNvPicPr>
          <p:nvPr/>
        </p:nvPicPr>
        <p:blipFill>
          <a:blip r:embed="rId3"/>
          <a:stretch>
            <a:fillRect/>
          </a:stretch>
        </p:blipFill>
        <p:spPr>
          <a:xfrm>
            <a:off x="4136428" y="3628798"/>
            <a:ext cx="5499370" cy="3086911"/>
          </a:xfrm>
          <a:prstGeom prst="rect">
            <a:avLst/>
          </a:prstGeom>
        </p:spPr>
      </p:pic>
    </p:spTree>
    <p:extLst>
      <p:ext uri="{BB962C8B-B14F-4D97-AF65-F5344CB8AC3E}">
        <p14:creationId xmlns:p14="http://schemas.microsoft.com/office/powerpoint/2010/main" val="2722163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Step_4</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124287" y="2725444"/>
            <a:ext cx="11771791" cy="3139321"/>
          </a:xfrm>
          <a:prstGeom prst="rect">
            <a:avLst/>
          </a:prstGeom>
          <a:noFill/>
        </p:spPr>
        <p:txBody>
          <a:bodyPr wrap="square" rtlCol="0">
            <a:spAutoFit/>
          </a:bodyPr>
          <a:lstStyle/>
          <a:p>
            <a:pPr algn="ctr"/>
            <a:r>
              <a:rPr lang="it-IT" dirty="0" err="1"/>
              <a:t>Wokshop</a:t>
            </a:r>
            <a:r>
              <a:rPr lang="it-IT" dirty="0"/>
              <a:t> session:</a:t>
            </a:r>
          </a:p>
          <a:p>
            <a:pPr algn="just"/>
            <a:r>
              <a:rPr lang="it-IT" dirty="0">
                <a:hlinkClick r:id="rId3"/>
              </a:rPr>
              <a:t>https://github.com/claudio1975/SDS2020/blob/master/notebooks/workshop/4_An_Experimental_EDA_for_a_classification_task.ipynb</a:t>
            </a:r>
            <a:endParaRPr lang="it-IT" dirty="0"/>
          </a:p>
          <a:p>
            <a:pPr algn="ctr"/>
            <a:r>
              <a:rPr lang="it-IT" dirty="0" err="1"/>
              <a:t>Laboratory</a:t>
            </a:r>
            <a:r>
              <a:rPr lang="it-IT" dirty="0"/>
              <a:t> session:</a:t>
            </a:r>
            <a:endParaRPr lang="it-IT" dirty="0">
              <a:hlinkClick r:id="rId4"/>
            </a:endParaRPr>
          </a:p>
          <a:p>
            <a:pPr algn="ctr"/>
            <a:r>
              <a:rPr lang="it-IT" dirty="0">
                <a:hlinkClick r:id="rId4"/>
              </a:rPr>
              <a:t>https://github.com/claudio1975/SDS2020/blob/master/notebooks/laboratory/4a_Lab_An_Experimental_EDA.ipynb</a:t>
            </a:r>
            <a:endParaRPr lang="it-IT" dirty="0"/>
          </a:p>
          <a:p>
            <a:pPr algn="ctr"/>
            <a:r>
              <a:rPr lang="it-IT" dirty="0">
                <a:hlinkClick r:id="rId5"/>
              </a:rPr>
              <a:t>https://github.com/claudio1975/SDS2020/blob/master/notebooks/laboratory/4b_Lab_An_Experimental_EDA.ipynb</a:t>
            </a:r>
            <a:endParaRPr lang="it-IT" dirty="0"/>
          </a:p>
          <a:p>
            <a:pPr algn="ctr"/>
            <a:r>
              <a:rPr lang="it-IT" dirty="0">
                <a:hlinkClick r:id="rId6"/>
              </a:rPr>
              <a:t>https://github.com/claudio1975/SDS2020/blob/master/notebooks/laboratory/4c_Lab_An_Experimental_EDA.ipynb</a:t>
            </a:r>
            <a:endParaRPr lang="it-IT" dirty="0"/>
          </a:p>
          <a:p>
            <a:pPr algn="ctr"/>
            <a:r>
              <a:rPr lang="it-IT" dirty="0"/>
              <a:t>Challenge </a:t>
            </a:r>
            <a:r>
              <a:rPr lang="it-IT" dirty="0" err="1"/>
              <a:t>yourself</a:t>
            </a:r>
            <a:r>
              <a:rPr lang="it-IT" dirty="0"/>
              <a:t>:</a:t>
            </a:r>
          </a:p>
          <a:p>
            <a:pPr algn="ctr"/>
            <a:r>
              <a:rPr lang="it-IT" dirty="0">
                <a:hlinkClick r:id="rId7"/>
              </a:rPr>
              <a:t>https://github.com/claudio1975/SDS2020/blob/master/notebooks/laboratory/exercises/4a_Ex_An_Experimental_EDA.ipynb</a:t>
            </a:r>
            <a:endParaRPr lang="it-IT" dirty="0"/>
          </a:p>
          <a:p>
            <a:pPr algn="ctr"/>
            <a:endParaRPr lang="it-IT" dirty="0"/>
          </a:p>
          <a:p>
            <a:pPr algn="ctr"/>
            <a:endParaRPr lang="it-IT" dirty="0"/>
          </a:p>
        </p:txBody>
      </p:sp>
    </p:spTree>
    <p:extLst>
      <p:ext uri="{BB962C8B-B14F-4D97-AF65-F5344CB8AC3E}">
        <p14:creationId xmlns:p14="http://schemas.microsoft.com/office/powerpoint/2010/main" val="971232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Step_5</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346229" y="4838329"/>
            <a:ext cx="11336785" cy="2092881"/>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with Feature Engineering on Numerical Variables. Then check out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482047"/>
            <a:ext cx="4830285" cy="3222490"/>
          </a:xfrm>
          <a:prstGeom prst="rect">
            <a:avLst/>
          </a:prstGeom>
        </p:spPr>
      </p:pic>
    </p:spTree>
    <p:extLst>
      <p:ext uri="{BB962C8B-B14F-4D97-AF65-F5344CB8AC3E}">
        <p14:creationId xmlns:p14="http://schemas.microsoft.com/office/powerpoint/2010/main" val="2593682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Rettangolo 7">
            <a:extLst>
              <a:ext uri="{FF2B5EF4-FFF2-40B4-BE49-F238E27FC236}">
                <a16:creationId xmlns:a16="http://schemas.microsoft.com/office/drawing/2014/main" id="{A6A3AC6D-4834-4C6C-83F0-AF6A2B6EA2DB}"/>
              </a:ext>
            </a:extLst>
          </p:cNvPr>
          <p:cNvSpPr/>
          <p:nvPr/>
        </p:nvSpPr>
        <p:spPr>
          <a:xfrm>
            <a:off x="2043403" y="423140"/>
            <a:ext cx="9337770" cy="4770537"/>
          </a:xfrm>
          <a:prstGeom prst="rect">
            <a:avLst/>
          </a:prstGeom>
        </p:spPr>
        <p:txBody>
          <a:bodyPr wrap="square">
            <a:spAutoFit/>
          </a:bodyPr>
          <a:lstStyle/>
          <a:p>
            <a:pPr algn="ctr"/>
            <a:r>
              <a:rPr lang="en-US" sz="4400" dirty="0">
                <a:latin typeface="Bodoni MT Black" panose="02070A03080606020203" pitchFamily="18" charset="0"/>
              </a:rPr>
              <a:t>Feature Engineering</a:t>
            </a:r>
          </a:p>
          <a:p>
            <a:pPr algn="just"/>
            <a:r>
              <a:rPr lang="en-US" sz="2400" dirty="0">
                <a:latin typeface="Bodoni MT Black" panose="02070A03080606020203" pitchFamily="18" charset="0"/>
              </a:rPr>
              <a:t>It’s the process used to build new features to improve performance of machine learning.</a:t>
            </a:r>
          </a:p>
          <a:p>
            <a:pPr algn="just"/>
            <a:endParaRPr lang="en-US" sz="2400" dirty="0">
              <a:latin typeface="Bodoni MT Black" panose="02070A03080606020203" pitchFamily="18" charset="0"/>
            </a:endParaRPr>
          </a:p>
          <a:p>
            <a:pPr algn="just"/>
            <a:r>
              <a:rPr lang="en-US" sz="2400" dirty="0">
                <a:latin typeface="Bodoni MT Black" panose="02070A03080606020203" pitchFamily="18" charset="0"/>
              </a:rPr>
              <a:t>-Categorical Variables:</a:t>
            </a:r>
          </a:p>
          <a:p>
            <a:pPr algn="just"/>
            <a:r>
              <a:rPr lang="en-US" sz="2400" dirty="0">
                <a:latin typeface="Bodoni MT Black" panose="02070A03080606020203" pitchFamily="18" charset="0"/>
              </a:rPr>
              <a:t>Encoding</a:t>
            </a:r>
          </a:p>
          <a:p>
            <a:pPr algn="just"/>
            <a:endParaRPr lang="en-US" sz="2400" dirty="0">
              <a:latin typeface="Bodoni MT Black" panose="02070A03080606020203" pitchFamily="18" charset="0"/>
            </a:endParaRPr>
          </a:p>
          <a:p>
            <a:pPr algn="just"/>
            <a:r>
              <a:rPr lang="en-US" sz="2400" dirty="0">
                <a:latin typeface="Bodoni MT Black" panose="02070A03080606020203" pitchFamily="18" charset="0"/>
              </a:rPr>
              <a:t>-Numerical Variables:</a:t>
            </a:r>
          </a:p>
          <a:p>
            <a:pPr algn="just"/>
            <a:r>
              <a:rPr lang="en-US" sz="2400" dirty="0">
                <a:latin typeface="Bodoni MT Black" panose="02070A03080606020203" pitchFamily="18" charset="0"/>
              </a:rPr>
              <a:t>Arithmetical Features, Variable Transformation, Discretization</a:t>
            </a:r>
          </a:p>
          <a:p>
            <a:pPr algn="just"/>
            <a:endParaRPr lang="en-US" sz="2400" dirty="0">
              <a:latin typeface="Bodoni MT Black" panose="02070A03080606020203" pitchFamily="18" charset="0"/>
            </a:endParaRPr>
          </a:p>
          <a:p>
            <a:pPr algn="just"/>
            <a:endParaRPr lang="en-US" sz="2000" dirty="0">
              <a:latin typeface="Bodoni MT Black" panose="02070A03080606020203" pitchFamily="18" charset="0"/>
            </a:endParaRPr>
          </a:p>
        </p:txBody>
      </p:sp>
    </p:spTree>
    <p:extLst>
      <p:ext uri="{BB962C8B-B14F-4D97-AF65-F5344CB8AC3E}">
        <p14:creationId xmlns:p14="http://schemas.microsoft.com/office/powerpoint/2010/main" val="3226158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Step_5</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248575" y="2796690"/>
            <a:ext cx="11816178" cy="2585323"/>
          </a:xfrm>
          <a:prstGeom prst="rect">
            <a:avLst/>
          </a:prstGeom>
          <a:noFill/>
        </p:spPr>
        <p:txBody>
          <a:bodyPr wrap="square" rtlCol="0">
            <a:spAutoFit/>
          </a:bodyPr>
          <a:lstStyle/>
          <a:p>
            <a:pPr algn="ctr"/>
            <a:endParaRPr lang="it-IT" dirty="0"/>
          </a:p>
          <a:p>
            <a:pPr algn="ctr"/>
            <a:r>
              <a:rPr lang="it-IT" dirty="0" err="1"/>
              <a:t>Wokshop</a:t>
            </a:r>
            <a:r>
              <a:rPr lang="it-IT" dirty="0"/>
              <a:t> session:</a:t>
            </a:r>
          </a:p>
          <a:p>
            <a:pPr algn="just"/>
            <a:r>
              <a:rPr lang="it-IT" dirty="0">
                <a:hlinkClick r:id="rId3"/>
              </a:rPr>
              <a:t>https://github.com/claudio1975/SDS2020/blob/master/notebooks/workshop/5_An_Experimental_EDA_for_a_classification_task.ipynb</a:t>
            </a:r>
            <a:endParaRPr lang="it-IT" dirty="0"/>
          </a:p>
          <a:p>
            <a:pPr algn="ctr"/>
            <a:r>
              <a:rPr lang="it-IT" dirty="0" err="1"/>
              <a:t>Laboratory</a:t>
            </a:r>
            <a:r>
              <a:rPr lang="it-IT" dirty="0"/>
              <a:t> session:</a:t>
            </a:r>
            <a:endParaRPr lang="it-IT" dirty="0">
              <a:hlinkClick r:id="rId4"/>
            </a:endParaRPr>
          </a:p>
          <a:p>
            <a:pPr algn="ctr"/>
            <a:r>
              <a:rPr lang="it-IT" dirty="0">
                <a:hlinkClick r:id="rId5"/>
              </a:rPr>
              <a:t>https://github.com/claudio1975/SDS2020/blob/master/notebooks/laboratory/5a_Lab_An_Experimental_EDA.ipynb</a:t>
            </a:r>
            <a:endParaRPr lang="it-IT" dirty="0"/>
          </a:p>
          <a:p>
            <a:pPr algn="ctr"/>
            <a:r>
              <a:rPr lang="it-IT" dirty="0"/>
              <a:t>Challenge </a:t>
            </a:r>
            <a:r>
              <a:rPr lang="it-IT" dirty="0" err="1"/>
              <a:t>yourself</a:t>
            </a:r>
            <a:r>
              <a:rPr lang="it-IT" dirty="0"/>
              <a:t>:</a:t>
            </a:r>
          </a:p>
          <a:p>
            <a:pPr algn="ctr"/>
            <a:r>
              <a:rPr lang="it-IT" dirty="0">
                <a:hlinkClick r:id="rId6"/>
              </a:rPr>
              <a:t>https://github.com/claudio1975/SDS2020/blob/master/notebooks/laboratory/exercises/5a_Ex_An_Experimental_EDA.ipynb</a:t>
            </a:r>
            <a:endParaRPr lang="it-IT" dirty="0"/>
          </a:p>
          <a:p>
            <a:pPr algn="ctr"/>
            <a:endParaRPr lang="it-IT" dirty="0"/>
          </a:p>
        </p:txBody>
      </p:sp>
    </p:spTree>
    <p:extLst>
      <p:ext uri="{BB962C8B-B14F-4D97-AF65-F5344CB8AC3E}">
        <p14:creationId xmlns:p14="http://schemas.microsoft.com/office/powerpoint/2010/main" val="185433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1" y="367725"/>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Step_6</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427607" y="4445826"/>
            <a:ext cx="11336785" cy="2523768"/>
          </a:xfrm>
          <a:prstGeom prst="rect">
            <a:avLst/>
          </a:prstGeom>
          <a:noFill/>
        </p:spPr>
        <p:txBody>
          <a:bodyPr wrap="square" rtlCol="0">
            <a:spAutoFit/>
          </a:bodyPr>
          <a:lstStyle/>
          <a:p>
            <a:pPr algn="ctr"/>
            <a:r>
              <a:rPr lang="en-US" sz="2800" dirty="0">
                <a:latin typeface="Bodoni MT Black" panose="02070A03080606020203" pitchFamily="18" charset="0"/>
              </a:rPr>
              <a:t>Fulfill the previous step applying Resampling method to manage Imbalanced data set. Compare results of models with previous steps and choice the best one. Evaluate Feature Importance for a better interpretability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4" y="1150290"/>
            <a:ext cx="4830285" cy="3222490"/>
          </a:xfrm>
          <a:prstGeom prst="rect">
            <a:avLst/>
          </a:prstGeom>
        </p:spPr>
      </p:pic>
    </p:spTree>
    <p:extLst>
      <p:ext uri="{BB962C8B-B14F-4D97-AF65-F5344CB8AC3E}">
        <p14:creationId xmlns:p14="http://schemas.microsoft.com/office/powerpoint/2010/main" val="1030811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665825"/>
            <a:ext cx="9428086" cy="5940088"/>
          </a:xfrm>
          <a:prstGeom prst="rect">
            <a:avLst/>
          </a:prstGeom>
          <a:noFill/>
        </p:spPr>
        <p:txBody>
          <a:bodyPr wrap="square" rtlCol="0">
            <a:spAutoFit/>
          </a:bodyPr>
          <a:lstStyle/>
          <a:p>
            <a:pPr algn="ctr"/>
            <a:r>
              <a:rPr lang="it-IT" sz="4400" dirty="0" err="1">
                <a:latin typeface="Bodoni MT Black" panose="02070A03080606020203" pitchFamily="18" charset="0"/>
              </a:rPr>
              <a:t>Imbalanced</a:t>
            </a:r>
            <a:r>
              <a:rPr lang="it-IT" sz="4400" dirty="0">
                <a:latin typeface="Bodoni MT Black" panose="02070A03080606020203" pitchFamily="18" charset="0"/>
              </a:rPr>
              <a:t> </a:t>
            </a:r>
            <a:r>
              <a:rPr lang="it-IT" sz="4400" dirty="0" err="1">
                <a:latin typeface="Bodoni MT Black" panose="02070A03080606020203" pitchFamily="18" charset="0"/>
              </a:rPr>
              <a:t>Classification</a:t>
            </a:r>
            <a:endParaRPr lang="it-IT" sz="4400" dirty="0">
              <a:latin typeface="Bodoni MT Black" panose="02070A03080606020203" pitchFamily="18" charset="0"/>
            </a:endParaRPr>
          </a:p>
          <a:p>
            <a:pPr algn="just"/>
            <a:r>
              <a:rPr lang="it-IT" sz="2400" dirty="0" err="1">
                <a:latin typeface="Bodoni MT Black" panose="02070A03080606020203" pitchFamily="18" charset="0"/>
              </a:rPr>
              <a:t>It’s</a:t>
            </a:r>
            <a:r>
              <a:rPr lang="it-IT" sz="2400" dirty="0">
                <a:latin typeface="Bodoni MT Black" panose="02070A03080606020203" pitchFamily="18" charset="0"/>
              </a:rPr>
              <a:t> a </a:t>
            </a:r>
            <a:r>
              <a:rPr lang="it-IT" sz="2400" dirty="0" err="1">
                <a:latin typeface="Bodoni MT Black" panose="02070A03080606020203" pitchFamily="18" charset="0"/>
              </a:rPr>
              <a:t>classification</a:t>
            </a:r>
            <a:r>
              <a:rPr lang="it-IT" sz="2400" dirty="0">
                <a:latin typeface="Bodoni MT Black" panose="02070A03080606020203" pitchFamily="18" charset="0"/>
              </a:rPr>
              <a:t> </a:t>
            </a:r>
            <a:r>
              <a:rPr lang="it-IT" sz="2400" dirty="0" err="1">
                <a:latin typeface="Bodoni MT Black" panose="02070A03080606020203" pitchFamily="18" charset="0"/>
              </a:rPr>
              <a:t>predictive</a:t>
            </a:r>
            <a:r>
              <a:rPr lang="it-IT" sz="2400" dirty="0">
                <a:latin typeface="Bodoni MT Black" panose="02070A03080606020203" pitchFamily="18" charset="0"/>
              </a:rPr>
              <a:t> </a:t>
            </a:r>
            <a:r>
              <a:rPr lang="it-IT" sz="2400" dirty="0" err="1">
                <a:latin typeface="Bodoni MT Black" panose="02070A03080606020203" pitchFamily="18" charset="0"/>
              </a:rPr>
              <a:t>modeling</a:t>
            </a:r>
            <a:r>
              <a:rPr lang="it-IT" sz="2400" dirty="0">
                <a:latin typeface="Bodoni MT Black" panose="02070A03080606020203" pitchFamily="18" charset="0"/>
              </a:rPr>
              <a:t> </a:t>
            </a:r>
            <a:r>
              <a:rPr lang="it-IT" sz="2400" dirty="0" err="1">
                <a:latin typeface="Bodoni MT Black" panose="02070A03080606020203" pitchFamily="18" charset="0"/>
              </a:rPr>
              <a:t>problem</a:t>
            </a:r>
            <a:r>
              <a:rPr lang="it-IT" sz="2400" dirty="0">
                <a:latin typeface="Bodoni MT Black" panose="02070A03080606020203" pitchFamily="18" charset="0"/>
              </a:rPr>
              <a:t> </a:t>
            </a:r>
            <a:r>
              <a:rPr lang="it-IT" sz="2400" dirty="0" err="1">
                <a:latin typeface="Bodoni MT Black" panose="02070A03080606020203" pitchFamily="18" charset="0"/>
              </a:rPr>
              <a:t>where</a:t>
            </a:r>
            <a:r>
              <a:rPr lang="it-IT" sz="2400" dirty="0">
                <a:latin typeface="Bodoni MT Black" panose="02070A03080606020203" pitchFamily="18" charset="0"/>
              </a:rPr>
              <a:t> the </a:t>
            </a:r>
            <a:r>
              <a:rPr lang="it-IT" sz="2400" dirty="0" err="1">
                <a:latin typeface="Bodoni MT Black" panose="02070A03080606020203" pitchFamily="18" charset="0"/>
              </a:rPr>
              <a:t>number</a:t>
            </a:r>
            <a:r>
              <a:rPr lang="it-IT" sz="2400" dirty="0">
                <a:latin typeface="Bodoni MT Black" panose="02070A03080606020203" pitchFamily="18" charset="0"/>
              </a:rPr>
              <a:t> of </a:t>
            </a:r>
            <a:r>
              <a:rPr lang="it-IT" sz="2400" dirty="0" err="1">
                <a:latin typeface="Bodoni MT Black" panose="02070A03080606020203" pitchFamily="18" charset="0"/>
              </a:rPr>
              <a:t>observations</a:t>
            </a:r>
            <a:r>
              <a:rPr lang="it-IT" sz="2400" dirty="0">
                <a:latin typeface="Bodoni MT Black" panose="02070A03080606020203" pitchFamily="18" charset="0"/>
              </a:rPr>
              <a:t> of the data set for </a:t>
            </a:r>
            <a:r>
              <a:rPr lang="it-IT" sz="2400" dirty="0" err="1">
                <a:latin typeface="Bodoni MT Black" panose="02070A03080606020203" pitchFamily="18" charset="0"/>
              </a:rPr>
              <a:t>each</a:t>
            </a:r>
            <a:r>
              <a:rPr lang="it-IT" sz="2400" dirty="0">
                <a:latin typeface="Bodoni MT Black" panose="02070A03080606020203" pitchFamily="18" charset="0"/>
              </a:rPr>
              <a:t> class </a:t>
            </a:r>
            <a:r>
              <a:rPr lang="it-IT" sz="2400" dirty="0" err="1">
                <a:latin typeface="Bodoni MT Black" panose="02070A03080606020203" pitchFamily="18" charset="0"/>
              </a:rPr>
              <a:t>may</a:t>
            </a:r>
            <a:r>
              <a:rPr lang="it-IT" sz="2400" dirty="0">
                <a:latin typeface="Bodoni MT Black" panose="02070A03080606020203" pitchFamily="18" charset="0"/>
              </a:rPr>
              <a:t> </a:t>
            </a:r>
            <a:r>
              <a:rPr lang="it-IT" sz="2400" dirty="0" err="1">
                <a:latin typeface="Bodoni MT Black" panose="02070A03080606020203" pitchFamily="18" charset="0"/>
              </a:rPr>
              <a:t>not</a:t>
            </a:r>
            <a:r>
              <a:rPr lang="it-IT" sz="2400" dirty="0">
                <a:latin typeface="Bodoni MT Black" panose="02070A03080606020203" pitchFamily="18" charset="0"/>
              </a:rPr>
              <a:t> be </a:t>
            </a:r>
            <a:r>
              <a:rPr lang="it-IT" sz="2400" dirty="0" err="1">
                <a:latin typeface="Bodoni MT Black" panose="02070A03080606020203" pitchFamily="18" charset="0"/>
              </a:rPr>
              <a:t>balanced</a:t>
            </a:r>
            <a:r>
              <a:rPr lang="it-IT" sz="2400" dirty="0">
                <a:latin typeface="Bodoni MT Black" panose="02070A03080606020203" pitchFamily="18" charset="0"/>
              </a:rPr>
              <a:t>, so the </a:t>
            </a:r>
            <a:r>
              <a:rPr lang="it-IT" sz="2400" dirty="0" err="1">
                <a:latin typeface="Bodoni MT Black" panose="02070A03080606020203" pitchFamily="18" charset="0"/>
              </a:rPr>
              <a:t>distribution</a:t>
            </a:r>
            <a:r>
              <a:rPr lang="it-IT" sz="2400" dirty="0">
                <a:latin typeface="Bodoni MT Black" panose="02070A03080606020203" pitchFamily="18" charset="0"/>
              </a:rPr>
              <a:t> of classes </a:t>
            </a:r>
            <a:r>
              <a:rPr lang="it-IT" sz="2400" dirty="0" err="1">
                <a:latin typeface="Bodoni MT Black" panose="02070A03080606020203" pitchFamily="18" charset="0"/>
              </a:rPr>
              <a:t>is</a:t>
            </a:r>
            <a:r>
              <a:rPr lang="it-IT" sz="2400" dirty="0">
                <a:latin typeface="Bodoni MT Black" panose="02070A03080606020203" pitchFamily="18" charset="0"/>
              </a:rPr>
              <a:t> </a:t>
            </a:r>
            <a:r>
              <a:rPr lang="it-IT" sz="2400" dirty="0" err="1">
                <a:latin typeface="Bodoni MT Black" panose="02070A03080606020203" pitchFamily="18" charset="0"/>
              </a:rPr>
              <a:t>not</a:t>
            </a:r>
            <a:r>
              <a:rPr lang="it-IT" sz="2400" dirty="0">
                <a:latin typeface="Bodoni MT Black" panose="02070A03080606020203" pitchFamily="18" charset="0"/>
              </a:rPr>
              <a:t> </a:t>
            </a:r>
            <a:r>
              <a:rPr lang="it-IT" sz="2400" dirty="0" err="1">
                <a:latin typeface="Bodoni MT Black" panose="02070A03080606020203" pitchFamily="18" charset="0"/>
              </a:rPr>
              <a:t>equal</a:t>
            </a:r>
            <a:r>
              <a:rPr lang="it-IT" sz="2400" dirty="0">
                <a:latin typeface="Bodoni MT Black" panose="02070A03080606020203" pitchFamily="18" charset="0"/>
              </a:rPr>
              <a:t> and </a:t>
            </a:r>
            <a:r>
              <a:rPr lang="it-IT" sz="2400" dirty="0" err="1">
                <a:latin typeface="Bodoni MT Black" panose="02070A03080606020203" pitchFamily="18" charset="0"/>
              </a:rPr>
              <a:t>it’s</a:t>
            </a:r>
            <a:r>
              <a:rPr lang="it-IT" sz="2400" dirty="0">
                <a:latin typeface="Bodoni MT Black" panose="02070A03080606020203" pitchFamily="18" charset="0"/>
              </a:rPr>
              <a:t> </a:t>
            </a:r>
            <a:r>
              <a:rPr lang="it-IT" sz="2400" dirty="0" err="1">
                <a:latin typeface="Bodoni MT Black" panose="02070A03080606020203" pitchFamily="18" charset="0"/>
              </a:rPr>
              <a:t>skewed</a:t>
            </a:r>
            <a:r>
              <a:rPr lang="it-IT" sz="2400" dirty="0">
                <a:latin typeface="Bodoni MT Black" panose="02070A03080606020203" pitchFamily="18" charset="0"/>
              </a:rPr>
              <a:t>.</a:t>
            </a:r>
          </a:p>
          <a:p>
            <a:pPr algn="just"/>
            <a:endParaRPr lang="it-IT" sz="2400" dirty="0">
              <a:latin typeface="Bodoni MT Black" panose="02070A03080606020203" pitchFamily="18" charset="0"/>
            </a:endParaRPr>
          </a:p>
          <a:p>
            <a:pPr algn="just"/>
            <a:r>
              <a:rPr lang="it-IT" sz="2400" dirty="0" err="1">
                <a:latin typeface="Bodoni MT Black" panose="02070A03080606020203" pitchFamily="18" charset="0"/>
              </a:rPr>
              <a:t>Tacticts</a:t>
            </a:r>
            <a:r>
              <a:rPr lang="it-IT" sz="2400" dirty="0">
                <a:latin typeface="Bodoni MT Black" panose="02070A03080606020203" pitchFamily="18" charset="0"/>
              </a:rPr>
              <a:t> to face </a:t>
            </a:r>
            <a:r>
              <a:rPr lang="it-IT" sz="2400" dirty="0" err="1">
                <a:latin typeface="Bodoni MT Black" panose="02070A03080606020203" pitchFamily="18" charset="0"/>
              </a:rPr>
              <a:t>imbalanced</a:t>
            </a:r>
            <a:r>
              <a:rPr lang="it-IT" sz="2400" dirty="0">
                <a:latin typeface="Bodoni MT Black" panose="02070A03080606020203" pitchFamily="18" charset="0"/>
              </a:rPr>
              <a:t> classes:</a:t>
            </a:r>
          </a:p>
          <a:p>
            <a:pPr algn="just"/>
            <a:endParaRPr lang="it-IT" sz="2400" dirty="0">
              <a:latin typeface="Bodoni MT Black" panose="02070A03080606020203" pitchFamily="18" charset="0"/>
            </a:endParaRPr>
          </a:p>
          <a:p>
            <a:pPr algn="just"/>
            <a:r>
              <a:rPr lang="it-IT" sz="2400" dirty="0">
                <a:latin typeface="Bodoni MT Black" panose="02070A03080606020203" pitchFamily="18" charset="0"/>
              </a:rPr>
              <a:t>-</a:t>
            </a:r>
            <a:r>
              <a:rPr lang="it-IT" sz="2400" dirty="0" err="1">
                <a:latin typeface="Bodoni MT Black" panose="02070A03080606020203" pitchFamily="18" charset="0"/>
              </a:rPr>
              <a:t>Collect</a:t>
            </a:r>
            <a:r>
              <a:rPr lang="it-IT" sz="2400" dirty="0">
                <a:latin typeface="Bodoni MT Black" panose="02070A03080606020203" pitchFamily="18" charset="0"/>
              </a:rPr>
              <a:t> more data</a:t>
            </a:r>
          </a:p>
          <a:p>
            <a:pPr algn="just"/>
            <a:r>
              <a:rPr lang="it-IT" sz="2400" dirty="0">
                <a:latin typeface="Bodoni MT Black" panose="02070A03080606020203" pitchFamily="18" charset="0"/>
              </a:rPr>
              <a:t>-</a:t>
            </a:r>
            <a:r>
              <a:rPr lang="it-IT" sz="2400" dirty="0" err="1">
                <a:latin typeface="Bodoni MT Black" panose="02070A03080606020203" pitchFamily="18" charset="0"/>
              </a:rPr>
              <a:t>Change</a:t>
            </a:r>
            <a:r>
              <a:rPr lang="it-IT" sz="2400" dirty="0">
                <a:latin typeface="Bodoni MT Black" panose="02070A03080606020203" pitchFamily="18" charset="0"/>
              </a:rPr>
              <a:t> performance </a:t>
            </a:r>
            <a:r>
              <a:rPr lang="it-IT" sz="2400" dirty="0" err="1">
                <a:latin typeface="Bodoni MT Black" panose="02070A03080606020203" pitchFamily="18" charset="0"/>
              </a:rPr>
              <a:t>metric</a:t>
            </a:r>
            <a:endParaRPr lang="it-IT" sz="2400" dirty="0">
              <a:latin typeface="Bodoni MT Black" panose="02070A03080606020203" pitchFamily="18" charset="0"/>
            </a:endParaRPr>
          </a:p>
          <a:p>
            <a:pPr algn="just"/>
            <a:r>
              <a:rPr lang="it-IT" sz="2400" dirty="0">
                <a:latin typeface="Bodoni MT Black" panose="02070A03080606020203" pitchFamily="18" charset="0"/>
              </a:rPr>
              <a:t>-</a:t>
            </a:r>
            <a:r>
              <a:rPr lang="it-IT" sz="2400" dirty="0" err="1">
                <a:latin typeface="Bodoni MT Black" panose="02070A03080606020203" pitchFamily="18" charset="0"/>
              </a:rPr>
              <a:t>Resample</a:t>
            </a:r>
            <a:r>
              <a:rPr lang="it-IT" sz="2400" dirty="0">
                <a:latin typeface="Bodoni MT Black" panose="02070A03080606020203" pitchFamily="18" charset="0"/>
              </a:rPr>
              <a:t> the data set</a:t>
            </a:r>
          </a:p>
          <a:p>
            <a:pPr algn="just"/>
            <a:r>
              <a:rPr lang="it-IT" sz="2400" dirty="0">
                <a:latin typeface="Bodoni MT Black" panose="02070A03080606020203" pitchFamily="18" charset="0"/>
              </a:rPr>
              <a:t>-Generate </a:t>
            </a:r>
            <a:r>
              <a:rPr lang="it-IT" sz="2400" dirty="0" err="1">
                <a:latin typeface="Bodoni MT Black" panose="02070A03080606020203" pitchFamily="18" charset="0"/>
              </a:rPr>
              <a:t>synthetic</a:t>
            </a:r>
            <a:r>
              <a:rPr lang="it-IT" sz="2400" dirty="0">
                <a:latin typeface="Bodoni MT Black" panose="02070A03080606020203" pitchFamily="18" charset="0"/>
              </a:rPr>
              <a:t> samples</a:t>
            </a:r>
          </a:p>
          <a:p>
            <a:pPr algn="just"/>
            <a:r>
              <a:rPr lang="it-IT" sz="2400" dirty="0">
                <a:latin typeface="Bodoni MT Black" panose="02070A03080606020203" pitchFamily="18" charset="0"/>
              </a:rPr>
              <a:t>-</a:t>
            </a:r>
            <a:r>
              <a:rPr lang="it-IT" sz="2400" dirty="0" err="1">
                <a:latin typeface="Bodoni MT Black" panose="02070A03080606020203" pitchFamily="18" charset="0"/>
              </a:rPr>
              <a:t>Try</a:t>
            </a:r>
            <a:r>
              <a:rPr lang="it-IT" sz="2400" dirty="0">
                <a:latin typeface="Bodoni MT Black" panose="02070A03080606020203" pitchFamily="18" charset="0"/>
              </a:rPr>
              <a:t> </a:t>
            </a:r>
            <a:r>
              <a:rPr lang="it-IT" sz="2400" dirty="0" err="1">
                <a:latin typeface="Bodoni MT Black" panose="02070A03080606020203" pitchFamily="18" charset="0"/>
              </a:rPr>
              <a:t>different</a:t>
            </a:r>
            <a:r>
              <a:rPr lang="it-IT" sz="2400" dirty="0">
                <a:latin typeface="Bodoni MT Black" panose="02070A03080606020203" pitchFamily="18" charset="0"/>
              </a:rPr>
              <a:t> machine learning models</a:t>
            </a:r>
          </a:p>
          <a:p>
            <a:pPr algn="just"/>
            <a:r>
              <a:rPr lang="it-IT" sz="2400" dirty="0">
                <a:latin typeface="Bodoni MT Black" panose="02070A03080606020203" pitchFamily="18" charset="0"/>
              </a:rPr>
              <a:t>-</a:t>
            </a:r>
            <a:r>
              <a:rPr lang="it-IT" sz="2400" dirty="0" err="1">
                <a:latin typeface="Bodoni MT Black" panose="02070A03080606020203" pitchFamily="18" charset="0"/>
              </a:rPr>
              <a:t>Try</a:t>
            </a:r>
            <a:r>
              <a:rPr lang="it-IT" sz="2400" dirty="0">
                <a:latin typeface="Bodoni MT Black" panose="02070A03080606020203" pitchFamily="18" charset="0"/>
              </a:rPr>
              <a:t> </a:t>
            </a:r>
            <a:r>
              <a:rPr lang="it-IT" sz="2400" dirty="0" err="1">
                <a:latin typeface="Bodoni MT Black" panose="02070A03080606020203" pitchFamily="18" charset="0"/>
              </a:rPr>
              <a:t>penalized</a:t>
            </a:r>
            <a:r>
              <a:rPr lang="it-IT" sz="2400" dirty="0">
                <a:latin typeface="Bodoni MT Black" panose="02070A03080606020203" pitchFamily="18" charset="0"/>
              </a:rPr>
              <a:t> machine learning models</a:t>
            </a:r>
          </a:p>
          <a:p>
            <a:pPr algn="just"/>
            <a:r>
              <a:rPr lang="it-IT" sz="2400" dirty="0">
                <a:latin typeface="Bodoni MT Black" panose="02070A03080606020203" pitchFamily="18" charset="0"/>
              </a:rPr>
              <a:t>-Look </a:t>
            </a:r>
            <a:r>
              <a:rPr lang="it-IT" sz="2400" dirty="0" err="1">
                <a:latin typeface="Bodoni MT Black" panose="02070A03080606020203" pitchFamily="18" charset="0"/>
              </a:rPr>
              <a:t>at</a:t>
            </a:r>
            <a:r>
              <a:rPr lang="it-IT" sz="2400" dirty="0">
                <a:latin typeface="Bodoni MT Black" panose="02070A03080606020203" pitchFamily="18" charset="0"/>
              </a:rPr>
              <a:t> the </a:t>
            </a:r>
            <a:r>
              <a:rPr lang="it-IT" sz="2400" dirty="0" err="1">
                <a:latin typeface="Bodoni MT Black" panose="02070A03080606020203" pitchFamily="18" charset="0"/>
              </a:rPr>
              <a:t>problem</a:t>
            </a:r>
            <a:r>
              <a:rPr lang="it-IT" sz="2400" dirty="0">
                <a:latin typeface="Bodoni MT Black" panose="02070A03080606020203" pitchFamily="18" charset="0"/>
              </a:rPr>
              <a:t> from </a:t>
            </a:r>
            <a:r>
              <a:rPr lang="it-IT" sz="2400" dirty="0" err="1">
                <a:latin typeface="Bodoni MT Black" panose="02070A03080606020203" pitchFamily="18" charset="0"/>
              </a:rPr>
              <a:t>another</a:t>
            </a:r>
            <a:r>
              <a:rPr lang="it-IT" sz="2400" dirty="0">
                <a:latin typeface="Bodoni MT Black" panose="02070A03080606020203" pitchFamily="18" charset="0"/>
              </a:rPr>
              <a:t> point of </a:t>
            </a:r>
            <a:r>
              <a:rPr lang="it-IT" sz="2400" dirty="0" err="1">
                <a:latin typeface="Bodoni MT Black" panose="02070A03080606020203" pitchFamily="18" charset="0"/>
              </a:rPr>
              <a:t>view</a:t>
            </a:r>
            <a:endParaRPr lang="it-IT" sz="2400" dirty="0">
              <a:latin typeface="Bodoni MT Black" panose="02070A03080606020203" pitchFamily="18" charset="0"/>
            </a:endParaRPr>
          </a:p>
        </p:txBody>
      </p:sp>
    </p:spTree>
    <p:extLst>
      <p:ext uri="{BB962C8B-B14F-4D97-AF65-F5344CB8AC3E}">
        <p14:creationId xmlns:p14="http://schemas.microsoft.com/office/powerpoint/2010/main" val="589765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665825"/>
            <a:ext cx="9428086" cy="2616101"/>
          </a:xfrm>
          <a:prstGeom prst="rect">
            <a:avLst/>
          </a:prstGeom>
          <a:noFill/>
        </p:spPr>
        <p:txBody>
          <a:bodyPr wrap="square" rtlCol="0">
            <a:spAutoFit/>
          </a:bodyPr>
          <a:lstStyle/>
          <a:p>
            <a:pPr algn="ctr"/>
            <a:r>
              <a:rPr lang="it-IT" sz="4400" dirty="0" err="1">
                <a:latin typeface="Bodoni MT Black" panose="02070A03080606020203" pitchFamily="18" charset="0"/>
              </a:rPr>
              <a:t>Undersampling</a:t>
            </a:r>
            <a:r>
              <a:rPr lang="it-IT" sz="4400" dirty="0">
                <a:latin typeface="Bodoni MT Black" panose="02070A03080606020203" pitchFamily="18" charset="0"/>
              </a:rPr>
              <a:t> &amp; </a:t>
            </a:r>
            <a:r>
              <a:rPr lang="it-IT" sz="4400" dirty="0" err="1">
                <a:latin typeface="Bodoni MT Black" panose="02070A03080606020203" pitchFamily="18" charset="0"/>
              </a:rPr>
              <a:t>Oversampling</a:t>
            </a:r>
            <a:endParaRPr lang="it-IT" sz="4400" dirty="0">
              <a:latin typeface="Bodoni MT Black" panose="02070A03080606020203" pitchFamily="18" charset="0"/>
            </a:endParaRPr>
          </a:p>
          <a:p>
            <a:pPr algn="ctr"/>
            <a:endParaRPr lang="it-IT" sz="2400" dirty="0">
              <a:latin typeface="Bodoni MT Black" panose="02070A03080606020203" pitchFamily="18" charset="0"/>
            </a:endParaRPr>
          </a:p>
          <a:p>
            <a:pPr algn="just"/>
            <a:r>
              <a:rPr lang="en-US" sz="2400" dirty="0">
                <a:latin typeface="Bodoni MT Black" panose="02070A03080606020203" pitchFamily="18" charset="0"/>
              </a:rPr>
              <a:t>-Oversampling: randomly sample (with replacement) the minority class to reach the same size of the majority class</a:t>
            </a:r>
          </a:p>
          <a:p>
            <a:pPr algn="just"/>
            <a:r>
              <a:rPr lang="en-US" sz="2400" dirty="0">
                <a:latin typeface="Bodoni MT Black" panose="02070A03080606020203" pitchFamily="18" charset="0"/>
              </a:rPr>
              <a:t>-</a:t>
            </a:r>
            <a:r>
              <a:rPr lang="en-US" sz="2400" dirty="0" err="1">
                <a:latin typeface="Bodoni MT Black" panose="02070A03080606020203" pitchFamily="18" charset="0"/>
              </a:rPr>
              <a:t>Undersampling</a:t>
            </a:r>
            <a:r>
              <a:rPr lang="en-US" sz="2400" dirty="0">
                <a:latin typeface="Bodoni MT Black" panose="02070A03080606020203" pitchFamily="18" charset="0"/>
              </a:rPr>
              <a:t>: randomly subset the majority class to reach the same size of the minority class.</a:t>
            </a:r>
            <a:endParaRPr lang="it-IT" sz="2400" dirty="0">
              <a:latin typeface="Bodoni MT Black" panose="02070A03080606020203" pitchFamily="18" charset="0"/>
            </a:endParaRPr>
          </a:p>
        </p:txBody>
      </p:sp>
      <p:pic>
        <p:nvPicPr>
          <p:cNvPr id="3" name="Immagine 2">
            <a:extLst>
              <a:ext uri="{FF2B5EF4-FFF2-40B4-BE49-F238E27FC236}">
                <a16:creationId xmlns:a16="http://schemas.microsoft.com/office/drawing/2014/main" id="{7E5E719A-63C6-482B-8156-332CF996D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958" y="3733568"/>
            <a:ext cx="9525000" cy="2924175"/>
          </a:xfrm>
          <a:prstGeom prst="rect">
            <a:avLst/>
          </a:prstGeom>
        </p:spPr>
      </p:pic>
    </p:spTree>
    <p:extLst>
      <p:ext uri="{BB962C8B-B14F-4D97-AF65-F5344CB8AC3E}">
        <p14:creationId xmlns:p14="http://schemas.microsoft.com/office/powerpoint/2010/main" val="2683910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665825"/>
            <a:ext cx="9428086" cy="2246769"/>
          </a:xfrm>
          <a:prstGeom prst="rect">
            <a:avLst/>
          </a:prstGeom>
          <a:noFill/>
        </p:spPr>
        <p:txBody>
          <a:bodyPr wrap="square" rtlCol="0">
            <a:spAutoFit/>
          </a:bodyPr>
          <a:lstStyle/>
          <a:p>
            <a:pPr algn="ctr"/>
            <a:r>
              <a:rPr lang="it-IT" sz="4400" dirty="0" err="1">
                <a:latin typeface="Bodoni MT Black" panose="02070A03080606020203" pitchFamily="18" charset="0"/>
              </a:rPr>
              <a:t>Smote</a:t>
            </a:r>
            <a:endParaRPr lang="it-IT" sz="4400" dirty="0">
              <a:latin typeface="Bodoni MT Black" panose="02070A03080606020203" pitchFamily="18" charset="0"/>
            </a:endParaRPr>
          </a:p>
          <a:p>
            <a:pPr algn="ctr"/>
            <a:endParaRPr lang="it-IT" sz="2400" dirty="0">
              <a:latin typeface="Bodoni MT Black" panose="02070A03080606020203" pitchFamily="18" charset="0"/>
            </a:endParaRPr>
          </a:p>
          <a:p>
            <a:pPr algn="just"/>
            <a:r>
              <a:rPr lang="en-US" sz="2400" dirty="0">
                <a:latin typeface="Bodoni MT Black" panose="02070A03080606020203" pitchFamily="18" charset="0"/>
              </a:rPr>
              <a:t>SMOTE (Synthetic Minority Over-sampling Technique) is an over-sampling method that creates synthetic samples from the minority class instead of creating copies from it.</a:t>
            </a:r>
            <a:endParaRPr lang="it-IT" sz="2400" dirty="0">
              <a:latin typeface="Bodoni MT Black" panose="02070A03080606020203" pitchFamily="18" charset="0"/>
            </a:endParaRPr>
          </a:p>
        </p:txBody>
      </p:sp>
    </p:spTree>
    <p:extLst>
      <p:ext uri="{BB962C8B-B14F-4D97-AF65-F5344CB8AC3E}">
        <p14:creationId xmlns:p14="http://schemas.microsoft.com/office/powerpoint/2010/main" val="1570973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3046988"/>
          </a:xfrm>
          <a:prstGeom prst="rect">
            <a:avLst/>
          </a:prstGeom>
          <a:noFill/>
        </p:spPr>
        <p:txBody>
          <a:bodyPr wrap="square" rtlCol="0">
            <a:spAutoFit/>
          </a:bodyPr>
          <a:lstStyle/>
          <a:p>
            <a:pPr algn="ctr"/>
            <a:r>
              <a:rPr lang="en-US" sz="3200" dirty="0">
                <a:latin typeface="Bodoni MT Black" panose="02070A03080606020203" pitchFamily="18" charset="0"/>
              </a:rPr>
              <a:t>The goal is to expand the traditional Exploratory Data Analysis in a wider pipeline by an experimental approach that step by step, with an iterative approach, look for the impact of each action into the </a:t>
            </a:r>
            <a:r>
              <a:rPr lang="en-US" sz="3200" dirty="0" err="1">
                <a:latin typeface="Bodoni MT Black" panose="02070A03080606020203" pitchFamily="18" charset="0"/>
              </a:rPr>
              <a:t>behaviour</a:t>
            </a:r>
            <a:r>
              <a:rPr lang="en-US" sz="3200" dirty="0">
                <a:latin typeface="Bodoni MT Black" panose="02070A03080606020203" pitchFamily="18" charset="0"/>
              </a:rPr>
              <a:t> of models</a:t>
            </a:r>
            <a:endParaRPr lang="it-IT" sz="3200" dirty="0">
              <a:latin typeface="Bodoni MT Black" panose="02070A03080606020203" pitchFamily="18" charset="0"/>
            </a:endParaRPr>
          </a:p>
        </p:txBody>
      </p:sp>
      <p:sp>
        <p:nvSpPr>
          <p:cNvPr id="2" name="Freccia in giù 1">
            <a:extLst>
              <a:ext uri="{FF2B5EF4-FFF2-40B4-BE49-F238E27FC236}">
                <a16:creationId xmlns:a16="http://schemas.microsoft.com/office/drawing/2014/main" id="{79321367-3EC8-4801-A60D-B13175301C53}"/>
              </a:ext>
            </a:extLst>
          </p:cNvPr>
          <p:cNvSpPr/>
          <p:nvPr/>
        </p:nvSpPr>
        <p:spPr>
          <a:xfrm>
            <a:off x="6241001" y="3923930"/>
            <a:ext cx="905522" cy="129614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277FDD5C-9CCA-4A97-8C90-99CFC56007C8}"/>
              </a:ext>
            </a:extLst>
          </p:cNvPr>
          <p:cNvSpPr txBox="1"/>
          <p:nvPr/>
        </p:nvSpPr>
        <p:spPr>
          <a:xfrm>
            <a:off x="2627789" y="5511086"/>
            <a:ext cx="8131946" cy="584775"/>
          </a:xfrm>
          <a:prstGeom prst="rect">
            <a:avLst/>
          </a:prstGeom>
          <a:noFill/>
        </p:spPr>
        <p:txBody>
          <a:bodyPr wrap="square" rtlCol="0">
            <a:spAutoFit/>
          </a:bodyPr>
          <a:lstStyle/>
          <a:p>
            <a:pPr algn="ctr"/>
            <a:r>
              <a:rPr lang="it-IT" sz="3200" dirty="0" err="1">
                <a:latin typeface="Bodoni MT Black" panose="02070A03080606020203" pitchFamily="18" charset="0"/>
              </a:rPr>
              <a:t>Exploratory</a:t>
            </a:r>
            <a:r>
              <a:rPr lang="it-IT" sz="3200" dirty="0">
                <a:latin typeface="Bodoni MT Black" panose="02070A03080606020203" pitchFamily="18" charset="0"/>
              </a:rPr>
              <a:t> Data &amp; Models Analysis</a:t>
            </a:r>
          </a:p>
        </p:txBody>
      </p:sp>
    </p:spTree>
    <p:extLst>
      <p:ext uri="{BB962C8B-B14F-4D97-AF65-F5344CB8AC3E}">
        <p14:creationId xmlns:p14="http://schemas.microsoft.com/office/powerpoint/2010/main" val="2797805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665825"/>
            <a:ext cx="9428086" cy="4093428"/>
          </a:xfrm>
          <a:prstGeom prst="rect">
            <a:avLst/>
          </a:prstGeom>
          <a:noFill/>
        </p:spPr>
        <p:txBody>
          <a:bodyPr wrap="square" rtlCol="0">
            <a:spAutoFit/>
          </a:bodyPr>
          <a:lstStyle/>
          <a:p>
            <a:pPr algn="ctr"/>
            <a:r>
              <a:rPr lang="it-IT" sz="4400" dirty="0">
                <a:latin typeface="Bodoni MT Black" panose="02070A03080606020203" pitchFamily="18" charset="0"/>
              </a:rPr>
              <a:t>Feature </a:t>
            </a:r>
            <a:r>
              <a:rPr lang="it-IT" sz="4400" dirty="0" err="1">
                <a:latin typeface="Bodoni MT Black" panose="02070A03080606020203" pitchFamily="18" charset="0"/>
              </a:rPr>
              <a:t>Importance</a:t>
            </a:r>
            <a:endParaRPr lang="it-IT" sz="4400" dirty="0">
              <a:latin typeface="Bodoni MT Black" panose="02070A03080606020203" pitchFamily="18" charset="0"/>
            </a:endParaRPr>
          </a:p>
          <a:p>
            <a:pPr algn="ctr"/>
            <a:endParaRPr lang="it-IT" sz="2400" dirty="0">
              <a:latin typeface="Bodoni MT Black" panose="02070A03080606020203" pitchFamily="18" charset="0"/>
            </a:endParaRPr>
          </a:p>
          <a:p>
            <a:pPr algn="just"/>
            <a:r>
              <a:rPr lang="en-US" sz="2400" dirty="0">
                <a:latin typeface="Bodoni MT Black" panose="02070A03080606020203" pitchFamily="18" charset="0"/>
              </a:rPr>
              <a:t>Feature importance consists on assigning scores to input features of a predictive model that indicates the relevance of each feature when making a prediction.</a:t>
            </a:r>
          </a:p>
          <a:p>
            <a:pPr algn="just"/>
            <a:endParaRPr lang="en-US" sz="2400" dirty="0">
              <a:latin typeface="Bodoni MT Black" panose="02070A03080606020203" pitchFamily="18" charset="0"/>
            </a:endParaRPr>
          </a:p>
          <a:p>
            <a:pPr algn="just"/>
            <a:r>
              <a:rPr lang="en-US" sz="2400" dirty="0">
                <a:latin typeface="Bodoni MT Black" panose="02070A03080606020203" pitchFamily="18" charset="0"/>
              </a:rPr>
              <a:t>-Coefficients as Feature Importance</a:t>
            </a:r>
          </a:p>
          <a:p>
            <a:pPr algn="just"/>
            <a:r>
              <a:rPr lang="en-US" sz="2400" dirty="0">
                <a:latin typeface="Bodoni MT Black" panose="02070A03080606020203" pitchFamily="18" charset="0"/>
              </a:rPr>
              <a:t>-Decision Tree Feature Importance</a:t>
            </a:r>
          </a:p>
          <a:p>
            <a:pPr algn="just"/>
            <a:r>
              <a:rPr lang="en-US" sz="2400" dirty="0">
                <a:latin typeface="Bodoni MT Black" panose="02070A03080606020203" pitchFamily="18" charset="0"/>
              </a:rPr>
              <a:t>-Permutation Feature Importance</a:t>
            </a:r>
          </a:p>
          <a:p>
            <a:pPr algn="just"/>
            <a:r>
              <a:rPr lang="en-US" sz="2400" dirty="0">
                <a:latin typeface="Bodoni MT Black" panose="02070A03080606020203" pitchFamily="18" charset="0"/>
              </a:rPr>
              <a:t>-SHAP Values</a:t>
            </a:r>
            <a:endParaRPr lang="it-IT" sz="2400" dirty="0">
              <a:latin typeface="Bodoni MT Black" panose="02070A03080606020203" pitchFamily="18" charset="0"/>
            </a:endParaRPr>
          </a:p>
        </p:txBody>
      </p:sp>
    </p:spTree>
    <p:extLst>
      <p:ext uri="{BB962C8B-B14F-4D97-AF65-F5344CB8AC3E}">
        <p14:creationId xmlns:p14="http://schemas.microsoft.com/office/powerpoint/2010/main" val="1526823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Step_6</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221943" y="2725444"/>
            <a:ext cx="11771790" cy="3139321"/>
          </a:xfrm>
          <a:prstGeom prst="rect">
            <a:avLst/>
          </a:prstGeom>
          <a:noFill/>
        </p:spPr>
        <p:txBody>
          <a:bodyPr wrap="square" rtlCol="0">
            <a:spAutoFit/>
          </a:bodyPr>
          <a:lstStyle/>
          <a:p>
            <a:pPr algn="ctr"/>
            <a:r>
              <a:rPr lang="it-IT" dirty="0" err="1"/>
              <a:t>Wokshop</a:t>
            </a:r>
            <a:r>
              <a:rPr lang="it-IT" dirty="0"/>
              <a:t> session:</a:t>
            </a:r>
          </a:p>
          <a:p>
            <a:pPr algn="just"/>
            <a:r>
              <a:rPr lang="it-IT" dirty="0">
                <a:hlinkClick r:id="rId3"/>
              </a:rPr>
              <a:t>https://github.com/claudio1975/SDS2020/blob/master/notebooks/workshop/6_An_Experimental_EDA_for_a_classification_task.ipynb</a:t>
            </a:r>
            <a:endParaRPr lang="it-IT" dirty="0"/>
          </a:p>
          <a:p>
            <a:pPr algn="ctr"/>
            <a:r>
              <a:rPr lang="it-IT" dirty="0" err="1"/>
              <a:t>Laboratory</a:t>
            </a:r>
            <a:r>
              <a:rPr lang="it-IT" dirty="0"/>
              <a:t> session:</a:t>
            </a:r>
            <a:endParaRPr lang="it-IT" dirty="0">
              <a:hlinkClick r:id="rId4"/>
            </a:endParaRPr>
          </a:p>
          <a:p>
            <a:pPr algn="ctr"/>
            <a:r>
              <a:rPr lang="it-IT" dirty="0">
                <a:hlinkClick r:id="rId4"/>
              </a:rPr>
              <a:t>https://github.com/claudio1975/SDS2020/blob/master/notebooks/laboratory/6a_Lab_An_Experimental_EDA.ipynb</a:t>
            </a:r>
            <a:endParaRPr lang="it-IT" dirty="0"/>
          </a:p>
          <a:p>
            <a:pPr algn="ctr"/>
            <a:r>
              <a:rPr lang="it-IT" dirty="0">
                <a:hlinkClick r:id="rId5"/>
              </a:rPr>
              <a:t>https://github.com/claudio1975/SDS2020/blob/master/notebooks/laboratory/6b_Lab_An_Experimental_EDA.ipynb</a:t>
            </a:r>
            <a:endParaRPr lang="it-IT" dirty="0"/>
          </a:p>
          <a:p>
            <a:pPr algn="ctr"/>
            <a:r>
              <a:rPr lang="it-IT" dirty="0">
                <a:hlinkClick r:id="rId6"/>
              </a:rPr>
              <a:t>https://github.com/claudio1975/SDS2020/blob/master/notebooks/laboratory/6c_Lab_An_Experimental_EDA.ipynb</a:t>
            </a:r>
            <a:endParaRPr lang="it-IT" dirty="0"/>
          </a:p>
          <a:p>
            <a:pPr algn="ctr"/>
            <a:endParaRPr lang="it-IT" dirty="0"/>
          </a:p>
          <a:p>
            <a:pPr algn="ctr"/>
            <a:r>
              <a:rPr lang="it-IT" dirty="0"/>
              <a:t>Challenge </a:t>
            </a:r>
            <a:r>
              <a:rPr lang="it-IT" dirty="0" err="1"/>
              <a:t>yourself</a:t>
            </a:r>
            <a:r>
              <a:rPr lang="it-IT" dirty="0"/>
              <a:t>:</a:t>
            </a:r>
          </a:p>
          <a:p>
            <a:pPr algn="ctr"/>
            <a:r>
              <a:rPr lang="it-IT" dirty="0">
                <a:hlinkClick r:id="rId7"/>
              </a:rPr>
              <a:t>https://github.com/claudio1975/SDS2020/blob/master/notebooks/laboratory/exercises/6a_Ex_An_Experimental_EDA.ipynb</a:t>
            </a:r>
            <a:endParaRPr lang="it-IT" dirty="0"/>
          </a:p>
          <a:p>
            <a:pPr algn="ctr"/>
            <a:endParaRPr lang="it-IT" dirty="0"/>
          </a:p>
        </p:txBody>
      </p:sp>
    </p:spTree>
    <p:extLst>
      <p:ext uri="{BB962C8B-B14F-4D97-AF65-F5344CB8AC3E}">
        <p14:creationId xmlns:p14="http://schemas.microsoft.com/office/powerpoint/2010/main" val="861569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301841"/>
            <a:ext cx="9428086" cy="2616101"/>
          </a:xfrm>
          <a:prstGeom prst="rect">
            <a:avLst/>
          </a:prstGeom>
          <a:noFill/>
        </p:spPr>
        <p:txBody>
          <a:bodyPr wrap="square" rtlCol="0">
            <a:spAutoFit/>
          </a:bodyPr>
          <a:lstStyle/>
          <a:p>
            <a:pPr algn="ctr"/>
            <a:r>
              <a:rPr lang="it-IT" sz="4400" dirty="0">
                <a:latin typeface="Bodoni MT Black" panose="02070A03080606020203" pitchFamily="18" charset="0"/>
              </a:rPr>
              <a:t>Performance </a:t>
            </a:r>
            <a:r>
              <a:rPr lang="it-IT" sz="4400" dirty="0" err="1">
                <a:latin typeface="Bodoni MT Black" panose="02070A03080606020203" pitchFamily="18" charset="0"/>
              </a:rPr>
              <a:t>Metric</a:t>
            </a:r>
            <a:r>
              <a:rPr lang="it-IT" sz="4400" dirty="0">
                <a:latin typeface="Bodoni MT Black" panose="02070A03080606020203" pitchFamily="18" charset="0"/>
              </a:rPr>
              <a:t> </a:t>
            </a:r>
            <a:r>
              <a:rPr lang="it-IT" sz="4400" dirty="0" err="1">
                <a:latin typeface="Bodoni MT Black" panose="02070A03080606020203" pitchFamily="18" charset="0"/>
              </a:rPr>
              <a:t>Overwiev</a:t>
            </a:r>
            <a:endParaRPr lang="it-IT" sz="2400" dirty="0">
              <a:latin typeface="Bodoni MT Black" panose="02070A03080606020203" pitchFamily="18" charset="0"/>
            </a:endParaRPr>
          </a:p>
          <a:p>
            <a:pPr algn="just"/>
            <a:r>
              <a:rPr lang="en-US" sz="2400" dirty="0">
                <a:latin typeface="Bodoni MT Black" panose="02070A03080606020203" pitchFamily="18" charset="0"/>
              </a:rPr>
              <a:t>Confusion Matrix: </a:t>
            </a:r>
            <a:r>
              <a:rPr lang="en-US" sz="2400" dirty="0">
                <a:effectLst/>
                <a:latin typeface="Bodoni MT Black" panose="02070A03080606020203" pitchFamily="18" charset="0"/>
                <a:ea typeface="Calibri" panose="020F0502020204030204" pitchFamily="34" charset="0"/>
                <a:cs typeface="Times New Roman" panose="02020603050405020304" pitchFamily="18" charset="0"/>
              </a:rPr>
              <a:t>A breakdown of predictions into a table showing correct predictions in the diagonal and the types of incorrect predictions made (off-diagonal). </a:t>
            </a:r>
            <a:r>
              <a:rPr lang="en-US" sz="2400" b="0" i="0" u="none" strike="noStrike" dirty="0">
                <a:solidFill>
                  <a:srgbClr val="000000"/>
                </a:solidFill>
                <a:effectLst/>
                <a:latin typeface="Bodoni MT Black" panose="02070A03080606020203" pitchFamily="18" charset="0"/>
              </a:rPr>
              <a:t>Good predictions coming from the higher diagonal values of the confusion matrix.</a:t>
            </a:r>
            <a:r>
              <a:rPr lang="en-US" sz="2400" b="0" i="0" u="none" strike="noStrike" dirty="0">
                <a:solidFill>
                  <a:srgbClr val="000000"/>
                </a:solidFill>
                <a:effectLst/>
                <a:latin typeface="Helvetica Neue"/>
              </a:rPr>
              <a:t> </a:t>
            </a:r>
            <a:endParaRPr lang="it-IT" sz="2400" dirty="0">
              <a:latin typeface="Bodoni MT Black" panose="02070A03080606020203" pitchFamily="18" charset="0"/>
            </a:endParaRPr>
          </a:p>
        </p:txBody>
      </p:sp>
      <p:pic>
        <p:nvPicPr>
          <p:cNvPr id="1026" name="Picture 2">
            <a:extLst>
              <a:ext uri="{FF2B5EF4-FFF2-40B4-BE49-F238E27FC236}">
                <a16:creationId xmlns:a16="http://schemas.microsoft.com/office/drawing/2014/main" id="{C2CA2377-37B1-418D-A71B-D20BC9797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217" y="2589228"/>
            <a:ext cx="4857750" cy="40290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ella 3">
            <a:extLst>
              <a:ext uri="{FF2B5EF4-FFF2-40B4-BE49-F238E27FC236}">
                <a16:creationId xmlns:a16="http://schemas.microsoft.com/office/drawing/2014/main" id="{6956B888-96CF-4F82-A068-305C8DA0E177}"/>
              </a:ext>
            </a:extLst>
          </p:cNvPr>
          <p:cNvGraphicFramePr>
            <a:graphicFrameLocks noGrp="1"/>
          </p:cNvGraphicFramePr>
          <p:nvPr>
            <p:extLst>
              <p:ext uri="{D42A27DB-BD31-4B8C-83A1-F6EECF244321}">
                <p14:modId xmlns:p14="http://schemas.microsoft.com/office/powerpoint/2010/main" val="3101827290"/>
              </p:ext>
            </p:extLst>
          </p:nvPr>
        </p:nvGraphicFramePr>
        <p:xfrm>
          <a:off x="1740022" y="4021584"/>
          <a:ext cx="3524435" cy="1775534"/>
        </p:xfrm>
        <a:graphic>
          <a:graphicData uri="http://schemas.openxmlformats.org/drawingml/2006/table">
            <a:tbl>
              <a:tblPr>
                <a:tableStyleId>{5C22544A-7EE6-4342-B048-85BDC9FD1C3A}</a:tableStyleId>
              </a:tblPr>
              <a:tblGrid>
                <a:gridCol w="1878292">
                  <a:extLst>
                    <a:ext uri="{9D8B030D-6E8A-4147-A177-3AD203B41FA5}">
                      <a16:colId xmlns:a16="http://schemas.microsoft.com/office/drawing/2014/main" val="271665822"/>
                    </a:ext>
                  </a:extLst>
                </a:gridCol>
                <a:gridCol w="1646143">
                  <a:extLst>
                    <a:ext uri="{9D8B030D-6E8A-4147-A177-3AD203B41FA5}">
                      <a16:colId xmlns:a16="http://schemas.microsoft.com/office/drawing/2014/main" val="2718051958"/>
                    </a:ext>
                  </a:extLst>
                </a:gridCol>
              </a:tblGrid>
              <a:tr h="887767">
                <a:tc>
                  <a:txBody>
                    <a:bodyPr/>
                    <a:lstStyle/>
                    <a:p>
                      <a:pPr algn="ctr" fontAlgn="b"/>
                      <a:r>
                        <a:rPr lang="it-IT" sz="2000" u="none" strike="noStrike" dirty="0">
                          <a:solidFill>
                            <a:schemeClr val="bg1"/>
                          </a:solidFill>
                          <a:effectLst/>
                        </a:rPr>
                        <a:t>True Positive</a:t>
                      </a:r>
                      <a:endParaRPr lang="it-IT" sz="2000" b="0" i="0" u="none" strike="noStrike" dirty="0">
                        <a:solidFill>
                          <a:schemeClr val="bg1"/>
                        </a:solidFill>
                        <a:effectLst/>
                        <a:latin typeface="Calibri" panose="020F0502020204030204" pitchFamily="34" charset="0"/>
                      </a:endParaRPr>
                    </a:p>
                  </a:txBody>
                  <a:tcPr marL="7620" marR="7620" marT="7620" marB="0" anchor="b">
                    <a:solidFill>
                      <a:schemeClr val="accent5">
                        <a:lumMod val="75000"/>
                      </a:schemeClr>
                    </a:solidFill>
                  </a:tcPr>
                </a:tc>
                <a:tc>
                  <a:txBody>
                    <a:bodyPr/>
                    <a:lstStyle/>
                    <a:p>
                      <a:pPr algn="ctr" fontAlgn="b"/>
                      <a:r>
                        <a:rPr lang="it-IT" sz="2000" u="none" strike="noStrike" dirty="0">
                          <a:solidFill>
                            <a:schemeClr val="bg1"/>
                          </a:solidFill>
                          <a:effectLst/>
                        </a:rPr>
                        <a:t>False Negative</a:t>
                      </a:r>
                      <a:endParaRPr lang="it-IT" sz="2000" b="0" i="0" u="none" strike="noStrike" dirty="0">
                        <a:solidFill>
                          <a:schemeClr val="bg1"/>
                        </a:solidFill>
                        <a:effectLst/>
                        <a:latin typeface="Calibri" panose="020F0502020204030204" pitchFamily="34" charset="0"/>
                      </a:endParaRPr>
                    </a:p>
                  </a:txBody>
                  <a:tcPr marL="7620" marR="7620" marT="7620" marB="0" anchor="b">
                    <a:solidFill>
                      <a:schemeClr val="accent5">
                        <a:lumMod val="75000"/>
                      </a:schemeClr>
                    </a:solidFill>
                  </a:tcPr>
                </a:tc>
                <a:extLst>
                  <a:ext uri="{0D108BD9-81ED-4DB2-BD59-A6C34878D82A}">
                    <a16:rowId xmlns:a16="http://schemas.microsoft.com/office/drawing/2014/main" val="4105160070"/>
                  </a:ext>
                </a:extLst>
              </a:tr>
              <a:tr h="887767">
                <a:tc>
                  <a:txBody>
                    <a:bodyPr/>
                    <a:lstStyle/>
                    <a:p>
                      <a:pPr algn="ctr" fontAlgn="b"/>
                      <a:r>
                        <a:rPr lang="it-IT" sz="2000" u="none" strike="noStrike" dirty="0">
                          <a:solidFill>
                            <a:schemeClr val="bg1"/>
                          </a:solidFill>
                          <a:effectLst/>
                        </a:rPr>
                        <a:t>False Positive</a:t>
                      </a:r>
                      <a:endParaRPr lang="it-IT" sz="2000" b="0" i="0" u="none" strike="noStrike" dirty="0">
                        <a:solidFill>
                          <a:schemeClr val="bg1"/>
                        </a:solidFill>
                        <a:effectLst/>
                        <a:latin typeface="Calibri" panose="020F0502020204030204" pitchFamily="34" charset="0"/>
                      </a:endParaRPr>
                    </a:p>
                  </a:txBody>
                  <a:tcPr marL="7620" marR="7620" marT="7620" marB="0" anchor="b">
                    <a:solidFill>
                      <a:schemeClr val="accent5">
                        <a:lumMod val="75000"/>
                      </a:schemeClr>
                    </a:solidFill>
                  </a:tcPr>
                </a:tc>
                <a:tc>
                  <a:txBody>
                    <a:bodyPr/>
                    <a:lstStyle/>
                    <a:p>
                      <a:pPr algn="ctr" fontAlgn="b"/>
                      <a:r>
                        <a:rPr lang="it-IT" sz="2000" u="none" strike="noStrike" dirty="0">
                          <a:solidFill>
                            <a:schemeClr val="bg1"/>
                          </a:solidFill>
                          <a:effectLst/>
                        </a:rPr>
                        <a:t>True Negative</a:t>
                      </a:r>
                      <a:endParaRPr lang="it-IT" sz="2000" b="0" i="0" u="none" strike="noStrike" dirty="0">
                        <a:solidFill>
                          <a:schemeClr val="bg1"/>
                        </a:solidFill>
                        <a:effectLst/>
                        <a:latin typeface="Calibri" panose="020F0502020204030204" pitchFamily="34" charset="0"/>
                      </a:endParaRPr>
                    </a:p>
                  </a:txBody>
                  <a:tcPr marL="7620" marR="7620" marT="7620" marB="0" anchor="b">
                    <a:solidFill>
                      <a:schemeClr val="accent5">
                        <a:lumMod val="75000"/>
                      </a:schemeClr>
                    </a:solidFill>
                  </a:tcPr>
                </a:tc>
                <a:extLst>
                  <a:ext uri="{0D108BD9-81ED-4DB2-BD59-A6C34878D82A}">
                    <a16:rowId xmlns:a16="http://schemas.microsoft.com/office/drawing/2014/main" val="1789278639"/>
                  </a:ext>
                </a:extLst>
              </a:tr>
            </a:tbl>
          </a:graphicData>
        </a:graphic>
      </p:graphicFrame>
      <p:sp>
        <p:nvSpPr>
          <p:cNvPr id="6" name="Segno di addizione 5">
            <a:extLst>
              <a:ext uri="{FF2B5EF4-FFF2-40B4-BE49-F238E27FC236}">
                <a16:creationId xmlns:a16="http://schemas.microsoft.com/office/drawing/2014/main" id="{391F3B6A-C449-403E-A6FA-F707A6A7170F}"/>
              </a:ext>
            </a:extLst>
          </p:cNvPr>
          <p:cNvSpPr/>
          <p:nvPr/>
        </p:nvSpPr>
        <p:spPr>
          <a:xfrm>
            <a:off x="2405849" y="3311372"/>
            <a:ext cx="736846" cy="628688"/>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o di addizione 8">
            <a:extLst>
              <a:ext uri="{FF2B5EF4-FFF2-40B4-BE49-F238E27FC236}">
                <a16:creationId xmlns:a16="http://schemas.microsoft.com/office/drawing/2014/main" id="{3AF4CA22-C3B7-4C0F-871E-2F7A37C43E56}"/>
              </a:ext>
            </a:extLst>
          </p:cNvPr>
          <p:cNvSpPr/>
          <p:nvPr/>
        </p:nvSpPr>
        <p:spPr>
          <a:xfrm>
            <a:off x="796033" y="4209497"/>
            <a:ext cx="736846" cy="628688"/>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Segno di sottrazione 6">
            <a:extLst>
              <a:ext uri="{FF2B5EF4-FFF2-40B4-BE49-F238E27FC236}">
                <a16:creationId xmlns:a16="http://schemas.microsoft.com/office/drawing/2014/main" id="{AF580C94-5618-4D34-9A45-562C6EEA8F5A}"/>
              </a:ext>
            </a:extLst>
          </p:cNvPr>
          <p:cNvSpPr/>
          <p:nvPr/>
        </p:nvSpPr>
        <p:spPr>
          <a:xfrm>
            <a:off x="3897297" y="3429001"/>
            <a:ext cx="1003177" cy="441664"/>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Segno di sottrazione 10">
            <a:extLst>
              <a:ext uri="{FF2B5EF4-FFF2-40B4-BE49-F238E27FC236}">
                <a16:creationId xmlns:a16="http://schemas.microsoft.com/office/drawing/2014/main" id="{5BBDA253-3719-4549-85EC-3DF9CADA9EEE}"/>
              </a:ext>
            </a:extLst>
          </p:cNvPr>
          <p:cNvSpPr/>
          <p:nvPr/>
        </p:nvSpPr>
        <p:spPr>
          <a:xfrm>
            <a:off x="662867" y="5161627"/>
            <a:ext cx="1003177" cy="441664"/>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6C293709-3B61-46F0-A8DC-1A3086B213D3}"/>
              </a:ext>
            </a:extLst>
          </p:cNvPr>
          <p:cNvSpPr txBox="1"/>
          <p:nvPr/>
        </p:nvSpPr>
        <p:spPr>
          <a:xfrm>
            <a:off x="2405849" y="2917942"/>
            <a:ext cx="2228295" cy="400110"/>
          </a:xfrm>
          <a:prstGeom prst="rect">
            <a:avLst/>
          </a:prstGeom>
          <a:noFill/>
        </p:spPr>
        <p:txBody>
          <a:bodyPr wrap="square" rtlCol="0">
            <a:spAutoFit/>
          </a:bodyPr>
          <a:lstStyle/>
          <a:p>
            <a:pPr algn="ctr"/>
            <a:r>
              <a:rPr lang="it-IT" sz="2000" dirty="0" err="1"/>
              <a:t>Predicted</a:t>
            </a:r>
            <a:r>
              <a:rPr lang="it-IT" sz="2000" dirty="0"/>
              <a:t> label</a:t>
            </a:r>
          </a:p>
        </p:txBody>
      </p:sp>
      <p:sp>
        <p:nvSpPr>
          <p:cNvPr id="13" name="CasellaDiTesto 12">
            <a:extLst>
              <a:ext uri="{FF2B5EF4-FFF2-40B4-BE49-F238E27FC236}">
                <a16:creationId xmlns:a16="http://schemas.microsoft.com/office/drawing/2014/main" id="{1FCA3774-8D57-404C-8DBB-C74C99300FF5}"/>
              </a:ext>
            </a:extLst>
          </p:cNvPr>
          <p:cNvSpPr txBox="1"/>
          <p:nvPr/>
        </p:nvSpPr>
        <p:spPr>
          <a:xfrm rot="16200000">
            <a:off x="-775392" y="4563926"/>
            <a:ext cx="2228295" cy="400110"/>
          </a:xfrm>
          <a:prstGeom prst="rect">
            <a:avLst/>
          </a:prstGeom>
          <a:noFill/>
        </p:spPr>
        <p:txBody>
          <a:bodyPr wrap="square" rtlCol="0">
            <a:spAutoFit/>
          </a:bodyPr>
          <a:lstStyle/>
          <a:p>
            <a:pPr algn="ctr"/>
            <a:r>
              <a:rPr lang="it-IT" sz="2000" dirty="0"/>
              <a:t>True label</a:t>
            </a:r>
          </a:p>
        </p:txBody>
      </p:sp>
    </p:spTree>
    <p:extLst>
      <p:ext uri="{BB962C8B-B14F-4D97-AF65-F5344CB8AC3E}">
        <p14:creationId xmlns:p14="http://schemas.microsoft.com/office/powerpoint/2010/main" val="2098998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39518" y="301841"/>
            <a:ext cx="9428086" cy="4093428"/>
          </a:xfrm>
          <a:prstGeom prst="rect">
            <a:avLst/>
          </a:prstGeom>
          <a:noFill/>
        </p:spPr>
        <p:txBody>
          <a:bodyPr wrap="square" rtlCol="0">
            <a:spAutoFit/>
          </a:bodyPr>
          <a:lstStyle/>
          <a:p>
            <a:pPr algn="ctr"/>
            <a:r>
              <a:rPr lang="it-IT" sz="4400" dirty="0">
                <a:latin typeface="Bodoni MT Black" panose="02070A03080606020203" pitchFamily="18" charset="0"/>
              </a:rPr>
              <a:t>F1 score</a:t>
            </a:r>
            <a:endParaRPr lang="it-IT" sz="2400" dirty="0">
              <a:latin typeface="Bodoni MT Black" panose="02070A03080606020203" pitchFamily="18" charset="0"/>
            </a:endParaRPr>
          </a:p>
          <a:p>
            <a:pPr algn="just"/>
            <a:r>
              <a:rPr lang="en-US" sz="2400" dirty="0">
                <a:latin typeface="Bodoni MT Black" panose="02070A03080606020203" pitchFamily="18" charset="0"/>
              </a:rPr>
              <a:t>F1 score is the harmonic average </a:t>
            </a:r>
            <a:r>
              <a:rPr lang="en-US" sz="2400" dirty="0">
                <a:effectLst/>
                <a:latin typeface="Bodoni MT Black" panose="02070A03080606020203" pitchFamily="18" charset="0"/>
                <a:ea typeface="Calibri" panose="020F0502020204030204" pitchFamily="34" charset="0"/>
                <a:cs typeface="Times New Roman" panose="02020603050405020304" pitchFamily="18" charset="0"/>
              </a:rPr>
              <a:t>between recall and precision. It measures how precise is the classifier and how robust is the classifier.</a:t>
            </a:r>
          </a:p>
          <a:p>
            <a:pPr algn="just"/>
            <a:r>
              <a:rPr lang="en-US" sz="2400" dirty="0">
                <a:effectLst/>
                <a:latin typeface="Bodoni MT Black" panose="02070A03080606020203" pitchFamily="18" charset="0"/>
                <a:ea typeface="Calibri" panose="020F0502020204030204" pitchFamily="34" charset="0"/>
                <a:cs typeface="Times New Roman" panose="02020603050405020304" pitchFamily="18" charset="0"/>
              </a:rPr>
              <a:t>-Precision: captures the fraction of positive predictions that are actually positive.</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just"/>
            <a:r>
              <a:rPr lang="en-US" sz="2400" dirty="0">
                <a:effectLst/>
                <a:latin typeface="Bodoni MT Black" panose="02070A03080606020203" pitchFamily="18" charset="0"/>
                <a:ea typeface="Calibri" panose="020F0502020204030204" pitchFamily="34" charset="0"/>
                <a:cs typeface="Times New Roman" panose="02020603050405020304" pitchFamily="18" charset="0"/>
              </a:rPr>
              <a:t>-Recall: captures fraction of positive data correctly identified by the model.</a:t>
            </a:r>
          </a:p>
          <a:p>
            <a:pPr algn="just"/>
            <a:r>
              <a:rPr lang="en-US" sz="2400" dirty="0">
                <a:latin typeface="Bodoni MT Black" panose="02070A03080606020203" pitchFamily="18" charset="0"/>
                <a:ea typeface="Calibri" panose="020F0502020204030204" pitchFamily="34" charset="0"/>
                <a:cs typeface="Times New Roman" panose="02020603050405020304" pitchFamily="18" charset="0"/>
              </a:rPr>
              <a:t>Optimistic model: h</a:t>
            </a:r>
            <a:r>
              <a:rPr lang="en-US" sz="2400" dirty="0">
                <a:effectLst/>
                <a:latin typeface="Bodoni MT Black" panose="02070A03080606020203" pitchFamily="18" charset="0"/>
                <a:ea typeface="Calibri" panose="020F0502020204030204" pitchFamily="34" charset="0"/>
                <a:cs typeface="Times New Roman" panose="02020603050405020304" pitchFamily="18" charset="0"/>
              </a:rPr>
              <a:t>igh recall, low precision</a:t>
            </a:r>
            <a:endParaRPr lang="en-US" sz="2400" dirty="0">
              <a:latin typeface="Bodoni MT Black" panose="02070A03080606020203" pitchFamily="18" charset="0"/>
              <a:ea typeface="Calibri" panose="020F0502020204030204" pitchFamily="34" charset="0"/>
              <a:cs typeface="Times New Roman" panose="02020603050405020304" pitchFamily="18" charset="0"/>
            </a:endParaRPr>
          </a:p>
          <a:p>
            <a:pPr algn="just"/>
            <a:r>
              <a:rPr lang="en-US" sz="2400" dirty="0">
                <a:effectLst/>
                <a:latin typeface="Bodoni MT Black" panose="02070A03080606020203" pitchFamily="18" charset="0"/>
                <a:ea typeface="Calibri" panose="020F0502020204030204" pitchFamily="34" charset="0"/>
                <a:cs typeface="Times New Roman" panose="02020603050405020304" pitchFamily="18" charset="0"/>
              </a:rPr>
              <a:t>Pessimistic model: high precision, low recall</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1198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112885" y="2432482"/>
            <a:ext cx="9428086" cy="769441"/>
          </a:xfrm>
          <a:prstGeom prst="rect">
            <a:avLst/>
          </a:prstGeom>
          <a:noFill/>
        </p:spPr>
        <p:txBody>
          <a:bodyPr wrap="square" rtlCol="0">
            <a:spAutoFit/>
          </a:bodyPr>
          <a:lstStyle/>
          <a:p>
            <a:pPr algn="ctr"/>
            <a:r>
              <a:rPr lang="it-IT" sz="4400" dirty="0">
                <a:latin typeface="Bodoni MT Black" panose="02070A03080606020203" pitchFamily="18" charset="0"/>
              </a:rPr>
              <a:t>Models </a:t>
            </a:r>
            <a:r>
              <a:rPr lang="it-IT" sz="4400" dirty="0" err="1">
                <a:latin typeface="Bodoni MT Black" panose="02070A03080606020203" pitchFamily="18" charset="0"/>
              </a:rPr>
              <a:t>Overwiev</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0395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Logistic</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Regression</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pic>
        <p:nvPicPr>
          <p:cNvPr id="3" name="Immagine 2">
            <a:extLst>
              <a:ext uri="{FF2B5EF4-FFF2-40B4-BE49-F238E27FC236}">
                <a16:creationId xmlns:a16="http://schemas.microsoft.com/office/drawing/2014/main" id="{D0DEE481-8569-43D9-B578-0F415F147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1394" y="1770989"/>
            <a:ext cx="5543365" cy="3959546"/>
          </a:xfrm>
          <a:prstGeom prst="rect">
            <a:avLst/>
          </a:prstGeom>
        </p:spPr>
      </p:pic>
      <p:sp>
        <p:nvSpPr>
          <p:cNvPr id="2" name="CasellaDiTesto 1">
            <a:extLst>
              <a:ext uri="{FF2B5EF4-FFF2-40B4-BE49-F238E27FC236}">
                <a16:creationId xmlns:a16="http://schemas.microsoft.com/office/drawing/2014/main" id="{4359A47F-74CC-4DC9-A2E9-F988B3461E0A}"/>
              </a:ext>
            </a:extLst>
          </p:cNvPr>
          <p:cNvSpPr txBox="1"/>
          <p:nvPr/>
        </p:nvSpPr>
        <p:spPr>
          <a:xfrm>
            <a:off x="798990" y="2032986"/>
            <a:ext cx="3338004" cy="4247317"/>
          </a:xfrm>
          <a:prstGeom prst="rect">
            <a:avLst/>
          </a:prstGeom>
          <a:noFill/>
        </p:spPr>
        <p:txBody>
          <a:bodyPr wrap="square" rtlCol="0">
            <a:spAutoFit/>
          </a:bodyPr>
          <a:lstStyle/>
          <a:p>
            <a:r>
              <a:rPr lang="it-IT" dirty="0" err="1">
                <a:latin typeface="Bodoni MT Black" panose="02070A03080606020203" pitchFamily="18" charset="0"/>
              </a:rPr>
              <a:t>Logistic</a:t>
            </a:r>
            <a:r>
              <a:rPr lang="it-IT" dirty="0">
                <a:latin typeface="Bodoni MT Black" panose="02070A03080606020203" pitchFamily="18" charset="0"/>
              </a:rPr>
              <a:t> </a:t>
            </a:r>
            <a:r>
              <a:rPr lang="it-IT" dirty="0" err="1">
                <a:latin typeface="Bodoni MT Black" panose="02070A03080606020203" pitchFamily="18" charset="0"/>
              </a:rPr>
              <a:t>Regression</a:t>
            </a:r>
            <a:r>
              <a:rPr lang="it-IT" dirty="0">
                <a:latin typeface="Bodoni MT Black" panose="02070A03080606020203" pitchFamily="18" charset="0"/>
              </a:rPr>
              <a:t> </a:t>
            </a:r>
            <a:r>
              <a:rPr lang="it-IT" dirty="0" err="1">
                <a:latin typeface="Bodoni MT Black" panose="02070A03080606020203" pitchFamily="18" charset="0"/>
              </a:rPr>
              <a:t>as</a:t>
            </a:r>
            <a:r>
              <a:rPr lang="it-IT" dirty="0">
                <a:latin typeface="Bodoni MT Black" panose="02070A03080606020203" pitchFamily="18" charset="0"/>
              </a:rPr>
              <a:t> GLM</a:t>
            </a:r>
          </a:p>
          <a:p>
            <a:endParaRPr lang="it-IT" dirty="0">
              <a:latin typeface="Bodoni MT Black" panose="02070A03080606020203" pitchFamily="18" charset="0"/>
            </a:endParaRPr>
          </a:p>
          <a:p>
            <a:r>
              <a:rPr lang="it-IT" dirty="0" err="1">
                <a:latin typeface="Bodoni MT Black" panose="02070A03080606020203" pitchFamily="18" charset="0"/>
              </a:rPr>
              <a:t>It</a:t>
            </a:r>
            <a:r>
              <a:rPr lang="it-IT" dirty="0">
                <a:latin typeface="Bodoni MT Black" panose="02070A03080606020203" pitchFamily="18" charset="0"/>
              </a:rPr>
              <a:t> </a:t>
            </a:r>
            <a:r>
              <a:rPr lang="en-US" b="0" i="0" u="none" strike="noStrike" dirty="0">
                <a:solidFill>
                  <a:srgbClr val="333333"/>
                </a:solidFill>
                <a:effectLst/>
                <a:latin typeface="Bodoni MT Black" panose="02070A03080606020203" pitchFamily="18" charset="0"/>
              </a:rPr>
              <a:t>models the probabilities for classification tasks with a binary value instead of a numeric value.</a:t>
            </a:r>
          </a:p>
          <a:p>
            <a:endParaRPr lang="en-US" b="0" i="0" u="none" strike="noStrike" dirty="0">
              <a:solidFill>
                <a:srgbClr val="333333"/>
              </a:solidFill>
              <a:effectLst/>
              <a:latin typeface="Bodoni MT Black" panose="02070A03080606020203" pitchFamily="18" charset="0"/>
            </a:endParaRPr>
          </a:p>
          <a:p>
            <a:r>
              <a:rPr lang="en-US" b="0" i="0" u="none" strike="noStrike" dirty="0">
                <a:solidFill>
                  <a:srgbClr val="333333"/>
                </a:solidFill>
                <a:effectLst/>
                <a:latin typeface="Bodoni MT Black" panose="02070A03080606020203" pitchFamily="18" charset="0"/>
              </a:rPr>
              <a:t>Instead of fitting a straight line or hyperplane, the logistic regression model uses the logistic function to squeeze the output of a linear equation between 0 and 1.</a:t>
            </a:r>
            <a:endParaRPr lang="it-IT" dirty="0">
              <a:latin typeface="Bodoni MT Black" panose="02070A03080606020203" pitchFamily="18" charset="0"/>
            </a:endParaRPr>
          </a:p>
        </p:txBody>
      </p:sp>
    </p:spTree>
    <p:extLst>
      <p:ext uri="{BB962C8B-B14F-4D97-AF65-F5344CB8AC3E}">
        <p14:creationId xmlns:p14="http://schemas.microsoft.com/office/powerpoint/2010/main" val="1400698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Decision</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Trees</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B4704BD3-61A4-4522-A663-2102EF9EA26E}"/>
              </a:ext>
            </a:extLst>
          </p:cNvPr>
          <p:cNvSpPr txBox="1"/>
          <p:nvPr/>
        </p:nvSpPr>
        <p:spPr>
          <a:xfrm>
            <a:off x="727969" y="1905000"/>
            <a:ext cx="5060272" cy="3054234"/>
          </a:xfrm>
          <a:prstGeom prst="rect">
            <a:avLst/>
          </a:prstGeom>
          <a:noFill/>
        </p:spPr>
        <p:txBody>
          <a:bodyPr wrap="square" rtlCol="0">
            <a:spAutoFit/>
          </a:bodyPr>
          <a:lstStyle/>
          <a:p>
            <a:pPr algn="just">
              <a:lnSpc>
                <a:spcPct val="107000"/>
              </a:lnSpc>
              <a:spcAft>
                <a:spcPts val="800"/>
              </a:spcAft>
            </a:pPr>
            <a:r>
              <a:rPr lang="en-US" sz="1800" dirty="0">
                <a:effectLst/>
                <a:latin typeface="Bodoni MT Black" panose="02070A03080606020203" pitchFamily="18" charset="0"/>
                <a:ea typeface="Calibri" panose="020F0502020204030204" pitchFamily="34" charset="0"/>
                <a:cs typeface="Times New Roman" panose="02020603050405020304" pitchFamily="18" charset="0"/>
              </a:rPr>
              <a:t>Tree enables to segment the predictor space into a number of simple regions defined according to the covariates.</a:t>
            </a:r>
          </a:p>
          <a:p>
            <a:pPr algn="just">
              <a:lnSpc>
                <a:spcPct val="107000"/>
              </a:lnSpc>
              <a:spcAft>
                <a:spcPts val="800"/>
              </a:spcAft>
            </a:pPr>
            <a:r>
              <a:rPr lang="it-IT" dirty="0" err="1">
                <a:latin typeface="Bodoni MT Black" panose="02070A03080606020203" pitchFamily="18" charset="0"/>
                <a:ea typeface="Calibri" panose="020F0502020204030204" pitchFamily="34" charset="0"/>
              </a:rPr>
              <a:t>There</a:t>
            </a:r>
            <a:r>
              <a:rPr lang="it-IT" dirty="0">
                <a:latin typeface="Bodoni MT Black" panose="02070A03080606020203" pitchFamily="18" charset="0"/>
                <a:ea typeface="Calibri" panose="020F0502020204030204" pitchFamily="34" charset="0"/>
              </a:rPr>
              <a:t> </a:t>
            </a:r>
            <a:r>
              <a:rPr lang="it-IT" dirty="0" err="1">
                <a:latin typeface="Bodoni MT Black" panose="02070A03080606020203" pitchFamily="18" charset="0"/>
                <a:ea typeface="Calibri" panose="020F0502020204030204" pitchFamily="34" charset="0"/>
              </a:rPr>
              <a:t>is</a:t>
            </a:r>
            <a:r>
              <a:rPr lang="en-US" sz="1800" dirty="0">
                <a:effectLst/>
                <a:latin typeface="Bodoni MT Black" panose="02070A03080606020203" pitchFamily="18" charset="0"/>
                <a:ea typeface="Calibri" panose="020F0502020204030204" pitchFamily="34" charset="0"/>
              </a:rPr>
              <a:t> a top-down, greedy approach that is known as recursive binary splitting. </a:t>
            </a:r>
          </a:p>
          <a:p>
            <a:pPr algn="just">
              <a:lnSpc>
                <a:spcPct val="107000"/>
              </a:lnSpc>
              <a:spcAft>
                <a:spcPts val="800"/>
              </a:spcAft>
            </a:pPr>
            <a:r>
              <a:rPr lang="en-US" sz="1800" dirty="0">
                <a:effectLst/>
                <a:latin typeface="Bodoni MT Black" panose="02070A03080606020203" pitchFamily="18" charset="0"/>
                <a:ea typeface="Calibri" panose="020F0502020204030204" pitchFamily="34" charset="0"/>
              </a:rPr>
              <a:t>For each Region the prediction is set as the Region average</a:t>
            </a:r>
            <a:r>
              <a:rPr lang="en-US" dirty="0">
                <a:latin typeface="Bodoni MT Black" panose="02070A03080606020203" pitchFamily="18" charset="0"/>
                <a:ea typeface="Calibri" panose="020F0502020204030204" pitchFamily="34" charset="0"/>
              </a:rPr>
              <a:t>.</a:t>
            </a:r>
            <a:endParaRPr lang="en-US" sz="1800" dirty="0">
              <a:effectLst/>
              <a:latin typeface="Bodoni MT Black" panose="02070A03080606020203" pitchFamily="18" charset="0"/>
              <a:ea typeface="Calibri" panose="020F0502020204030204" pitchFamily="34" charset="0"/>
            </a:endParaRPr>
          </a:p>
          <a:p>
            <a:pPr algn="just">
              <a:lnSpc>
                <a:spcPct val="107000"/>
              </a:lnSpc>
              <a:spcAft>
                <a:spcPts val="800"/>
              </a:spcAft>
            </a:pPr>
            <a:endParaRPr lang="it-IT" dirty="0"/>
          </a:p>
        </p:txBody>
      </p:sp>
      <p:pic>
        <p:nvPicPr>
          <p:cNvPr id="3" name="Immagine 2">
            <a:extLst>
              <a:ext uri="{FF2B5EF4-FFF2-40B4-BE49-F238E27FC236}">
                <a16:creationId xmlns:a16="http://schemas.microsoft.com/office/drawing/2014/main" id="{2329E029-8952-4672-AF84-38071AB77CE0}"/>
              </a:ext>
            </a:extLst>
          </p:cNvPr>
          <p:cNvPicPr>
            <a:picLocks noChangeAspect="1"/>
          </p:cNvPicPr>
          <p:nvPr/>
        </p:nvPicPr>
        <p:blipFill>
          <a:blip r:embed="rId3"/>
          <a:stretch>
            <a:fillRect/>
          </a:stretch>
        </p:blipFill>
        <p:spPr>
          <a:xfrm>
            <a:off x="6919483" y="1615736"/>
            <a:ext cx="4035562" cy="3915052"/>
          </a:xfrm>
          <a:prstGeom prst="rect">
            <a:avLst/>
          </a:prstGeom>
        </p:spPr>
      </p:pic>
    </p:spTree>
    <p:extLst>
      <p:ext uri="{BB962C8B-B14F-4D97-AF65-F5344CB8AC3E}">
        <p14:creationId xmlns:p14="http://schemas.microsoft.com/office/powerpoint/2010/main" val="2179406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Bagging</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&amp; Random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Forest</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
        <p:nvSpPr>
          <p:cNvPr id="2" name="CasellaDiTesto 1">
            <a:extLst>
              <a:ext uri="{FF2B5EF4-FFF2-40B4-BE49-F238E27FC236}">
                <a16:creationId xmlns:a16="http://schemas.microsoft.com/office/drawing/2014/main" id="{B4704BD3-61A4-4522-A663-2102EF9EA26E}"/>
              </a:ext>
            </a:extLst>
          </p:cNvPr>
          <p:cNvSpPr txBox="1"/>
          <p:nvPr/>
        </p:nvSpPr>
        <p:spPr>
          <a:xfrm>
            <a:off x="612559" y="1905000"/>
            <a:ext cx="5060272" cy="4729821"/>
          </a:xfrm>
          <a:prstGeom prst="rect">
            <a:avLst/>
          </a:prstGeom>
          <a:noFill/>
        </p:spPr>
        <p:txBody>
          <a:bodyPr wrap="square" rtlCol="0">
            <a:spAutoFit/>
          </a:bodyPr>
          <a:lstStyle/>
          <a:p>
            <a:pPr algn="just">
              <a:lnSpc>
                <a:spcPct val="107000"/>
              </a:lnSpc>
              <a:spcAft>
                <a:spcPts val="800"/>
              </a:spcAft>
            </a:pPr>
            <a:r>
              <a:rPr lang="en-US" sz="1800" dirty="0">
                <a:effectLst/>
                <a:latin typeface="Bodoni MT Black" panose="02070A03080606020203" pitchFamily="18" charset="0"/>
                <a:ea typeface="Calibri" panose="020F0502020204030204" pitchFamily="34" charset="0"/>
                <a:cs typeface="Times New Roman" panose="02020603050405020304" pitchFamily="18" charset="0"/>
              </a:rPr>
              <a:t>Bagging (a contraction of bootstrap-aggregation) is a general aggregation scheme, which generates bootstrap samples with replacement from the original data set creating in this way new different data sets. A decision tree is estimated from each new data set, and the predictions for each tree are averaged </a:t>
            </a:r>
            <a:r>
              <a:rPr lang="en-US" dirty="0">
                <a:latin typeface="Bodoni MT Black" panose="02070A03080606020203" pitchFamily="18" charset="0"/>
              </a:rPr>
              <a:t>obtaining the final prediction.</a:t>
            </a:r>
          </a:p>
          <a:p>
            <a:pPr algn="just">
              <a:lnSpc>
                <a:spcPct val="107000"/>
              </a:lnSpc>
              <a:spcAft>
                <a:spcPts val="800"/>
              </a:spcAft>
            </a:pPr>
            <a:r>
              <a:rPr lang="en-US" sz="1800" dirty="0">
                <a:effectLst/>
                <a:latin typeface="Bodoni MT Black" panose="02070A03080606020203" pitchFamily="18" charset="0"/>
                <a:ea typeface="Calibri" panose="020F0502020204030204" pitchFamily="34" charset="0"/>
                <a:cs typeface="Times New Roman" panose="02020603050405020304" pitchFamily="18" charset="0"/>
              </a:rPr>
              <a:t>Random Forest </a:t>
            </a:r>
            <a:r>
              <a:rPr lang="it-IT" dirty="0" err="1">
                <a:latin typeface="Bodoni MT Black" panose="02070A03080606020203" pitchFamily="18" charset="0"/>
              </a:rPr>
              <a:t>uses</a:t>
            </a:r>
            <a:r>
              <a:rPr lang="it-IT" dirty="0">
                <a:latin typeface="Bodoni MT Black" panose="02070A03080606020203" pitchFamily="18" charset="0"/>
              </a:rPr>
              <a:t> </a:t>
            </a:r>
            <a:r>
              <a:rPr lang="it-IT" dirty="0" err="1">
                <a:latin typeface="Bodoni MT Black" panose="02070A03080606020203" pitchFamily="18" charset="0"/>
              </a:rPr>
              <a:t>bagging</a:t>
            </a:r>
            <a:r>
              <a:rPr lang="it-IT" dirty="0">
                <a:latin typeface="Bodoni MT Black" panose="02070A03080606020203" pitchFamily="18" charset="0"/>
              </a:rPr>
              <a:t> </a:t>
            </a:r>
            <a:r>
              <a:rPr lang="it-IT" dirty="0" err="1">
                <a:latin typeface="Bodoni MT Black" panose="02070A03080606020203" pitchFamily="18" charset="0"/>
              </a:rPr>
              <a:t>methodology</a:t>
            </a:r>
            <a:r>
              <a:rPr lang="it-IT" dirty="0">
                <a:latin typeface="Bodoni MT Black" panose="02070A03080606020203" pitchFamily="18" charset="0"/>
              </a:rPr>
              <a:t> with an </a:t>
            </a:r>
            <a:r>
              <a:rPr lang="it-IT" dirty="0" err="1">
                <a:latin typeface="Bodoni MT Black" panose="02070A03080606020203" pitchFamily="18" charset="0"/>
              </a:rPr>
              <a:t>improvement</a:t>
            </a:r>
            <a:r>
              <a:rPr lang="it-IT" dirty="0">
                <a:latin typeface="Bodoni MT Black" panose="02070A03080606020203" pitchFamily="18" charset="0"/>
              </a:rPr>
              <a:t>: </a:t>
            </a:r>
            <a:r>
              <a:rPr lang="it-IT" dirty="0" err="1">
                <a:latin typeface="Bodoni MT Black" panose="02070A03080606020203" pitchFamily="18" charset="0"/>
              </a:rPr>
              <a:t>it</a:t>
            </a:r>
            <a:r>
              <a:rPr lang="it-IT" dirty="0">
                <a:latin typeface="Bodoni MT Black" panose="02070A03080606020203" pitchFamily="18" charset="0"/>
              </a:rPr>
              <a:t> </a:t>
            </a:r>
            <a:r>
              <a:rPr lang="it-IT" dirty="0" err="1">
                <a:latin typeface="Bodoni MT Black" panose="02070A03080606020203" pitchFamily="18" charset="0"/>
              </a:rPr>
              <a:t>applies</a:t>
            </a:r>
            <a:r>
              <a:rPr lang="it-IT" dirty="0">
                <a:latin typeface="Bodoni MT Black" panose="02070A03080606020203" pitchFamily="18" charset="0"/>
              </a:rPr>
              <a:t> </a:t>
            </a:r>
            <a:r>
              <a:rPr lang="it-IT" dirty="0" err="1">
                <a:latin typeface="Bodoni MT Black" panose="02070A03080606020203" pitchFamily="18" charset="0"/>
              </a:rPr>
              <a:t>decorrelates</a:t>
            </a:r>
            <a:r>
              <a:rPr lang="it-IT" dirty="0">
                <a:latin typeface="Bodoni MT Black" panose="02070A03080606020203" pitchFamily="18" charset="0"/>
              </a:rPr>
              <a:t> </a:t>
            </a:r>
            <a:r>
              <a:rPr lang="it-IT" dirty="0" err="1">
                <a:latin typeface="Bodoni MT Black" panose="02070A03080606020203" pitchFamily="18" charset="0"/>
              </a:rPr>
              <a:t>trees</a:t>
            </a:r>
            <a:r>
              <a:rPr lang="it-IT" dirty="0">
                <a:latin typeface="Bodoni MT Black" panose="02070A03080606020203" pitchFamily="18" charset="0"/>
              </a:rPr>
              <a:t>. In </a:t>
            </a:r>
            <a:r>
              <a:rPr lang="it-IT" dirty="0" err="1">
                <a:latin typeface="Bodoni MT Black" panose="02070A03080606020203" pitchFamily="18" charset="0"/>
              </a:rPr>
              <a:t>this</a:t>
            </a:r>
            <a:r>
              <a:rPr lang="it-IT" dirty="0">
                <a:latin typeface="Bodoni MT Black" panose="02070A03080606020203" pitchFamily="18" charset="0"/>
              </a:rPr>
              <a:t> way the </a:t>
            </a:r>
            <a:r>
              <a:rPr lang="it-IT" dirty="0" err="1">
                <a:latin typeface="Bodoni MT Black" panose="02070A03080606020203" pitchFamily="18" charset="0"/>
              </a:rPr>
              <a:t>variance</a:t>
            </a:r>
            <a:r>
              <a:rPr lang="it-IT" dirty="0">
                <a:latin typeface="Bodoni MT Black" panose="02070A03080606020203" pitchFamily="18" charset="0"/>
              </a:rPr>
              <a:t> </a:t>
            </a:r>
            <a:r>
              <a:rPr lang="it-IT" dirty="0" err="1">
                <a:latin typeface="Bodoni MT Black" panose="02070A03080606020203" pitchFamily="18" charset="0"/>
              </a:rPr>
              <a:t>is</a:t>
            </a:r>
            <a:r>
              <a:rPr lang="it-IT" dirty="0">
                <a:latin typeface="Bodoni MT Black" panose="02070A03080606020203" pitchFamily="18" charset="0"/>
              </a:rPr>
              <a:t> </a:t>
            </a:r>
            <a:r>
              <a:rPr lang="it-IT" dirty="0" err="1">
                <a:latin typeface="Bodoni MT Black" panose="02070A03080606020203" pitchFamily="18" charset="0"/>
              </a:rPr>
              <a:t>reduced</a:t>
            </a:r>
            <a:r>
              <a:rPr lang="it-IT" dirty="0">
                <a:latin typeface="Bodoni MT Black" panose="02070A03080606020203" pitchFamily="18" charset="0"/>
              </a:rPr>
              <a:t> </a:t>
            </a:r>
            <a:r>
              <a:rPr lang="it-IT" dirty="0" err="1">
                <a:latin typeface="Bodoni MT Black" panose="02070A03080606020203" pitchFamily="18" charset="0"/>
              </a:rPr>
              <a:t>when</a:t>
            </a:r>
            <a:r>
              <a:rPr lang="it-IT" dirty="0">
                <a:latin typeface="Bodoni MT Black" panose="02070A03080606020203" pitchFamily="18" charset="0"/>
              </a:rPr>
              <a:t> </a:t>
            </a:r>
            <a:r>
              <a:rPr lang="it-IT" dirty="0" err="1">
                <a:latin typeface="Bodoni MT Black" panose="02070A03080606020203" pitchFamily="18" charset="0"/>
              </a:rPr>
              <a:t>is</a:t>
            </a:r>
            <a:r>
              <a:rPr lang="it-IT" dirty="0">
                <a:latin typeface="Bodoni MT Black" panose="02070A03080606020203" pitchFamily="18" charset="0"/>
              </a:rPr>
              <a:t> </a:t>
            </a:r>
            <a:r>
              <a:rPr lang="it-IT" dirty="0" err="1">
                <a:latin typeface="Bodoni MT Black" panose="02070A03080606020203" pitchFamily="18" charset="0"/>
              </a:rPr>
              <a:t>done</a:t>
            </a:r>
            <a:r>
              <a:rPr lang="it-IT" dirty="0">
                <a:latin typeface="Bodoni MT Black" panose="02070A03080606020203" pitchFamily="18" charset="0"/>
              </a:rPr>
              <a:t> the </a:t>
            </a:r>
            <a:r>
              <a:rPr lang="it-IT" dirty="0" err="1">
                <a:latin typeface="Bodoni MT Black" panose="02070A03080606020203" pitchFamily="18" charset="0"/>
              </a:rPr>
              <a:t>average</a:t>
            </a:r>
            <a:r>
              <a:rPr lang="it-IT" dirty="0">
                <a:latin typeface="Bodoni MT Black" panose="02070A03080606020203" pitchFamily="18" charset="0"/>
              </a:rPr>
              <a:t> on </a:t>
            </a:r>
            <a:r>
              <a:rPr lang="it-IT" dirty="0" err="1">
                <a:latin typeface="Bodoni MT Black" panose="02070A03080606020203" pitchFamily="18" charset="0"/>
              </a:rPr>
              <a:t>each</a:t>
            </a:r>
            <a:r>
              <a:rPr lang="it-IT" dirty="0">
                <a:latin typeface="Bodoni MT Black" panose="02070A03080606020203" pitchFamily="18" charset="0"/>
              </a:rPr>
              <a:t> </a:t>
            </a:r>
            <a:r>
              <a:rPr lang="it-IT" dirty="0" err="1">
                <a:latin typeface="Bodoni MT Black" panose="02070A03080606020203" pitchFamily="18" charset="0"/>
              </a:rPr>
              <a:t>prediction</a:t>
            </a:r>
            <a:r>
              <a:rPr lang="it-IT" dirty="0">
                <a:latin typeface="Bodoni MT Black" panose="02070A03080606020203" pitchFamily="18" charset="0"/>
              </a:rPr>
              <a:t> models.</a:t>
            </a:r>
          </a:p>
          <a:p>
            <a:pPr algn="just">
              <a:lnSpc>
                <a:spcPct val="107000"/>
              </a:lnSpc>
              <a:spcAft>
                <a:spcPts val="800"/>
              </a:spcAft>
            </a:pPr>
            <a:endParaRPr lang="it-IT" dirty="0"/>
          </a:p>
        </p:txBody>
      </p:sp>
      <p:pic>
        <p:nvPicPr>
          <p:cNvPr id="4" name="Immagine 3">
            <a:extLst>
              <a:ext uri="{FF2B5EF4-FFF2-40B4-BE49-F238E27FC236}">
                <a16:creationId xmlns:a16="http://schemas.microsoft.com/office/drawing/2014/main" id="{D22D5989-7F26-4839-AB17-364E4180A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820" y="2166152"/>
            <a:ext cx="4979948" cy="3543808"/>
          </a:xfrm>
          <a:prstGeom prst="rect">
            <a:avLst/>
          </a:prstGeom>
        </p:spPr>
      </p:pic>
    </p:spTree>
    <p:extLst>
      <p:ext uri="{BB962C8B-B14F-4D97-AF65-F5344CB8AC3E}">
        <p14:creationId xmlns:p14="http://schemas.microsoft.com/office/powerpoint/2010/main" val="2135194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AdaBoost</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&amp;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Gradient</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Boosting</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Machine</a:t>
            </a:r>
          </a:p>
        </p:txBody>
      </p:sp>
      <p:sp>
        <p:nvSpPr>
          <p:cNvPr id="2" name="CasellaDiTesto 1">
            <a:extLst>
              <a:ext uri="{FF2B5EF4-FFF2-40B4-BE49-F238E27FC236}">
                <a16:creationId xmlns:a16="http://schemas.microsoft.com/office/drawing/2014/main" id="{B4704BD3-61A4-4522-A663-2102EF9EA26E}"/>
              </a:ext>
            </a:extLst>
          </p:cNvPr>
          <p:cNvSpPr txBox="1"/>
          <p:nvPr/>
        </p:nvSpPr>
        <p:spPr>
          <a:xfrm>
            <a:off x="301840" y="1665305"/>
            <a:ext cx="5974672" cy="4530536"/>
          </a:xfrm>
          <a:prstGeom prst="rect">
            <a:avLst/>
          </a:prstGeom>
          <a:noFill/>
        </p:spPr>
        <p:txBody>
          <a:bodyPr wrap="square" rtlCol="0">
            <a:spAutoFit/>
          </a:bodyPr>
          <a:lstStyle/>
          <a:p>
            <a:pPr>
              <a:lnSpc>
                <a:spcPct val="100000"/>
              </a:lnSpc>
              <a:spcBef>
                <a:spcPts val="0"/>
              </a:spcBef>
              <a:spcAft>
                <a:spcPts val="0"/>
              </a:spcAft>
              <a:buFont typeface="Wingdings" panose="05000000000000000000" pitchFamily="2" charset="2"/>
              <a:buNone/>
              <a:defRPr/>
            </a:pPr>
            <a:r>
              <a:rPr lang="en-US" b="0" i="0" dirty="0">
                <a:solidFill>
                  <a:srgbClr val="212121"/>
                </a:solidFill>
                <a:effectLst/>
                <a:latin typeface="Bodoni MT Black" panose="02070A03080606020203" pitchFamily="18" charset="0"/>
              </a:rPr>
              <a:t>AdaBoost exploit Bagging concept that uses Random Forest technique, except that the collection of trees is grown sequentially: each tree is grown using information from previously grown trees. This is carried out by building a single model from the training data, then adding new models on the errors made by existing models, in order to correct the predictions of the previous model. AdaBoost increases the accuracy modifying the weights applied to the sample distribution at each iteration.</a:t>
            </a:r>
          </a:p>
          <a:p>
            <a:pPr>
              <a:lnSpc>
                <a:spcPct val="100000"/>
              </a:lnSpc>
              <a:spcBef>
                <a:spcPts val="0"/>
              </a:spcBef>
              <a:spcAft>
                <a:spcPts val="0"/>
              </a:spcAft>
              <a:buFont typeface="Wingdings" panose="05000000000000000000" pitchFamily="2" charset="2"/>
              <a:buNone/>
              <a:defRPr/>
            </a:pPr>
            <a:endParaRPr lang="en-US" b="0" i="0" dirty="0">
              <a:solidFill>
                <a:srgbClr val="212121"/>
              </a:solidFill>
              <a:effectLst/>
              <a:latin typeface="Bodoni MT Black" panose="02070A03080606020203" pitchFamily="18" charset="0"/>
            </a:endParaRPr>
          </a:p>
          <a:p>
            <a:pPr>
              <a:lnSpc>
                <a:spcPct val="100000"/>
              </a:lnSpc>
              <a:spcBef>
                <a:spcPts val="0"/>
              </a:spcBef>
              <a:spcAft>
                <a:spcPts val="0"/>
              </a:spcAft>
              <a:buFont typeface="Wingdings" panose="05000000000000000000" pitchFamily="2" charset="2"/>
              <a:buNone/>
              <a:defRPr/>
            </a:pPr>
            <a:r>
              <a:rPr lang="en-US" b="0" i="0" dirty="0">
                <a:solidFill>
                  <a:srgbClr val="212121"/>
                </a:solidFill>
                <a:effectLst/>
                <a:latin typeface="Bodoni MT Black" panose="02070A03080606020203" pitchFamily="18" charset="0"/>
              </a:rPr>
              <a:t>Gradient Boosting Machine makes a small tweak to AdaBoost applying Gradient Descent to minimize the Loss Function.</a:t>
            </a:r>
            <a:endParaRPr lang="en-US" altLang="it-IT" dirty="0">
              <a:latin typeface="Bodoni MT Black" panose="02070A03080606020203" pitchFamily="18" charset="0"/>
            </a:endParaRPr>
          </a:p>
          <a:p>
            <a:pPr algn="just">
              <a:lnSpc>
                <a:spcPct val="107000"/>
              </a:lnSpc>
              <a:spcAft>
                <a:spcPts val="800"/>
              </a:spcAft>
            </a:pPr>
            <a:endParaRPr lang="it-IT" dirty="0"/>
          </a:p>
        </p:txBody>
      </p:sp>
      <p:pic>
        <p:nvPicPr>
          <p:cNvPr id="6" name="Immagine 5">
            <a:extLst>
              <a:ext uri="{FF2B5EF4-FFF2-40B4-BE49-F238E27FC236}">
                <a16:creationId xmlns:a16="http://schemas.microsoft.com/office/drawing/2014/main" id="{3AE95870-AAE7-48E3-BC82-792CA9A4C15E}"/>
              </a:ext>
            </a:extLst>
          </p:cNvPr>
          <p:cNvPicPr>
            <a:picLocks noChangeAspect="1"/>
          </p:cNvPicPr>
          <p:nvPr/>
        </p:nvPicPr>
        <p:blipFill>
          <a:blip r:embed="rId3"/>
          <a:stretch>
            <a:fillRect/>
          </a:stretch>
        </p:blipFill>
        <p:spPr>
          <a:xfrm>
            <a:off x="6882988" y="2077374"/>
            <a:ext cx="4830865" cy="3469967"/>
          </a:xfrm>
          <a:prstGeom prst="rect">
            <a:avLst/>
          </a:prstGeom>
        </p:spPr>
      </p:pic>
    </p:spTree>
    <p:extLst>
      <p:ext uri="{BB962C8B-B14F-4D97-AF65-F5344CB8AC3E}">
        <p14:creationId xmlns:p14="http://schemas.microsoft.com/office/powerpoint/2010/main" val="4008487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461665"/>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Artificial</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a:t>
            </a: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Neural</a:t>
            </a:r>
            <a:r>
              <a:rPr lang="it-IT" sz="2400" dirty="0">
                <a:effectLst/>
                <a:latin typeface="Bodoni MT Black" panose="02070A03080606020203" pitchFamily="18" charset="0"/>
                <a:ea typeface="Calibri" panose="020F0502020204030204" pitchFamily="34" charset="0"/>
                <a:cs typeface="Times New Roman" panose="02020603050405020304" pitchFamily="18" charset="0"/>
              </a:rPr>
              <a:t> Network</a:t>
            </a:r>
          </a:p>
        </p:txBody>
      </p:sp>
      <p:sp>
        <p:nvSpPr>
          <p:cNvPr id="2" name="CasellaDiTesto 1">
            <a:extLst>
              <a:ext uri="{FF2B5EF4-FFF2-40B4-BE49-F238E27FC236}">
                <a16:creationId xmlns:a16="http://schemas.microsoft.com/office/drawing/2014/main" id="{B4704BD3-61A4-4522-A663-2102EF9EA26E}"/>
              </a:ext>
            </a:extLst>
          </p:cNvPr>
          <p:cNvSpPr txBox="1"/>
          <p:nvPr/>
        </p:nvSpPr>
        <p:spPr>
          <a:xfrm>
            <a:off x="301840" y="1665305"/>
            <a:ext cx="5974672" cy="3699539"/>
          </a:xfrm>
          <a:prstGeom prst="rect">
            <a:avLst/>
          </a:prstGeom>
          <a:noFill/>
        </p:spPr>
        <p:txBody>
          <a:bodyPr wrap="square" rtlCol="0">
            <a:spAutoFit/>
          </a:bodyPr>
          <a:lstStyle/>
          <a:p>
            <a:pPr>
              <a:buFont typeface="Wingdings" panose="05000000000000000000" pitchFamily="2" charset="2"/>
              <a:buNone/>
              <a:defRPr/>
            </a:pPr>
            <a:r>
              <a:rPr lang="en-US" sz="1800" dirty="0">
                <a:latin typeface="Bodoni MT Black" panose="02070A03080606020203" pitchFamily="18" charset="0"/>
              </a:rPr>
              <a:t>Artificial Neural Networks are inspired by neuroscience, ANN are formed by a set of computing units, or neurons, connected in various ways.</a:t>
            </a:r>
          </a:p>
          <a:p>
            <a:pPr>
              <a:buFont typeface="Wingdings" panose="05000000000000000000" pitchFamily="2" charset="2"/>
              <a:buNone/>
              <a:defRPr/>
            </a:pPr>
            <a:r>
              <a:rPr lang="it-IT" sz="1800" dirty="0" err="1">
                <a:latin typeface="Bodoni MT Black" panose="02070A03080606020203" pitchFamily="18" charset="0"/>
              </a:rPr>
              <a:t>Each</a:t>
            </a:r>
            <a:r>
              <a:rPr lang="it-IT" sz="1800" dirty="0">
                <a:latin typeface="Bodoni MT Black" panose="02070A03080606020203" pitchFamily="18" charset="0"/>
              </a:rPr>
              <a:t> </a:t>
            </a:r>
            <a:r>
              <a:rPr lang="it-IT" sz="1800" dirty="0" err="1">
                <a:latin typeface="Bodoni MT Black" panose="02070A03080606020203" pitchFamily="18" charset="0"/>
              </a:rPr>
              <a:t>neuron</a:t>
            </a:r>
            <a:r>
              <a:rPr lang="it-IT" sz="1800" dirty="0">
                <a:latin typeface="Bodoni MT Black" panose="02070A03080606020203" pitchFamily="18" charset="0"/>
              </a:rPr>
              <a:t> </a:t>
            </a:r>
            <a:r>
              <a:rPr lang="it-IT" sz="1800" dirty="0" err="1">
                <a:latin typeface="Bodoni MT Black" panose="02070A03080606020203" pitchFamily="18" charset="0"/>
              </a:rPr>
              <a:t>receives</a:t>
            </a:r>
            <a:r>
              <a:rPr lang="it-IT" sz="1800" dirty="0">
                <a:latin typeface="Bodoni MT Black" panose="02070A03080606020203" pitchFamily="18" charset="0"/>
              </a:rPr>
              <a:t> input from </a:t>
            </a:r>
            <a:r>
              <a:rPr lang="it-IT" sz="1800" dirty="0" err="1">
                <a:latin typeface="Bodoni MT Black" panose="02070A03080606020203" pitchFamily="18" charset="0"/>
              </a:rPr>
              <a:t>each</a:t>
            </a:r>
            <a:r>
              <a:rPr lang="it-IT" sz="1800" dirty="0">
                <a:latin typeface="Bodoni MT Black" panose="02070A03080606020203" pitchFamily="18" charset="0"/>
              </a:rPr>
              <a:t> </a:t>
            </a:r>
            <a:r>
              <a:rPr lang="it-IT" sz="1800" dirty="0" err="1">
                <a:latin typeface="Bodoni MT Black" panose="02070A03080606020203" pitchFamily="18" charset="0"/>
              </a:rPr>
              <a:t>neuron</a:t>
            </a:r>
            <a:r>
              <a:rPr lang="it-IT" sz="1800" dirty="0">
                <a:latin typeface="Bodoni MT Black" panose="02070A03080606020203" pitchFamily="18" charset="0"/>
              </a:rPr>
              <a:t> in the </a:t>
            </a:r>
            <a:r>
              <a:rPr lang="it-IT" sz="1800" dirty="0" err="1">
                <a:latin typeface="Bodoni MT Black" panose="02070A03080606020203" pitchFamily="18" charset="0"/>
              </a:rPr>
              <a:t>preceding</a:t>
            </a:r>
            <a:r>
              <a:rPr lang="it-IT" sz="1800" dirty="0">
                <a:latin typeface="Bodoni MT Black" panose="02070A03080606020203" pitchFamily="18" charset="0"/>
              </a:rPr>
              <a:t> </a:t>
            </a:r>
            <a:r>
              <a:rPr lang="it-IT" sz="1800" dirty="0" err="1">
                <a:latin typeface="Bodoni MT Black" panose="02070A03080606020203" pitchFamily="18" charset="0"/>
              </a:rPr>
              <a:t>layer</a:t>
            </a:r>
            <a:r>
              <a:rPr lang="it-IT" sz="1800" dirty="0">
                <a:latin typeface="Bodoni MT Black" panose="02070A03080606020203" pitchFamily="18" charset="0"/>
              </a:rPr>
              <a:t> and feeds </a:t>
            </a:r>
            <a:r>
              <a:rPr lang="it-IT" sz="1800" dirty="0" err="1">
                <a:latin typeface="Bodoni MT Black" panose="02070A03080606020203" pitchFamily="18" charset="0"/>
              </a:rPr>
              <a:t>its</a:t>
            </a:r>
            <a:r>
              <a:rPr lang="it-IT" sz="1800" dirty="0">
                <a:latin typeface="Bodoni MT Black" panose="02070A03080606020203" pitchFamily="18" charset="0"/>
              </a:rPr>
              <a:t> output to </a:t>
            </a:r>
          </a:p>
          <a:p>
            <a:pPr>
              <a:buFont typeface="Wingdings" panose="05000000000000000000" pitchFamily="2" charset="2"/>
              <a:buNone/>
              <a:defRPr/>
            </a:pPr>
            <a:r>
              <a:rPr lang="it-IT" sz="1800" dirty="0" err="1">
                <a:latin typeface="Bodoni MT Black" panose="02070A03080606020203" pitchFamily="18" charset="0"/>
              </a:rPr>
              <a:t>every</a:t>
            </a:r>
            <a:r>
              <a:rPr lang="it-IT" sz="1800" dirty="0">
                <a:latin typeface="Bodoni MT Black" panose="02070A03080606020203" pitchFamily="18" charset="0"/>
              </a:rPr>
              <a:t> </a:t>
            </a:r>
            <a:r>
              <a:rPr lang="it-IT" sz="1800" dirty="0" err="1">
                <a:latin typeface="Bodoni MT Black" panose="02070A03080606020203" pitchFamily="18" charset="0"/>
              </a:rPr>
              <a:t>neuron</a:t>
            </a:r>
            <a:r>
              <a:rPr lang="it-IT" sz="1800" dirty="0">
                <a:latin typeface="Bodoni MT Black" panose="02070A03080606020203" pitchFamily="18" charset="0"/>
              </a:rPr>
              <a:t> in the </a:t>
            </a:r>
            <a:r>
              <a:rPr lang="it-IT" sz="1800" dirty="0" err="1">
                <a:latin typeface="Bodoni MT Black" panose="02070A03080606020203" pitchFamily="18" charset="0"/>
              </a:rPr>
              <a:t>next</a:t>
            </a:r>
            <a:r>
              <a:rPr lang="it-IT" sz="1800" dirty="0">
                <a:latin typeface="Bodoni MT Black" panose="02070A03080606020203" pitchFamily="18" charset="0"/>
              </a:rPr>
              <a:t> </a:t>
            </a:r>
            <a:r>
              <a:rPr lang="it-IT" sz="1800" dirty="0" err="1">
                <a:latin typeface="Bodoni MT Black" panose="02070A03080606020203" pitchFamily="18" charset="0"/>
              </a:rPr>
              <a:t>layer</a:t>
            </a:r>
            <a:r>
              <a:rPr lang="it-IT" sz="1800" dirty="0">
                <a:latin typeface="Bodoni MT Black" panose="02070A03080606020203" pitchFamily="18" charset="0"/>
              </a:rPr>
              <a:t>. </a:t>
            </a:r>
            <a:r>
              <a:rPr lang="it-IT" sz="1800" dirty="0" err="1">
                <a:latin typeface="Bodoni MT Black" panose="02070A03080606020203" pitchFamily="18" charset="0"/>
              </a:rPr>
              <a:t>They</a:t>
            </a:r>
            <a:r>
              <a:rPr lang="it-IT" sz="1800" dirty="0">
                <a:latin typeface="Bodoni MT Black" panose="02070A03080606020203" pitchFamily="18" charset="0"/>
              </a:rPr>
              <a:t> are </a:t>
            </a:r>
            <a:r>
              <a:rPr lang="it-IT" sz="1800" dirty="0" err="1">
                <a:latin typeface="Bodoni MT Black" panose="02070A03080606020203" pitchFamily="18" charset="0"/>
              </a:rPr>
              <a:t>called</a:t>
            </a:r>
            <a:r>
              <a:rPr lang="it-IT" sz="1800" dirty="0">
                <a:latin typeface="Bodoni MT Black" panose="02070A03080606020203" pitchFamily="18" charset="0"/>
              </a:rPr>
              <a:t> networks </a:t>
            </a:r>
            <a:r>
              <a:rPr lang="it-IT" sz="1800" dirty="0" err="1">
                <a:latin typeface="Bodoni MT Black" panose="02070A03080606020203" pitchFamily="18" charset="0"/>
              </a:rPr>
              <a:t>because</a:t>
            </a:r>
            <a:r>
              <a:rPr lang="it-IT" sz="1800" dirty="0">
                <a:latin typeface="Bodoni MT Black" panose="02070A03080606020203" pitchFamily="18" charset="0"/>
              </a:rPr>
              <a:t> </a:t>
            </a:r>
            <a:r>
              <a:rPr lang="it-IT" sz="1800" dirty="0" err="1">
                <a:latin typeface="Bodoni MT Black" panose="02070A03080606020203" pitchFamily="18" charset="0"/>
              </a:rPr>
              <a:t>they</a:t>
            </a:r>
            <a:r>
              <a:rPr lang="it-IT" sz="1800" dirty="0">
                <a:latin typeface="Bodoni MT Black" panose="02070A03080606020203" pitchFamily="18" charset="0"/>
              </a:rPr>
              <a:t> are a </a:t>
            </a:r>
            <a:r>
              <a:rPr lang="it-IT" sz="1800" dirty="0" err="1">
                <a:latin typeface="Bodoni MT Black" panose="02070A03080606020203" pitchFamily="18" charset="0"/>
              </a:rPr>
              <a:t>combination</a:t>
            </a:r>
            <a:r>
              <a:rPr lang="it-IT" sz="1800" dirty="0">
                <a:latin typeface="Bodoni MT Black" panose="02070A03080606020203" pitchFamily="18" charset="0"/>
              </a:rPr>
              <a:t> of </a:t>
            </a:r>
            <a:r>
              <a:rPr lang="it-IT" sz="1800" dirty="0" err="1">
                <a:latin typeface="Bodoni MT Black" panose="02070A03080606020203" pitchFamily="18" charset="0"/>
              </a:rPr>
              <a:t>different</a:t>
            </a:r>
            <a:r>
              <a:rPr lang="it-IT" sz="1800" dirty="0">
                <a:latin typeface="Bodoni MT Black" panose="02070A03080606020203" pitchFamily="18" charset="0"/>
              </a:rPr>
              <a:t> </a:t>
            </a:r>
            <a:r>
              <a:rPr lang="it-IT" sz="1800" dirty="0" err="1">
                <a:latin typeface="Bodoni MT Black" panose="02070A03080606020203" pitchFamily="18" charset="0"/>
              </a:rPr>
              <a:t>functions</a:t>
            </a:r>
            <a:r>
              <a:rPr lang="it-IT" sz="1800" dirty="0">
                <a:latin typeface="Bodoni MT Black" panose="02070A03080606020203" pitchFamily="18" charset="0"/>
              </a:rPr>
              <a:t>, so </a:t>
            </a:r>
            <a:r>
              <a:rPr lang="it-IT" sz="1800" dirty="0" err="1">
                <a:latin typeface="Bodoni MT Black" panose="02070A03080606020203" pitchFamily="18" charset="0"/>
              </a:rPr>
              <a:t>they</a:t>
            </a:r>
            <a:r>
              <a:rPr lang="it-IT" sz="1800" dirty="0">
                <a:latin typeface="Bodoni MT Black" panose="02070A03080606020203" pitchFamily="18" charset="0"/>
              </a:rPr>
              <a:t> </a:t>
            </a:r>
            <a:r>
              <a:rPr lang="it-IT" sz="1800" dirty="0" err="1">
                <a:latin typeface="Bodoni MT Black" panose="02070A03080606020203" pitchFamily="18" charset="0"/>
              </a:rPr>
              <a:t>extend</a:t>
            </a:r>
            <a:r>
              <a:rPr lang="it-IT" sz="1800" dirty="0">
                <a:latin typeface="Bodoni MT Black" panose="02070A03080606020203" pitchFamily="18" charset="0"/>
              </a:rPr>
              <a:t> linear models </a:t>
            </a:r>
            <a:r>
              <a:rPr lang="it-IT" sz="1800" dirty="0" err="1">
                <a:latin typeface="Bodoni MT Black" panose="02070A03080606020203" pitchFamily="18" charset="0"/>
              </a:rPr>
              <a:t>applying</a:t>
            </a:r>
            <a:r>
              <a:rPr lang="it-IT" sz="1800" dirty="0">
                <a:latin typeface="Bodoni MT Black" panose="02070A03080606020203" pitchFamily="18" charset="0"/>
              </a:rPr>
              <a:t> a non linear </a:t>
            </a:r>
            <a:r>
              <a:rPr lang="it-IT" sz="1800" dirty="0" err="1">
                <a:latin typeface="Bodoni MT Black" panose="02070A03080606020203" pitchFamily="18" charset="0"/>
              </a:rPr>
              <a:t>transformation</a:t>
            </a:r>
            <a:r>
              <a:rPr lang="it-IT" sz="1800" dirty="0">
                <a:latin typeface="Bodoni MT Black" panose="02070A03080606020203" pitchFamily="18" charset="0"/>
              </a:rPr>
              <a:t>, </a:t>
            </a:r>
            <a:r>
              <a:rPr lang="it-IT" sz="1800" dirty="0" err="1">
                <a:latin typeface="Bodoni MT Black" panose="02070A03080606020203" pitchFamily="18" charset="0"/>
              </a:rPr>
              <a:t>called</a:t>
            </a:r>
            <a:r>
              <a:rPr lang="it-IT" sz="1800" dirty="0">
                <a:latin typeface="Bodoni MT Black" panose="02070A03080606020203" pitchFamily="18" charset="0"/>
              </a:rPr>
              <a:t> </a:t>
            </a:r>
            <a:r>
              <a:rPr lang="it-IT" sz="1800" dirty="0" err="1">
                <a:latin typeface="Bodoni MT Black" panose="02070A03080606020203" pitchFamily="18" charset="0"/>
              </a:rPr>
              <a:t>activaction</a:t>
            </a:r>
            <a:r>
              <a:rPr lang="it-IT" sz="1800" dirty="0">
                <a:latin typeface="Bodoni MT Black" panose="02070A03080606020203" pitchFamily="18" charset="0"/>
              </a:rPr>
              <a:t> </a:t>
            </a:r>
            <a:r>
              <a:rPr lang="it-IT" sz="1800" dirty="0" err="1">
                <a:latin typeface="Bodoni MT Black" panose="02070A03080606020203" pitchFamily="18" charset="0"/>
              </a:rPr>
              <a:t>function</a:t>
            </a:r>
            <a:r>
              <a:rPr lang="it-IT" sz="1800" dirty="0">
                <a:latin typeface="Bodoni MT Black" panose="02070A03080606020203" pitchFamily="18" charset="0"/>
              </a:rPr>
              <a:t> to the linear </a:t>
            </a:r>
            <a:r>
              <a:rPr lang="it-IT" sz="1800" dirty="0" err="1">
                <a:latin typeface="Bodoni MT Black" panose="02070A03080606020203" pitchFamily="18" charset="0"/>
              </a:rPr>
              <a:t>combination</a:t>
            </a:r>
            <a:r>
              <a:rPr lang="it-IT" sz="1800" dirty="0">
                <a:latin typeface="Bodoni MT Black" panose="02070A03080606020203" pitchFamily="18" charset="0"/>
              </a:rPr>
              <a:t> of the inputs coming from </a:t>
            </a:r>
            <a:r>
              <a:rPr lang="it-IT" sz="1800" dirty="0" err="1">
                <a:latin typeface="Bodoni MT Black" panose="02070A03080606020203" pitchFamily="18" charset="0"/>
              </a:rPr>
              <a:t>preceding</a:t>
            </a:r>
            <a:r>
              <a:rPr lang="it-IT" sz="1800" dirty="0">
                <a:latin typeface="Bodoni MT Black" panose="02070A03080606020203" pitchFamily="18" charset="0"/>
              </a:rPr>
              <a:t> </a:t>
            </a:r>
            <a:r>
              <a:rPr lang="it-IT" sz="1800" dirty="0" err="1">
                <a:latin typeface="Bodoni MT Black" panose="02070A03080606020203" pitchFamily="18" charset="0"/>
              </a:rPr>
              <a:t>layers</a:t>
            </a:r>
            <a:r>
              <a:rPr lang="it-IT" sz="1800" dirty="0">
                <a:latin typeface="Bodoni MT Black" panose="02070A03080606020203" pitchFamily="18" charset="0"/>
              </a:rPr>
              <a:t>. </a:t>
            </a:r>
          </a:p>
          <a:p>
            <a:pPr algn="just">
              <a:lnSpc>
                <a:spcPct val="107000"/>
              </a:lnSpc>
              <a:spcAft>
                <a:spcPts val="800"/>
              </a:spcAft>
            </a:pPr>
            <a:endParaRPr lang="it-IT" dirty="0"/>
          </a:p>
        </p:txBody>
      </p:sp>
      <p:pic>
        <p:nvPicPr>
          <p:cNvPr id="7" name="Picture 6">
            <a:extLst>
              <a:ext uri="{FF2B5EF4-FFF2-40B4-BE49-F238E27FC236}">
                <a16:creationId xmlns:a16="http://schemas.microsoft.com/office/drawing/2014/main" id="{5FB3E9D0-DB11-44A5-B650-4539F5BF36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8361" y="1512669"/>
            <a:ext cx="4145871" cy="21777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DD6A1A4A-9D4B-4FD3-A270-E665B8775B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361" y="4285456"/>
            <a:ext cx="4145871" cy="215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60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512380" y="874455"/>
            <a:ext cx="9019713" cy="2554545"/>
          </a:xfrm>
          <a:prstGeom prst="rect">
            <a:avLst/>
          </a:prstGeom>
          <a:noFill/>
        </p:spPr>
        <p:txBody>
          <a:bodyPr wrap="square" rtlCol="0">
            <a:spAutoFit/>
          </a:bodyPr>
          <a:lstStyle/>
          <a:p>
            <a:pPr algn="ctr"/>
            <a:r>
              <a:rPr lang="en-US" sz="8000" dirty="0">
                <a:latin typeface="Bodoni MT Black" panose="02070A03080606020203" pitchFamily="18" charset="0"/>
              </a:rPr>
              <a:t>Let’s get started with the journey</a:t>
            </a:r>
            <a:endParaRPr lang="it-IT" sz="8000" dirty="0">
              <a:latin typeface="Bodoni MT Black" panose="02070A03080606020203" pitchFamily="18" charset="0"/>
            </a:endParaRPr>
          </a:p>
        </p:txBody>
      </p:sp>
      <p:pic>
        <p:nvPicPr>
          <p:cNvPr id="6" name="Immagine 5">
            <a:extLst>
              <a:ext uri="{FF2B5EF4-FFF2-40B4-BE49-F238E27FC236}">
                <a16:creationId xmlns:a16="http://schemas.microsoft.com/office/drawing/2014/main" id="{25D76263-9ADE-4C0D-9262-AFBAD6B9C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863" y="3624227"/>
            <a:ext cx="3489693" cy="2905170"/>
          </a:xfrm>
          <a:prstGeom prst="rect">
            <a:avLst/>
          </a:prstGeom>
        </p:spPr>
      </p:pic>
    </p:spTree>
    <p:extLst>
      <p:ext uri="{BB962C8B-B14F-4D97-AF65-F5344CB8AC3E}">
        <p14:creationId xmlns:p14="http://schemas.microsoft.com/office/powerpoint/2010/main" val="10053008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3970318"/>
          </a:xfrm>
          <a:prstGeom prst="rect">
            <a:avLst/>
          </a:prstGeom>
          <a:noFill/>
        </p:spPr>
        <p:txBody>
          <a:bodyPr wrap="square" rtlCol="0">
            <a:spAutoFit/>
          </a:bodyPr>
          <a:lstStyle/>
          <a:p>
            <a:pPr algn="ctr"/>
            <a:r>
              <a:rPr lang="it-IT" sz="2400" dirty="0" err="1">
                <a:effectLst/>
                <a:latin typeface="Bodoni MT Black" panose="02070A03080606020203" pitchFamily="18" charset="0"/>
                <a:ea typeface="Calibri" panose="020F0502020204030204" pitchFamily="34" charset="0"/>
                <a:cs typeface="Times New Roman" panose="02020603050405020304" pitchFamily="18" charset="0"/>
              </a:rPr>
              <a:t>References</a:t>
            </a: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just"/>
            <a:endParaRPr lang="en-US" dirty="0"/>
          </a:p>
          <a:p>
            <a:pPr algn="just"/>
            <a:endParaRPr lang="en-US" dirty="0"/>
          </a:p>
          <a:p>
            <a:pPr algn="just"/>
            <a:r>
              <a:rPr lang="en-US" dirty="0"/>
              <a:t>-T. Hastie, R. </a:t>
            </a:r>
            <a:r>
              <a:rPr lang="en-US" dirty="0" err="1"/>
              <a:t>Tibshirani</a:t>
            </a:r>
            <a:r>
              <a:rPr lang="en-US" dirty="0"/>
              <a:t>, G. James, D. Witten, An Introduction to Statistical Learning, Springer, 2017</a:t>
            </a:r>
          </a:p>
          <a:p>
            <a:pPr algn="just"/>
            <a:r>
              <a:rPr lang="it-IT" u="none" strike="noStrike" dirty="0">
                <a:solidFill>
                  <a:srgbClr val="333333"/>
                </a:solidFill>
                <a:effectLst/>
              </a:rPr>
              <a:t>-Christoph </a:t>
            </a:r>
            <a:r>
              <a:rPr lang="it-IT" u="none" strike="noStrike" dirty="0" err="1">
                <a:solidFill>
                  <a:srgbClr val="333333"/>
                </a:solidFill>
                <a:effectLst/>
              </a:rPr>
              <a:t>Molnar</a:t>
            </a:r>
            <a:r>
              <a:rPr lang="en-US" dirty="0"/>
              <a:t>, </a:t>
            </a:r>
            <a:r>
              <a:rPr lang="it-IT" u="none" strike="noStrike" dirty="0" err="1">
                <a:solidFill>
                  <a:srgbClr val="333333"/>
                </a:solidFill>
                <a:effectLst/>
              </a:rPr>
              <a:t>Interpretable</a:t>
            </a:r>
            <a:r>
              <a:rPr lang="it-IT" u="none" strike="noStrike" dirty="0">
                <a:solidFill>
                  <a:srgbClr val="333333"/>
                </a:solidFill>
                <a:effectLst/>
              </a:rPr>
              <a:t> Machine Learning, </a:t>
            </a:r>
            <a:r>
              <a:rPr lang="en-US" u="none" strike="noStrike" dirty="0">
                <a:solidFill>
                  <a:srgbClr val="333333"/>
                </a:solidFill>
                <a:effectLst/>
              </a:rPr>
              <a:t>A Guide for Making Black Box Models Explainable, 2020</a:t>
            </a:r>
          </a:p>
          <a:p>
            <a:pPr algn="just"/>
            <a:r>
              <a:rPr lang="en-US" dirty="0"/>
              <a:t>-</a:t>
            </a:r>
            <a:r>
              <a:rPr lang="it-IT" dirty="0">
                <a:solidFill>
                  <a:srgbClr val="333333"/>
                </a:solidFill>
              </a:rPr>
              <a:t>Jason </a:t>
            </a:r>
            <a:r>
              <a:rPr lang="it-IT" dirty="0" err="1">
                <a:solidFill>
                  <a:srgbClr val="333333"/>
                </a:solidFill>
              </a:rPr>
              <a:t>Brownlee</a:t>
            </a:r>
            <a:r>
              <a:rPr lang="en-US" dirty="0"/>
              <a:t>, </a:t>
            </a:r>
            <a:r>
              <a:rPr lang="it-IT" u="none" strike="noStrike" dirty="0">
                <a:solidFill>
                  <a:srgbClr val="333333"/>
                </a:solidFill>
                <a:effectLst/>
              </a:rPr>
              <a:t>Machine Learning </a:t>
            </a:r>
            <a:r>
              <a:rPr lang="it-IT" u="none" strike="noStrike" dirty="0" err="1">
                <a:solidFill>
                  <a:srgbClr val="333333"/>
                </a:solidFill>
                <a:effectLst/>
              </a:rPr>
              <a:t>Mastery</a:t>
            </a:r>
            <a:r>
              <a:rPr lang="it-IT" u="none" strike="noStrike" dirty="0">
                <a:solidFill>
                  <a:srgbClr val="333333"/>
                </a:solidFill>
                <a:effectLst/>
              </a:rPr>
              <a:t> with Python, </a:t>
            </a:r>
            <a:r>
              <a:rPr lang="en-US" u="none" strike="noStrike" dirty="0">
                <a:solidFill>
                  <a:srgbClr val="333333"/>
                </a:solidFill>
                <a:effectLst/>
              </a:rPr>
              <a:t>Understand your data, Create Accurate models and work projects end-to-end, 2019</a:t>
            </a:r>
          </a:p>
          <a:p>
            <a:pPr algn="just"/>
            <a:r>
              <a:rPr lang="en-US" dirty="0">
                <a:solidFill>
                  <a:srgbClr val="333333"/>
                </a:solidFill>
              </a:rPr>
              <a:t>-Soledad Galli, Python Feature Engineering </a:t>
            </a:r>
            <a:r>
              <a:rPr lang="en-US" dirty="0" err="1">
                <a:solidFill>
                  <a:srgbClr val="333333"/>
                </a:solidFill>
              </a:rPr>
              <a:t>CookBook</a:t>
            </a:r>
            <a:r>
              <a:rPr lang="en-US" dirty="0">
                <a:solidFill>
                  <a:srgbClr val="333333"/>
                </a:solidFill>
              </a:rPr>
              <a:t>, </a:t>
            </a:r>
            <a:r>
              <a:rPr lang="en-US" dirty="0" err="1">
                <a:solidFill>
                  <a:srgbClr val="333333"/>
                </a:solidFill>
              </a:rPr>
              <a:t>Packt</a:t>
            </a:r>
            <a:r>
              <a:rPr lang="en-US" dirty="0">
                <a:solidFill>
                  <a:srgbClr val="333333"/>
                </a:solidFill>
              </a:rPr>
              <a:t>, 2020</a:t>
            </a:r>
          </a:p>
          <a:p>
            <a:pPr algn="just"/>
            <a:r>
              <a:rPr lang="en-US" u="none" strike="noStrike" dirty="0">
                <a:solidFill>
                  <a:srgbClr val="333333"/>
                </a:solidFill>
                <a:effectLst/>
              </a:rPr>
              <a:t>-</a:t>
            </a:r>
            <a:r>
              <a:rPr lang="it-IT" b="0" i="0" u="none" strike="noStrike" dirty="0">
                <a:solidFill>
                  <a:srgbClr val="24292E"/>
                </a:solidFill>
                <a:effectLst/>
                <a:latin typeface="-apple-system"/>
              </a:rPr>
              <a:t>A Ferrario, R. </a:t>
            </a:r>
            <a:r>
              <a:rPr lang="it-IT" b="0" i="0" u="none" strike="noStrike" dirty="0" err="1">
                <a:solidFill>
                  <a:srgbClr val="24292E"/>
                </a:solidFill>
                <a:effectLst/>
                <a:latin typeface="-apple-system"/>
              </a:rPr>
              <a:t>Hämmerli</a:t>
            </a:r>
            <a:r>
              <a:rPr lang="it-IT" b="0" i="0" u="none" strike="noStrike" dirty="0">
                <a:solidFill>
                  <a:srgbClr val="24292E"/>
                </a:solidFill>
                <a:effectLst/>
                <a:latin typeface="-apple-system"/>
              </a:rPr>
              <a:t>, </a:t>
            </a:r>
            <a:r>
              <a:rPr lang="en-US" b="0" i="0" u="none" strike="noStrike" dirty="0">
                <a:solidFill>
                  <a:srgbClr val="24292E"/>
                </a:solidFill>
                <a:effectLst/>
                <a:latin typeface="-apple-system"/>
              </a:rPr>
              <a:t>On Boosting: Theory and Applications, 2019</a:t>
            </a:r>
            <a:endParaRPr lang="en-US" u="none" strike="noStrike" dirty="0">
              <a:solidFill>
                <a:srgbClr val="333333"/>
              </a:solidFill>
              <a:effectLst/>
            </a:endParaRPr>
          </a:p>
          <a:p>
            <a:pPr algn="just"/>
            <a:endParaRPr lang="en-US" dirty="0"/>
          </a:p>
          <a:p>
            <a:pPr algn="just"/>
            <a:endParaRPr lang="en-US" sz="2400" i="1" dirty="0"/>
          </a:p>
          <a:p>
            <a:pPr algn="just"/>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66041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CasellaDiTesto 7">
            <a:extLst>
              <a:ext uri="{FF2B5EF4-FFF2-40B4-BE49-F238E27FC236}">
                <a16:creationId xmlns:a16="http://schemas.microsoft.com/office/drawing/2014/main" id="{4E9C4515-1C91-4016-9628-E837C489C039}"/>
              </a:ext>
            </a:extLst>
          </p:cNvPr>
          <p:cNvSpPr txBox="1"/>
          <p:nvPr/>
        </p:nvSpPr>
        <p:spPr>
          <a:xfrm>
            <a:off x="2444318" y="567779"/>
            <a:ext cx="9428086" cy="5786199"/>
          </a:xfrm>
          <a:prstGeom prst="rect">
            <a:avLst/>
          </a:prstGeom>
          <a:noFill/>
        </p:spPr>
        <p:txBody>
          <a:bodyPr wrap="square" rtlCol="0">
            <a:spAutoFit/>
          </a:bodyPr>
          <a:lstStyle/>
          <a:p>
            <a:pPr algn="ct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ctr"/>
            <a:endParaRPr lang="it-IT" sz="2400" dirty="0">
              <a:latin typeface="Bodoni MT Black" panose="02070A03080606020203" pitchFamily="18" charset="0"/>
              <a:ea typeface="Calibri" panose="020F0502020204030204" pitchFamily="34" charset="0"/>
              <a:cs typeface="Times New Roman" panose="02020603050405020304" pitchFamily="18" charset="0"/>
            </a:endParaRPr>
          </a:p>
          <a:p>
            <a:pPr algn="ct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ctr"/>
            <a:endParaRPr lang="it-IT" sz="2400" dirty="0">
              <a:latin typeface="Bodoni MT Black" panose="02070A03080606020203" pitchFamily="18" charset="0"/>
              <a:ea typeface="Calibri" panose="020F0502020204030204" pitchFamily="34" charset="0"/>
              <a:cs typeface="Times New Roman" panose="02020603050405020304" pitchFamily="18" charset="0"/>
            </a:endParaRPr>
          </a:p>
          <a:p>
            <a:pPr algn="ctr"/>
            <a:endParaRPr lang="it-IT" sz="2400" dirty="0">
              <a:effectLst/>
              <a:latin typeface="Bodoni MT Black" panose="02070A03080606020203" pitchFamily="18" charset="0"/>
              <a:ea typeface="Calibri" panose="020F0502020204030204" pitchFamily="34" charset="0"/>
              <a:cs typeface="Times New Roman" panose="02020603050405020304" pitchFamily="18" charset="0"/>
            </a:endParaRPr>
          </a:p>
          <a:p>
            <a:pPr algn="ctr"/>
            <a:r>
              <a:rPr lang="it-IT" sz="4000" dirty="0">
                <a:solidFill>
                  <a:srgbClr val="00B0F0"/>
                </a:solidFill>
                <a:effectLst/>
                <a:latin typeface="Bodoni MT Black" panose="02070A03080606020203" pitchFamily="18" charset="0"/>
                <a:ea typeface="Calibri" panose="020F0502020204030204" pitchFamily="34" charset="0"/>
                <a:cs typeface="Times New Roman" panose="02020603050405020304" pitchFamily="18" charset="0"/>
              </a:rPr>
              <a:t>THANKS</a:t>
            </a:r>
          </a:p>
          <a:p>
            <a:pPr algn="ctr"/>
            <a:endParaRPr lang="it-IT" sz="2400" u="none" strike="noStrike" dirty="0">
              <a:solidFill>
                <a:srgbClr val="333333"/>
              </a:solidFill>
              <a:latin typeface="Bodoni MT Black" panose="02070A03080606020203" pitchFamily="18" charset="0"/>
              <a:cs typeface="Times New Roman" panose="02020603050405020304" pitchFamily="18" charset="0"/>
            </a:endParaRPr>
          </a:p>
          <a:p>
            <a:pPr algn="ctr"/>
            <a:endParaRPr lang="it-IT" sz="2400" dirty="0">
              <a:solidFill>
                <a:srgbClr val="333333"/>
              </a:solidFill>
              <a:effectLst/>
              <a:latin typeface="Bodoni MT Black" panose="02070A03080606020203" pitchFamily="18" charset="0"/>
              <a:cs typeface="Times New Roman" panose="02020603050405020304" pitchFamily="18" charset="0"/>
            </a:endParaRPr>
          </a:p>
          <a:p>
            <a:pPr algn="ctr"/>
            <a:endParaRPr lang="it-IT" sz="2400" u="none" strike="noStrike" dirty="0">
              <a:solidFill>
                <a:srgbClr val="333333"/>
              </a:solidFill>
              <a:latin typeface="Bodoni MT Black" panose="02070A03080606020203" pitchFamily="18" charset="0"/>
              <a:cs typeface="Times New Roman" panose="02020603050405020304" pitchFamily="18" charset="0"/>
            </a:endParaRPr>
          </a:p>
          <a:p>
            <a:pPr algn="ctr"/>
            <a:endParaRPr lang="it-IT" sz="2400" dirty="0">
              <a:solidFill>
                <a:srgbClr val="333333"/>
              </a:solidFill>
              <a:effectLst/>
              <a:latin typeface="Bodoni MT Black" panose="02070A03080606020203" pitchFamily="18" charset="0"/>
              <a:cs typeface="Times New Roman" panose="02020603050405020304" pitchFamily="18" charset="0"/>
            </a:endParaRPr>
          </a:p>
          <a:p>
            <a:pPr algn="ctr"/>
            <a:endParaRPr lang="it-IT" sz="2400" u="none" strike="noStrike" dirty="0">
              <a:solidFill>
                <a:srgbClr val="333333"/>
              </a:solidFill>
              <a:latin typeface="Bodoni MT Black" panose="02070A03080606020203" pitchFamily="18" charset="0"/>
              <a:cs typeface="Times New Roman" panose="02020603050405020304" pitchFamily="18" charset="0"/>
            </a:endParaRPr>
          </a:p>
          <a:p>
            <a:pPr algn="ctr"/>
            <a:endParaRPr lang="en-US" u="none" strike="noStrike" dirty="0">
              <a:solidFill>
                <a:srgbClr val="333333"/>
              </a:solidFill>
              <a:effectLst/>
            </a:endParaRPr>
          </a:p>
          <a:p>
            <a:pPr algn="ctr"/>
            <a:endParaRPr lang="en-US" u="none" strike="noStrike" dirty="0">
              <a:solidFill>
                <a:srgbClr val="333333"/>
              </a:solidFill>
              <a:effectLst/>
            </a:endParaRPr>
          </a:p>
          <a:p>
            <a:pPr algn="just"/>
            <a:r>
              <a:rPr lang="en-US" dirty="0"/>
              <a:t>Contact:</a:t>
            </a:r>
          </a:p>
          <a:p>
            <a:pPr algn="just"/>
            <a:r>
              <a:rPr lang="en-US" dirty="0"/>
              <a:t>c.giancaterino@gmail.com</a:t>
            </a:r>
          </a:p>
          <a:p>
            <a:pPr algn="just"/>
            <a:r>
              <a:rPr lang="en-US" dirty="0"/>
              <a:t>https://www.linkedin.com/in/claudiods/</a:t>
            </a:r>
          </a:p>
        </p:txBody>
      </p:sp>
    </p:spTree>
    <p:extLst>
      <p:ext uri="{BB962C8B-B14F-4D97-AF65-F5344CB8AC3E}">
        <p14:creationId xmlns:p14="http://schemas.microsoft.com/office/powerpoint/2010/main" val="366595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Step_0</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319595" y="4898996"/>
            <a:ext cx="11336785" cy="1846659"/>
          </a:xfrm>
          <a:prstGeom prst="rect">
            <a:avLst/>
          </a:prstGeom>
          <a:noFill/>
        </p:spPr>
        <p:txBody>
          <a:bodyPr wrap="square" rtlCol="0">
            <a:spAutoFit/>
          </a:bodyPr>
          <a:lstStyle/>
          <a:p>
            <a:pPr algn="ctr"/>
            <a:r>
              <a:rPr lang="en-US" sz="2400" dirty="0">
                <a:latin typeface="Bodoni MT Black" panose="02070A03080606020203" pitchFamily="18" charset="0"/>
              </a:rPr>
              <a:t>Have a peek of your data, understanding dimensions of the data set, data types and summary statistics of each attributes, also with the help of some </a:t>
            </a:r>
            <a:r>
              <a:rPr lang="en-US" sz="2400" dirty="0" err="1">
                <a:latin typeface="Bodoni MT Black" panose="02070A03080606020203" pitchFamily="18" charset="0"/>
              </a:rPr>
              <a:t>autoEDA</a:t>
            </a:r>
            <a:r>
              <a:rPr lang="en-US" sz="2400" dirty="0">
                <a:latin typeface="Bodoni MT Black" panose="02070A03080606020203" pitchFamily="18" charset="0"/>
              </a:rPr>
              <a:t> tools</a:t>
            </a:r>
          </a:p>
          <a:p>
            <a:pPr algn="ctr"/>
            <a:r>
              <a:rPr lang="en-US" sz="2400" dirty="0">
                <a:latin typeface="Bodoni MT Black" panose="02070A03080606020203" pitchFamily="18" charset="0"/>
              </a:rPr>
              <a:t>(https://github.com/mstaniak/autoEDA-resources)</a:t>
            </a:r>
            <a:endParaRPr lang="it-IT" sz="24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542830"/>
            <a:ext cx="4830285" cy="3222490"/>
          </a:xfrm>
          <a:prstGeom prst="rect">
            <a:avLst/>
          </a:prstGeom>
        </p:spPr>
      </p:pic>
    </p:spTree>
    <p:extLst>
      <p:ext uri="{BB962C8B-B14F-4D97-AF65-F5344CB8AC3E}">
        <p14:creationId xmlns:p14="http://schemas.microsoft.com/office/powerpoint/2010/main" val="57236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7" name="CasellaDiTesto 6">
            <a:extLst>
              <a:ext uri="{FF2B5EF4-FFF2-40B4-BE49-F238E27FC236}">
                <a16:creationId xmlns:a16="http://schemas.microsoft.com/office/drawing/2014/main" id="{B440E12C-4F64-436B-B1A6-10BF186BB2B0}"/>
              </a:ext>
            </a:extLst>
          </p:cNvPr>
          <p:cNvSpPr txBox="1"/>
          <p:nvPr/>
        </p:nvSpPr>
        <p:spPr>
          <a:xfrm>
            <a:off x="2388093" y="585926"/>
            <a:ext cx="9019713" cy="584775"/>
          </a:xfrm>
          <a:prstGeom prst="rect">
            <a:avLst/>
          </a:prstGeom>
          <a:noFill/>
        </p:spPr>
        <p:txBody>
          <a:bodyPr wrap="square" rtlCol="0">
            <a:spAutoFit/>
          </a:bodyPr>
          <a:lstStyle/>
          <a:p>
            <a:pPr algn="ctr"/>
            <a:r>
              <a:rPr lang="en-US" sz="3200" dirty="0">
                <a:latin typeface="Bodoni MT Black" panose="02070A03080606020203" pitchFamily="18" charset="0"/>
              </a:rPr>
              <a:t>Step_1</a:t>
            </a:r>
          </a:p>
        </p:txBody>
      </p:sp>
      <p:sp>
        <p:nvSpPr>
          <p:cNvPr id="2" name="CasellaDiTesto 1">
            <a:extLst>
              <a:ext uri="{FF2B5EF4-FFF2-40B4-BE49-F238E27FC236}">
                <a16:creationId xmlns:a16="http://schemas.microsoft.com/office/drawing/2014/main" id="{80611E14-1E59-4913-8A54-751F0AE61CB9}"/>
              </a:ext>
            </a:extLst>
          </p:cNvPr>
          <p:cNvSpPr txBox="1"/>
          <p:nvPr/>
        </p:nvSpPr>
        <p:spPr>
          <a:xfrm>
            <a:off x="363984" y="5015883"/>
            <a:ext cx="11336785" cy="1661993"/>
          </a:xfrm>
          <a:prstGeom prst="rect">
            <a:avLst/>
          </a:prstGeom>
          <a:noFill/>
        </p:spPr>
        <p:txBody>
          <a:bodyPr wrap="square" rtlCol="0">
            <a:spAutoFit/>
          </a:bodyPr>
          <a:lstStyle/>
          <a:p>
            <a:pPr algn="ctr"/>
            <a:r>
              <a:rPr lang="en-US" sz="2800" dirty="0">
                <a:latin typeface="Bodoni MT Black" panose="02070A03080606020203" pitchFamily="18" charset="0"/>
              </a:rPr>
              <a:t>Group data set into data types, Encode Categorical Variables, and have a look the performance of several baseline models (by previous data standardization &amp; split data set).  </a:t>
            </a:r>
            <a:endParaRPr lang="it-IT" sz="2800" dirty="0">
              <a:latin typeface="Bodoni MT Black" panose="02070A03080606020203" pitchFamily="18" charset="0"/>
            </a:endParaRPr>
          </a:p>
          <a:p>
            <a:endParaRPr lang="it-IT" dirty="0"/>
          </a:p>
        </p:txBody>
      </p:sp>
      <p:pic>
        <p:nvPicPr>
          <p:cNvPr id="6" name="Immagine 5">
            <a:extLst>
              <a:ext uri="{FF2B5EF4-FFF2-40B4-BE49-F238E27FC236}">
                <a16:creationId xmlns:a16="http://schemas.microsoft.com/office/drawing/2014/main" id="{84822E79-85DA-4CEB-9B43-77BE01861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06" y="1720383"/>
            <a:ext cx="4830285" cy="3222490"/>
          </a:xfrm>
          <a:prstGeom prst="rect">
            <a:avLst/>
          </a:prstGeom>
        </p:spPr>
      </p:pic>
    </p:spTree>
    <p:extLst>
      <p:ext uri="{BB962C8B-B14F-4D97-AF65-F5344CB8AC3E}">
        <p14:creationId xmlns:p14="http://schemas.microsoft.com/office/powerpoint/2010/main" val="122130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3B31EBE8-C427-4CD6-8641-2394847DEF04}"/>
              </a:ext>
            </a:extLst>
          </p:cNvPr>
          <p:cNvSpPr txBox="1"/>
          <p:nvPr/>
        </p:nvSpPr>
        <p:spPr>
          <a:xfrm>
            <a:off x="2778711" y="648070"/>
            <a:ext cx="7812349" cy="646331"/>
          </a:xfrm>
          <a:prstGeom prst="rect">
            <a:avLst/>
          </a:prstGeom>
          <a:noFill/>
        </p:spPr>
        <p:txBody>
          <a:bodyPr wrap="square" rtlCol="0">
            <a:spAutoFit/>
          </a:bodyPr>
          <a:lstStyle/>
          <a:p>
            <a:pPr algn="ctr"/>
            <a:r>
              <a:rPr lang="it-IT" sz="3600" dirty="0" err="1">
                <a:latin typeface="Bodoni MT Black" panose="02070A03080606020203" pitchFamily="18" charset="0"/>
              </a:rPr>
              <a:t>Type</a:t>
            </a:r>
            <a:r>
              <a:rPr lang="it-IT" sz="3600" dirty="0">
                <a:latin typeface="Bodoni MT Black" panose="02070A03080606020203" pitchFamily="18" charset="0"/>
              </a:rPr>
              <a:t> of </a:t>
            </a:r>
            <a:r>
              <a:rPr lang="it-IT" sz="3600" dirty="0" err="1">
                <a:latin typeface="Bodoni MT Black" panose="02070A03080606020203" pitchFamily="18" charset="0"/>
              </a:rPr>
              <a:t>Variables</a:t>
            </a:r>
            <a:endParaRPr lang="it-IT" sz="3600" dirty="0">
              <a:latin typeface="Bodoni MT Black" panose="02070A03080606020203" pitchFamily="18" charset="0"/>
            </a:endParaRPr>
          </a:p>
        </p:txBody>
      </p:sp>
      <p:sp>
        <p:nvSpPr>
          <p:cNvPr id="4" name="Rettangolo con angoli arrotondati 3">
            <a:extLst>
              <a:ext uri="{FF2B5EF4-FFF2-40B4-BE49-F238E27FC236}">
                <a16:creationId xmlns:a16="http://schemas.microsoft.com/office/drawing/2014/main" id="{A0F3FF69-C436-40AA-963F-40FE1549A265}"/>
              </a:ext>
            </a:extLst>
          </p:cNvPr>
          <p:cNvSpPr/>
          <p:nvPr/>
        </p:nvSpPr>
        <p:spPr>
          <a:xfrm>
            <a:off x="5877387" y="1739284"/>
            <a:ext cx="2046302"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C34F2BB1-9654-4D72-B13C-147C10D6FD1D}"/>
              </a:ext>
            </a:extLst>
          </p:cNvPr>
          <p:cNvSpPr txBox="1"/>
          <p:nvPr/>
        </p:nvSpPr>
        <p:spPr>
          <a:xfrm>
            <a:off x="6096000" y="1991923"/>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Variables</a:t>
            </a:r>
            <a:endParaRPr lang="it-IT" sz="2000" dirty="0">
              <a:solidFill>
                <a:schemeClr val="bg1"/>
              </a:solidFill>
              <a:latin typeface="Bodoni MT Black" panose="02070A03080606020203" pitchFamily="18" charset="0"/>
            </a:endParaRPr>
          </a:p>
        </p:txBody>
      </p:sp>
      <p:sp>
        <p:nvSpPr>
          <p:cNvPr id="9" name="Rettangolo con angoli arrotondati 8">
            <a:extLst>
              <a:ext uri="{FF2B5EF4-FFF2-40B4-BE49-F238E27FC236}">
                <a16:creationId xmlns:a16="http://schemas.microsoft.com/office/drawing/2014/main" id="{AA17B0B7-131D-4BC3-8B75-8A6B9B5EA9FD}"/>
              </a:ext>
            </a:extLst>
          </p:cNvPr>
          <p:cNvSpPr/>
          <p:nvPr/>
        </p:nvSpPr>
        <p:spPr>
          <a:xfrm>
            <a:off x="2778711" y="3089689"/>
            <a:ext cx="189982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con angoli arrotondati 9">
            <a:extLst>
              <a:ext uri="{FF2B5EF4-FFF2-40B4-BE49-F238E27FC236}">
                <a16:creationId xmlns:a16="http://schemas.microsoft.com/office/drawing/2014/main" id="{695EC892-7027-4864-A01B-FB142F359AF1}"/>
              </a:ext>
            </a:extLst>
          </p:cNvPr>
          <p:cNvSpPr/>
          <p:nvPr/>
        </p:nvSpPr>
        <p:spPr>
          <a:xfrm>
            <a:off x="9112928" y="2976239"/>
            <a:ext cx="189982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con angoli arrotondati 10">
            <a:extLst>
              <a:ext uri="{FF2B5EF4-FFF2-40B4-BE49-F238E27FC236}">
                <a16:creationId xmlns:a16="http://schemas.microsoft.com/office/drawing/2014/main" id="{C39AC5F4-C224-4992-9716-ABA58D457E23}"/>
              </a:ext>
            </a:extLst>
          </p:cNvPr>
          <p:cNvSpPr/>
          <p:nvPr/>
        </p:nvSpPr>
        <p:spPr>
          <a:xfrm>
            <a:off x="5270009" y="4457627"/>
            <a:ext cx="178441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con angoli arrotondati 11">
            <a:extLst>
              <a:ext uri="{FF2B5EF4-FFF2-40B4-BE49-F238E27FC236}">
                <a16:creationId xmlns:a16="http://schemas.microsoft.com/office/drawing/2014/main" id="{D888165E-6994-4D3D-9B4D-93BF1D14B62A}"/>
              </a:ext>
            </a:extLst>
          </p:cNvPr>
          <p:cNvSpPr/>
          <p:nvPr/>
        </p:nvSpPr>
        <p:spPr>
          <a:xfrm>
            <a:off x="10299577" y="4457627"/>
            <a:ext cx="178441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BA82B334-7B8C-4B17-AEAA-01E5EA1E9D74}"/>
              </a:ext>
            </a:extLst>
          </p:cNvPr>
          <p:cNvSpPr/>
          <p:nvPr/>
        </p:nvSpPr>
        <p:spPr>
          <a:xfrm>
            <a:off x="2778711" y="4457627"/>
            <a:ext cx="189982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con angoli arrotondati 13">
            <a:extLst>
              <a:ext uri="{FF2B5EF4-FFF2-40B4-BE49-F238E27FC236}">
                <a16:creationId xmlns:a16="http://schemas.microsoft.com/office/drawing/2014/main" id="{C34E89DB-130D-43FF-8D01-DCD2502A5EB7}"/>
              </a:ext>
            </a:extLst>
          </p:cNvPr>
          <p:cNvSpPr/>
          <p:nvPr/>
        </p:nvSpPr>
        <p:spPr>
          <a:xfrm>
            <a:off x="554480" y="4457627"/>
            <a:ext cx="1712659"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01CE49F9-C31F-4DF7-B6BA-7AC210A9ECFE}"/>
              </a:ext>
            </a:extLst>
          </p:cNvPr>
          <p:cNvSpPr/>
          <p:nvPr/>
        </p:nvSpPr>
        <p:spPr>
          <a:xfrm>
            <a:off x="7923689" y="4457627"/>
            <a:ext cx="1784410" cy="90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70E5E16E-8066-4A35-8286-65FDF64F96C3}"/>
              </a:ext>
            </a:extLst>
          </p:cNvPr>
          <p:cNvSpPr txBox="1"/>
          <p:nvPr/>
        </p:nvSpPr>
        <p:spPr>
          <a:xfrm>
            <a:off x="2905957" y="3342395"/>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Categorical</a:t>
            </a:r>
            <a:endParaRPr lang="it-IT" sz="2000" dirty="0">
              <a:solidFill>
                <a:schemeClr val="bg1"/>
              </a:solidFill>
              <a:latin typeface="Bodoni MT Black" panose="02070A03080606020203" pitchFamily="18" charset="0"/>
            </a:endParaRPr>
          </a:p>
        </p:txBody>
      </p:sp>
      <p:sp>
        <p:nvSpPr>
          <p:cNvPr id="17" name="CasellaDiTesto 16">
            <a:extLst>
              <a:ext uri="{FF2B5EF4-FFF2-40B4-BE49-F238E27FC236}">
                <a16:creationId xmlns:a16="http://schemas.microsoft.com/office/drawing/2014/main" id="{B2BB51C5-FFA5-4602-90D4-F32E43E748A1}"/>
              </a:ext>
            </a:extLst>
          </p:cNvPr>
          <p:cNvSpPr txBox="1"/>
          <p:nvPr/>
        </p:nvSpPr>
        <p:spPr>
          <a:xfrm>
            <a:off x="9240174" y="3228945"/>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Numerical</a:t>
            </a:r>
            <a:endParaRPr lang="it-IT" sz="2000" dirty="0">
              <a:solidFill>
                <a:schemeClr val="bg1"/>
              </a:solidFill>
              <a:latin typeface="Bodoni MT Black" panose="02070A03080606020203" pitchFamily="18" charset="0"/>
            </a:endParaRPr>
          </a:p>
        </p:txBody>
      </p:sp>
      <p:sp>
        <p:nvSpPr>
          <p:cNvPr id="18" name="CasellaDiTesto 17">
            <a:extLst>
              <a:ext uri="{FF2B5EF4-FFF2-40B4-BE49-F238E27FC236}">
                <a16:creationId xmlns:a16="http://schemas.microsoft.com/office/drawing/2014/main" id="{D86875FF-7491-494C-9F1D-D8A0A30D4588}"/>
              </a:ext>
            </a:extLst>
          </p:cNvPr>
          <p:cNvSpPr txBox="1"/>
          <p:nvPr/>
        </p:nvSpPr>
        <p:spPr>
          <a:xfrm>
            <a:off x="5339550" y="4640015"/>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Nominal</a:t>
            </a:r>
            <a:endParaRPr lang="it-IT" sz="2000" dirty="0">
              <a:solidFill>
                <a:schemeClr val="bg1"/>
              </a:solidFill>
              <a:latin typeface="Bodoni MT Black" panose="02070A03080606020203" pitchFamily="18" charset="0"/>
            </a:endParaRPr>
          </a:p>
        </p:txBody>
      </p:sp>
      <p:sp>
        <p:nvSpPr>
          <p:cNvPr id="19" name="CasellaDiTesto 18">
            <a:extLst>
              <a:ext uri="{FF2B5EF4-FFF2-40B4-BE49-F238E27FC236}">
                <a16:creationId xmlns:a16="http://schemas.microsoft.com/office/drawing/2014/main" id="{5905C6FE-B697-4A1D-874F-7C48CF216B7D}"/>
              </a:ext>
            </a:extLst>
          </p:cNvPr>
          <p:cNvSpPr txBox="1"/>
          <p:nvPr/>
        </p:nvSpPr>
        <p:spPr>
          <a:xfrm>
            <a:off x="2905957" y="4710333"/>
            <a:ext cx="1645328"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Ordinal</a:t>
            </a:r>
            <a:endParaRPr lang="it-IT" sz="2000" dirty="0">
              <a:solidFill>
                <a:schemeClr val="bg1"/>
              </a:solidFill>
              <a:latin typeface="Bodoni MT Black" panose="02070A03080606020203" pitchFamily="18" charset="0"/>
            </a:endParaRPr>
          </a:p>
        </p:txBody>
      </p:sp>
      <p:sp>
        <p:nvSpPr>
          <p:cNvPr id="20" name="CasellaDiTesto 19">
            <a:extLst>
              <a:ext uri="{FF2B5EF4-FFF2-40B4-BE49-F238E27FC236}">
                <a16:creationId xmlns:a16="http://schemas.microsoft.com/office/drawing/2014/main" id="{D9A9B9F1-D4F9-4A42-B78B-0FD02F254DB6}"/>
              </a:ext>
            </a:extLst>
          </p:cNvPr>
          <p:cNvSpPr txBox="1"/>
          <p:nvPr/>
        </p:nvSpPr>
        <p:spPr>
          <a:xfrm>
            <a:off x="521914" y="4716204"/>
            <a:ext cx="1792565" cy="400110"/>
          </a:xfrm>
          <a:prstGeom prst="rect">
            <a:avLst/>
          </a:prstGeom>
          <a:noFill/>
        </p:spPr>
        <p:txBody>
          <a:bodyPr wrap="square" rtlCol="0">
            <a:spAutoFit/>
          </a:bodyPr>
          <a:lstStyle/>
          <a:p>
            <a:pPr algn="ctr"/>
            <a:r>
              <a:rPr lang="it-IT" sz="2000" dirty="0">
                <a:solidFill>
                  <a:schemeClr val="bg1"/>
                </a:solidFill>
                <a:latin typeface="Bodoni MT Black" panose="02070A03080606020203" pitchFamily="18" charset="0"/>
              </a:rPr>
              <a:t>Date / Time</a:t>
            </a:r>
          </a:p>
        </p:txBody>
      </p:sp>
      <p:sp>
        <p:nvSpPr>
          <p:cNvPr id="22" name="CasellaDiTesto 21">
            <a:extLst>
              <a:ext uri="{FF2B5EF4-FFF2-40B4-BE49-F238E27FC236}">
                <a16:creationId xmlns:a16="http://schemas.microsoft.com/office/drawing/2014/main" id="{49A6B692-98DE-4495-8BEC-6C85101B6087}"/>
              </a:ext>
            </a:extLst>
          </p:cNvPr>
          <p:cNvSpPr txBox="1"/>
          <p:nvPr/>
        </p:nvSpPr>
        <p:spPr>
          <a:xfrm>
            <a:off x="7923689" y="4710333"/>
            <a:ext cx="1645328" cy="400110"/>
          </a:xfrm>
          <a:prstGeom prst="rect">
            <a:avLst/>
          </a:prstGeom>
          <a:noFill/>
        </p:spPr>
        <p:txBody>
          <a:bodyPr wrap="square" rtlCol="0">
            <a:spAutoFit/>
          </a:bodyPr>
          <a:lstStyle/>
          <a:p>
            <a:pPr algn="ctr"/>
            <a:r>
              <a:rPr lang="it-IT" sz="2000" dirty="0">
                <a:solidFill>
                  <a:schemeClr val="bg1"/>
                </a:solidFill>
                <a:latin typeface="Bodoni MT Black" panose="02070A03080606020203" pitchFamily="18" charset="0"/>
              </a:rPr>
              <a:t>Discrete</a:t>
            </a:r>
          </a:p>
        </p:txBody>
      </p:sp>
      <p:sp>
        <p:nvSpPr>
          <p:cNvPr id="23" name="CasellaDiTesto 22">
            <a:extLst>
              <a:ext uri="{FF2B5EF4-FFF2-40B4-BE49-F238E27FC236}">
                <a16:creationId xmlns:a16="http://schemas.microsoft.com/office/drawing/2014/main" id="{E1B87CDF-509E-40A0-A239-390B1E985BF7}"/>
              </a:ext>
            </a:extLst>
          </p:cNvPr>
          <p:cNvSpPr txBox="1"/>
          <p:nvPr/>
        </p:nvSpPr>
        <p:spPr>
          <a:xfrm>
            <a:off x="10299577" y="4717566"/>
            <a:ext cx="1714869" cy="400110"/>
          </a:xfrm>
          <a:prstGeom prst="rect">
            <a:avLst/>
          </a:prstGeom>
          <a:noFill/>
        </p:spPr>
        <p:txBody>
          <a:bodyPr wrap="square" rtlCol="0">
            <a:spAutoFit/>
          </a:bodyPr>
          <a:lstStyle/>
          <a:p>
            <a:pPr algn="ctr"/>
            <a:r>
              <a:rPr lang="it-IT" sz="2000" dirty="0" err="1">
                <a:solidFill>
                  <a:schemeClr val="bg1"/>
                </a:solidFill>
                <a:latin typeface="Bodoni MT Black" panose="02070A03080606020203" pitchFamily="18" charset="0"/>
              </a:rPr>
              <a:t>Continuous</a:t>
            </a:r>
            <a:endParaRPr lang="it-IT" sz="2000" dirty="0">
              <a:solidFill>
                <a:schemeClr val="bg1"/>
              </a:solidFill>
              <a:latin typeface="Bodoni MT Black" panose="02070A03080606020203" pitchFamily="18" charset="0"/>
            </a:endParaRPr>
          </a:p>
        </p:txBody>
      </p:sp>
      <p:sp>
        <p:nvSpPr>
          <p:cNvPr id="24" name="Freccia a destra 23">
            <a:extLst>
              <a:ext uri="{FF2B5EF4-FFF2-40B4-BE49-F238E27FC236}">
                <a16:creationId xmlns:a16="http://schemas.microsoft.com/office/drawing/2014/main" id="{83C384D9-5980-4F3C-AF59-6FA6E538154A}"/>
              </a:ext>
            </a:extLst>
          </p:cNvPr>
          <p:cNvSpPr/>
          <p:nvPr/>
        </p:nvSpPr>
        <p:spPr>
          <a:xfrm rot="2587902">
            <a:off x="8064390" y="2510767"/>
            <a:ext cx="801802" cy="6949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25" name="Freccia a destra 24">
            <a:extLst>
              <a:ext uri="{FF2B5EF4-FFF2-40B4-BE49-F238E27FC236}">
                <a16:creationId xmlns:a16="http://schemas.microsoft.com/office/drawing/2014/main" id="{A02E47C9-F206-4A69-B6DE-4841CAE3DB16}"/>
              </a:ext>
            </a:extLst>
          </p:cNvPr>
          <p:cNvSpPr/>
          <p:nvPr/>
        </p:nvSpPr>
        <p:spPr>
          <a:xfrm rot="8519514">
            <a:off x="4869107" y="2504971"/>
            <a:ext cx="801802" cy="6949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cxnSp>
        <p:nvCxnSpPr>
          <p:cNvPr id="27" name="Connettore 2 26">
            <a:extLst>
              <a:ext uri="{FF2B5EF4-FFF2-40B4-BE49-F238E27FC236}">
                <a16:creationId xmlns:a16="http://schemas.microsoft.com/office/drawing/2014/main" id="{F5E751F3-0E0D-4C04-9037-2917253771F9}"/>
              </a:ext>
            </a:extLst>
          </p:cNvPr>
          <p:cNvCxnSpPr>
            <a:cxnSpLocks/>
          </p:cNvCxnSpPr>
          <p:nvPr/>
        </p:nvCxnSpPr>
        <p:spPr>
          <a:xfrm>
            <a:off x="3728621" y="4048843"/>
            <a:ext cx="0" cy="3012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8" name="Connettore 2 27">
            <a:extLst>
              <a:ext uri="{FF2B5EF4-FFF2-40B4-BE49-F238E27FC236}">
                <a16:creationId xmlns:a16="http://schemas.microsoft.com/office/drawing/2014/main" id="{415CC0C3-AC22-46BB-A7EA-9F9A5D5CFE66}"/>
              </a:ext>
            </a:extLst>
          </p:cNvPr>
          <p:cNvCxnSpPr>
            <a:cxnSpLocks/>
          </p:cNvCxnSpPr>
          <p:nvPr/>
        </p:nvCxnSpPr>
        <p:spPr>
          <a:xfrm>
            <a:off x="4805777" y="4048843"/>
            <a:ext cx="464231" cy="3616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Connettore 2 34">
            <a:extLst>
              <a:ext uri="{FF2B5EF4-FFF2-40B4-BE49-F238E27FC236}">
                <a16:creationId xmlns:a16="http://schemas.microsoft.com/office/drawing/2014/main" id="{86C79077-5272-4E42-8964-77679DE12876}"/>
              </a:ext>
            </a:extLst>
          </p:cNvPr>
          <p:cNvCxnSpPr>
            <a:cxnSpLocks/>
          </p:cNvCxnSpPr>
          <p:nvPr/>
        </p:nvCxnSpPr>
        <p:spPr>
          <a:xfrm flipH="1">
            <a:off x="2267139" y="3995211"/>
            <a:ext cx="384327" cy="35484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Connettore 2 37">
            <a:extLst>
              <a:ext uri="{FF2B5EF4-FFF2-40B4-BE49-F238E27FC236}">
                <a16:creationId xmlns:a16="http://schemas.microsoft.com/office/drawing/2014/main" id="{3A1DEA86-F82D-4FA6-93EA-DC59ECC15C71}"/>
              </a:ext>
            </a:extLst>
          </p:cNvPr>
          <p:cNvCxnSpPr>
            <a:cxnSpLocks/>
          </p:cNvCxnSpPr>
          <p:nvPr/>
        </p:nvCxnSpPr>
        <p:spPr>
          <a:xfrm>
            <a:off x="11157011" y="4018621"/>
            <a:ext cx="464231" cy="3616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Connettore 2 38">
            <a:extLst>
              <a:ext uri="{FF2B5EF4-FFF2-40B4-BE49-F238E27FC236}">
                <a16:creationId xmlns:a16="http://schemas.microsoft.com/office/drawing/2014/main" id="{6EA1BF58-495C-4BB8-9845-A9B0FDDCE4AB}"/>
              </a:ext>
            </a:extLst>
          </p:cNvPr>
          <p:cNvCxnSpPr>
            <a:cxnSpLocks/>
          </p:cNvCxnSpPr>
          <p:nvPr/>
        </p:nvCxnSpPr>
        <p:spPr>
          <a:xfrm flipH="1">
            <a:off x="8531442" y="3995211"/>
            <a:ext cx="463985" cy="35462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3075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94CDB2E-E572-4D65-8E0E-856B54A3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3" name="CasellaDiTesto 2">
            <a:extLst>
              <a:ext uri="{FF2B5EF4-FFF2-40B4-BE49-F238E27FC236}">
                <a16:creationId xmlns:a16="http://schemas.microsoft.com/office/drawing/2014/main" id="{1E6AC237-6E61-4726-A31A-59145D120A11}"/>
              </a:ext>
            </a:extLst>
          </p:cNvPr>
          <p:cNvSpPr txBox="1"/>
          <p:nvPr/>
        </p:nvSpPr>
        <p:spPr>
          <a:xfrm>
            <a:off x="3275860" y="443883"/>
            <a:ext cx="6010183" cy="461665"/>
          </a:xfrm>
          <a:prstGeom prst="rect">
            <a:avLst/>
          </a:prstGeom>
          <a:noFill/>
        </p:spPr>
        <p:txBody>
          <a:bodyPr wrap="square" rtlCol="0">
            <a:spAutoFit/>
          </a:bodyPr>
          <a:lstStyle/>
          <a:p>
            <a:pPr algn="ctr"/>
            <a:r>
              <a:rPr lang="it-IT" sz="2400" dirty="0" err="1">
                <a:latin typeface="Bodoni MT Black" panose="02070A03080606020203" pitchFamily="18" charset="0"/>
              </a:rPr>
              <a:t>Examples</a:t>
            </a:r>
            <a:r>
              <a:rPr lang="it-IT" sz="2400" dirty="0">
                <a:latin typeface="Bodoni MT Black" panose="02070A03080606020203" pitchFamily="18" charset="0"/>
              </a:rPr>
              <a:t>:</a:t>
            </a:r>
          </a:p>
        </p:txBody>
      </p:sp>
      <p:sp>
        <p:nvSpPr>
          <p:cNvPr id="8" name="CasellaDiTesto 7">
            <a:extLst>
              <a:ext uri="{FF2B5EF4-FFF2-40B4-BE49-F238E27FC236}">
                <a16:creationId xmlns:a16="http://schemas.microsoft.com/office/drawing/2014/main" id="{E8DB400C-D7D0-437B-8F67-D79AC39515AC}"/>
              </a:ext>
            </a:extLst>
          </p:cNvPr>
          <p:cNvSpPr txBox="1"/>
          <p:nvPr/>
        </p:nvSpPr>
        <p:spPr>
          <a:xfrm>
            <a:off x="303318" y="1905000"/>
            <a:ext cx="4428479" cy="2677656"/>
          </a:xfrm>
          <a:prstGeom prst="rect">
            <a:avLst/>
          </a:prstGeom>
          <a:noFill/>
        </p:spPr>
        <p:txBody>
          <a:bodyPr wrap="square" rtlCol="0">
            <a:spAutoFit/>
          </a:bodyPr>
          <a:lstStyle/>
          <a:p>
            <a:pPr algn="just"/>
            <a:r>
              <a:rPr lang="it-IT" sz="2400" dirty="0">
                <a:latin typeface="Bodoni MT Black" panose="02070A03080606020203" pitchFamily="18" charset="0"/>
              </a:rPr>
              <a:t>-</a:t>
            </a:r>
            <a:r>
              <a:rPr lang="it-IT" sz="2400" dirty="0" err="1">
                <a:latin typeface="Bodoni MT Black" panose="02070A03080606020203" pitchFamily="18" charset="0"/>
              </a:rPr>
              <a:t>Ordinal</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a:t>Days of the week (</a:t>
            </a:r>
            <a:r>
              <a:rPr lang="it-IT" sz="2400" dirty="0" err="1"/>
              <a:t>Monday</a:t>
            </a:r>
            <a:r>
              <a:rPr lang="it-IT" sz="2400" dirty="0"/>
              <a:t>=1, </a:t>
            </a:r>
            <a:r>
              <a:rPr lang="it-IT" sz="2400" dirty="0" err="1"/>
              <a:t>Tuesday</a:t>
            </a:r>
            <a:r>
              <a:rPr lang="it-IT" sz="2400" dirty="0"/>
              <a:t>=2,…, Sunday=7)</a:t>
            </a:r>
          </a:p>
          <a:p>
            <a:pPr algn="just"/>
            <a:r>
              <a:rPr lang="it-IT" sz="2400" dirty="0">
                <a:latin typeface="Bodoni MT Black" panose="02070A03080606020203" pitchFamily="18" charset="0"/>
              </a:rPr>
              <a:t>-</a:t>
            </a:r>
            <a:r>
              <a:rPr lang="it-IT" sz="2400" dirty="0" err="1">
                <a:latin typeface="Bodoni MT Black" panose="02070A03080606020203" pitchFamily="18" charset="0"/>
              </a:rPr>
              <a:t>Nominal</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a:t>Country of Birth(</a:t>
            </a:r>
            <a:r>
              <a:rPr lang="it-IT" sz="2400" dirty="0" err="1"/>
              <a:t>Italy</a:t>
            </a:r>
            <a:r>
              <a:rPr lang="it-IT" sz="2400" dirty="0"/>
              <a:t>, </a:t>
            </a:r>
            <a:r>
              <a:rPr lang="it-IT" sz="2400" dirty="0" err="1"/>
              <a:t>Switzerland</a:t>
            </a:r>
            <a:r>
              <a:rPr lang="it-IT" sz="2400" dirty="0"/>
              <a:t>, Germany)</a:t>
            </a:r>
          </a:p>
          <a:p>
            <a:pPr algn="ctr"/>
            <a:endParaRPr lang="it-IT" sz="2400" dirty="0">
              <a:latin typeface="Bodoni MT Black" panose="02070A03080606020203" pitchFamily="18" charset="0"/>
            </a:endParaRPr>
          </a:p>
        </p:txBody>
      </p:sp>
      <p:sp>
        <p:nvSpPr>
          <p:cNvPr id="9" name="CasellaDiTesto 8">
            <a:extLst>
              <a:ext uri="{FF2B5EF4-FFF2-40B4-BE49-F238E27FC236}">
                <a16:creationId xmlns:a16="http://schemas.microsoft.com/office/drawing/2014/main" id="{12E71FE1-A9ED-46D7-B674-FDB614EC8433}"/>
              </a:ext>
            </a:extLst>
          </p:cNvPr>
          <p:cNvSpPr txBox="1"/>
          <p:nvPr/>
        </p:nvSpPr>
        <p:spPr>
          <a:xfrm>
            <a:off x="7460202" y="1905000"/>
            <a:ext cx="4428479" cy="2677656"/>
          </a:xfrm>
          <a:prstGeom prst="rect">
            <a:avLst/>
          </a:prstGeom>
          <a:noFill/>
        </p:spPr>
        <p:txBody>
          <a:bodyPr wrap="square" rtlCol="0">
            <a:spAutoFit/>
          </a:bodyPr>
          <a:lstStyle/>
          <a:p>
            <a:pPr algn="just"/>
            <a:r>
              <a:rPr lang="it-IT" sz="2400" dirty="0">
                <a:latin typeface="Bodoni MT Black" panose="02070A03080606020203" pitchFamily="18" charset="0"/>
              </a:rPr>
              <a:t>-Discrete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err="1"/>
              <a:t>Number</a:t>
            </a:r>
            <a:r>
              <a:rPr lang="it-IT" sz="2400" dirty="0"/>
              <a:t> of credit cards of a </a:t>
            </a:r>
            <a:r>
              <a:rPr lang="it-IT" sz="2400" dirty="0" err="1"/>
              <a:t>borrower</a:t>
            </a:r>
            <a:r>
              <a:rPr lang="it-IT" sz="2400" dirty="0"/>
              <a:t>(1,2,…5)</a:t>
            </a:r>
          </a:p>
          <a:p>
            <a:pPr algn="just"/>
            <a:r>
              <a:rPr lang="it-IT" sz="2400" dirty="0">
                <a:latin typeface="Bodoni MT Black" panose="02070A03080606020203" pitchFamily="18" charset="0"/>
              </a:rPr>
              <a:t>-</a:t>
            </a:r>
            <a:r>
              <a:rPr lang="it-IT" sz="2400" dirty="0" err="1">
                <a:latin typeface="Bodoni MT Black" panose="02070A03080606020203" pitchFamily="18" charset="0"/>
              </a:rPr>
              <a:t>Continuous</a:t>
            </a:r>
            <a:r>
              <a:rPr lang="it-IT" sz="2400" dirty="0">
                <a:latin typeface="Bodoni MT Black" panose="02070A03080606020203" pitchFamily="18" charset="0"/>
              </a:rPr>
              <a:t> </a:t>
            </a:r>
            <a:r>
              <a:rPr lang="it-IT" sz="2400" dirty="0" err="1">
                <a:latin typeface="Bodoni MT Black" panose="02070A03080606020203" pitchFamily="18" charset="0"/>
              </a:rPr>
              <a:t>Variables</a:t>
            </a:r>
            <a:r>
              <a:rPr lang="it-IT" sz="2400" dirty="0">
                <a:latin typeface="Bodoni MT Black" panose="02070A03080606020203" pitchFamily="18" charset="0"/>
              </a:rPr>
              <a:t>:</a:t>
            </a:r>
          </a:p>
          <a:p>
            <a:pPr algn="just"/>
            <a:r>
              <a:rPr lang="it-IT" sz="2400" dirty="0"/>
              <a:t>House Price(100.000 $, 45.000 $, 125.000 $)</a:t>
            </a:r>
          </a:p>
          <a:p>
            <a:pPr algn="ctr"/>
            <a:endParaRPr lang="it-IT" sz="2400" dirty="0">
              <a:latin typeface="Bodoni MT Black" panose="02070A03080606020203" pitchFamily="18" charset="0"/>
            </a:endParaRPr>
          </a:p>
        </p:txBody>
      </p:sp>
    </p:spTree>
    <p:extLst>
      <p:ext uri="{BB962C8B-B14F-4D97-AF65-F5344CB8AC3E}">
        <p14:creationId xmlns:p14="http://schemas.microsoft.com/office/powerpoint/2010/main" val="41932969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2401</TotalTime>
  <Words>3066</Words>
  <Application>Microsoft Office PowerPoint</Application>
  <PresentationFormat>Widescreen</PresentationFormat>
  <Paragraphs>397</Paragraphs>
  <Slides>51</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51</vt:i4>
      </vt:variant>
    </vt:vector>
  </HeadingPairs>
  <TitlesOfParts>
    <vt:vector size="59" baseType="lpstr">
      <vt:lpstr>-apple-system</vt:lpstr>
      <vt:lpstr>Arial</vt:lpstr>
      <vt:lpstr>Bodoni MT Black</vt:lpstr>
      <vt:lpstr>Calibri</vt:lpstr>
      <vt:lpstr>Calibri Light</vt:lpstr>
      <vt:lpstr>Helvetica Neue</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claudio giancaterino</dc:creator>
  <cp:lastModifiedBy>claudio giancaterino</cp:lastModifiedBy>
  <cp:revision>97</cp:revision>
  <dcterms:created xsi:type="dcterms:W3CDTF">2020-05-27T23:02:12Z</dcterms:created>
  <dcterms:modified xsi:type="dcterms:W3CDTF">2020-06-26T11:23:13Z</dcterms:modified>
</cp:coreProperties>
</file>