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76" r:id="rId16"/>
    <p:sldId id="267" r:id="rId17"/>
    <p:sldId id="268" r:id="rId18"/>
    <p:sldId id="270" r:id="rId19"/>
    <p:sldId id="271" r:id="rId20"/>
    <p:sldId id="272" r:id="rId21"/>
    <p:sldId id="275" r:id="rId22"/>
    <p:sldId id="273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7" r:id="rId31"/>
    <p:sldId id="288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FDCCE-841A-449B-93C9-FAB73EC7DE27}" v="48" dt="2020-02-07T09:36:3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urch" userId="5c3c8d6f9a9793f1" providerId="LiveId" clId="{D20916A5-BFA9-4D60-8F86-AAF42FC876A1}"/>
    <pc:docChg chg="modSld">
      <pc:chgData name="Adam Burch" userId="5c3c8d6f9a9793f1" providerId="LiveId" clId="{D20916A5-BFA9-4D60-8F86-AAF42FC876A1}" dt="2020-02-07T09:53:09.863" v="10" actId="20577"/>
      <pc:docMkLst>
        <pc:docMk/>
      </pc:docMkLst>
      <pc:sldChg chg="modSp">
        <pc:chgData name="Adam Burch" userId="5c3c8d6f9a9793f1" providerId="LiveId" clId="{D20916A5-BFA9-4D60-8F86-AAF42FC876A1}" dt="2020-02-07T09:53:09.863" v="10" actId="20577"/>
        <pc:sldMkLst>
          <pc:docMk/>
          <pc:sldMk cId="3556919232" sldId="256"/>
        </pc:sldMkLst>
        <pc:spChg chg="mod">
          <ac:chgData name="Adam Burch" userId="5c3c8d6f9a9793f1" providerId="LiveId" clId="{D20916A5-BFA9-4D60-8F86-AAF42FC876A1}" dt="2020-02-07T09:53:09.863" v="10" actId="20577"/>
          <ac:spMkLst>
            <pc:docMk/>
            <pc:sldMk cId="3556919232" sldId="256"/>
            <ac:spMk id="3" creationId="{67393EA2-3987-4892-BEE5-9F8E325C52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F38B-C678-4ED0-B3F7-20D94A99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0CCE-9A41-4DAA-99CC-78CB85755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1D6B-6690-44F6-A537-272FB04A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1FFD-63EA-47D6-9C5F-CE99591B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CBAA-D26B-4412-B663-DE5F740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F73D-E726-4AFD-A7A7-B3599C94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A09F-CA3D-4DC7-AA6E-90E9B24D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2B2E-ABE8-4531-9BEA-AAFF5BF4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DAFE-980A-4590-AE37-381C7ADA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029D-3346-4B11-BA58-BF9A4657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4C162-E0AA-44A1-B75A-165F22F0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0D8F-C4E8-4C0D-8A9A-5BA6924A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9BF8-4129-49C3-91A3-BAB71D72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5E36-397A-4725-BE97-4D143A9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F097-4B25-4DF1-97AC-FC754266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13F3-66B4-4E0E-9C68-47603917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01A5-482A-48D0-8FCA-96A5E8A2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012A-38A8-45C7-B284-3FE3F072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63FF-81C6-4386-8448-2AB6D14D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FFDF-BA72-4809-A181-C505CF22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32F8-8644-4C65-8F23-8D7ED40D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74DD-9DB1-4645-B45D-CDCD1A90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6751-4F60-42D1-B9EF-F1F9EDD2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5615-227F-4786-8078-CA852D23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08B0-9540-43E6-A32F-BD90D33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5014-DFF5-4AED-A21B-FC2B6E07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4A6E-BBE9-4E7F-BB94-3A6705C4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0CA-8445-460D-8217-1565B7B0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9183-1500-4A42-8FC9-DDA302D1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B7DE-BD24-4BA1-803C-F3FFBB8B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A8234-904D-4B34-89BF-6307B63E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B6D9-A46E-4B8B-BB57-8257C837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35A9-D96C-4CFE-8D2C-9274BBA0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093E9-D79E-42B5-8E93-3261FB64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3C88-5C54-4B72-95C2-6BD7CBD5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EC972-DFB5-4EE0-8A12-B54643E1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C9FF5-ECFB-41D1-80C6-D639DF0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E18A-0781-4292-ABF7-0165432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DF2AE-59B1-4E5B-A581-59A706D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888F-96E1-4FD2-81B5-1358E4A7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B8C8C-5057-4EE3-BF56-4643B10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70C4-E367-4CF1-BBDD-8B7B0FAC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27CFB-AECA-44C6-A9E6-E60CA5D8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1648-E3F9-4B45-9B9A-63A9526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7290-993A-45D2-9594-CD305BD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998A-EFA3-40F9-B09F-9021F150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9346-4215-42C2-AC65-94223064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43E6-2200-458C-9317-B51080F6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3F81-2EC7-49D8-943F-E7643B3C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0641-9EE5-4200-914D-4F0C193B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611-CEA6-4469-B3FF-C0BD0338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24494-7040-4F2D-8ABA-F5D3582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E552-57D0-4AC9-ACEC-D42A3A9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8A8F0-9A6E-4BF8-B965-CB928960E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9EAA-51C9-4AE9-A76F-C2527BEF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9C2-8C4F-4192-9824-06F04FEB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4F853-4889-401A-96CA-4B5DA163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DEE5-E22D-474A-8C44-0E7DFD73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4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E2542-AE0F-44E4-B031-A98BB178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94EE-B0BD-4969-B174-26663C94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7181-67D0-4EBF-9A48-AEA1ACC79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4C6D-03F2-4E20-89BE-B545782FE2E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76F1-8889-41A6-A415-921051923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8BE1-E50D-4819-BF25-EFC894F4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18E6-5B1A-494D-82DF-C753CFE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dataxchg/clipboa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s/winapi/0.3.8/winap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burch/clipboard_ff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C9A93FC-8CA9-465E-8254-9AE45496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40" y="321731"/>
            <a:ext cx="3602559" cy="3602559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083EFC4-747B-4599-A748-B608DF08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102" y="316598"/>
            <a:ext cx="3206277" cy="36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1B798-C49E-47D0-8C8F-EAD85F6B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346" y="4267831"/>
            <a:ext cx="9716883" cy="1071585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EFFFF"/>
                </a:solidFill>
              </a:rPr>
              <a:t>Rust FFI with C/C++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93EA2-3987-4892-BEE5-9F8E325C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346" y="5345714"/>
            <a:ext cx="9762851" cy="538211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rgbClr val="FEFFFF"/>
                </a:solidFill>
              </a:rPr>
              <a:t>Adam Burch (adburch), HYPER-V</a:t>
            </a: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106C-F218-4336-B707-B279BB9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E915-45F4-4753-8FE8-16897AB8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Did you get your tools setup?</a:t>
            </a:r>
          </a:p>
        </p:txBody>
      </p:sp>
    </p:spTree>
    <p:extLst>
      <p:ext uri="{BB962C8B-B14F-4D97-AF65-F5344CB8AC3E}">
        <p14:creationId xmlns:p14="http://schemas.microsoft.com/office/powerpoint/2010/main" val="16968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299B-BC71-48E8-9E8C-228E41CE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Compiling, Building, and Linking, oh 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0D55-9902-469B-B4C3-C52A25B6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Rustc</a:t>
            </a:r>
            <a:r>
              <a:rPr lang="en-US" dirty="0"/>
              <a:t> uses LLVM to build</a:t>
            </a:r>
          </a:p>
          <a:p>
            <a:r>
              <a:rPr lang="en-US" dirty="0"/>
              <a:t>Can use the C ABI, among others</a:t>
            </a:r>
          </a:p>
          <a:p>
            <a:r>
              <a:rPr lang="en-US" dirty="0"/>
              <a:t>Extern “system” will make it try to match current target</a:t>
            </a:r>
          </a:p>
          <a:p>
            <a:r>
              <a:rPr lang="en-US" dirty="0"/>
              <a:t>Set the target correctly – see </a:t>
            </a:r>
            <a:r>
              <a:rPr lang="en-US" dirty="0" err="1"/>
              <a:t>rustc</a:t>
            </a:r>
            <a:r>
              <a:rPr lang="en-US" dirty="0"/>
              <a:t> --print target-list</a:t>
            </a:r>
          </a:p>
          <a:p>
            <a:r>
              <a:rPr lang="en-US" dirty="0"/>
              <a:t>Rust std library can rely on a lot of libraries</a:t>
            </a:r>
          </a:p>
          <a:p>
            <a:r>
              <a:rPr lang="en-US" dirty="0"/>
              <a:t>Make sure platform is correct x64 vs x86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our project, build Rust, then C++.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8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515-E870-4D9C-AF39-5AE64595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clipboard work???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149C-1977-43AB-A08B-D75CDD20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</a:t>
            </a:r>
            <a:r>
              <a:rPr lang="en-US" dirty="0" err="1">
                <a:latin typeface="Consolas" panose="020B0609020204030204" pitchFamily="49" charset="0"/>
              </a:rPr>
              <a:t>PrintClipboardText</a:t>
            </a:r>
            <a:r>
              <a:rPr lang="en-US" dirty="0">
                <a:latin typeface="Consolas" panose="020B0609020204030204" pitchFamily="49" charset="0"/>
              </a:rPr>
              <a:t>()…</a:t>
            </a:r>
          </a:p>
        </p:txBody>
      </p:sp>
    </p:spTree>
    <p:extLst>
      <p:ext uri="{BB962C8B-B14F-4D97-AF65-F5344CB8AC3E}">
        <p14:creationId xmlns:p14="http://schemas.microsoft.com/office/powerpoint/2010/main" val="97204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4F8-D710-48CE-A1E5-DE30796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2FB-B0D6-418E-A147-C0F6EF8F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Can you build?</a:t>
            </a:r>
          </a:p>
          <a:p>
            <a:pPr marL="0" indent="0" algn="ctr">
              <a:buNone/>
            </a:pPr>
            <a:r>
              <a:rPr lang="en-US" sz="6000" dirty="0"/>
              <a:t>(</a:t>
            </a:r>
            <a:r>
              <a:rPr lang="en-US" sz="6000" dirty="0" err="1"/>
              <a:t>ctrl+shift+b</a:t>
            </a:r>
            <a:r>
              <a:rPr lang="en-US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72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5CAD-3B76-49CC-953D-E7C10566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a Rust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A9C3-EB88-44F5-85DF-F73ACE9E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print_clipboard_to_file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from main.cpp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println</a:t>
            </a:r>
            <a:r>
              <a:rPr lang="en-US" dirty="0"/>
              <a:t>! to see if it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std::</a:t>
            </a:r>
            <a:r>
              <a:rPr lang="en-US" dirty="0" err="1">
                <a:latin typeface="Consolas" panose="020B0609020204030204" pitchFamily="49" charset="0"/>
              </a:rPr>
              <a:t>ffi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OsString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std::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::windows::prelude::*;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OsString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from_wide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You will need unsafe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8B1D529-CF10-44D7-9A54-7B8394FC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56" y="2575372"/>
            <a:ext cx="4229333" cy="2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AD94F8-D710-48CE-A1E5-DE30796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2FB-B0D6-418E-A147-C0F6EF8F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 you get red </a:t>
            </a:r>
            <a:r>
              <a:rPr lang="en-US" sz="6000" dirty="0" err="1"/>
              <a:t>squigglies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40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8563-1183-40F5-BB25-9C168B0B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Write some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3983-2D55-48DB-93F5-D4930668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bindings for </a:t>
            </a:r>
            <a:r>
              <a:rPr lang="en-US" dirty="0" err="1"/>
              <a:t>OpenClipboard</a:t>
            </a:r>
            <a:r>
              <a:rPr lang="en-US" dirty="0"/>
              <a:t>, </a:t>
            </a:r>
            <a:r>
              <a:rPr lang="en-US" dirty="0" err="1"/>
              <a:t>CloseClipboard</a:t>
            </a:r>
            <a:r>
              <a:rPr lang="en-US" dirty="0"/>
              <a:t>, and </a:t>
            </a:r>
            <a:r>
              <a:rPr lang="en-US" dirty="0" err="1"/>
              <a:t>GetLastError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https://docs.microsoft.com/en-us/windows/win32/dataxchg/clipboard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(search for Win32 clipboard docs)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clipboard</a:t>
            </a:r>
          </a:p>
        </p:txBody>
      </p:sp>
    </p:spTree>
    <p:extLst>
      <p:ext uri="{BB962C8B-B14F-4D97-AF65-F5344CB8AC3E}">
        <p14:creationId xmlns:p14="http://schemas.microsoft.com/office/powerpoint/2010/main" val="245224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994D-9696-4FC0-9D94-1D142D49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Make a </a:t>
            </a:r>
            <a:r>
              <a:rPr lang="en-US" dirty="0" err="1"/>
              <a:t>ClipboardGuard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5766-CFF4-4236-A155-BBA18D2D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 Drop for </a:t>
            </a:r>
            <a:r>
              <a:rPr lang="en-US" dirty="0" err="1">
                <a:latin typeface="Consolas" panose="020B0609020204030204" pitchFamily="49" charset="0"/>
              </a:rPr>
              <a:t>ClipboardGuard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Avoid magic values in your wrappers!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4F8-D710-48CE-A1E5-DE30796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2FB-B0D6-418E-A147-C0F6EF8F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I’m tired of writing bindings already</a:t>
            </a:r>
          </a:p>
        </p:txBody>
      </p:sp>
    </p:spTree>
    <p:extLst>
      <p:ext uri="{BB962C8B-B14F-4D97-AF65-F5344CB8AC3E}">
        <p14:creationId xmlns:p14="http://schemas.microsoft.com/office/powerpoint/2010/main" val="286649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9035-10B3-440C-A28E-D8F50C65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7E71-DCB2-48DB-8067-32B52815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https://docs.rs/winapi/0.3.8/winapi/</a:t>
            </a:r>
            <a:endParaRPr lang="en-US" u="sng" dirty="0"/>
          </a:p>
          <a:p>
            <a:r>
              <a:rPr lang="en-US" dirty="0"/>
              <a:t>Bindings for a large part of Windows APIs</a:t>
            </a:r>
          </a:p>
          <a:p>
            <a:r>
              <a:rPr lang="en-US" dirty="0"/>
              <a:t>Widely used in the Rust community</a:t>
            </a:r>
          </a:p>
          <a:p>
            <a:r>
              <a:rPr lang="en-US" dirty="0"/>
              <a:t>Look for crates </a:t>
            </a:r>
          </a:p>
        </p:txBody>
      </p:sp>
    </p:spTree>
    <p:extLst>
      <p:ext uri="{BB962C8B-B14F-4D97-AF65-F5344CB8AC3E}">
        <p14:creationId xmlns:p14="http://schemas.microsoft.com/office/powerpoint/2010/main" val="1808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42DB-A832-47EC-9107-AA17F6A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7443-F669-4BDA-A399-77C3CD87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hlinkClick r:id="rId2"/>
              </a:rPr>
              <a:t>https://github.com/adburch/clipboard_ffi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r>
              <a:rPr lang="en-US" sz="3000" dirty="0"/>
              <a:t>Implement a </a:t>
            </a:r>
            <a:r>
              <a:rPr lang="en-US" sz="3000" dirty="0" err="1"/>
              <a:t>cmd</a:t>
            </a:r>
            <a:r>
              <a:rPr lang="en-US" sz="3000" dirty="0"/>
              <a:t> line tool to interact with the Windows Clipboard</a:t>
            </a:r>
          </a:p>
          <a:p>
            <a:r>
              <a:rPr lang="en-US" sz="3000" dirty="0"/>
              <a:t>Command line parsing, example function, and error reporting written in C++</a:t>
            </a:r>
          </a:p>
          <a:p>
            <a:r>
              <a:rPr lang="en-US" sz="3000" dirty="0"/>
              <a:t>Safely extend it with Rust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6C9C-D3E0-4D57-A1B9-278353D1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Get the Clipboard data </a:t>
            </a:r>
            <a:r>
              <a:rPr lang="en-US" b="1" dirty="0"/>
              <a:t>safely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708C-9769-4B01-B530-E6C7047C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winapi</a:t>
            </a:r>
            <a:r>
              <a:rPr lang="en-US" dirty="0"/>
              <a:t> for your bindings for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GetClipboardData</a:t>
            </a:r>
            <a:r>
              <a:rPr lang="en-US" dirty="0">
                <a:latin typeface="Consolas" panose="020B0609020204030204" pitchFamily="49" charset="0"/>
              </a:rPr>
              <a:t>, CF_UNICODETEXT}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lifetimes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Don’t close the handle to the clipboard data!</a:t>
            </a:r>
          </a:p>
        </p:txBody>
      </p:sp>
    </p:spTree>
    <p:extLst>
      <p:ext uri="{BB962C8B-B14F-4D97-AF65-F5344CB8AC3E}">
        <p14:creationId xmlns:p14="http://schemas.microsoft.com/office/powerpoint/2010/main" val="193947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AEFB-4DF8-4436-9A32-51F0CE2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Write a </a:t>
            </a:r>
            <a:r>
              <a:rPr lang="en-US" dirty="0" err="1"/>
              <a:t>GlobalLockGuard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902E-DD5A-4B84-97AF-F0DBC04C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it after the std::sync guards</a:t>
            </a:r>
          </a:p>
          <a:p>
            <a:pPr marL="0" indent="0">
              <a:buNone/>
            </a:pPr>
            <a:r>
              <a:rPr lang="en-US" dirty="0"/>
              <a:t>Use lifetimes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 std::ops::</a:t>
            </a:r>
            <a:r>
              <a:rPr lang="en-US" dirty="0" err="1">
                <a:latin typeface="Consolas" panose="020B0609020204030204" pitchFamily="49" charset="0"/>
              </a:rPr>
              <a:t>Deref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Deref</a:t>
            </a:r>
            <a:r>
              <a:rPr lang="en-US" dirty="0">
                <a:latin typeface="Consolas" panose="020B0609020204030204" pitchFamily="49" charset="0"/>
              </a:rPr>
              <a:t> for </a:t>
            </a:r>
            <a:r>
              <a:rPr lang="en-US" dirty="0" err="1">
                <a:latin typeface="Consolas" panose="020B0609020204030204" pitchFamily="49" charset="0"/>
              </a:rPr>
              <a:t>GlobalLockGuard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8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4F8-D710-48CE-A1E5-DE30796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2FB-B0D6-418E-A147-C0F6EF8F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Does the compiler complain if you use the clipboard data incorrectly?</a:t>
            </a:r>
          </a:p>
        </p:txBody>
      </p:sp>
    </p:spTree>
    <p:extLst>
      <p:ext uri="{BB962C8B-B14F-4D97-AF65-F5344CB8AC3E}">
        <p14:creationId xmlns:p14="http://schemas.microsoft.com/office/powerpoint/2010/main" val="3482095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B6BF-667A-418B-A8F4-C9C7B3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B6B7-FEAF-4B33-9171-A2B996BC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8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808A-0A98-4314-A567-CBBA0469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31A8-07D1-43DA-9A38-D35A5DA8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source of truth for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 definitions</a:t>
            </a:r>
          </a:p>
          <a:p>
            <a:r>
              <a:rPr lang="en-US" dirty="0" err="1"/>
              <a:t>Bindgen</a:t>
            </a:r>
            <a:r>
              <a:rPr lang="en-US" dirty="0"/>
              <a:t> generates Rust bindings for C functions and types</a:t>
            </a:r>
          </a:p>
          <a:p>
            <a:r>
              <a:rPr lang="en-US" dirty="0"/>
              <a:t>Two ways to invoke: build.rs or command line</a:t>
            </a:r>
          </a:p>
          <a:p>
            <a:r>
              <a:rPr lang="en-US" dirty="0"/>
              <a:t>build.rs is a build script that is compiled and run as part of cargo build</a:t>
            </a:r>
          </a:p>
          <a:p>
            <a:r>
              <a:rPr lang="en-US" dirty="0" err="1"/>
              <a:t>Cbindgen</a:t>
            </a:r>
            <a:r>
              <a:rPr lang="en-US" dirty="0"/>
              <a:t> also exists for generated C code from Rust</a:t>
            </a:r>
          </a:p>
        </p:txBody>
      </p:sp>
    </p:spTree>
    <p:extLst>
      <p:ext uri="{BB962C8B-B14F-4D97-AF65-F5344CB8AC3E}">
        <p14:creationId xmlns:p14="http://schemas.microsoft.com/office/powerpoint/2010/main" val="211186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2B59-98DD-4E3D-B970-AEEEA8D7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</a:t>
            </a:r>
            <a:r>
              <a:rPr lang="en-US" dirty="0" err="1"/>
              <a:t>bindgen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ErrorRecord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ReportError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AB32-F99C-4A26-AD37-C72280D0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hpp</a:t>
            </a:r>
            <a:r>
              <a:rPr lang="en-US" dirty="0"/>
              <a:t> -&gt; </a:t>
            </a:r>
            <a:r>
              <a:rPr lang="en-US" dirty="0" err="1"/>
              <a:t>bindgen</a:t>
            </a:r>
            <a:r>
              <a:rPr lang="en-US" dirty="0"/>
              <a:t> can parse C and C++</a:t>
            </a:r>
          </a:p>
          <a:p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r>
              <a:rPr lang="en-US" dirty="0"/>
              <a:t>In the </a:t>
            </a:r>
            <a:r>
              <a:rPr lang="en-US" dirty="0" err="1"/>
              <a:t>bindgen</a:t>
            </a:r>
            <a:r>
              <a:rPr lang="en-US" dirty="0"/>
              <a:t> builder, use .</a:t>
            </a:r>
            <a:r>
              <a:rPr lang="en-US" dirty="0" err="1"/>
              <a:t>whitelist_function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CE0A-822B-4D87-9B94-7C281C69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Report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FBEB-72D1-4CD9-81F3-9D28B755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fun with strings here – you’ll want </a:t>
            </a:r>
            <a:r>
              <a:rPr lang="en-US" dirty="0" err="1"/>
              <a:t>Cstring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test errors, copy a file from explorer, then try clipboard.exe paste</a:t>
            </a:r>
          </a:p>
        </p:txBody>
      </p:sp>
    </p:spTree>
    <p:extLst>
      <p:ext uri="{BB962C8B-B14F-4D97-AF65-F5344CB8AC3E}">
        <p14:creationId xmlns:p14="http://schemas.microsoft.com/office/powerpoint/2010/main" val="24007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4F8-D710-48CE-A1E5-DE30796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52FB-B0D6-418E-A147-C0F6EF8F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How does your implementation compare to the solution folder?</a:t>
            </a:r>
          </a:p>
        </p:txBody>
      </p:sp>
    </p:spTree>
    <p:extLst>
      <p:ext uri="{BB962C8B-B14F-4D97-AF65-F5344CB8AC3E}">
        <p14:creationId xmlns:p14="http://schemas.microsoft.com/office/powerpoint/2010/main" val="2005311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929-D534-448F-8C84-F7007652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9-???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4190-D643-4B74-A7D0-D543B2CC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implementing the rest of the clipboard.exe</a:t>
            </a:r>
          </a:p>
        </p:txBody>
      </p:sp>
    </p:spTree>
    <p:extLst>
      <p:ext uri="{BB962C8B-B14F-4D97-AF65-F5344CB8AC3E}">
        <p14:creationId xmlns:p14="http://schemas.microsoft.com/office/powerpoint/2010/main" val="127474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6C5D-C9A7-4CA9-B500-D5AAD9348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coming!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F8B9D-3E5B-4A0E-8483-3C799FC66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241F-363D-48F8-8EC3-D021F29E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FFI is </a:t>
            </a:r>
            <a:r>
              <a:rPr lang="en-US" b="1" dirty="0"/>
              <a:t>Unsafe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E231-3BF3-476B-AD6C-C8E31392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FFI: </a:t>
            </a:r>
            <a:r>
              <a:rPr lang="en-US" i="1" dirty="0"/>
              <a:t>Foreign Function Interface</a:t>
            </a:r>
          </a:p>
          <a:p>
            <a:r>
              <a:rPr lang="en-US" dirty="0"/>
              <a:t>The primary advantage of Rust is safety, so we want to make sure we use FFI safely</a:t>
            </a:r>
          </a:p>
          <a:p>
            <a:r>
              <a:rPr lang="en-US" dirty="0"/>
              <a:t>What is </a:t>
            </a:r>
            <a:r>
              <a:rPr lang="en-US" dirty="0">
                <a:latin typeface="Consolas" panose="020B0609020204030204" pitchFamily="49" charset="0"/>
              </a:rPr>
              <a:t>unsafe?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987F-4777-4BFE-88FE-35F9DAC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Unsafe</a:t>
            </a:r>
            <a:r>
              <a:rPr lang="en-US" dirty="0"/>
              <a:t> lets you perform 4 operations: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01D2-77F5-41F9-8225-9C7BB251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Dereference a raw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an unsafe function or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or modify a mutable static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an unsafe trait</a:t>
            </a:r>
          </a:p>
        </p:txBody>
      </p:sp>
    </p:spTree>
    <p:extLst>
      <p:ext uri="{BB962C8B-B14F-4D97-AF65-F5344CB8AC3E}">
        <p14:creationId xmlns:p14="http://schemas.microsoft.com/office/powerpoint/2010/main" val="36208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31F0-1541-4394-81B9-E2BA5005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  <a:r>
              <a:rPr lang="en-US" dirty="0"/>
              <a:t> does not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4FF3-41D5-497A-BBFA-ACC8F27F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off the borrow checker</a:t>
            </a:r>
          </a:p>
          <a:p>
            <a:r>
              <a:rPr lang="en-US" dirty="0"/>
              <a:t>Force you to write dangerous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programmer is now responsible for maintaining the invariants that the compiler cannot </a:t>
            </a:r>
          </a:p>
        </p:txBody>
      </p:sp>
    </p:spTree>
    <p:extLst>
      <p:ext uri="{BB962C8B-B14F-4D97-AF65-F5344CB8AC3E}">
        <p14:creationId xmlns:p14="http://schemas.microsoft.com/office/powerpoint/2010/main" val="24441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5A4F-DC48-421B-A814-784A105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Unsafe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2FAE-FEDD-4BD0-9382-4A0E2F184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>
                <a:latin typeface="Consolas" panose="020B0609020204030204" pitchFamily="49" charset="0"/>
              </a:rPr>
              <a:t>unsafe</a:t>
            </a:r>
            <a:r>
              <a:rPr lang="en-US" dirty="0"/>
              <a:t> blocks small</a:t>
            </a:r>
          </a:p>
          <a:p>
            <a:r>
              <a:rPr lang="en-US" dirty="0"/>
              <a:t>Write safe abstractions around unsafe code</a:t>
            </a:r>
          </a:p>
          <a:p>
            <a:r>
              <a:rPr lang="en-US" dirty="0"/>
              <a:t>Understand the environment and code around unsafe</a:t>
            </a:r>
          </a:p>
          <a:p>
            <a:r>
              <a:rPr lang="en-US" dirty="0"/>
              <a:t>If you have memory safety problems, you know where to look!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3198-D7A1-4B3E-A160-E4ED9F49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FFI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C4A8-82BC-479B-8411-D474F67F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Bindings – a Rust/C definition of a function implemented in C/Rust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extern “C”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DivideByTwo</a:t>
            </a:r>
            <a:r>
              <a:rPr lang="en-US" dirty="0">
                <a:latin typeface="Consolas" panose="020B0609020204030204" pitchFamily="49" charset="0"/>
              </a:rPr>
              <a:t>(x: u32) -&gt; u32;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unsigned long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DivideByTwo</a:t>
            </a:r>
            <a:r>
              <a:rPr lang="en-US" dirty="0">
                <a:latin typeface="Consolas" panose="020B0609020204030204" pitchFamily="49" charset="0"/>
              </a:rPr>
              <a:t>(unsigned long x);</a:t>
            </a:r>
          </a:p>
        </p:txBody>
      </p:sp>
    </p:spTree>
    <p:extLst>
      <p:ext uri="{BB962C8B-B14F-4D97-AF65-F5344CB8AC3E}">
        <p14:creationId xmlns:p14="http://schemas.microsoft.com/office/powerpoint/2010/main" val="264427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A448-B50F-474F-B8B2-9CCDA05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FFI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434C-C8BC-4A51-BDBC-4DDC8AAA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#[no_mangle]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pub extern "C" fn divide_by_two(x: u32) -&gt; u32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x /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unsigned long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divide_by_two(unsigned long x);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9672-728D-42D2-8850-B55403E0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FFI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0D50-6902-4ECF-80E5-FCB883AC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bindings in a separate file</a:t>
            </a:r>
          </a:p>
          <a:p>
            <a:r>
              <a:rPr lang="en-US" dirty="0"/>
              <a:t>Keep function and variable names the same</a:t>
            </a:r>
          </a:p>
          <a:p>
            <a:r>
              <a:rPr lang="en-US" dirty="0"/>
              <a:t>Write safe wrappers around bindings</a:t>
            </a:r>
          </a:p>
          <a:p>
            <a:r>
              <a:rPr lang="en-US" dirty="0"/>
              <a:t>Use Guards with the </a:t>
            </a:r>
            <a:r>
              <a:rPr lang="en-US" dirty="0">
                <a:latin typeface="Consolas" panose="020B0609020204030204" pitchFamily="49" charset="0"/>
              </a:rPr>
              <a:t>Drop</a:t>
            </a:r>
            <a:r>
              <a:rPr lang="en-US" dirty="0"/>
              <a:t> trait implemented to enforce RAII</a:t>
            </a:r>
          </a:p>
          <a:p>
            <a:r>
              <a:rPr lang="en-US" dirty="0"/>
              <a:t>Don’t redefine a </a:t>
            </a:r>
            <a:r>
              <a:rPr lang="en-US" dirty="0">
                <a:latin typeface="Consolas" panose="020B0609020204030204" pitchFamily="49" charset="0"/>
              </a:rPr>
              <a:t>struct</a:t>
            </a:r>
            <a:r>
              <a:rPr lang="en-US" dirty="0"/>
              <a:t> – generate it</a:t>
            </a:r>
          </a:p>
          <a:p>
            <a:r>
              <a:rPr lang="en-US" dirty="0"/>
              <a:t>Be careful with strings</a:t>
            </a:r>
          </a:p>
          <a:p>
            <a:r>
              <a:rPr lang="en-US" dirty="0"/>
              <a:t>Don’t unwind across the FFI boundary: panic = “abort” in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9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2AFF6E4CFC7448255105DC4B71D3B" ma:contentTypeVersion="9" ma:contentTypeDescription="Create a new document." ma:contentTypeScope="" ma:versionID="3ec84023b7e4cde9d4f07aef51c06492">
  <xsd:schema xmlns:xsd="http://www.w3.org/2001/XMLSchema" xmlns:xs="http://www.w3.org/2001/XMLSchema" xmlns:p="http://schemas.microsoft.com/office/2006/metadata/properties" xmlns:ns3="8af2d1c9-f68d-4b43-af6f-d078ccdc68a1" xmlns:ns4="0d78733d-ef87-4c8b-9a0d-9c5b23fae192" targetNamespace="http://schemas.microsoft.com/office/2006/metadata/properties" ma:root="true" ma:fieldsID="a4c71e900122196b63c2349b3eb1e592" ns3:_="" ns4:_="">
    <xsd:import namespace="8af2d1c9-f68d-4b43-af6f-d078ccdc68a1"/>
    <xsd:import namespace="0d78733d-ef87-4c8b-9a0d-9c5b23fae192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d1c9-f68d-4b43-af6f-d078ccdc68a1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8733d-ef87-4c8b-9a0d-9c5b23fae1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d78733d-ef87-4c8b-9a0d-9c5b23fae192" xsi:nil="true"/>
  </documentManagement>
</p:properties>
</file>

<file path=customXml/itemProps1.xml><?xml version="1.0" encoding="utf-8"?>
<ds:datastoreItem xmlns:ds="http://schemas.openxmlformats.org/officeDocument/2006/customXml" ds:itemID="{61DD3622-3429-48BC-8CB5-305B86EC9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2d1c9-f68d-4b43-af6f-d078ccdc68a1"/>
    <ds:schemaRef ds:uri="0d78733d-ef87-4c8b-9a0d-9c5b23fae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F92375-7520-4FAD-B82E-95C246F432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C84D74-EBF3-4BA8-832A-F4395D5E77E1}">
  <ds:schemaRefs>
    <ds:schemaRef ds:uri="http://schemas.microsoft.com/office/2006/metadata/properties"/>
    <ds:schemaRef ds:uri="http://schemas.microsoft.com/office/infopath/2007/PartnerControls"/>
    <ds:schemaRef ds:uri="0d78733d-ef87-4c8b-9a0d-9c5b23fae1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814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Rust FFI with C/C++</vt:lpstr>
      <vt:lpstr>Our project:</vt:lpstr>
      <vt:lpstr>FFI is Unsafe</vt:lpstr>
      <vt:lpstr>Unsafe lets you perform 4 operations:</vt:lpstr>
      <vt:lpstr>What unsafe does not do:</vt:lpstr>
      <vt:lpstr>Guidelines for Unsafe </vt:lpstr>
      <vt:lpstr>How to write FFI</vt:lpstr>
      <vt:lpstr>How to write FFI (continued)</vt:lpstr>
      <vt:lpstr>Guidelines for FFI</vt:lpstr>
      <vt:lpstr>Checkpoint</vt:lpstr>
      <vt:lpstr>Compiling, Building, and Linking, oh my!</vt:lpstr>
      <vt:lpstr>How does the clipboard work???</vt:lpstr>
      <vt:lpstr>Checkpoint</vt:lpstr>
      <vt:lpstr>Step 1: Get a Rust String</vt:lpstr>
      <vt:lpstr>Checkpoint</vt:lpstr>
      <vt:lpstr>Step 2: Write some bindings</vt:lpstr>
      <vt:lpstr>Step 3: Make a ClipboardGuard</vt:lpstr>
      <vt:lpstr>Checkpoint</vt:lpstr>
      <vt:lpstr>Winapi</vt:lpstr>
      <vt:lpstr>Step 4: Get the Clipboard data safely</vt:lpstr>
      <vt:lpstr>Step 5: Write a GlobalLockGuard</vt:lpstr>
      <vt:lpstr>Checkpoint</vt:lpstr>
      <vt:lpstr>Step 6: Put it all together</vt:lpstr>
      <vt:lpstr>Bindgen</vt:lpstr>
      <vt:lpstr>Step 7: bindgen ErrorRecord and ReportError</vt:lpstr>
      <vt:lpstr>Step 8: Report Errors</vt:lpstr>
      <vt:lpstr>Checkpoint</vt:lpstr>
      <vt:lpstr>Steps 9-???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FFI with C/C++</dc:title>
  <dc:creator>Adam Burch</dc:creator>
  <cp:lastModifiedBy>Adam Burch</cp:lastModifiedBy>
  <cp:revision>4</cp:revision>
  <dcterms:created xsi:type="dcterms:W3CDTF">2020-02-07T07:03:35Z</dcterms:created>
  <dcterms:modified xsi:type="dcterms:W3CDTF">2020-02-07T09:53:14Z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0x010100FBA2AFF6E4CFC7448255105DC4B71D3B</vt:lpwstr>
  </property>
</Properties>
</file>