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9" r:id="rId2"/>
    <p:sldId id="268" r:id="rId3"/>
    <p:sldId id="256" r:id="rId4"/>
    <p:sldId id="258" r:id="rId5"/>
    <p:sldId id="266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1CD"/>
    <a:srgbClr val="7F71AF"/>
    <a:srgbClr val="8064A2"/>
    <a:srgbClr val="594C99"/>
    <a:srgbClr val="C23F97"/>
    <a:srgbClr val="840618"/>
    <a:srgbClr val="AC3837"/>
    <a:srgbClr val="23A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18BD-B45C-4D47-8B95-EFFE2B16022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D732F-F166-4420-9FD3-E27C3710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6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D78-80F0-4CCD-88A5-E7872B0658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08D2-4DA0-4FC4-8EE3-A1CA6B71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0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svg"/><Relationship Id="rId15" Type="http://schemas.openxmlformats.org/officeDocument/2006/relationships/image" Target="../media/image19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95450-6E27-AFFF-ECB0-0A02AED8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776" y="2137022"/>
            <a:ext cx="2044448" cy="258395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79BC0A-96C3-B1F7-DF34-D785A40C59A5}"/>
              </a:ext>
            </a:extLst>
          </p:cNvPr>
          <p:cNvSpPr txBox="1"/>
          <p:nvPr/>
        </p:nvSpPr>
        <p:spPr>
          <a:xfrm>
            <a:off x="1375898" y="1711842"/>
            <a:ext cx="10450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Britannic Bold" panose="020B0903060703020204" pitchFamily="34" charset="0"/>
              </a:rPr>
              <a:t>GALGOTIAS COLLEGE OF ENGINEERING AND TECHNOLOGY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9AB78-D761-B28E-4642-00319557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3" y="1557668"/>
            <a:ext cx="861911" cy="923838"/>
          </a:xfrm>
          <a:prstGeom prst="rect">
            <a:avLst/>
          </a:prstGeom>
        </p:spPr>
      </p:pic>
      <p:pic>
        <p:nvPicPr>
          <p:cNvPr id="8" name="Picture 5" descr="C:\Users\BK Sharma\Desktop\Technothon-22\NIRF.png">
            <a:extLst>
              <a:ext uri="{FF2B5EF4-FFF2-40B4-BE49-F238E27FC236}">
                <a16:creationId xmlns:a16="http://schemas.microsoft.com/office/drawing/2014/main" id="{FFC12B73-DA21-D096-689F-8D74C554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5290" y="494118"/>
            <a:ext cx="1178818" cy="576064"/>
          </a:xfrm>
          <a:prstGeom prst="rect">
            <a:avLst/>
          </a:prstGeom>
          <a:noFill/>
        </p:spPr>
      </p:pic>
      <p:pic>
        <p:nvPicPr>
          <p:cNvPr id="9" name="Picture 7" descr="C:\Users\BK Sharma\Desktop\Technothon-22\All_India_Council_for_Technical_Education_logo.png.png">
            <a:extLst>
              <a:ext uri="{FF2B5EF4-FFF2-40B4-BE49-F238E27FC236}">
                <a16:creationId xmlns:a16="http://schemas.microsoft.com/office/drawing/2014/main" id="{A52536EE-2FC5-A8D2-5D50-607506907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2018" y="494118"/>
            <a:ext cx="1296144" cy="720080"/>
          </a:xfrm>
          <a:prstGeom prst="rect">
            <a:avLst/>
          </a:prstGeom>
          <a:noFill/>
        </p:spPr>
      </p:pic>
      <p:pic>
        <p:nvPicPr>
          <p:cNvPr id="10" name="Picture 8" descr="C:\Users\BK Sharma\Desktop\Technothon-22\National_Board_of_Accreditation.svg.png.png">
            <a:extLst>
              <a:ext uri="{FF2B5EF4-FFF2-40B4-BE49-F238E27FC236}">
                <a16:creationId xmlns:a16="http://schemas.microsoft.com/office/drawing/2014/main" id="{BAD6135C-B368-51EB-BF42-A19403F0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90185" y="422681"/>
            <a:ext cx="1067569" cy="84111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20E6CB-BE88-D874-CB07-2250369FFAEF}"/>
              </a:ext>
            </a:extLst>
          </p:cNvPr>
          <p:cNvSpPr/>
          <p:nvPr/>
        </p:nvSpPr>
        <p:spPr>
          <a:xfrm>
            <a:off x="-31898" y="4699590"/>
            <a:ext cx="12223897" cy="2158409"/>
          </a:xfrm>
          <a:custGeom>
            <a:avLst/>
            <a:gdLst>
              <a:gd name="connsiteX0" fmla="*/ 0 w 12192000"/>
              <a:gd name="connsiteY0" fmla="*/ 0 h 1632098"/>
              <a:gd name="connsiteX1" fmla="*/ 12192000 w 12192000"/>
              <a:gd name="connsiteY1" fmla="*/ 0 h 1632098"/>
              <a:gd name="connsiteX2" fmla="*/ 12192000 w 12192000"/>
              <a:gd name="connsiteY2" fmla="*/ 1632098 h 1632098"/>
              <a:gd name="connsiteX3" fmla="*/ 0 w 12192000"/>
              <a:gd name="connsiteY3" fmla="*/ 1632098 h 1632098"/>
              <a:gd name="connsiteX4" fmla="*/ 0 w 12192000"/>
              <a:gd name="connsiteY4" fmla="*/ 0 h 1632098"/>
              <a:gd name="connsiteX0" fmla="*/ 0 w 12192000"/>
              <a:gd name="connsiteY0" fmla="*/ 0 h 1632098"/>
              <a:gd name="connsiteX1" fmla="*/ 12149470 w 12192000"/>
              <a:gd name="connsiteY1" fmla="*/ 691116 h 1632098"/>
              <a:gd name="connsiteX2" fmla="*/ 12192000 w 12192000"/>
              <a:gd name="connsiteY2" fmla="*/ 1632098 h 1632098"/>
              <a:gd name="connsiteX3" fmla="*/ 0 w 12192000"/>
              <a:gd name="connsiteY3" fmla="*/ 1632098 h 1632098"/>
              <a:gd name="connsiteX4" fmla="*/ 0 w 12192000"/>
              <a:gd name="connsiteY4" fmla="*/ 0 h 1632098"/>
              <a:gd name="connsiteX0" fmla="*/ 0 w 12223897"/>
              <a:gd name="connsiteY0" fmla="*/ 0 h 2158409"/>
              <a:gd name="connsiteX1" fmla="*/ 12181367 w 12223897"/>
              <a:gd name="connsiteY1" fmla="*/ 1217427 h 2158409"/>
              <a:gd name="connsiteX2" fmla="*/ 12223897 w 12223897"/>
              <a:gd name="connsiteY2" fmla="*/ 2158409 h 2158409"/>
              <a:gd name="connsiteX3" fmla="*/ 31897 w 12223897"/>
              <a:gd name="connsiteY3" fmla="*/ 2158409 h 2158409"/>
              <a:gd name="connsiteX4" fmla="*/ 0 w 12223897"/>
              <a:gd name="connsiteY4" fmla="*/ 0 h 215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3897" h="2158409">
                <a:moveTo>
                  <a:pt x="0" y="0"/>
                </a:moveTo>
                <a:lnTo>
                  <a:pt x="12181367" y="1217427"/>
                </a:lnTo>
                <a:lnTo>
                  <a:pt x="12223897" y="2158409"/>
                </a:lnTo>
                <a:lnTo>
                  <a:pt x="31897" y="2158409"/>
                </a:lnTo>
                <a:lnTo>
                  <a:pt x="0" y="0"/>
                </a:lnTo>
                <a:close/>
              </a:path>
            </a:pathLst>
          </a:custGeom>
          <a:solidFill>
            <a:srgbClr val="8406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2BA63-6CC6-D19D-9762-04A2C11615AC}"/>
              </a:ext>
            </a:extLst>
          </p:cNvPr>
          <p:cNvSpPr txBox="1"/>
          <p:nvPr/>
        </p:nvSpPr>
        <p:spPr>
          <a:xfrm>
            <a:off x="2357220" y="5667154"/>
            <a:ext cx="7477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DEPARTMENT OF COMPUTER SCIENCE</a:t>
            </a:r>
          </a:p>
          <a:p>
            <a:pPr algn="ctr"/>
            <a:r>
              <a:rPr lang="en-US" sz="3600" b="1" dirty="0"/>
              <a:t>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2117673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FD82EB2-7FEF-1F77-26C9-EE8CC5686ADD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latin typeface="Anime Ace 2.0 BB" panose="02000503000000020004" pitchFamily="2" charset="0"/>
              </a:rPr>
              <a:t>TECHNOTHON- 2023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47CD9-EDF5-160A-0A8C-E1F55B4C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9ADF6-30CE-ECA7-63C0-6ABEC0ABAC09}"/>
              </a:ext>
            </a:extLst>
          </p:cNvPr>
          <p:cNvSpPr txBox="1"/>
          <p:nvPr/>
        </p:nvSpPr>
        <p:spPr>
          <a:xfrm>
            <a:off x="3421912" y="2644170"/>
            <a:ext cx="5348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ubbleGum" panose="00000400000000000000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91236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FD82EB2-7FEF-1F77-26C9-EE8CC5686ADD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nime Ace 2.0 BB" panose="02000503000000020004" pitchFamily="2" charset="0"/>
                <a:ea typeface="+mj-ea"/>
                <a:cs typeface="+mj-cs"/>
              </a:rPr>
              <a:t>TECHNOTHON- 2023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47CD9-EDF5-160A-0A8C-E1F55B4C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F3AA7-D521-D4B7-992A-17186D966EB4}"/>
              </a:ext>
            </a:extLst>
          </p:cNvPr>
          <p:cNvSpPr txBox="1"/>
          <p:nvPr/>
        </p:nvSpPr>
        <p:spPr>
          <a:xfrm>
            <a:off x="723014" y="1509823"/>
            <a:ext cx="74693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Team Name – </a:t>
            </a:r>
            <a:r>
              <a:rPr lang="en-US" sz="3200" dirty="0" err="1"/>
              <a:t>Team.apk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Name of team members – </a:t>
            </a:r>
            <a:r>
              <a:rPr lang="en-US" sz="3200" b="1" dirty="0">
                <a:latin typeface="Britannic Bold" panose="020B0903060703020204" pitchFamily="34" charset="0"/>
              </a:rPr>
              <a:t>A</a:t>
            </a:r>
            <a:r>
              <a:rPr lang="en-US" sz="3200" dirty="0"/>
              <a:t>man Dogra</a:t>
            </a:r>
          </a:p>
          <a:p>
            <a:r>
              <a:rPr lang="en-US" sz="3200" dirty="0"/>
              <a:t>				        </a:t>
            </a:r>
            <a:r>
              <a:rPr lang="en-US" sz="3200" b="1" dirty="0">
                <a:latin typeface="Britannic Bold" panose="020B0903060703020204" pitchFamily="34" charset="0"/>
              </a:rPr>
              <a:t>P</a:t>
            </a:r>
            <a:r>
              <a:rPr lang="en-US" sz="3200" dirty="0"/>
              <a:t>rabal Sharma</a:t>
            </a:r>
          </a:p>
          <a:p>
            <a:r>
              <a:rPr lang="en-US" sz="3200" dirty="0"/>
              <a:t>				        </a:t>
            </a:r>
            <a:r>
              <a:rPr lang="en-US" sz="3200" b="1" dirty="0" err="1">
                <a:latin typeface="Britannic Bold" panose="020B0903060703020204" pitchFamily="34" charset="0"/>
              </a:rPr>
              <a:t>K</a:t>
            </a:r>
            <a:r>
              <a:rPr lang="en-US" sz="3200" dirty="0" err="1"/>
              <a:t>ishan</a:t>
            </a:r>
            <a:r>
              <a:rPr lang="en-US" sz="3200" dirty="0"/>
              <a:t> Tripathi</a:t>
            </a:r>
          </a:p>
          <a:p>
            <a:endParaRPr lang="en-US" sz="3200" dirty="0"/>
          </a:p>
          <a:p>
            <a:r>
              <a:rPr lang="en-US" sz="3200" dirty="0"/>
              <a:t>City, State –Greater Noida , U.P.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120A4-5D23-DD1C-BEB3-FDDFFCB1B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14" y="1707668"/>
            <a:ext cx="3640509" cy="36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19E18D-AE9D-805C-C0DE-07DBA3BFFF5F}"/>
              </a:ext>
            </a:extLst>
          </p:cNvPr>
          <p:cNvGrpSpPr/>
          <p:nvPr/>
        </p:nvGrpSpPr>
        <p:grpSpPr>
          <a:xfrm>
            <a:off x="998553" y="1481700"/>
            <a:ext cx="10194893" cy="5376300"/>
            <a:chOff x="1478383" y="794467"/>
            <a:chExt cx="10194893" cy="53763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CE9F0A-0C59-D735-C320-03BC8AEF2599}"/>
                </a:ext>
              </a:extLst>
            </p:cNvPr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36CC7A-1627-CD3B-45C1-720C85C04A33}"/>
                </a:ext>
              </a:extLst>
            </p:cNvPr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D490A2-76FB-7225-561E-27EAF4B1A5F5}"/>
                </a:ext>
              </a:extLst>
            </p:cNvPr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111435-C1B5-461C-1F49-D0AFF9FA14D4}"/>
                </a:ext>
              </a:extLst>
            </p:cNvPr>
            <p:cNvSpPr/>
            <p:nvPr/>
          </p:nvSpPr>
          <p:spPr>
            <a:xfrm>
              <a:off x="7601616" y="2058461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E5686C-66E0-6B7C-641C-A8783A3E293A}"/>
                </a:ext>
              </a:extLst>
            </p:cNvPr>
            <p:cNvSpPr/>
            <p:nvPr/>
          </p:nvSpPr>
          <p:spPr>
            <a:xfrm>
              <a:off x="7981391" y="3080845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6131FF-2C0D-4820-EDA5-880F44AE3192}"/>
                </a:ext>
              </a:extLst>
            </p:cNvPr>
            <p:cNvSpPr/>
            <p:nvPr/>
          </p:nvSpPr>
          <p:spPr>
            <a:xfrm>
              <a:off x="7601615" y="4103228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2137214-FBA3-06AE-0311-988CDF52C226}"/>
                </a:ext>
              </a:extLst>
            </p:cNvPr>
            <p:cNvSpPr/>
            <p:nvPr/>
          </p:nvSpPr>
          <p:spPr>
            <a:xfrm>
              <a:off x="7062594" y="5125612"/>
              <a:ext cx="3691885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9A7124-8174-0D57-3D16-AC9DF087E26B}"/>
                </a:ext>
              </a:extLst>
            </p:cNvPr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35A03C-DB55-F1F7-B51E-954EC7CCBCDE}"/>
                </a:ext>
              </a:extLst>
            </p:cNvPr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395DE-32F3-8CDA-A23D-08428BC06B96}"/>
                </a:ext>
              </a:extLst>
            </p:cNvPr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0E95AB-7FAA-DE43-DF7D-8FC94ED3DE50}"/>
                </a:ext>
              </a:extLst>
            </p:cNvPr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E96884-A3F9-7480-278D-C71EE40EB298}"/>
                </a:ext>
              </a:extLst>
            </p:cNvPr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29BA2F-CE72-26C7-962B-C755B2519EA3}"/>
                </a:ext>
              </a:extLst>
            </p:cNvPr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6810FB-5B2F-4D20-C1AE-7C5346CD3BE7}"/>
                </a:ext>
              </a:extLst>
            </p:cNvPr>
            <p:cNvCxnSpPr>
              <a:stCxn id="11" idx="6"/>
              <a:endCxn id="5" idx="1"/>
            </p:cNvCxnSpPr>
            <p:nvPr/>
          </p:nvCxnSpPr>
          <p:spPr>
            <a:xfrm>
              <a:off x="5663172" y="1437850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301308-AC82-E6E7-2B9C-310E9F22D78C}"/>
                </a:ext>
              </a:extLst>
            </p:cNvPr>
            <p:cNvCxnSpPr>
              <a:cxnSpLocks/>
              <a:stCxn id="12" idx="6"/>
              <a:endCxn id="6" idx="1"/>
            </p:cNvCxnSpPr>
            <p:nvPr/>
          </p:nvCxnSpPr>
          <p:spPr>
            <a:xfrm>
              <a:off x="6474580" y="2460234"/>
              <a:ext cx="11270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0361EB-9C1F-4071-2FF2-127B2E4C9EB5}"/>
                </a:ext>
              </a:extLst>
            </p:cNvPr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6670037" y="3482617"/>
              <a:ext cx="1311354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20F326-1683-8F4A-63D8-27661324F140}"/>
                </a:ext>
              </a:extLst>
            </p:cNvPr>
            <p:cNvCxnSpPr>
              <a:cxnSpLocks/>
              <a:stCxn id="14" idx="6"/>
              <a:endCxn id="8" idx="1"/>
            </p:cNvCxnSpPr>
            <p:nvPr/>
          </p:nvCxnSpPr>
          <p:spPr>
            <a:xfrm>
              <a:off x="6490455" y="4505001"/>
              <a:ext cx="1111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3F3693-A869-FC1C-9502-7F7353DA3252}"/>
                </a:ext>
              </a:extLst>
            </p:cNvPr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5663172" y="5527384"/>
              <a:ext cx="1399422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DB67D5-0212-6DD7-DCAA-05A9152B9B6A}"/>
                </a:ext>
              </a:extLst>
            </p:cNvPr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72FD640-01FE-8FC5-ECA3-FB5EDBBFD882}"/>
                </a:ext>
              </a:extLst>
            </p:cNvPr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D74352-B7A9-2AC6-A8DB-C8B6E9A10035}"/>
                </a:ext>
              </a:extLst>
            </p:cNvPr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478750-AEAA-5E46-DF57-445C83B531EC}"/>
                </a:ext>
              </a:extLst>
            </p:cNvPr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84D11C-B2D3-DFEF-88FE-AC267B19836F}"/>
                </a:ext>
              </a:extLst>
            </p:cNvPr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B18148E-78A8-DFAB-6690-CB12889405CD}"/>
                </a:ext>
              </a:extLst>
            </p:cNvPr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B255928-7DD0-DCB4-8167-431AF4AF998B}"/>
                </a:ext>
              </a:extLst>
            </p:cNvPr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D1908F-B9E4-F7D7-9A1B-43D188C8D3D7}"/>
                </a:ext>
              </a:extLst>
            </p:cNvPr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7AB0FF4-9FCA-BBAE-D273-B35537FFD040}"/>
                </a:ext>
              </a:extLst>
            </p:cNvPr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83D3B6-9586-9ADB-897E-FEB74D3545A1}"/>
                </a:ext>
              </a:extLst>
            </p:cNvPr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BF4269-8DD8-341D-6FAC-AD352F43130A}"/>
                </a:ext>
              </a:extLst>
            </p:cNvPr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7" name="Graphic 36" descr="Single gear">
              <a:extLst>
                <a:ext uri="{FF2B5EF4-FFF2-40B4-BE49-F238E27FC236}">
                  <a16:creationId xmlns:a16="http://schemas.microsoft.com/office/drawing/2014/main" id="{18254463-C5AE-8B5E-2C9F-8E74072C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38" name="Graphic 37" descr="Stopwatch">
              <a:extLst>
                <a:ext uri="{FF2B5EF4-FFF2-40B4-BE49-F238E27FC236}">
                  <a16:creationId xmlns:a16="http://schemas.microsoft.com/office/drawing/2014/main" id="{1BD7521F-5C29-DDF3-D69A-3981591A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39" name="Graphic 38" descr="Lightbulb">
              <a:extLst>
                <a:ext uri="{FF2B5EF4-FFF2-40B4-BE49-F238E27FC236}">
                  <a16:creationId xmlns:a16="http://schemas.microsoft.com/office/drawing/2014/main" id="{FDADCFF8-01B3-DA99-E26E-D3FDDA8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20599" y="4754517"/>
              <a:ext cx="360000" cy="360000"/>
            </a:xfrm>
            <a:prstGeom prst="rect">
              <a:avLst/>
            </a:prstGeom>
          </p:spPr>
        </p:pic>
        <p:pic>
          <p:nvPicPr>
            <p:cNvPr id="40" name="Graphic 39" descr="Head with Gears">
              <a:extLst>
                <a:ext uri="{FF2B5EF4-FFF2-40B4-BE49-F238E27FC236}">
                  <a16:creationId xmlns:a16="http://schemas.microsoft.com/office/drawing/2014/main" id="{42D5F1DD-D8AE-70DB-2F74-94AA215EC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34293A-7D3D-A20E-071E-1363A56FFA83}"/>
                </a:ext>
              </a:extLst>
            </p:cNvPr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2ABBDB-075E-C74D-38F3-B6DB40A64D3D}"/>
                </a:ext>
              </a:extLst>
            </p:cNvPr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3992F2-2D85-554D-C15A-A165E06141B8}"/>
                </a:ext>
              </a:extLst>
            </p:cNvPr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A261FD-1699-2177-B8BD-88C91FDCF70E}"/>
                </a:ext>
              </a:extLst>
            </p:cNvPr>
            <p:cNvSpPr txBox="1"/>
            <p:nvPr/>
          </p:nvSpPr>
          <p:spPr>
            <a:xfrm>
              <a:off x="8299670" y="1152986"/>
              <a:ext cx="12177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 PROBLEM </a:t>
              </a:r>
            </a:p>
            <a:p>
              <a:r>
                <a:rPr lang="en-IN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STATEMENT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0ED090C-6BD2-0C57-C5BB-DB5220F980F3}"/>
                </a:ext>
              </a:extLst>
            </p:cNvPr>
            <p:cNvSpPr txBox="1"/>
            <p:nvPr/>
          </p:nvSpPr>
          <p:spPr>
            <a:xfrm>
              <a:off x="8838692" y="2167843"/>
              <a:ext cx="12177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PROPOSED </a:t>
              </a:r>
            </a:p>
            <a:p>
              <a:r>
                <a:rPr lang="en-IN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SOLUTION</a:t>
              </a:r>
              <a:endParaRPr lang="en-IN" sz="1000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AF845-6EFB-D1D0-ED86-B35C3F2C4528}"/>
                </a:ext>
              </a:extLst>
            </p:cNvPr>
            <p:cNvSpPr txBox="1"/>
            <p:nvPr/>
          </p:nvSpPr>
          <p:spPr>
            <a:xfrm>
              <a:off x="9157581" y="3185192"/>
              <a:ext cx="1339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TECHNICAL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FEASIBILITY</a:t>
              </a:r>
              <a:endParaRPr lang="en-IN" sz="1600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0FA98A-A827-70C3-2716-772FE4B0AF1A}"/>
                </a:ext>
              </a:extLst>
            </p:cNvPr>
            <p:cNvSpPr txBox="1"/>
            <p:nvPr/>
          </p:nvSpPr>
          <p:spPr>
            <a:xfrm>
              <a:off x="8894043" y="4207028"/>
              <a:ext cx="1107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SOCIETAL</a:t>
              </a:r>
            </a:p>
            <a:p>
              <a:r>
                <a:rPr lang="en-IN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IMPACT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70DFFC-FE2A-798C-C299-E136CBBEB2BA}"/>
                </a:ext>
              </a:extLst>
            </p:cNvPr>
            <p:cNvSpPr txBox="1"/>
            <p:nvPr/>
          </p:nvSpPr>
          <p:spPr>
            <a:xfrm>
              <a:off x="8017096" y="5230921"/>
              <a:ext cx="1782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ENVIRONMENTAL</a:t>
              </a:r>
            </a:p>
            <a:p>
              <a:r>
                <a:rPr lang="en-IN" sz="1600" b="1" dirty="0">
                  <a:solidFill>
                    <a:schemeClr val="bg1"/>
                  </a:solidFill>
                  <a:latin typeface="Britannic Bold" panose="020B0903060703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SUSTAINABILITY</a:t>
              </a:r>
              <a:endParaRPr lang="en-IN" sz="1000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FA094BD2-AD52-6ACD-B133-04E703E5E5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61" y="2782990"/>
            <a:ext cx="2567941" cy="256794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F7035E2-4F2D-584C-1ACB-DAB5E8B930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16" y="1946357"/>
            <a:ext cx="742944" cy="41360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2191D31-9646-626E-5F09-7F993A6649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33" y="2851813"/>
            <a:ext cx="628856" cy="67182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0348DF4-881B-5556-20B3-85F7CD3677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48" y="3881142"/>
            <a:ext cx="686309" cy="73910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FF19AEF-A720-A1DA-DCEC-DE5E8A8CAB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15" y="5106117"/>
            <a:ext cx="633777" cy="21509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6186979-77E9-A9CF-6D65-8C995EE8AE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78" y="5829834"/>
            <a:ext cx="803546" cy="803546"/>
          </a:xfrm>
          <a:prstGeom prst="rect">
            <a:avLst/>
          </a:prstGeom>
        </p:spPr>
      </p:pic>
      <p:sp>
        <p:nvSpPr>
          <p:cNvPr id="69" name="Title 2">
            <a:extLst>
              <a:ext uri="{FF2B5EF4-FFF2-40B4-BE49-F238E27FC236}">
                <a16:creationId xmlns:a16="http://schemas.microsoft.com/office/drawing/2014/main" id="{A9114E44-6D2E-7A1F-BAAD-6D64B6CF3609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nime Ace 2.0 BB" panose="02000503000000020004" pitchFamily="2" charset="0"/>
                <a:ea typeface="+mj-ea"/>
                <a:cs typeface="+mj-cs"/>
              </a:rPr>
              <a:t>TECHNOTHON- 2023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6C99A85-356E-CF06-1306-8DAE1DBF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667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C5D4EC-01F7-ECF5-8170-CF66AA47C8D1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00305B-64B0-64BA-762A-D987075FB7F9}"/>
              </a:ext>
            </a:extLst>
          </p:cNvPr>
          <p:cNvSpPr/>
          <p:nvPr/>
        </p:nvSpPr>
        <p:spPr>
          <a:xfrm>
            <a:off x="3675204" y="1493360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11F44-A926-4D6B-E603-BB895460974F}"/>
              </a:ext>
            </a:extLst>
          </p:cNvPr>
          <p:cNvSpPr txBox="1"/>
          <p:nvPr/>
        </p:nvSpPr>
        <p:spPr>
          <a:xfrm>
            <a:off x="4883749" y="1493360"/>
            <a:ext cx="133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PROBLEM </a:t>
            </a:r>
          </a:p>
          <a:p>
            <a:r>
              <a:rPr lang="en-IN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STATEMENT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6014096-6DB1-081B-AAB2-6B6D5B308DA4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latin typeface="Anime Ace 2.0 BB" panose="02000503000000020004" pitchFamily="2" charset="0"/>
              </a:rPr>
              <a:t>TECHNOTHON- 2023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019BB-6AF5-1015-3202-F7054C69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31431-C8E3-0F42-36E0-5590501A2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76" y="1633579"/>
            <a:ext cx="742944" cy="413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4BDE9F-F7AD-E7F3-70F5-A14CFEEA9D69}"/>
              </a:ext>
            </a:extLst>
          </p:cNvPr>
          <p:cNvSpPr txBox="1"/>
          <p:nvPr/>
        </p:nvSpPr>
        <p:spPr>
          <a:xfrm>
            <a:off x="3600332" y="2607659"/>
            <a:ext cx="8286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legreya" pitchFamily="2" charset="0"/>
              </a:rPr>
              <a:t>Students lack access to a 24/7 quality education assistant.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legreya" pitchFamily="2" charset="0"/>
              </a:rPr>
              <a:t>Existing text assistants are limited in their ability to answer any question effectively.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legreya" pitchFamily="2" charset="0"/>
              </a:rPr>
              <a:t>Language models (LLMs) used for learning can provide incorrect, factually inaccurate, or biased answers.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legreya" pitchFamily="2" charset="0"/>
              </a:rPr>
              <a:t>Students face challenges in obtaining accurate and reliable information from language models.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legreya" pitchFamily="2" charset="0"/>
              </a:rPr>
              <a:t>Language models do not offer the opportunity for personalized guidance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7C9D3-DC63-CE80-3AA8-64B15C63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131"/>
            <a:ext cx="3814787" cy="38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2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C5D4EC-01F7-ECF5-8170-CF66AA47C8D1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6857F8-8C7E-6687-8F80-3DE642F823BF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5222"/>
              </a:gs>
              <a:gs pos="100000">
                <a:srgbClr val="FBA31A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7D7A0-C7D5-EFED-83B9-05CF733AD158}"/>
              </a:ext>
            </a:extLst>
          </p:cNvPr>
          <p:cNvSpPr/>
          <p:nvPr/>
        </p:nvSpPr>
        <p:spPr>
          <a:xfrm>
            <a:off x="3675350" y="1493359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2E47B-6810-567D-1491-960DF3524EB8}"/>
              </a:ext>
            </a:extLst>
          </p:cNvPr>
          <p:cNvSpPr txBox="1"/>
          <p:nvPr/>
        </p:nvSpPr>
        <p:spPr>
          <a:xfrm>
            <a:off x="4776522" y="1522915"/>
            <a:ext cx="133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PROPOSED </a:t>
            </a:r>
          </a:p>
          <a:p>
            <a:r>
              <a:rPr lang="en-IN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SOLUTION</a:t>
            </a:r>
            <a:endParaRPr lang="en-IN" sz="1050" b="1" dirty="0">
              <a:solidFill>
                <a:schemeClr val="bg1"/>
              </a:solidFill>
              <a:latin typeface="Britannic Bold" panose="020B0903060703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DEFB96-43D2-9D3D-F063-B3BFD8982FD1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latin typeface="Anime Ace 2.0 BB" panose="02000503000000020004" pitchFamily="2" charset="0"/>
              </a:rPr>
              <a:t>TECHNOTHON- 2023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19C536-1B3C-FE94-6AED-93AE23BD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643D7F-0664-8D17-DBE5-51C0DC9AE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66" y="1505341"/>
            <a:ext cx="628856" cy="671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288E18-DDC7-0C1A-B43D-A5CE0E3ADC67}"/>
              </a:ext>
            </a:extLst>
          </p:cNvPr>
          <p:cNvSpPr txBox="1"/>
          <p:nvPr/>
        </p:nvSpPr>
        <p:spPr>
          <a:xfrm>
            <a:off x="3960628" y="2679405"/>
            <a:ext cx="7857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legreya" pitchFamily="2" charset="0"/>
              </a:rPr>
              <a:t>Android chat app enabling students to ask questions on any topic and receive comprehensive explanations from the GPT-3.5 Turbo model.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legreya" pitchFamily="2" charset="0"/>
              </a:rPr>
              <a:t>Integration of teachers/mentors into the chat platform for personalized guidance and clarification of doubts.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Alegreya" pitchFamily="2" charset="0"/>
              </a:rPr>
              <a:t>User-friendly interface - easy for students to use &amp; learn on the go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B6239C-10DE-6921-7CA6-C2F77FB57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172" y="1815302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C5D4EC-01F7-ECF5-8170-CF66AA47C8D1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7D836D-16DB-635F-7A45-8092E91F97BD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6228F"/>
              </a:gs>
              <a:gs pos="100000">
                <a:srgbClr val="D3509D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CB2AC-D224-DBB5-6FC9-63656E87BECF}"/>
              </a:ext>
            </a:extLst>
          </p:cNvPr>
          <p:cNvSpPr/>
          <p:nvPr/>
        </p:nvSpPr>
        <p:spPr>
          <a:xfrm>
            <a:off x="3669327" y="1494608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C6F72-A7BA-903F-FB74-B50D6EDA5CA2}"/>
              </a:ext>
            </a:extLst>
          </p:cNvPr>
          <p:cNvSpPr txBox="1"/>
          <p:nvPr/>
        </p:nvSpPr>
        <p:spPr>
          <a:xfrm>
            <a:off x="4826504" y="1520488"/>
            <a:ext cx="147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ritannic Bold" panose="020B0903060703020204" pitchFamily="34" charset="0"/>
              </a:rPr>
              <a:t>TECHNICAL</a:t>
            </a:r>
          </a:p>
          <a:p>
            <a:r>
              <a:rPr lang="en-US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FEASIBILITY</a:t>
            </a:r>
            <a:endParaRPr lang="en-IN" b="1" dirty="0">
              <a:solidFill>
                <a:schemeClr val="bg1"/>
              </a:solidFill>
              <a:latin typeface="Britannic Bold" panose="020B0903060703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74AB426-503B-587D-F38E-0A847058385E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latin typeface="Anime Ace 2.0 BB" panose="02000503000000020004" pitchFamily="2" charset="0"/>
              </a:rPr>
              <a:t>TECHNOTHON- 2023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CCD715-8AE9-77C1-86CE-F032B1B1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9B285B-FA41-FE54-BC8D-0199B3F31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16" y="1494608"/>
            <a:ext cx="686309" cy="739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8C0F3D-F4E5-55AF-F2EE-E80F84D673D9}"/>
              </a:ext>
            </a:extLst>
          </p:cNvPr>
          <p:cNvSpPr txBox="1"/>
          <p:nvPr/>
        </p:nvSpPr>
        <p:spPr>
          <a:xfrm>
            <a:off x="3753293" y="2227578"/>
            <a:ext cx="8075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C23F97"/>
                </a:solidFill>
                <a:latin typeface="Alegreya" pitchFamily="2" charset="0"/>
              </a:rPr>
              <a:t>Android Studio</a:t>
            </a:r>
            <a:r>
              <a:rPr lang="en-US" sz="2400" dirty="0">
                <a:latin typeface="Alegreya" pitchFamily="2" charset="0"/>
              </a:rPr>
              <a:t>: Utilizing Android Studio, a widely-used integrated development environment (IDE) for Android app development, allows for efficient coding and debugging in Java and XML.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C23F97"/>
                </a:solidFill>
                <a:latin typeface="Alegreya" pitchFamily="2" charset="0"/>
              </a:rPr>
              <a:t>Firebase Integration</a:t>
            </a:r>
            <a:r>
              <a:rPr lang="en-US" sz="2400" dirty="0">
                <a:latin typeface="Alegreya" pitchFamily="2" charset="0"/>
              </a:rPr>
              <a:t>: Leveraging Firebase's robust platform provides seamless user authentication and real-time chat database functionality, enabling smooth communication between users and mentors.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C23F97"/>
                </a:solidFill>
                <a:latin typeface="Alegreya" pitchFamily="2" charset="0"/>
              </a:rPr>
              <a:t>GPT-3.5 Turbo Integration</a:t>
            </a:r>
            <a:r>
              <a:rPr lang="en-US" sz="2400" dirty="0">
                <a:latin typeface="Alegreya" pitchFamily="2" charset="0"/>
              </a:rPr>
              <a:t>: </a:t>
            </a:r>
            <a:r>
              <a:rPr lang="en-US" sz="2400" dirty="0" err="1">
                <a:latin typeface="Alegreya" pitchFamily="2" charset="0"/>
              </a:rPr>
              <a:t>OpenAI's</a:t>
            </a:r>
            <a:r>
              <a:rPr lang="en-US" sz="2400" dirty="0">
                <a:latin typeface="Alegreya" pitchFamily="2" charset="0"/>
              </a:rPr>
              <a:t> GPT-3.5 Turbo model can be integrated into the app using </a:t>
            </a:r>
            <a:r>
              <a:rPr lang="en-US" sz="2400" dirty="0" err="1">
                <a:latin typeface="Alegreya" pitchFamily="2" charset="0"/>
              </a:rPr>
              <a:t>OpenAI's</a:t>
            </a:r>
            <a:r>
              <a:rPr lang="en-US" sz="2400" dirty="0">
                <a:latin typeface="Alegreya" pitchFamily="2" charset="0"/>
              </a:rPr>
              <a:t> API, allowing for natural language processing and intelligent responses to user queries.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B77722-126E-C6BC-D22F-038AC9E91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9" y="2739280"/>
            <a:ext cx="3376945" cy="27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4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90BC94-53B8-1CBF-5FEA-7C5B61E67884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131627-3111-E934-467D-39E8CCFF8E30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73E8F"/>
              </a:gs>
              <a:gs pos="100000">
                <a:srgbClr val="6957A1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2CC36-F81C-BF1F-5D8A-1C3BD002A5BC}"/>
              </a:ext>
            </a:extLst>
          </p:cNvPr>
          <p:cNvSpPr/>
          <p:nvPr/>
        </p:nvSpPr>
        <p:spPr>
          <a:xfrm>
            <a:off x="3675351" y="1493361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068AA-E85F-0E74-74B6-D6104954DEB2}"/>
              </a:ext>
            </a:extLst>
          </p:cNvPr>
          <p:cNvSpPr txBox="1"/>
          <p:nvPr/>
        </p:nvSpPr>
        <p:spPr>
          <a:xfrm>
            <a:off x="4980948" y="1493361"/>
            <a:ext cx="121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SOCIETAL</a:t>
            </a:r>
          </a:p>
          <a:p>
            <a:r>
              <a:rPr lang="en-IN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IMPACT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EA1FA17-DED6-7D4C-A227-CAA71A3B90D5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latin typeface="Anime Ace 2.0 BB" panose="02000503000000020004" pitchFamily="2" charset="0"/>
              </a:rPr>
              <a:t>TECHNOTHON- 2023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BC1BE-67F3-75E2-D9B2-9E815CDE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1E88D-B4EC-334E-3FE5-0770ADA78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06" y="1702175"/>
            <a:ext cx="633777" cy="215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B93691-1EBF-DD4F-F0A4-FA0DBA44E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6" y="3185008"/>
            <a:ext cx="3395473" cy="1695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52BDAA-75A3-2384-BDE2-ADEDCCBA03FB}"/>
              </a:ext>
            </a:extLst>
          </p:cNvPr>
          <p:cNvSpPr txBox="1"/>
          <p:nvPr/>
        </p:nvSpPr>
        <p:spPr>
          <a:xfrm>
            <a:off x="3923414" y="2323858"/>
            <a:ext cx="8137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F71AF"/>
                </a:solidFill>
                <a:latin typeface="Alegreya" pitchFamily="2" charset="0"/>
              </a:rPr>
              <a:t>Accessible 24/7 learning support</a:t>
            </a:r>
            <a:r>
              <a:rPr lang="en-US" sz="2400" dirty="0">
                <a:latin typeface="Alegreya" pitchFamily="2" charset="0"/>
              </a:rPr>
              <a:t>: The app offers round-the-clock access to a quality education assistant, providing students with on-demand assistance for their learning needs.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F71AF"/>
                </a:solidFill>
                <a:latin typeface="Alegreya" pitchFamily="2" charset="0"/>
              </a:rPr>
              <a:t>Personalized learning experience</a:t>
            </a:r>
            <a:r>
              <a:rPr lang="en-US" sz="2400" dirty="0">
                <a:latin typeface="Alegreya" pitchFamily="2" charset="0"/>
              </a:rPr>
              <a:t>: Through the GPT-3.5 Turbo model, students can receive tailored explanations and guidance on any topic, promoting individualized learning paths.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F71AF"/>
                </a:solidFill>
                <a:latin typeface="Alegreya" pitchFamily="2" charset="0"/>
              </a:rPr>
              <a:t>Mentorship and collaboration</a:t>
            </a:r>
            <a:r>
              <a:rPr lang="en-US" sz="2400" dirty="0">
                <a:latin typeface="Alegreya" pitchFamily="2" charset="0"/>
              </a:rPr>
              <a:t>: The app facilitates mentorship by connecting students with registered teachers, fostering a collaborative learning environment and providing personalized guidance and support.</a:t>
            </a:r>
          </a:p>
        </p:txBody>
      </p:sp>
    </p:spTree>
    <p:extLst>
      <p:ext uri="{BB962C8B-B14F-4D97-AF65-F5344CB8AC3E}">
        <p14:creationId xmlns:p14="http://schemas.microsoft.com/office/powerpoint/2010/main" val="1484144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15276F-EAC2-CFE3-E12F-2CD9A6666278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B0DA4-F45C-602A-C6A1-6FD6D00BAE1E}"/>
              </a:ext>
            </a:extLst>
          </p:cNvPr>
          <p:cNvSpPr/>
          <p:nvPr/>
        </p:nvSpPr>
        <p:spPr>
          <a:xfrm>
            <a:off x="3600332" y="1413533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AA9"/>
              </a:gs>
              <a:gs pos="100000">
                <a:srgbClr val="00AED0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994179-93E4-7520-0E27-B0794B3B7566}"/>
              </a:ext>
            </a:extLst>
          </p:cNvPr>
          <p:cNvSpPr/>
          <p:nvPr/>
        </p:nvSpPr>
        <p:spPr>
          <a:xfrm>
            <a:off x="3675204" y="1493360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BBB08-63B7-3543-2AEA-6CC1CE1A6B42}"/>
              </a:ext>
            </a:extLst>
          </p:cNvPr>
          <p:cNvSpPr txBox="1"/>
          <p:nvPr/>
        </p:nvSpPr>
        <p:spPr>
          <a:xfrm>
            <a:off x="4694290" y="1537083"/>
            <a:ext cx="196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ENVIRONMENTAL</a:t>
            </a:r>
          </a:p>
          <a:p>
            <a:r>
              <a:rPr lang="en-IN" b="1" dirty="0">
                <a:solidFill>
                  <a:schemeClr val="bg1"/>
                </a:solidFill>
                <a:latin typeface="Britannic Bold" panose="020B0903060703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SUSTAINABILITY</a:t>
            </a:r>
            <a:endParaRPr lang="en-IN" sz="1050" b="1" dirty="0">
              <a:solidFill>
                <a:schemeClr val="bg1"/>
              </a:solidFill>
              <a:latin typeface="Britannic Bold" panose="020B0903060703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6E98CC-A8AB-17E9-7669-2472D22E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69" y="1429565"/>
            <a:ext cx="803546" cy="803546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84A706DB-4B62-ADB2-4FB1-3C5B26202E08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latin typeface="Anime Ace 2.0 BB" panose="02000503000000020004" pitchFamily="2" charset="0"/>
              </a:rPr>
              <a:t>TECHNOTHON- 2023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82FA7D-9699-369A-D89B-C1908A8A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805482-0FBF-2EE8-1CD2-4F51EAC1EFBA}"/>
              </a:ext>
            </a:extLst>
          </p:cNvPr>
          <p:cNvSpPr txBox="1"/>
          <p:nvPr/>
        </p:nvSpPr>
        <p:spPr>
          <a:xfrm>
            <a:off x="3675204" y="2292558"/>
            <a:ext cx="8149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AB1CD"/>
                </a:solidFill>
              </a:rPr>
              <a:t>Reduced paper consumption</a:t>
            </a:r>
            <a:r>
              <a:rPr lang="en-US" sz="2200" dirty="0"/>
              <a:t>: By providing an electronic platform for learning and assistance, the app helps reduce the need for printed materials, contributing to paper conservation and minimizing deforestation.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AB1CD"/>
                </a:solidFill>
              </a:rPr>
              <a:t>Energy-efficient learning</a:t>
            </a:r>
            <a:r>
              <a:rPr lang="en-US" sz="2200" dirty="0"/>
              <a:t>: Unlike traditional classroom settings, the app utilizes digital resources, reducing the energy consumption associated with physical infrastructure such as lighting, heating, and cooling.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AB1CD"/>
                </a:solidFill>
              </a:rPr>
              <a:t>Global reach, minimal carbon footprint</a:t>
            </a:r>
            <a:r>
              <a:rPr lang="en-US" sz="2200" dirty="0"/>
              <a:t>: The app enables students from anywhere to access educational support, eliminating the need for travel and reducing carbon emissions associated with commuting to physical learning centers.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9F6B36-76F0-F1F5-54AF-E9A878271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820"/>
            <a:ext cx="4199418" cy="41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15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55CEE2-2F85-D02E-FD2A-041DEF14D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5" y="655654"/>
            <a:ext cx="9974471" cy="6649647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50B904BA-08BB-B90A-58BD-510988DC65B3}"/>
              </a:ext>
            </a:extLst>
          </p:cNvPr>
          <p:cNvSpPr>
            <a:spLocks noGrp="1"/>
          </p:cNvSpPr>
          <p:nvPr/>
        </p:nvSpPr>
        <p:spPr>
          <a:xfrm>
            <a:off x="4101390" y="187580"/>
            <a:ext cx="5294142" cy="97868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latin typeface="Anime Ace 2.0 BB" panose="02000503000000020004" pitchFamily="2" charset="0"/>
              </a:rPr>
              <a:t>TECHNOTHON- 2023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04E2C-6923-8703-A650-37D83065A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76" y="-243"/>
            <a:ext cx="1071556" cy="1354328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0C3F9-BB59-1A9E-565C-5B4BA9995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04" y="1295018"/>
            <a:ext cx="509038" cy="5090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F97C67-9697-F516-B85F-C84BC053F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67" y="2441851"/>
            <a:ext cx="492051" cy="466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DB8468-AA08-9C72-7B91-862927254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97" y="3429000"/>
            <a:ext cx="698443" cy="712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80345D-99C6-6A23-8A3E-97879F74D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42" y="4491373"/>
            <a:ext cx="913957" cy="9139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FE6776-F0DB-190E-52ED-12E7B4E46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07" y="5742564"/>
            <a:ext cx="913958" cy="6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2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472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Alegreya</vt:lpstr>
      <vt:lpstr>Anime Ace 2.0 BB</vt:lpstr>
      <vt:lpstr>Arial</vt:lpstr>
      <vt:lpstr>Britannic Bold</vt:lpstr>
      <vt:lpstr>BubbleGum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GALGOTIAS COLLEGE OF ENGINEERING AND TECHNOLOGY</dc:title>
  <dc:creator>Prabal Sharma</dc:creator>
  <cp:lastModifiedBy>Prabal Sharma</cp:lastModifiedBy>
  <cp:revision>2</cp:revision>
  <dcterms:created xsi:type="dcterms:W3CDTF">2023-05-18T06:13:27Z</dcterms:created>
  <dcterms:modified xsi:type="dcterms:W3CDTF">2023-05-18T08:41:37Z</dcterms:modified>
</cp:coreProperties>
</file>