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821" r:id="rId3"/>
    <p:sldId id="723" r:id="rId4"/>
    <p:sldId id="928" r:id="rId5"/>
    <p:sldId id="932" r:id="rId6"/>
    <p:sldId id="929" r:id="rId7"/>
    <p:sldId id="931" r:id="rId8"/>
    <p:sldId id="933" r:id="rId9"/>
    <p:sldId id="930" r:id="rId10"/>
    <p:sldId id="778" r:id="rId11"/>
  </p:sldIdLst>
  <p:sldSz cx="9144000" cy="6858000" type="overhead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1" userDrawn="1">
          <p15:clr>
            <a:srgbClr val="A4A3A4"/>
          </p15:clr>
        </p15:guide>
        <p15:guide id="2" pos="45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ing" initials="x" lastIdx="4" clrIdx="0">
    <p:extLst>
      <p:ext uri="{19B8F6BF-5375-455C-9EA6-DF929625EA0E}">
        <p15:presenceInfo xmlns:p15="http://schemas.microsoft.com/office/powerpoint/2012/main" userId="xi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4343C"/>
    <a:srgbClr val="3333FF"/>
    <a:srgbClr val="000000"/>
    <a:srgbClr val="B0252A"/>
    <a:srgbClr val="00B0F0"/>
    <a:srgbClr val="DB5359"/>
    <a:srgbClr val="92D050"/>
    <a:srgbClr val="D9EFC2"/>
    <a:srgbClr val="FFE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8" autoAdjust="0"/>
    <p:restoredTop sz="76813" autoAdjust="0"/>
  </p:normalViewPr>
  <p:slideViewPr>
    <p:cSldViewPr>
      <p:cViewPr varScale="1">
        <p:scale>
          <a:sx n="66" d="100"/>
          <a:sy n="66" d="100"/>
        </p:scale>
        <p:origin x="1872" y="53"/>
      </p:cViewPr>
      <p:guideLst>
        <p:guide orient="horz" pos="1661"/>
        <p:guide pos="4558"/>
      </p:guideLst>
    </p:cSldViewPr>
  </p:slideViewPr>
  <p:outlineViewPr>
    <p:cViewPr>
      <p:scale>
        <a:sx n="33" d="100"/>
        <a:sy n="33" d="100"/>
      </p:scale>
      <p:origin x="0" y="18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C291150-0C13-4B97-B98E-62D09277D255}" type="datetimeFigureOut">
              <a:rPr lang="zh-CN" altLang="en-US"/>
              <a:pPr>
                <a:defRPr/>
              </a:pPr>
              <a:t>2022/7/30</a:t>
            </a:fld>
            <a:endParaRPr lang="en-US" altLang="zh-CN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878F0DD-C517-472F-A349-E92FF99B64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22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43E55CD-7873-46E0-9DBB-E2A8B5FED86C}" type="datetimeFigureOut">
              <a:rPr lang="zh-CN" altLang="en-US"/>
              <a:pPr>
                <a:defRPr/>
              </a:pPr>
              <a:t>2022/7/30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DC11F4D-F564-447C-A7A1-7DFCF35D65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296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6557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5883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811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图是肿瘤检测，先把一个图分成</a:t>
            </a:r>
            <a:r>
              <a:rPr lang="en-US" altLang="zh-CN" dirty="0"/>
              <a:t>tile</a:t>
            </a:r>
            <a:r>
              <a:rPr lang="zh-CN" altLang="en-US" dirty="0"/>
              <a:t>，然后识别其中肿瘤区域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图是识别后的肿瘤图进行切片，但是发现其颜色因为染色的人工差异，导致颜色分布不均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图是使用</a:t>
            </a:r>
            <a:r>
              <a:rPr lang="en-US" altLang="zh-CN" dirty="0" err="1"/>
              <a:t>Macenko</a:t>
            </a:r>
            <a:r>
              <a:rPr lang="zh-CN" altLang="en-US" dirty="0"/>
              <a:t>方法进行颜色归一化，并对相关图像打上</a:t>
            </a:r>
            <a:r>
              <a:rPr lang="en-US" altLang="zh-CN" dirty="0"/>
              <a:t>MSI</a:t>
            </a:r>
            <a:r>
              <a:rPr lang="zh-CN" altLang="en-US" dirty="0"/>
              <a:t>和</a:t>
            </a:r>
            <a:r>
              <a:rPr lang="en-US" altLang="zh-CN" dirty="0"/>
              <a:t>MSS</a:t>
            </a:r>
            <a:r>
              <a:rPr lang="zh-CN" altLang="en-US" dirty="0"/>
              <a:t>标签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图是使用预训练好的</a:t>
            </a:r>
            <a:r>
              <a:rPr lang="en-US" altLang="zh-CN" dirty="0"/>
              <a:t>Resnet-18</a:t>
            </a:r>
            <a:r>
              <a:rPr lang="zh-CN" altLang="en-US" dirty="0"/>
              <a:t>，只训练最后</a:t>
            </a:r>
            <a:r>
              <a:rPr lang="en-US" altLang="zh-CN" dirty="0"/>
              <a:t>10</a:t>
            </a:r>
            <a:r>
              <a:rPr lang="zh-CN" altLang="en-US" dirty="0"/>
              <a:t>层，其余冻结</a:t>
            </a:r>
            <a:endParaRPr lang="en-US" altLang="zh-CN" dirty="0"/>
          </a:p>
          <a:p>
            <a:r>
              <a:rPr lang="en-US" altLang="zh-CN" dirty="0"/>
              <a:t>E</a:t>
            </a:r>
            <a:r>
              <a:rPr lang="zh-CN" altLang="en-US" dirty="0"/>
              <a:t>图是根据一个病人的所有</a:t>
            </a:r>
            <a:r>
              <a:rPr lang="en-US" altLang="zh-CN" dirty="0"/>
              <a:t>tiles</a:t>
            </a:r>
            <a:r>
              <a:rPr lang="zh-CN" altLang="en-US" dirty="0"/>
              <a:t>进行预测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908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图是肿瘤检测，先把一个图分成</a:t>
            </a:r>
            <a:r>
              <a:rPr lang="en-US" altLang="zh-CN" dirty="0"/>
              <a:t>tile</a:t>
            </a:r>
            <a:r>
              <a:rPr lang="zh-CN" altLang="en-US" dirty="0"/>
              <a:t>，然后识别其中肿瘤区域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图是识别后的肿瘤图进行切片，但是发现其颜色因为染色的人工差异，导致颜色分布不均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图是使用</a:t>
            </a:r>
            <a:r>
              <a:rPr lang="en-US" altLang="zh-CN" dirty="0" err="1"/>
              <a:t>Macenko</a:t>
            </a:r>
            <a:r>
              <a:rPr lang="zh-CN" altLang="en-US" dirty="0"/>
              <a:t>方法进行颜色归一化，并对相关图像打上</a:t>
            </a:r>
            <a:r>
              <a:rPr lang="en-US" altLang="zh-CN" dirty="0"/>
              <a:t>MSI</a:t>
            </a:r>
            <a:r>
              <a:rPr lang="zh-CN" altLang="en-US" dirty="0"/>
              <a:t>和</a:t>
            </a:r>
            <a:r>
              <a:rPr lang="en-US" altLang="zh-CN" dirty="0"/>
              <a:t>MSS</a:t>
            </a:r>
            <a:r>
              <a:rPr lang="zh-CN" altLang="en-US" dirty="0"/>
              <a:t>标签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图是使用预训练好的</a:t>
            </a:r>
            <a:r>
              <a:rPr lang="en-US" altLang="zh-CN" dirty="0"/>
              <a:t>Resnet-18</a:t>
            </a:r>
            <a:r>
              <a:rPr lang="zh-CN" altLang="en-US" dirty="0"/>
              <a:t>，只训练最后</a:t>
            </a:r>
            <a:r>
              <a:rPr lang="en-US" altLang="zh-CN" dirty="0"/>
              <a:t>10</a:t>
            </a:r>
            <a:r>
              <a:rPr lang="zh-CN" altLang="en-US" dirty="0"/>
              <a:t>层，其余冻结</a:t>
            </a:r>
            <a:endParaRPr lang="en-US" altLang="zh-CN" dirty="0"/>
          </a:p>
          <a:p>
            <a:r>
              <a:rPr lang="en-US" altLang="zh-CN" dirty="0"/>
              <a:t>E</a:t>
            </a:r>
            <a:r>
              <a:rPr lang="zh-CN" altLang="en-US" dirty="0"/>
              <a:t>图是根据一个病人的所有</a:t>
            </a:r>
            <a:r>
              <a:rPr lang="en-US" altLang="zh-CN" dirty="0"/>
              <a:t>tiles</a:t>
            </a:r>
            <a:r>
              <a:rPr lang="zh-CN" altLang="en-US" dirty="0"/>
              <a:t>进行预测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0242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AB</a:t>
            </a:r>
            <a:r>
              <a:rPr lang="zh-CN" altLang="en-US" dirty="0"/>
              <a:t>图是肿瘤区域预测后的</a:t>
            </a:r>
            <a:r>
              <a:rPr lang="en-US" altLang="zh-CN" dirty="0"/>
              <a:t>MSS</a:t>
            </a:r>
            <a:r>
              <a:rPr lang="zh-CN" altLang="en-US" dirty="0"/>
              <a:t>与</a:t>
            </a:r>
            <a:r>
              <a:rPr lang="en-US" altLang="zh-CN" dirty="0"/>
              <a:t>MSI</a:t>
            </a:r>
            <a:r>
              <a:rPr lang="zh-CN" altLang="en-US" dirty="0"/>
              <a:t>分布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图是测试表示图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图是患者等级的</a:t>
            </a:r>
            <a:r>
              <a:rPr lang="en-US" altLang="zh-CN" dirty="0"/>
              <a:t>AUC</a:t>
            </a:r>
            <a:r>
              <a:rPr lang="zh-CN" altLang="en-US" dirty="0"/>
              <a:t>测试</a:t>
            </a:r>
            <a:endParaRPr lang="en-US" altLang="zh-CN" dirty="0"/>
          </a:p>
          <a:p>
            <a:r>
              <a:rPr lang="en-US" altLang="zh-CN" dirty="0"/>
              <a:t>E</a:t>
            </a:r>
            <a:r>
              <a:rPr lang="zh-CN" altLang="en-US" dirty="0"/>
              <a:t>图是</a:t>
            </a:r>
            <a:r>
              <a:rPr lang="en-US" altLang="zh-CN" dirty="0" err="1"/>
              <a:t>MSIness</a:t>
            </a:r>
            <a:r>
              <a:rPr lang="zh-CN" altLang="en-US" dirty="0"/>
              <a:t>（预测中</a:t>
            </a:r>
            <a:r>
              <a:rPr lang="en-US" altLang="zh-CN" dirty="0"/>
              <a:t>MSI</a:t>
            </a:r>
            <a:r>
              <a:rPr lang="zh-CN" altLang="en-US" dirty="0"/>
              <a:t>块的比例）与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inionPro-Regular"/>
              </a:rPr>
              <a:t>transcriptomic and immunohistochemical data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MinionPro-Regular"/>
              </a:rPr>
              <a:t>在测试集上的相关性</a:t>
            </a:r>
            <a:endParaRPr lang="en-US" altLang="zh-CN" sz="1800" dirty="0">
              <a:solidFill>
                <a:srgbClr val="000000"/>
              </a:solidFill>
              <a:effectLst/>
              <a:latin typeface="MinionPro-Regular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MinionPro-Regular"/>
              </a:rPr>
              <a:t>其次在空间上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inionPro-Regular"/>
              </a:rPr>
              <a:t>MSI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MinionPro-Regular"/>
              </a:rPr>
              <a:t>与低分化和淋巴细胞丰富的肿瘤区域重叠（和病理学知识一致）</a:t>
            </a:r>
            <a:endParaRPr lang="en-US" altLang="zh-CN" sz="1800" dirty="0">
              <a:solidFill>
                <a:srgbClr val="000000"/>
              </a:solidFill>
              <a:effectLst/>
              <a:latin typeface="MinionPro-Regular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2604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图是在某些数据集上训练在某些测试集上进行测测试的结果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图是某个</a:t>
            </a:r>
            <a:r>
              <a:rPr lang="en-US" altLang="zh-CN" dirty="0"/>
              <a:t>slide</a:t>
            </a:r>
            <a:r>
              <a:rPr lang="zh-CN" altLang="en-US" dirty="0"/>
              <a:t>中有效块数对</a:t>
            </a:r>
            <a:r>
              <a:rPr lang="en-US" altLang="zh-CN" dirty="0"/>
              <a:t>MSI</a:t>
            </a:r>
            <a:r>
              <a:rPr lang="zh-CN" altLang="en-US" dirty="0"/>
              <a:t>预测效果的影响，可以看出在</a:t>
            </a:r>
            <a:r>
              <a:rPr lang="en-US" altLang="zh-CN" dirty="0"/>
              <a:t>100</a:t>
            </a:r>
            <a:r>
              <a:rPr lang="zh-CN" altLang="en-US" dirty="0"/>
              <a:t>左右时便趋于稳定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图是每个病人有效的块数的分布图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图是</a:t>
            </a:r>
            <a:r>
              <a:rPr lang="en-US" altLang="zh-CN" dirty="0" err="1"/>
              <a:t>MSIness</a:t>
            </a:r>
            <a:r>
              <a:rPr lang="zh-CN" altLang="en-US" dirty="0"/>
              <a:t>与病人生存期的相关度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328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12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072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6" name="Rectangle 1039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584" y="2122488"/>
            <a:ext cx="7772400" cy="4114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2263" y="765175"/>
            <a:ext cx="1947862" cy="5472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765175"/>
            <a:ext cx="5692775" cy="5472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765175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7088" y="212248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9488" y="212248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27088" y="765175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27088" y="212248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89488" y="212248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27088" y="425608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89488" y="4256088"/>
            <a:ext cx="3810000" cy="1981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11469684"/>
      </p:ext>
    </p:extLst>
  </p:cSld>
  <p:clrMapOvr>
    <a:masterClrMapping/>
  </p:clrMapOvr>
  <p:transition spd="slow" advClick="0" advTm="500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0803129"/>
      </p:ext>
    </p:extLst>
  </p:cSld>
  <p:clrMapOvr>
    <a:masterClrMapping/>
  </p:clrMapOvr>
  <p:transition spd="slow" advClick="0" advTm="500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1147762"/>
      </p:ext>
    </p:extLst>
  </p:cSld>
  <p:clrMapOvr>
    <a:masterClrMapping/>
  </p:clrMapOvr>
  <p:transition spd="slow" advClick="0" advTm="500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0810636"/>
      </p:ext>
    </p:extLst>
  </p:cSld>
  <p:clrMapOvr>
    <a:masterClrMapping/>
  </p:clrMapOvr>
  <p:transition spd="slow" advClick="0" advTm="500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2168860"/>
      </p:ext>
    </p:extLst>
  </p:cSld>
  <p:clrMapOvr>
    <a:masterClrMapping/>
  </p:clrMapOvr>
  <p:transition spd="slow" advClick="0" advTm="500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41940274"/>
      </p:ext>
    </p:extLst>
  </p:cSld>
  <p:clrMapOvr>
    <a:masterClrMapping/>
  </p:clrMapOvr>
  <p:transition spd="slow" advClick="0" advTm="5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122488"/>
            <a:ext cx="7772400" cy="4114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411" y="1133872"/>
            <a:ext cx="7793037" cy="782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4200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430767"/>
      </p:ext>
    </p:extLst>
  </p:cSld>
  <p:clrMapOvr>
    <a:masterClrMapping/>
  </p:clrMapOvr>
  <p:transition spd="slow" advClick="0" advTm="5000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5744615"/>
      </p:ext>
    </p:extLst>
  </p:cSld>
  <p:clrMapOvr>
    <a:masterClrMapping/>
  </p:clrMapOvr>
  <p:transition spd="slow" advClick="0" advTm="5000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290095"/>
      </p:ext>
    </p:extLst>
  </p:cSld>
  <p:clrMapOvr>
    <a:masterClrMapping/>
  </p:clrMapOvr>
  <p:transition spd="slow" advClick="0" advTm="5000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9161952"/>
      </p:ext>
    </p:extLst>
  </p:cSld>
  <p:clrMapOvr>
    <a:masterClrMapping/>
  </p:clrMapOvr>
  <p:transition spd="slow" advClick="0" advTm="5000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6396739"/>
      </p:ext>
    </p:extLst>
  </p:cSld>
  <p:clrMapOvr>
    <a:masterClrMapping/>
  </p:clrMapOvr>
  <p:transition spd="slow" advClick="0" advTm="5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21224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9488" y="21224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784" y="274638"/>
            <a:ext cx="82200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  <a:endParaRPr lang="en-US" altLang="zh-CN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67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70384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buFontTx/>
              <a:buNone/>
              <a:defRPr kumimoji="0" sz="14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Tx/>
              <a:buNone/>
              <a:defRPr kumimoji="0" sz="14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647B93A-F36D-4A7F-883E-177D71ADC5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7" name="Picture 14" descr="GoogleBalls_small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27900" y="5734050"/>
            <a:ext cx="1435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55576" y="1124744"/>
            <a:ext cx="7793037" cy="78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040" name="Picture 19" descr="1111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5013325"/>
            <a:ext cx="19431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21224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64272" y="262372"/>
            <a:ext cx="898728" cy="9119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1963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advTm="420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命名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23"/>
          <a:stretch>
            <a:fillRect/>
          </a:stretch>
        </p:blipFill>
        <p:spPr bwMode="auto">
          <a:xfrm>
            <a:off x="0" y="3177"/>
            <a:ext cx="9164638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67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 spd="slow" advClick="0" advTm="5000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257175" indent="-257175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557213" indent="-214313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857250" indent="-1714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200150" indent="-1714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1543050" indent="-1714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1885950" indent="-1714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228850" indent="-1714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2571750" indent="-1714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2914650" indent="-1714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0" y="76562"/>
            <a:ext cx="330517" cy="1048182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57158" y="332656"/>
            <a:ext cx="66897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论文汇报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1" y="1700808"/>
            <a:ext cx="9144001" cy="2015354"/>
            <a:chOff x="-1" y="1815535"/>
            <a:chExt cx="9144001" cy="2015354"/>
          </a:xfrm>
        </p:grpSpPr>
        <p:sp>
          <p:nvSpPr>
            <p:cNvPr id="5127" name="Rectangle 12"/>
            <p:cNvSpPr>
              <a:spLocks noChangeArrowheads="1"/>
            </p:cNvSpPr>
            <p:nvPr/>
          </p:nvSpPr>
          <p:spPr bwMode="auto">
            <a:xfrm>
              <a:off x="-1" y="1929392"/>
              <a:ext cx="9143999" cy="178764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b="0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DL predict MSI from histology</a:t>
              </a:r>
              <a:endParaRPr lang="zh-CN" altLang="en-US" sz="3600" b="0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-1" y="3794889"/>
              <a:ext cx="9144000" cy="36000"/>
            </a:xfrm>
            <a:prstGeom prst="rect">
              <a:avLst/>
            </a:prstGeom>
            <a:solidFill>
              <a:srgbClr val="B0252A"/>
            </a:solidFill>
            <a:ln w="9525" cap="flat" cmpd="sng" algn="ctr">
              <a:solidFill>
                <a:srgbClr val="B025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0" y="1815535"/>
              <a:ext cx="9144000" cy="36000"/>
            </a:xfrm>
            <a:prstGeom prst="rect">
              <a:avLst/>
            </a:prstGeom>
            <a:solidFill>
              <a:srgbClr val="B0252A"/>
            </a:solidFill>
            <a:ln w="9525" cap="flat" cmpd="sng" algn="ctr">
              <a:solidFill>
                <a:srgbClr val="B025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336DB9A-393C-4238-A6AF-C238991F1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70558"/>
              </p:ext>
            </p:extLst>
          </p:nvPr>
        </p:nvGraphicFramePr>
        <p:xfrm>
          <a:off x="2555776" y="4365104"/>
          <a:ext cx="4981894" cy="948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745">
                  <a:extLst>
                    <a:ext uri="{9D8B030D-6E8A-4147-A177-3AD203B41FA5}">
                      <a16:colId xmlns:a16="http://schemas.microsoft.com/office/drawing/2014/main" val="1263128625"/>
                    </a:ext>
                  </a:extLst>
                </a:gridCol>
                <a:gridCol w="3086149">
                  <a:extLst>
                    <a:ext uri="{9D8B030D-6E8A-4147-A177-3AD203B41FA5}">
                      <a16:colId xmlns:a16="http://schemas.microsoft.com/office/drawing/2014/main" val="104411958"/>
                    </a:ext>
                  </a:extLst>
                </a:gridCol>
              </a:tblGrid>
              <a:tr h="474387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汇报人：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 世 杰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969144"/>
                  </a:ext>
                </a:extLst>
              </a:tr>
              <a:tr h="474387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报告时间：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F85C4C58-89B4-4B21-B288-0810A2A769CD}" type="datetime2">
                        <a:rPr lang="zh-CN" altLang="en-US" sz="2000" b="0" kern="12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2022年7月30日</a:t>
                      </a:fld>
                      <a:endParaRPr lang="zh-CN" altLang="en-US" sz="20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088884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7E54432F-3ED4-43F7-8181-B797D04C8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378975"/>
            <a:ext cx="726546" cy="74576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230649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>
            <a:extLst>
              <a:ext uri="{FF2B5EF4-FFF2-40B4-BE49-F238E27FC236}">
                <a16:creationId xmlns:a16="http://schemas.microsoft.com/office/drawing/2014/main" id="{B86DBAB2-269F-47F6-8DD8-8CAB438EACDC}"/>
              </a:ext>
            </a:extLst>
          </p:cNvPr>
          <p:cNvSpPr/>
          <p:nvPr/>
        </p:nvSpPr>
        <p:spPr>
          <a:xfrm>
            <a:off x="2843808" y="46365"/>
            <a:ext cx="6297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itchFamily="34" charset="0"/>
              </a:rPr>
              <a:t>汇报提纲</a:t>
            </a:r>
            <a:endParaRPr lang="zh-CN" altLang="en-US" sz="3200" b="0" spc="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27684" y="2449168"/>
            <a:ext cx="5796644" cy="576064"/>
            <a:chOff x="1979712" y="1340768"/>
            <a:chExt cx="5796644" cy="576064"/>
          </a:xfrm>
        </p:grpSpPr>
        <p:sp>
          <p:nvSpPr>
            <p:cNvPr id="2" name="矩形 1"/>
            <p:cNvSpPr/>
            <p:nvPr/>
          </p:nvSpPr>
          <p:spPr bwMode="auto">
            <a:xfrm>
              <a:off x="1979712" y="1340768"/>
              <a:ext cx="1008112" cy="576064"/>
            </a:xfrm>
            <a:prstGeom prst="rect">
              <a:avLst/>
            </a:prstGeom>
            <a:solidFill>
              <a:srgbClr val="B0252A"/>
            </a:solidFill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3239852" y="1340768"/>
              <a:ext cx="4536504" cy="576064"/>
            </a:xfrm>
            <a:prstGeom prst="rect">
              <a:avLst/>
            </a:prstGeom>
            <a:noFill/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   文   摘   要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27684" y="3404024"/>
            <a:ext cx="5796644" cy="576064"/>
            <a:chOff x="1979712" y="2202238"/>
            <a:chExt cx="5796644" cy="576064"/>
          </a:xfrm>
        </p:grpSpPr>
        <p:sp>
          <p:nvSpPr>
            <p:cNvPr id="49" name="矩形 48"/>
            <p:cNvSpPr/>
            <p:nvPr/>
          </p:nvSpPr>
          <p:spPr bwMode="auto">
            <a:xfrm>
              <a:off x="1979712" y="2202238"/>
              <a:ext cx="1008112" cy="576064"/>
            </a:xfrm>
            <a:prstGeom prst="rect">
              <a:avLst/>
            </a:prstGeom>
            <a:solidFill>
              <a:srgbClr val="B0252A"/>
            </a:solidFill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3239852" y="2202238"/>
              <a:ext cx="4536504" cy="576064"/>
            </a:xfrm>
            <a:prstGeom prst="rect">
              <a:avLst/>
            </a:prstGeom>
            <a:noFill/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   容   综   述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27684" y="4365104"/>
            <a:ext cx="5796644" cy="576064"/>
            <a:chOff x="1979712" y="4894178"/>
            <a:chExt cx="5796644" cy="576064"/>
          </a:xfrm>
        </p:grpSpPr>
        <p:sp>
          <p:nvSpPr>
            <p:cNvPr id="55" name="矩形 54"/>
            <p:cNvSpPr/>
            <p:nvPr/>
          </p:nvSpPr>
          <p:spPr bwMode="auto">
            <a:xfrm>
              <a:off x="1979712" y="4894178"/>
              <a:ext cx="1008112" cy="576064"/>
            </a:xfrm>
            <a:prstGeom prst="rect">
              <a:avLst/>
            </a:prstGeom>
            <a:solidFill>
              <a:srgbClr val="B0252A"/>
            </a:solidFill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3239852" y="4894178"/>
              <a:ext cx="4536504" cy="576064"/>
            </a:xfrm>
            <a:prstGeom prst="rect">
              <a:avLst/>
            </a:prstGeom>
            <a:noFill/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   来   工   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841954"/>
      </p:ext>
    </p:extLst>
  </p:cSld>
  <p:clrMapOvr>
    <a:masterClrMapping/>
  </p:clrMapOvr>
  <p:transition advTm="42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论文摘要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4426ED-B453-454D-8D58-5D76D593FCBE}"/>
              </a:ext>
            </a:extLst>
          </p:cNvPr>
          <p:cNvSpPr txBox="1"/>
          <p:nvPr/>
        </p:nvSpPr>
        <p:spPr>
          <a:xfrm>
            <a:off x="611560" y="1124744"/>
            <a:ext cx="8136904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Microsatellite instability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决定肠胃道癌症患者接受免疫治疗后的反应是否良好。但是在临床中不一定每个患者都接受了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MSI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检测（需要额外的基因检测或免疫组织化学检测）。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于是使用深度残差学习（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deep residual learning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）直接从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H&amp;E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染色组织图片中预测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MSI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，提供较低成本的检测方式。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文中使用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Resnet-18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卷积模型作为肿瘤检测器和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MSI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分类器。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论文对模型的鲁棒性和可解释性进行了验证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4949"/>
      </p:ext>
    </p:extLst>
  </p:cSld>
  <p:clrMapOvr>
    <a:masterClrMapping/>
  </p:clrMapOvr>
  <p:transition advTm="42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内容综述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57A148-D02C-4D72-A4B6-C5A9DB1EDE6C}"/>
              </a:ext>
            </a:extLst>
          </p:cNvPr>
          <p:cNvSpPr txBox="1"/>
          <p:nvPr/>
        </p:nvSpPr>
        <p:spPr>
          <a:xfrm>
            <a:off x="467544" y="1196752"/>
            <a:ext cx="81369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模型训练：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染色切片颜色归一化（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Macenko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方法）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定位肿瘤区域（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Resnet-18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肿瘤区域打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MSS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MSI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标签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MSI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分类器（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Resnet-18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模型验证：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鲁棒性验证：在多个独立数据集上进行模型验证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卷积网络选择：比较多种卷积模型在该方面的效果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切片块数量对模型效果的影响（最少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块左右）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可解释性分析：分析模型与医学知识背景联系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344360"/>
      </p:ext>
    </p:extLst>
  </p:cSld>
  <p:clrMapOvr>
    <a:masterClrMapping/>
  </p:clrMapOvr>
  <p:transition advTm="42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内容综述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9C6AA3-0D3A-4C14-A5FC-05F6D73AC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8720"/>
            <a:ext cx="9144000" cy="458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8609"/>
      </p:ext>
    </p:extLst>
  </p:cSld>
  <p:clrMapOvr>
    <a:masterClrMapping/>
  </p:clrMapOvr>
  <p:transition advTm="42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内容综述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B27347-B8BE-4AEC-9BCA-6DE46437A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88" y="885206"/>
            <a:ext cx="8388424" cy="592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67607"/>
      </p:ext>
    </p:extLst>
  </p:cSld>
  <p:clrMapOvr>
    <a:masterClrMapping/>
  </p:clrMapOvr>
  <p:transition advTm="42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内容综述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8B7D6C-43D6-4A75-9CE8-B4A138C8B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57" y="836712"/>
            <a:ext cx="8173885" cy="60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06049"/>
      </p:ext>
    </p:extLst>
  </p:cSld>
  <p:clrMapOvr>
    <a:masterClrMapping/>
  </p:clrMapOvr>
  <p:transition advTm="42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未来工作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F78B87-F0E4-4638-95BE-163D79563E1D}"/>
              </a:ext>
            </a:extLst>
          </p:cNvPr>
          <p:cNvSpPr txBox="1"/>
          <p:nvPr/>
        </p:nvSpPr>
        <p:spPr>
          <a:xfrm>
            <a:off x="467544" y="1196752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论文复现：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迁移学习，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Resnet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ImageNet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上预训练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Macenko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方法进行颜色归一化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肿瘤检测器，能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Resnet-18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能跑到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0.98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MSI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MSS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分类器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（部分数据集）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模型验证总体的数据集较大（未做）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596135"/>
      </p:ext>
    </p:extLst>
  </p:cSld>
  <p:clrMapOvr>
    <a:masterClrMapping/>
  </p:clrMapOvr>
  <p:transition advTm="42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1" y="2061718"/>
            <a:ext cx="9144001" cy="2015354"/>
            <a:chOff x="-1" y="1815535"/>
            <a:chExt cx="9144001" cy="2015354"/>
          </a:xfrm>
        </p:grpSpPr>
        <p:sp>
          <p:nvSpPr>
            <p:cNvPr id="5127" name="Rectangle 12"/>
            <p:cNvSpPr>
              <a:spLocks noChangeArrowheads="1"/>
            </p:cNvSpPr>
            <p:nvPr/>
          </p:nvSpPr>
          <p:spPr bwMode="auto">
            <a:xfrm>
              <a:off x="0" y="1929392"/>
              <a:ext cx="9144000" cy="178764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40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感谢老师的指导和帮助</a:t>
              </a: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-1" y="3794889"/>
              <a:ext cx="9144000" cy="36000"/>
            </a:xfrm>
            <a:prstGeom prst="rect">
              <a:avLst/>
            </a:prstGeom>
            <a:solidFill>
              <a:srgbClr val="B0252A"/>
            </a:solidFill>
            <a:ln w="9525" cap="flat" cmpd="sng" algn="ctr">
              <a:solidFill>
                <a:srgbClr val="B025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0" y="1815535"/>
              <a:ext cx="9144000" cy="36000"/>
            </a:xfrm>
            <a:prstGeom prst="rect">
              <a:avLst/>
            </a:prstGeom>
            <a:solidFill>
              <a:srgbClr val="B0252A"/>
            </a:solidFill>
            <a:ln w="9525" cap="flat" cmpd="sng" algn="ctr">
              <a:solidFill>
                <a:srgbClr val="B025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pic>
        <p:nvPicPr>
          <p:cNvPr id="26" name="Picture 4">
            <a:extLst>
              <a:ext uri="{FF2B5EF4-FFF2-40B4-BE49-F238E27FC236}">
                <a16:creationId xmlns:a16="http://schemas.microsoft.com/office/drawing/2014/main" id="{793282E5-2CD1-4229-8D8E-BC129B91FEA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0" y="76562"/>
            <a:ext cx="330517" cy="10481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E54432F-3ED4-43F7-8181-B797D04C8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295" y="4651018"/>
            <a:ext cx="1369408" cy="136940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633280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华文新魏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 cap="rnd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sz="2400" b="0" i="0" u="none" strike="noStrike" cap="none" normalizeH="0" baseline="0" dirty="0">
            <a:ln>
              <a:noFill/>
            </a:ln>
            <a:solidFill>
              <a:srgbClr val="0070C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rgbClr val="FFCC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rgbClr val="FFCC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43525</TotalTime>
  <Words>607</Words>
  <Application>Microsoft Office PowerPoint</Application>
  <PresentationFormat>顶置</PresentationFormat>
  <Paragraphs>70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MinionPro-Regular</vt:lpstr>
      <vt:lpstr>黑体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Blends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Xidian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Informedicals</dc:creator>
  <cp:lastModifiedBy>万 世杰</cp:lastModifiedBy>
  <cp:revision>6454</cp:revision>
  <dcterms:created xsi:type="dcterms:W3CDTF">2004-10-29T03:45:00Z</dcterms:created>
  <dcterms:modified xsi:type="dcterms:W3CDTF">2022-07-30T08:53:18Z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