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11"/>
  </p:notesMasterIdLst>
  <p:handoutMasterIdLst>
    <p:handoutMasterId r:id="rId12"/>
  </p:handoutMasterIdLst>
  <p:sldIdLst>
    <p:sldId id="821" r:id="rId3"/>
    <p:sldId id="723" r:id="rId4"/>
    <p:sldId id="928" r:id="rId5"/>
    <p:sldId id="929" r:id="rId6"/>
    <p:sldId id="931" r:id="rId7"/>
    <p:sldId id="932" r:id="rId8"/>
    <p:sldId id="930" r:id="rId9"/>
    <p:sldId id="778" r:id="rId10"/>
  </p:sldIdLst>
  <p:sldSz cx="9144000" cy="6858000" type="overhead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folHlink"/>
        </a:solidFill>
        <a:latin typeface="Times New Roman" pitchFamily="18" charset="0"/>
        <a:ea typeface="楷体_GB2312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folHlink"/>
        </a:solidFill>
        <a:latin typeface="Times New Roman" pitchFamily="18" charset="0"/>
        <a:ea typeface="楷体_GB2312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folHlink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folHlink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folHlink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2800" b="1" kern="1200">
        <a:solidFill>
          <a:schemeClr val="folHlink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sz="2800" b="1" kern="1200">
        <a:solidFill>
          <a:schemeClr val="folHlink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sz="2800" b="1" kern="1200">
        <a:solidFill>
          <a:schemeClr val="folHlink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sz="2800" b="1" kern="1200">
        <a:solidFill>
          <a:schemeClr val="folHlink"/>
        </a:solidFill>
        <a:latin typeface="Times New Roman" pitchFamily="18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61" userDrawn="1">
          <p15:clr>
            <a:srgbClr val="A4A3A4"/>
          </p15:clr>
        </p15:guide>
        <p15:guide id="2" pos="455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xining" initials="x" lastIdx="4" clrIdx="0">
    <p:extLst>
      <p:ext uri="{19B8F6BF-5375-455C-9EA6-DF929625EA0E}">
        <p15:presenceInfo xmlns:p15="http://schemas.microsoft.com/office/powerpoint/2012/main" userId="xinin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D4343C"/>
    <a:srgbClr val="3333FF"/>
    <a:srgbClr val="000000"/>
    <a:srgbClr val="B0252A"/>
    <a:srgbClr val="00B0F0"/>
    <a:srgbClr val="DB5359"/>
    <a:srgbClr val="92D050"/>
    <a:srgbClr val="D9EFC2"/>
    <a:srgbClr val="FFEE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58" autoAdjust="0"/>
    <p:restoredTop sz="72176" autoAdjust="0"/>
  </p:normalViewPr>
  <p:slideViewPr>
    <p:cSldViewPr>
      <p:cViewPr varScale="1">
        <p:scale>
          <a:sx n="62" d="100"/>
          <a:sy n="62" d="100"/>
        </p:scale>
        <p:origin x="1992" y="48"/>
      </p:cViewPr>
      <p:guideLst>
        <p:guide orient="horz" pos="1661"/>
        <p:guide pos="4558"/>
      </p:guideLst>
    </p:cSldViewPr>
  </p:slideViewPr>
  <p:outlineViewPr>
    <p:cViewPr>
      <p:scale>
        <a:sx n="33" d="100"/>
        <a:sy n="33" d="100"/>
      </p:scale>
      <p:origin x="0" y="188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1980" y="6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commentAuthors" Target="commentAuthor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eaLnBrk="0" hangingPunct="0">
              <a:buFontTx/>
              <a:buNone/>
              <a:defRPr kumimoji="1"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454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buFontTx/>
              <a:buNone/>
              <a:defRPr kumimoji="1"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6C291150-0C13-4B97-B98E-62D09277D255}" type="datetimeFigureOut">
              <a:rPr lang="zh-CN" altLang="en-US"/>
              <a:pPr>
                <a:defRPr/>
              </a:pPr>
              <a:t>2022/7/30</a:t>
            </a:fld>
            <a:endParaRPr lang="en-US" altLang="zh-CN"/>
          </a:p>
        </p:txBody>
      </p:sp>
      <p:sp>
        <p:nvSpPr>
          <p:cNvPr id="1454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 eaLnBrk="0" hangingPunct="0">
              <a:buFontTx/>
              <a:buNone/>
              <a:defRPr kumimoji="1"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54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kumimoji="1"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C878F0DD-C517-472F-A349-E92FF99B644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20229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Tx/>
              <a:buNone/>
              <a:defRPr kumimoji="1"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FontTx/>
              <a:buNone/>
              <a:defRPr kumimoji="1"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443E55CD-7873-46E0-9DBB-E2A8B5FED86C}" type="datetimeFigureOut">
              <a:rPr lang="zh-CN" altLang="en-US"/>
              <a:pPr>
                <a:defRPr/>
              </a:pPr>
              <a:t>2022/7/30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Tx/>
              <a:buNone/>
              <a:defRPr kumimoji="1"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kumimoji="1"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DC11F4D-F564-447C-A7A1-7DFCF35D651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672965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C11F4D-F564-447C-A7A1-7DFCF35D6511}" type="slidenum">
              <a:rPr lang="zh-CN" altLang="en-US" smtClean="0"/>
              <a:pPr>
                <a:defRPr/>
              </a:pPr>
              <a:t>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065571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DC11F4D-F564-447C-A7A1-7DFCF35D6511}" type="slidenum">
              <a:rPr lang="zh-CN" altLang="en-US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358836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由于三种</a:t>
            </a:r>
            <a:r>
              <a:rPr lang="en-US" altLang="zh-CN" dirty="0"/>
              <a:t>MM</a:t>
            </a:r>
            <a:r>
              <a:rPr lang="zh-CN" altLang="en-US" dirty="0"/>
              <a:t>的生存期各不相同，因此进行分类有助于医疗方案的确定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DC11F4D-F564-447C-A7A1-7DFCF35D6511}" type="slidenum">
              <a:rPr lang="zh-CN" altLang="en-US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378118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CN" altLang="en-US" dirty="0"/>
              <a:t>使用</a:t>
            </a:r>
            <a:r>
              <a:rPr lang="en-US" altLang="zh-CN" dirty="0"/>
              <a:t>U-Net</a:t>
            </a:r>
            <a:r>
              <a:rPr lang="zh-CN" altLang="en-US" dirty="0"/>
              <a:t>作为将图像识别为前景（包括物质）和后景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zh-CN" altLang="en-US" dirty="0"/>
              <a:t>将包含物质的分给成</a:t>
            </a:r>
            <a:r>
              <a:rPr lang="en-US" altLang="zh-CN" dirty="0"/>
              <a:t>tiles</a:t>
            </a:r>
            <a:r>
              <a:rPr lang="zh-CN" altLang="en-US" dirty="0"/>
              <a:t>，至少有</a:t>
            </a:r>
            <a:r>
              <a:rPr lang="en-US" altLang="zh-CN" dirty="0"/>
              <a:t>20%</a:t>
            </a:r>
            <a:r>
              <a:rPr lang="zh-CN" altLang="en-US" dirty="0"/>
              <a:t>的</a:t>
            </a:r>
            <a:r>
              <a:rPr lang="en-US" altLang="zh-CN" dirty="0"/>
              <a:t>tile</a:t>
            </a:r>
            <a:r>
              <a:rPr lang="zh-CN" altLang="en-US" dirty="0"/>
              <a:t>被识别为前景，才会被当成物质</a:t>
            </a:r>
            <a:r>
              <a:rPr lang="en-US" altLang="zh-CN" dirty="0"/>
              <a:t>tile</a:t>
            </a:r>
            <a:r>
              <a:rPr lang="zh-CN" altLang="en-US" dirty="0"/>
              <a:t>，但最后只保留</a:t>
            </a:r>
            <a:r>
              <a:rPr lang="en-US" altLang="zh-CN" dirty="0"/>
              <a:t>10000</a:t>
            </a:r>
            <a:r>
              <a:rPr lang="zh-CN" altLang="en-US" dirty="0"/>
              <a:t>个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zh-CN" altLang="en-US" dirty="0"/>
              <a:t>然后使用</a:t>
            </a:r>
            <a:r>
              <a:rPr lang="en-US" altLang="zh-CN" dirty="0"/>
              <a:t>Resnet-50 </a:t>
            </a:r>
            <a:r>
              <a:rPr lang="zh-CN" altLang="en-US" dirty="0"/>
              <a:t>提取特征（</a:t>
            </a:r>
            <a:r>
              <a:rPr lang="en-US" altLang="zh-CN" dirty="0"/>
              <a:t>2048</a:t>
            </a:r>
            <a:r>
              <a:rPr lang="zh-CN" altLang="en-US" dirty="0"/>
              <a:t>），形成</a:t>
            </a:r>
            <a:r>
              <a:rPr lang="en-US" altLang="zh-CN" dirty="0"/>
              <a:t>10000</a:t>
            </a:r>
            <a:r>
              <a:rPr lang="zh-CN" altLang="en-US" dirty="0"/>
              <a:t>*</a:t>
            </a:r>
            <a:r>
              <a:rPr lang="en-US" altLang="zh-CN" dirty="0"/>
              <a:t>2048</a:t>
            </a:r>
            <a:r>
              <a:rPr lang="zh-CN" altLang="en-US" dirty="0"/>
              <a:t>的特征集（不足</a:t>
            </a:r>
            <a:r>
              <a:rPr lang="en-US" altLang="zh-CN" dirty="0"/>
              <a:t>10000</a:t>
            </a:r>
            <a:r>
              <a:rPr lang="zh-CN" altLang="en-US" dirty="0"/>
              <a:t>个填补</a:t>
            </a:r>
            <a:r>
              <a:rPr lang="en-US" altLang="zh-CN" dirty="0"/>
              <a:t>0</a:t>
            </a:r>
            <a:r>
              <a:rPr lang="zh-CN" altLang="en-US" dirty="0"/>
              <a:t>）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zh-CN" altLang="en-US" dirty="0"/>
              <a:t>然后使用一维卷积层对每个</a:t>
            </a:r>
            <a:r>
              <a:rPr lang="en-US" altLang="zh-CN" dirty="0"/>
              <a:t>tile</a:t>
            </a:r>
            <a:r>
              <a:rPr lang="zh-CN" altLang="en-US" dirty="0"/>
              <a:t>的特征创建分数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zh-CN" altLang="en-US" dirty="0"/>
              <a:t>然后找到</a:t>
            </a:r>
            <a:r>
              <a:rPr lang="en-US" altLang="zh-CN" dirty="0"/>
              <a:t>10</a:t>
            </a:r>
            <a:r>
              <a:rPr lang="zh-CN" altLang="en-US" dirty="0"/>
              <a:t>个最高评分和</a:t>
            </a:r>
            <a:r>
              <a:rPr lang="en-US" altLang="zh-CN" dirty="0"/>
              <a:t>10</a:t>
            </a:r>
            <a:r>
              <a:rPr lang="zh-CN" altLang="en-US" dirty="0"/>
              <a:t>个最低评分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zh-CN" altLang="en-US" dirty="0"/>
              <a:t>最后使用</a:t>
            </a:r>
            <a:r>
              <a:rPr lang="en-US" altLang="zh-CN" dirty="0"/>
              <a:t>MLP</a:t>
            </a:r>
            <a:r>
              <a:rPr lang="zh-CN" altLang="en-US" dirty="0"/>
              <a:t>进行预测（</a:t>
            </a:r>
            <a:r>
              <a:rPr lang="en-US" altLang="zh-CN" dirty="0"/>
              <a:t>200 100 sigmoid</a:t>
            </a:r>
            <a:r>
              <a:rPr lang="zh-CN" altLang="en-US" dirty="0"/>
              <a:t>激活层），将</a:t>
            </a:r>
            <a:r>
              <a:rPr lang="en-US" altLang="zh-CN" dirty="0"/>
              <a:t>tile</a:t>
            </a:r>
            <a:r>
              <a:rPr lang="zh-CN" altLang="en-US" dirty="0"/>
              <a:t>的分数转变为生存期预测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其中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Autoencoder</a:t>
            </a:r>
            <a:r>
              <a:rPr lang="zh-CN" altLang="en-US" dirty="0"/>
              <a:t>用于防止过拟合，将</a:t>
            </a:r>
            <a:r>
              <a:rPr lang="en-US" altLang="zh-CN" dirty="0"/>
              <a:t>2048</a:t>
            </a:r>
            <a:r>
              <a:rPr lang="zh-CN" altLang="en-US" dirty="0"/>
              <a:t>维特征映射到</a:t>
            </a:r>
            <a:r>
              <a:rPr lang="en-US" altLang="zh-CN" dirty="0"/>
              <a:t>512</a:t>
            </a:r>
            <a:r>
              <a:rPr lang="zh-CN" altLang="en-US" dirty="0"/>
              <a:t>维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由于</a:t>
            </a:r>
            <a:r>
              <a:rPr lang="en-US" altLang="zh-CN" dirty="0" err="1"/>
              <a:t>MesoNet</a:t>
            </a:r>
            <a:r>
              <a:rPr lang="zh-CN" altLang="en-US" dirty="0"/>
              <a:t>先前用于分类问题，改动也就是把最后一层从</a:t>
            </a:r>
            <a:r>
              <a:rPr lang="en-US" altLang="zh-CN" dirty="0" err="1"/>
              <a:t>softmax</a:t>
            </a:r>
            <a:r>
              <a:rPr lang="zh-CN" altLang="en-US" dirty="0"/>
              <a:t>变成</a:t>
            </a:r>
            <a:r>
              <a:rPr lang="en-US" altLang="zh-CN" dirty="0"/>
              <a:t>linear</a:t>
            </a:r>
            <a:r>
              <a:rPr lang="zh-CN" altLang="en-US" dirty="0"/>
              <a:t>，并把损失函数变成</a:t>
            </a:r>
            <a:r>
              <a:rPr lang="en-US" altLang="zh-CN" dirty="0"/>
              <a:t>Cox loss</a:t>
            </a:r>
            <a:r>
              <a:rPr lang="zh-CN" altLang="en-US" dirty="0"/>
              <a:t>（因为</a:t>
            </a:r>
            <a:r>
              <a:rPr lang="en-US" altLang="zh-CN" dirty="0"/>
              <a:t>censored data</a:t>
            </a:r>
            <a:r>
              <a:rPr lang="zh-CN" altLang="en-US" dirty="0"/>
              <a:t>的存在）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DC11F4D-F564-447C-A7A1-7DFCF35D6511}" type="slidenum">
              <a:rPr lang="zh-CN" altLang="en-US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02424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</a:t>
            </a:r>
            <a:r>
              <a:rPr lang="zh-CN" altLang="en-US" dirty="0"/>
              <a:t>图为几个模型效果间的对比，其中</a:t>
            </a:r>
            <a:r>
              <a:rPr lang="en-US" altLang="zh-CN" dirty="0" err="1"/>
              <a:t>Histo</a:t>
            </a:r>
            <a:r>
              <a:rPr lang="zh-CN" altLang="en-US"/>
              <a:t>仅依据组织学分型预测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DC11F4D-F564-447C-A7A1-7DFCF35D6511}" type="slidenum">
              <a:rPr lang="zh-CN" altLang="en-US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774477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DC11F4D-F564-447C-A7A1-7DFCF35D6511}" type="slidenum">
              <a:rPr lang="zh-CN" altLang="en-US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156665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DC11F4D-F564-447C-A7A1-7DFCF35D6511}" type="slidenum">
              <a:rPr lang="zh-CN" altLang="en-US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59128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C11F4D-F564-447C-A7A1-7DFCF35D6511}" type="slidenum">
              <a:rPr lang="zh-CN" altLang="en-US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207241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9" name="Rectangle 103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6" name="Rectangle 1039"/>
          <p:cNvSpPr>
            <a:spLocks noGrp="1" noChangeArrowheads="1"/>
          </p:cNvSpPr>
          <p:nvPr>
            <p:ph type="ftr" sz="quarter" idx="10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 advTm="4200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27584" y="2122488"/>
            <a:ext cx="7772400" cy="41148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2015/10/28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 advTm="4200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72263" y="765175"/>
            <a:ext cx="1947862" cy="547211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27088" y="765175"/>
            <a:ext cx="5692775" cy="547211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2015/10/28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 advTm="4200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765175"/>
            <a:ext cx="7793037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27088" y="2122488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89488" y="2122488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2015/10/28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 advTm="4200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827088" y="765175"/>
            <a:ext cx="7793037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827088" y="2122488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789488" y="2122488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827088" y="4256088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789488" y="4256088"/>
            <a:ext cx="3810000" cy="19812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2015/10/28</a:t>
            </a:r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 advTm="4200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511469684"/>
      </p:ext>
    </p:extLst>
  </p:cSld>
  <p:clrMapOvr>
    <a:masterClrMapping/>
  </p:clrMapOvr>
  <p:transition spd="slow" advClick="0" advTm="5000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300803129"/>
      </p:ext>
    </p:extLst>
  </p:cSld>
  <p:clrMapOvr>
    <a:masterClrMapping/>
  </p:clrMapOvr>
  <p:transition spd="slow" advClick="0" advTm="5000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41147762"/>
      </p:ext>
    </p:extLst>
  </p:cSld>
  <p:clrMapOvr>
    <a:masterClrMapping/>
  </p:clrMapOvr>
  <p:transition spd="slow" advClick="0" advTm="5000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070810636"/>
      </p:ext>
    </p:extLst>
  </p:cSld>
  <p:clrMapOvr>
    <a:masterClrMapping/>
  </p:clrMapOvr>
  <p:transition spd="slow" advClick="0" advTm="5000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222168860"/>
      </p:ext>
    </p:extLst>
  </p:cSld>
  <p:clrMapOvr>
    <a:masterClrMapping/>
  </p:clrMapOvr>
  <p:transition spd="slow" advClick="0" advTm="5000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241940274"/>
      </p:ext>
    </p:extLst>
  </p:cSld>
  <p:clrMapOvr>
    <a:masterClrMapping/>
  </p:clrMapOvr>
  <p:transition spd="slow" advClick="0" advTm="5000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7584" y="2122488"/>
            <a:ext cx="7772400" cy="4114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2015/10/28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1411" y="1133872"/>
            <a:ext cx="7793037" cy="78296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advTm="4200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4430767"/>
      </p:ext>
    </p:extLst>
  </p:cSld>
  <p:clrMapOvr>
    <a:masterClrMapping/>
  </p:clrMapOvr>
  <p:transition spd="slow" advClick="0" advTm="5000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45744615"/>
      </p:ext>
    </p:extLst>
  </p:cSld>
  <p:clrMapOvr>
    <a:masterClrMapping/>
  </p:clrMapOvr>
  <p:transition spd="slow" advClick="0" advTm="5000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0">
              <a:sym typeface="Calibri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7290095"/>
      </p:ext>
    </p:extLst>
  </p:cSld>
  <p:clrMapOvr>
    <a:masterClrMapping/>
  </p:clrMapOvr>
  <p:transition spd="slow" advClick="0" advTm="5000"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139161952"/>
      </p:ext>
    </p:extLst>
  </p:cSld>
  <p:clrMapOvr>
    <a:masterClrMapping/>
  </p:clrMapOvr>
  <p:transition spd="slow" advClick="0" advTm="5000"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196396739"/>
      </p:ext>
    </p:extLst>
  </p:cSld>
  <p:clrMapOvr>
    <a:masterClrMapping/>
  </p:clrMapOvr>
  <p:transition spd="slow" advClick="0" advTm="5000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2015/10/28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 advTm="4200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27088" y="2122488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89488" y="2122488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2015/10/28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 advTm="4200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6784" y="274638"/>
            <a:ext cx="8220016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2015/10/28</a:t>
            </a:r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 advTm="4200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2015/10/28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 advTm="4200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2015/10/28</a:t>
            </a:r>
            <a:endParaRPr lang="en-US" altLang="zh-CN" dirty="0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 advTm="4200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3567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2015/10/28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 advTm="4200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>
                <a:latin typeface="+mn-lt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970384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+mn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altLang="zh-CN"/>
              <a:t>2015/10/28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 advTm="4200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3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 eaLnBrk="1" hangingPunct="1">
              <a:buFontTx/>
              <a:buNone/>
              <a:defRPr kumimoji="0" sz="1400" b="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2015/10/28</a:t>
            </a:r>
          </a:p>
        </p:txBody>
      </p:sp>
      <p:sp>
        <p:nvSpPr>
          <p:cNvPr id="3084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buFontTx/>
              <a:buNone/>
              <a:defRPr kumimoji="0" sz="1400" b="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8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400" b="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F647B93A-F36D-4A7F-883E-177D71ADC5E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1037" name="Picture 14" descr="GoogleBalls_small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7327900" y="5734050"/>
            <a:ext cx="14351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755576" y="1124744"/>
            <a:ext cx="7793037" cy="782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pic>
        <p:nvPicPr>
          <p:cNvPr id="1040" name="Picture 19" descr="11111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7050" y="5013325"/>
            <a:ext cx="1943100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1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827088" y="2122488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864272" y="262372"/>
            <a:ext cx="898728" cy="91194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11963"/>
            <a:ext cx="9144000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advTm="42000"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hlink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hlink"/>
          </a:solidFill>
          <a:latin typeface="Times New Roman" pitchFamily="18" charset="0"/>
          <a:ea typeface="华文新魏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hlink"/>
          </a:solidFill>
          <a:latin typeface="Times New Roman" pitchFamily="18" charset="0"/>
          <a:ea typeface="华文新魏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hlink"/>
          </a:solidFill>
          <a:latin typeface="Times New Roman" pitchFamily="18" charset="0"/>
          <a:ea typeface="华文新魏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hlink"/>
          </a:solidFill>
          <a:latin typeface="Times New Roman" pitchFamily="18" charset="0"/>
          <a:ea typeface="华文新魏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000">
          <a:solidFill>
            <a:schemeClr val="hlink"/>
          </a:solidFill>
          <a:latin typeface="Times New Roman" pitchFamily="18" charset="0"/>
          <a:ea typeface="华文新魏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000">
          <a:solidFill>
            <a:schemeClr val="hlink"/>
          </a:solidFill>
          <a:latin typeface="Times New Roman" pitchFamily="18" charset="0"/>
          <a:ea typeface="华文新魏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000">
          <a:solidFill>
            <a:schemeClr val="hlink"/>
          </a:solidFill>
          <a:latin typeface="Times New Roman" pitchFamily="18" charset="0"/>
          <a:ea typeface="华文新魏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000">
          <a:solidFill>
            <a:schemeClr val="hlink"/>
          </a:solidFill>
          <a:latin typeface="Times New Roman" pitchFamily="18" charset="0"/>
          <a:ea typeface="华文新魏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未命名"/>
          <p:cNvPicPr>
            <a:picLocks noChangeAspect="1" noChangeArrowheads="1"/>
          </p:cNvPicPr>
          <p:nvPr userDrawn="1"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223"/>
          <a:stretch>
            <a:fillRect/>
          </a:stretch>
        </p:blipFill>
        <p:spPr bwMode="auto">
          <a:xfrm>
            <a:off x="0" y="3177"/>
            <a:ext cx="9164638" cy="685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56678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transition spd="slow" advClick="0" advTm="5000">
    <p:fade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ea typeface="宋体" pitchFamily="2" charset="-122"/>
          <a:sym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ea typeface="宋体" pitchFamily="2" charset="-122"/>
          <a:sym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ea typeface="宋体" pitchFamily="2" charset="-122"/>
          <a:sym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ea typeface="宋体" pitchFamily="2" charset="-122"/>
          <a:sym typeface="Calibri" panose="020F0502020204030204" pitchFamily="34" charset="0"/>
        </a:defRPr>
      </a:lvl5pPr>
      <a:lvl6pPr marL="342900"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6pPr>
      <a:lvl7pPr marL="685800"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7pPr>
      <a:lvl8pPr marL="1028700"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8pPr>
      <a:lvl9pPr marL="1371600"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9pPr>
    </p:titleStyle>
    <p:bodyStyle>
      <a:lvl1pPr marL="257175" indent="-257175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557213" indent="-214313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1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2pPr>
      <a:lvl3pPr marL="857250" indent="-17145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3pPr>
      <a:lvl4pPr marL="1200150" indent="-17145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5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4pPr>
      <a:lvl5pPr marL="1543050" indent="-17145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5pPr>
      <a:lvl6pPr marL="1885950" indent="-17145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500">
          <a:solidFill>
            <a:schemeClr val="tx1"/>
          </a:solidFill>
          <a:latin typeface="+mn-lt"/>
          <a:ea typeface="+mn-ea"/>
          <a:sym typeface="Calibri" pitchFamily="34" charset="0"/>
        </a:defRPr>
      </a:lvl6pPr>
      <a:lvl7pPr marL="2228850" indent="-17145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500">
          <a:solidFill>
            <a:schemeClr val="tx1"/>
          </a:solidFill>
          <a:latin typeface="+mn-lt"/>
          <a:ea typeface="+mn-ea"/>
          <a:sym typeface="Calibri" pitchFamily="34" charset="0"/>
        </a:defRPr>
      </a:lvl7pPr>
      <a:lvl8pPr marL="2571750" indent="-17145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500">
          <a:solidFill>
            <a:schemeClr val="tx1"/>
          </a:solidFill>
          <a:latin typeface="+mn-lt"/>
          <a:ea typeface="+mn-ea"/>
          <a:sym typeface="Calibri" pitchFamily="34" charset="0"/>
        </a:defRPr>
      </a:lvl8pPr>
      <a:lvl9pPr marL="2914650" indent="-17145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500">
          <a:solidFill>
            <a:schemeClr val="tx1"/>
          </a:solidFill>
          <a:latin typeface="+mn-lt"/>
          <a:ea typeface="+mn-ea"/>
          <a:sym typeface="Calibri" pitchFamily="34" charset="0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 rot="10800000" flipH="1">
            <a:off x="0" y="76562"/>
            <a:ext cx="330517" cy="1048182"/>
          </a:xfrm>
          <a:prstGeom prst="rect">
            <a:avLst/>
          </a:prstGeom>
        </p:spPr>
      </p:pic>
      <p:sp>
        <p:nvSpPr>
          <p:cNvPr id="26" name="矩形 25"/>
          <p:cNvSpPr/>
          <p:nvPr/>
        </p:nvSpPr>
        <p:spPr>
          <a:xfrm>
            <a:off x="357158" y="332656"/>
            <a:ext cx="668975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0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论文汇报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-1" y="1700808"/>
            <a:ext cx="9144001" cy="2015354"/>
            <a:chOff x="-1" y="1815535"/>
            <a:chExt cx="9144001" cy="2015354"/>
          </a:xfrm>
        </p:grpSpPr>
        <p:sp>
          <p:nvSpPr>
            <p:cNvPr id="5127" name="Rectangle 12"/>
            <p:cNvSpPr>
              <a:spLocks noChangeArrowheads="1"/>
            </p:cNvSpPr>
            <p:nvPr/>
          </p:nvSpPr>
          <p:spPr bwMode="auto">
            <a:xfrm>
              <a:off x="-1" y="1929392"/>
              <a:ext cx="9143999" cy="1787640"/>
            </a:xfrm>
            <a:prstGeom prst="rect">
              <a:avLst/>
            </a:prstGeom>
            <a:solidFill>
              <a:srgbClr val="B0252A"/>
            </a:solidFill>
            <a:ln>
              <a:noFill/>
            </a:ln>
          </p:spPr>
          <p:txBody>
            <a:bodyPr wrap="square" anchor="ctr">
              <a:no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华文新魏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华文新魏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华文新魏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华文新魏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华文新魏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3600" spc="300" dirty="0">
                  <a:solidFill>
                    <a:schemeClr val="bg1"/>
                  </a:solidFill>
                  <a:latin typeface="+mj-lt"/>
                  <a:ea typeface="微软雅黑" panose="020B0503020204020204" pitchFamily="34" charset="-122"/>
                </a:rPr>
                <a:t>DL classification improve predicting outcome </a:t>
              </a:r>
              <a:endParaRPr lang="zh-CN" altLang="en-US" sz="3600" spc="300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</a:endParaRPr>
            </a:p>
          </p:txBody>
        </p:sp>
        <p:sp>
          <p:nvSpPr>
            <p:cNvPr id="35" name="矩形 34"/>
            <p:cNvSpPr/>
            <p:nvPr/>
          </p:nvSpPr>
          <p:spPr bwMode="auto">
            <a:xfrm>
              <a:off x="-1" y="3794889"/>
              <a:ext cx="9144000" cy="36000"/>
            </a:xfrm>
            <a:prstGeom prst="rect">
              <a:avLst/>
            </a:prstGeom>
            <a:solidFill>
              <a:srgbClr val="B0252A"/>
            </a:solidFill>
            <a:ln w="9525" cap="flat" cmpd="sng" algn="ctr">
              <a:solidFill>
                <a:srgbClr val="B0252A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41" name="矩形 40"/>
            <p:cNvSpPr/>
            <p:nvPr/>
          </p:nvSpPr>
          <p:spPr bwMode="auto">
            <a:xfrm>
              <a:off x="0" y="1815535"/>
              <a:ext cx="9144000" cy="36000"/>
            </a:xfrm>
            <a:prstGeom prst="rect">
              <a:avLst/>
            </a:prstGeom>
            <a:solidFill>
              <a:srgbClr val="B0252A"/>
            </a:solidFill>
            <a:ln w="9525" cap="flat" cmpd="sng" algn="ctr">
              <a:solidFill>
                <a:srgbClr val="B0252A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楷体_GB2312" pitchFamily="49" charset="-122"/>
              </a:endParaRPr>
            </a:p>
          </p:txBody>
        </p:sp>
      </p:grp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5336DB9A-393C-4238-A6AF-C238991F1E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2673134"/>
              </p:ext>
            </p:extLst>
          </p:nvPr>
        </p:nvGraphicFramePr>
        <p:xfrm>
          <a:off x="2555776" y="4365104"/>
          <a:ext cx="4981894" cy="9487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5745">
                  <a:extLst>
                    <a:ext uri="{9D8B030D-6E8A-4147-A177-3AD203B41FA5}">
                      <a16:colId xmlns:a16="http://schemas.microsoft.com/office/drawing/2014/main" val="1263128625"/>
                    </a:ext>
                  </a:extLst>
                </a:gridCol>
                <a:gridCol w="3086149">
                  <a:extLst>
                    <a:ext uri="{9D8B030D-6E8A-4147-A177-3AD203B41FA5}">
                      <a16:colId xmlns:a16="http://schemas.microsoft.com/office/drawing/2014/main" val="104411958"/>
                    </a:ext>
                  </a:extLst>
                </a:gridCol>
              </a:tblGrid>
              <a:tr h="474387">
                <a:tc>
                  <a:txBody>
                    <a:bodyPr/>
                    <a:lstStyle/>
                    <a:p>
                      <a:pPr algn="dist"/>
                      <a:r>
                        <a:rPr lang="zh-CN" altLang="en-US" sz="20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汇报人：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万 世 杰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8969144"/>
                  </a:ext>
                </a:extLst>
              </a:tr>
              <a:tr h="474387">
                <a:tc>
                  <a:txBody>
                    <a:bodyPr/>
                    <a:lstStyle/>
                    <a:p>
                      <a:pPr algn="dist"/>
                      <a:r>
                        <a:rPr lang="zh-CN" altLang="en-US" sz="20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报告时间：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fld id="{E8E6FF29-B82A-4C14-A9C1-2A7604B186FC}" type="datetime2">
                        <a:rPr lang="zh-CN" altLang="en-US" sz="2000" b="0" kern="120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2022年7月30日</a:t>
                      </a:fld>
                      <a:endParaRPr lang="zh-CN" altLang="en-US" sz="2000" b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4088884"/>
                  </a:ext>
                </a:extLst>
              </a:tr>
            </a:tbl>
          </a:graphicData>
        </a:graphic>
      </p:graphicFrame>
      <p:pic>
        <p:nvPicPr>
          <p:cNvPr id="9" name="图片 8">
            <a:extLst>
              <a:ext uri="{FF2B5EF4-FFF2-40B4-BE49-F238E27FC236}">
                <a16:creationId xmlns:a16="http://schemas.microsoft.com/office/drawing/2014/main" id="{7E54432F-3ED4-43F7-8181-B797D04C8D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368" y="378975"/>
            <a:ext cx="726546" cy="745769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223064981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矩形 84">
            <a:extLst>
              <a:ext uri="{FF2B5EF4-FFF2-40B4-BE49-F238E27FC236}">
                <a16:creationId xmlns:a16="http://schemas.microsoft.com/office/drawing/2014/main" id="{B86DBAB2-269F-47F6-8DD8-8CAB438EACDC}"/>
              </a:ext>
            </a:extLst>
          </p:cNvPr>
          <p:cNvSpPr/>
          <p:nvPr/>
        </p:nvSpPr>
        <p:spPr>
          <a:xfrm>
            <a:off x="2843808" y="46365"/>
            <a:ext cx="629748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sz="3200" b="0" spc="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ahoma" pitchFamily="34" charset="0"/>
              </a:rPr>
              <a:t>汇报提纲</a:t>
            </a:r>
            <a:endParaRPr lang="zh-CN" altLang="en-US" sz="3200" b="0" spc="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673678" y="1916832"/>
            <a:ext cx="5796644" cy="576064"/>
            <a:chOff x="1979712" y="1340768"/>
            <a:chExt cx="5796644" cy="576064"/>
          </a:xfrm>
        </p:grpSpPr>
        <p:sp>
          <p:nvSpPr>
            <p:cNvPr id="2" name="矩形 1"/>
            <p:cNvSpPr/>
            <p:nvPr/>
          </p:nvSpPr>
          <p:spPr bwMode="auto">
            <a:xfrm>
              <a:off x="1979712" y="1340768"/>
              <a:ext cx="1008112" cy="576064"/>
            </a:xfrm>
            <a:prstGeom prst="rect">
              <a:avLst/>
            </a:prstGeom>
            <a:solidFill>
              <a:srgbClr val="B0252A"/>
            </a:solidFill>
            <a:ln w="28575">
              <a:solidFill>
                <a:srgbClr val="B0252A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l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2400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" name="矩形 2"/>
            <p:cNvSpPr/>
            <p:nvPr/>
          </p:nvSpPr>
          <p:spPr bwMode="auto">
            <a:xfrm>
              <a:off x="3239852" y="1340768"/>
              <a:ext cx="4536504" cy="576064"/>
            </a:xfrm>
            <a:prstGeom prst="rect">
              <a:avLst/>
            </a:prstGeom>
            <a:noFill/>
            <a:ln w="28575">
              <a:solidFill>
                <a:srgbClr val="B0252A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r>
                <a:rPr lang="zh-CN" altLang="en-US" sz="3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研   究   背   景</a:t>
              </a: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673678" y="2871688"/>
            <a:ext cx="5796644" cy="576064"/>
            <a:chOff x="1979712" y="2202238"/>
            <a:chExt cx="5796644" cy="576064"/>
          </a:xfrm>
        </p:grpSpPr>
        <p:sp>
          <p:nvSpPr>
            <p:cNvPr id="49" name="矩形 48"/>
            <p:cNvSpPr/>
            <p:nvPr/>
          </p:nvSpPr>
          <p:spPr bwMode="auto">
            <a:xfrm>
              <a:off x="1979712" y="2202238"/>
              <a:ext cx="1008112" cy="576064"/>
            </a:xfrm>
            <a:prstGeom prst="rect">
              <a:avLst/>
            </a:prstGeom>
            <a:solidFill>
              <a:srgbClr val="B0252A"/>
            </a:solidFill>
            <a:ln w="28575">
              <a:solidFill>
                <a:srgbClr val="B0252A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l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2400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矩形 49"/>
            <p:cNvSpPr/>
            <p:nvPr/>
          </p:nvSpPr>
          <p:spPr bwMode="auto">
            <a:xfrm>
              <a:off x="3239852" y="2202238"/>
              <a:ext cx="4536504" cy="576064"/>
            </a:xfrm>
            <a:prstGeom prst="rect">
              <a:avLst/>
            </a:prstGeom>
            <a:noFill/>
            <a:ln w="28575">
              <a:solidFill>
                <a:srgbClr val="B0252A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r>
                <a:rPr lang="zh-CN" altLang="en-US" sz="3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内   容   综   述</a:t>
              </a: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673678" y="3832768"/>
            <a:ext cx="5796644" cy="576064"/>
            <a:chOff x="1979712" y="4894178"/>
            <a:chExt cx="5796644" cy="576064"/>
          </a:xfrm>
        </p:grpSpPr>
        <p:sp>
          <p:nvSpPr>
            <p:cNvPr id="55" name="矩形 54"/>
            <p:cNvSpPr/>
            <p:nvPr/>
          </p:nvSpPr>
          <p:spPr bwMode="auto">
            <a:xfrm>
              <a:off x="1979712" y="4894178"/>
              <a:ext cx="1008112" cy="576064"/>
            </a:xfrm>
            <a:prstGeom prst="rect">
              <a:avLst/>
            </a:prstGeom>
            <a:solidFill>
              <a:srgbClr val="B0252A"/>
            </a:solidFill>
            <a:ln w="28575">
              <a:solidFill>
                <a:srgbClr val="B0252A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l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2400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6" name="矩形 55"/>
            <p:cNvSpPr/>
            <p:nvPr/>
          </p:nvSpPr>
          <p:spPr bwMode="auto">
            <a:xfrm>
              <a:off x="3239852" y="4894178"/>
              <a:ext cx="4536504" cy="576064"/>
            </a:xfrm>
            <a:prstGeom prst="rect">
              <a:avLst/>
            </a:prstGeom>
            <a:noFill/>
            <a:ln w="28575">
              <a:solidFill>
                <a:srgbClr val="B0252A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r>
                <a:rPr lang="zh-CN" altLang="en-US" sz="3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   验   综   述</a:t>
              </a: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E485213F-1887-4C32-888D-A3610E6C127F}"/>
              </a:ext>
            </a:extLst>
          </p:cNvPr>
          <p:cNvGrpSpPr/>
          <p:nvPr/>
        </p:nvGrpSpPr>
        <p:grpSpPr>
          <a:xfrm>
            <a:off x="1646641" y="4793848"/>
            <a:ext cx="5796644" cy="576064"/>
            <a:chOff x="1979712" y="4894178"/>
            <a:chExt cx="5796644" cy="576064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86E41C13-A859-4E6E-900D-606BB6AE7DA9}"/>
                </a:ext>
              </a:extLst>
            </p:cNvPr>
            <p:cNvSpPr/>
            <p:nvPr/>
          </p:nvSpPr>
          <p:spPr bwMode="auto">
            <a:xfrm>
              <a:off x="1979712" y="4894178"/>
              <a:ext cx="1008112" cy="576064"/>
            </a:xfrm>
            <a:prstGeom prst="rect">
              <a:avLst/>
            </a:prstGeom>
            <a:solidFill>
              <a:srgbClr val="B0252A"/>
            </a:solidFill>
            <a:ln w="28575">
              <a:solidFill>
                <a:srgbClr val="B0252A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CN" altLang="en-US" sz="2400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E03CC36F-B243-4076-9E22-1F39ADD60332}"/>
                </a:ext>
              </a:extLst>
            </p:cNvPr>
            <p:cNvSpPr/>
            <p:nvPr/>
          </p:nvSpPr>
          <p:spPr bwMode="auto">
            <a:xfrm>
              <a:off x="3239852" y="4894178"/>
              <a:ext cx="4536504" cy="576064"/>
            </a:xfrm>
            <a:prstGeom prst="rect">
              <a:avLst/>
            </a:prstGeom>
            <a:noFill/>
            <a:ln w="28575">
              <a:solidFill>
                <a:srgbClr val="B0252A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r>
                <a:rPr lang="zh-CN" altLang="en-US" sz="3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未   来   工   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11841954"/>
      </p:ext>
    </p:extLst>
  </p:cSld>
  <p:clrMapOvr>
    <a:masterClrMapping/>
  </p:clrMapOvr>
  <p:transition advTm="42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矩形 130">
            <a:extLst>
              <a:ext uri="{FF2B5EF4-FFF2-40B4-BE49-F238E27FC236}">
                <a16:creationId xmlns:a16="http://schemas.microsoft.com/office/drawing/2014/main" id="{72D2EBED-1E08-45B7-92E4-33E894808B41}"/>
              </a:ext>
            </a:extLst>
          </p:cNvPr>
          <p:cNvSpPr/>
          <p:nvPr/>
        </p:nvSpPr>
        <p:spPr>
          <a:xfrm>
            <a:off x="2843808" y="46365"/>
            <a:ext cx="6297488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sz="3200" b="0" spc="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ahoma" panose="020B0604030504040204" pitchFamily="34" charset="0"/>
              </a:rPr>
              <a:t>研究背景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192E6A2-5F8B-4168-B68F-DD362529A44D}"/>
              </a:ext>
            </a:extLst>
          </p:cNvPr>
          <p:cNvSpPr txBox="1"/>
          <p:nvPr/>
        </p:nvSpPr>
        <p:spPr>
          <a:xfrm>
            <a:off x="467544" y="1052736"/>
            <a:ext cx="820891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恶性间皮瘤（</a:t>
            </a:r>
            <a:r>
              <a:rPr lang="en-US" altLang="zh-CN" sz="24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MM</a:t>
            </a:r>
            <a:r>
              <a:rPr lang="zh-CN" altLang="en-US" sz="24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）是一种侵袭性癌症，主要分为上皮样</a:t>
            </a:r>
            <a:r>
              <a:rPr lang="en-US" altLang="zh-CN" sz="24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EMM</a:t>
            </a:r>
            <a:r>
              <a:rPr lang="zh-CN" altLang="en-US" sz="24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、双相</a:t>
            </a:r>
            <a:r>
              <a:rPr lang="en-US" altLang="zh-CN" sz="24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BMM</a:t>
            </a:r>
            <a:r>
              <a:rPr lang="zh-CN" altLang="en-US" sz="24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和肉瘤样</a:t>
            </a:r>
            <a:r>
              <a:rPr lang="en-US" altLang="zh-CN" sz="24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SMM</a:t>
            </a:r>
            <a:r>
              <a:rPr lang="zh-CN" altLang="en-US" sz="24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。由于</a:t>
            </a:r>
            <a:r>
              <a:rPr lang="en-US" altLang="zh-CN" sz="24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MM</a:t>
            </a:r>
            <a:r>
              <a:rPr lang="zh-CN" altLang="en-US" sz="24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高度复杂且具有异质性，使其诊断和组织学分型较为困难。</a:t>
            </a:r>
            <a:endParaRPr lang="en-US" altLang="zh-CN" sz="2400" b="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此文提出基于深度卷积神经网络的方法</a:t>
            </a:r>
            <a:r>
              <a:rPr lang="en-US" altLang="zh-CN" sz="24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——</a:t>
            </a:r>
            <a:r>
              <a:rPr lang="en-US" altLang="zh-CN" sz="2400" b="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MesoNet</a:t>
            </a:r>
            <a:r>
              <a:rPr lang="zh-CN" altLang="en-US" sz="24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，从全载玻片数字图像中预测</a:t>
            </a:r>
            <a:r>
              <a:rPr lang="en-US" altLang="zh-CN" sz="24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MM</a:t>
            </a:r>
            <a:r>
              <a:rPr lang="zh-CN" altLang="en-US" sz="24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患者的总生存期，没有任何病理学家的局部注释。</a:t>
            </a:r>
            <a:endParaRPr lang="en-US" altLang="zh-CN" sz="2400" b="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在</a:t>
            </a:r>
            <a:r>
              <a:rPr lang="en-US" altLang="zh-CN" sz="24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MESOBANK</a:t>
            </a:r>
            <a:r>
              <a:rPr lang="zh-CN" altLang="en-US" sz="24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24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TCGA</a:t>
            </a:r>
            <a:r>
              <a:rPr lang="zh-CN" altLang="en-US" sz="24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数据集上进行验证，证明该模型比当前的病理学实践更加准确。而且</a:t>
            </a:r>
            <a:r>
              <a:rPr lang="en-US" altLang="zh-CN" sz="2400" b="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MesoNet</a:t>
            </a:r>
            <a:r>
              <a:rPr lang="zh-CN" altLang="en-US" sz="24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识别的区域有助于患者预后的预测，发现这些区域多位于间质中，与炎症、细胞多样性和空泡化相关的组织学特征有关。表明该模型可以识别新的患者生存特征，有可能促进新的生物标志物发现。</a:t>
            </a:r>
          </a:p>
        </p:txBody>
      </p:sp>
    </p:spTree>
    <p:extLst>
      <p:ext uri="{BB962C8B-B14F-4D97-AF65-F5344CB8AC3E}">
        <p14:creationId xmlns:p14="http://schemas.microsoft.com/office/powerpoint/2010/main" val="20514949"/>
      </p:ext>
    </p:extLst>
  </p:cSld>
  <p:clrMapOvr>
    <a:masterClrMapping/>
  </p:clrMapOvr>
  <p:transition advTm="42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矩形 130">
            <a:extLst>
              <a:ext uri="{FF2B5EF4-FFF2-40B4-BE49-F238E27FC236}">
                <a16:creationId xmlns:a16="http://schemas.microsoft.com/office/drawing/2014/main" id="{72D2EBED-1E08-45B7-92E4-33E894808B41}"/>
              </a:ext>
            </a:extLst>
          </p:cNvPr>
          <p:cNvSpPr/>
          <p:nvPr/>
        </p:nvSpPr>
        <p:spPr>
          <a:xfrm>
            <a:off x="2843808" y="46365"/>
            <a:ext cx="6297488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sz="3200" b="0" spc="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ahoma" panose="020B0604030504040204" pitchFamily="34" charset="0"/>
              </a:rPr>
              <a:t>内容综述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5E7B6B8-CD56-438A-AAF6-0D2533D546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24744"/>
            <a:ext cx="9144000" cy="3026398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73C33915-C090-4065-965C-F3EE60A731B1}"/>
              </a:ext>
            </a:extLst>
          </p:cNvPr>
          <p:cNvSpPr txBox="1"/>
          <p:nvPr/>
        </p:nvSpPr>
        <p:spPr>
          <a:xfrm>
            <a:off x="467544" y="4365104"/>
            <a:ext cx="82809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改进：</a:t>
            </a:r>
            <a:endParaRPr lang="en-US" altLang="zh-CN" sz="2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图像分割：原版使用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Otsu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算法，替换为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U-Net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。具有更好的鲁棒性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生存损失：原</a:t>
            </a:r>
            <a:r>
              <a:rPr lang="en-US" altLang="zh-CN" sz="240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MesoNet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用于分类问题，将最后一层改为线性激活层，从而更好拟合生存期预测，且由于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censored data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的存在</a:t>
            </a:r>
          </a:p>
        </p:txBody>
      </p:sp>
    </p:spTree>
    <p:extLst>
      <p:ext uri="{BB962C8B-B14F-4D97-AF65-F5344CB8AC3E}">
        <p14:creationId xmlns:p14="http://schemas.microsoft.com/office/powerpoint/2010/main" val="65488609"/>
      </p:ext>
    </p:extLst>
  </p:cSld>
  <p:clrMapOvr>
    <a:masterClrMapping/>
  </p:clrMapOvr>
  <p:transition advTm="42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矩形 130">
            <a:extLst>
              <a:ext uri="{FF2B5EF4-FFF2-40B4-BE49-F238E27FC236}">
                <a16:creationId xmlns:a16="http://schemas.microsoft.com/office/drawing/2014/main" id="{72D2EBED-1E08-45B7-92E4-33E894808B41}"/>
              </a:ext>
            </a:extLst>
          </p:cNvPr>
          <p:cNvSpPr/>
          <p:nvPr/>
        </p:nvSpPr>
        <p:spPr>
          <a:xfrm>
            <a:off x="2843808" y="46365"/>
            <a:ext cx="6297488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sz="3200" b="0" spc="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ahoma" panose="020B0604030504040204" pitchFamily="34" charset="0"/>
              </a:rPr>
              <a:t>实验综述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7FC0651-4269-4084-8102-69E37B647E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686" y="851645"/>
            <a:ext cx="7938628" cy="406382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2422539-533C-4F70-A958-A9D4D119C5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416" y="4915467"/>
            <a:ext cx="8751168" cy="1785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006747"/>
      </p:ext>
    </p:extLst>
  </p:cSld>
  <p:clrMapOvr>
    <a:masterClrMapping/>
  </p:clrMapOvr>
  <p:transition advTm="42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矩形 130">
            <a:extLst>
              <a:ext uri="{FF2B5EF4-FFF2-40B4-BE49-F238E27FC236}">
                <a16:creationId xmlns:a16="http://schemas.microsoft.com/office/drawing/2014/main" id="{72D2EBED-1E08-45B7-92E4-33E894808B41}"/>
              </a:ext>
            </a:extLst>
          </p:cNvPr>
          <p:cNvSpPr/>
          <p:nvPr/>
        </p:nvSpPr>
        <p:spPr>
          <a:xfrm>
            <a:off x="2843808" y="46365"/>
            <a:ext cx="6297488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sz="3200" b="0" spc="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ahoma" panose="020B0604030504040204" pitchFamily="34" charset="0"/>
              </a:rPr>
              <a:t>实验综述</a:t>
            </a:r>
          </a:p>
        </p:txBody>
      </p:sp>
    </p:spTree>
    <p:extLst>
      <p:ext uri="{BB962C8B-B14F-4D97-AF65-F5344CB8AC3E}">
        <p14:creationId xmlns:p14="http://schemas.microsoft.com/office/powerpoint/2010/main" val="2731099801"/>
      </p:ext>
    </p:extLst>
  </p:cSld>
  <p:clrMapOvr>
    <a:masterClrMapping/>
  </p:clrMapOvr>
  <p:transition advTm="42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矩形 130">
            <a:extLst>
              <a:ext uri="{FF2B5EF4-FFF2-40B4-BE49-F238E27FC236}">
                <a16:creationId xmlns:a16="http://schemas.microsoft.com/office/drawing/2014/main" id="{72D2EBED-1E08-45B7-92E4-33E894808B41}"/>
              </a:ext>
            </a:extLst>
          </p:cNvPr>
          <p:cNvSpPr/>
          <p:nvPr/>
        </p:nvSpPr>
        <p:spPr>
          <a:xfrm>
            <a:off x="2843808" y="46365"/>
            <a:ext cx="6297488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sz="3200" b="0" spc="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ahoma" panose="020B0604030504040204" pitchFamily="34" charset="0"/>
              </a:rPr>
              <a:t>未来工作</a:t>
            </a:r>
          </a:p>
        </p:txBody>
      </p:sp>
    </p:spTree>
    <p:extLst>
      <p:ext uri="{BB962C8B-B14F-4D97-AF65-F5344CB8AC3E}">
        <p14:creationId xmlns:p14="http://schemas.microsoft.com/office/powerpoint/2010/main" val="2262596135"/>
      </p:ext>
    </p:extLst>
  </p:cSld>
  <p:clrMapOvr>
    <a:masterClrMapping/>
  </p:clrMapOvr>
  <p:transition advTm="42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-1" y="2061718"/>
            <a:ext cx="9144001" cy="2015354"/>
            <a:chOff x="-1" y="1815535"/>
            <a:chExt cx="9144001" cy="2015354"/>
          </a:xfrm>
        </p:grpSpPr>
        <p:sp>
          <p:nvSpPr>
            <p:cNvPr id="5127" name="Rectangle 12"/>
            <p:cNvSpPr>
              <a:spLocks noChangeArrowheads="1"/>
            </p:cNvSpPr>
            <p:nvPr/>
          </p:nvSpPr>
          <p:spPr bwMode="auto">
            <a:xfrm>
              <a:off x="0" y="1929392"/>
              <a:ext cx="9144000" cy="1787640"/>
            </a:xfrm>
            <a:prstGeom prst="rect">
              <a:avLst/>
            </a:prstGeom>
            <a:solidFill>
              <a:srgbClr val="B0252A"/>
            </a:solidFill>
            <a:ln>
              <a:noFill/>
            </a:ln>
          </p:spPr>
          <p:txBody>
            <a:bodyPr wrap="square" anchor="ctr">
              <a:no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华文新魏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华文新魏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华文新魏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华文新魏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华文新魏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4000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感谢老师的指导和帮助</a:t>
              </a:r>
            </a:p>
          </p:txBody>
        </p:sp>
        <p:sp>
          <p:nvSpPr>
            <p:cNvPr id="35" name="矩形 34"/>
            <p:cNvSpPr/>
            <p:nvPr/>
          </p:nvSpPr>
          <p:spPr bwMode="auto">
            <a:xfrm>
              <a:off x="-1" y="3794889"/>
              <a:ext cx="9144000" cy="36000"/>
            </a:xfrm>
            <a:prstGeom prst="rect">
              <a:avLst/>
            </a:prstGeom>
            <a:solidFill>
              <a:srgbClr val="B0252A"/>
            </a:solidFill>
            <a:ln w="9525" cap="flat" cmpd="sng" algn="ctr">
              <a:solidFill>
                <a:srgbClr val="B0252A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41" name="矩形 40"/>
            <p:cNvSpPr/>
            <p:nvPr/>
          </p:nvSpPr>
          <p:spPr bwMode="auto">
            <a:xfrm>
              <a:off x="0" y="1815535"/>
              <a:ext cx="9144000" cy="36000"/>
            </a:xfrm>
            <a:prstGeom prst="rect">
              <a:avLst/>
            </a:prstGeom>
            <a:solidFill>
              <a:srgbClr val="B0252A"/>
            </a:solidFill>
            <a:ln w="9525" cap="flat" cmpd="sng" algn="ctr">
              <a:solidFill>
                <a:srgbClr val="B0252A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楷体_GB2312" pitchFamily="49" charset="-122"/>
              </a:endParaRPr>
            </a:p>
          </p:txBody>
        </p:sp>
      </p:grpSp>
      <p:pic>
        <p:nvPicPr>
          <p:cNvPr id="26" name="Picture 4">
            <a:extLst>
              <a:ext uri="{FF2B5EF4-FFF2-40B4-BE49-F238E27FC236}">
                <a16:creationId xmlns:a16="http://schemas.microsoft.com/office/drawing/2014/main" id="{793282E5-2CD1-4229-8D8E-BC129B91FEA0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 rot="10800000" flipH="1">
            <a:off x="0" y="76562"/>
            <a:ext cx="330517" cy="1048182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7E54432F-3ED4-43F7-8181-B797D04C8D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7295" y="4651018"/>
            <a:ext cx="1369408" cy="1369408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246332802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imes New Roman"/>
        <a:ea typeface="华文新魏"/>
        <a:cs typeface=""/>
      </a:majorFont>
      <a:minorFont>
        <a:latin typeface="Times New Roman"/>
        <a:ea typeface="华文新魏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9050" cap="rnd" cmpd="sng" algn="ctr">
          <a:solidFill>
            <a:srgbClr val="0000FF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rtlCol="0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Tx/>
          <a:buNone/>
          <a:defRPr kumimoji="1" sz="2400" b="0" i="0" u="none" strike="noStrike" cap="none" normalizeH="0" baseline="0" dirty="0">
            <a:ln>
              <a:noFill/>
            </a:ln>
            <a:solidFill>
              <a:srgbClr val="0070C0"/>
            </a:solidFill>
            <a:effectLst/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76200" cap="flat" cmpd="sng" algn="ctr">
          <a:solidFill>
            <a:srgbClr val="FFCC99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微软雅黑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76200" cap="flat" cmpd="sng" algn="ctr">
          <a:solidFill>
            <a:srgbClr val="FFCC99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微软雅黑" pitchFamily="34" charset="-122"/>
          </a:defRPr>
        </a:defPPr>
      </a:lstStyle>
    </a:ln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42605</TotalTime>
  <Words>457</Words>
  <Application>Microsoft Office PowerPoint</Application>
  <PresentationFormat>顶置</PresentationFormat>
  <Paragraphs>46</Paragraphs>
  <Slides>8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18" baseType="lpstr">
      <vt:lpstr>黑体</vt:lpstr>
      <vt:lpstr>宋体</vt:lpstr>
      <vt:lpstr>微软雅黑</vt:lpstr>
      <vt:lpstr>Arial</vt:lpstr>
      <vt:lpstr>Calibri</vt:lpstr>
      <vt:lpstr>Tahoma</vt:lpstr>
      <vt:lpstr>Times New Roman</vt:lpstr>
      <vt:lpstr>Wingdings</vt:lpstr>
      <vt:lpstr>Blends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Xidian Univ.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Informedicals</dc:creator>
  <cp:lastModifiedBy>万 世杰</cp:lastModifiedBy>
  <cp:revision>6414</cp:revision>
  <dcterms:created xsi:type="dcterms:W3CDTF">2004-10-29T03:45:00Z</dcterms:created>
  <dcterms:modified xsi:type="dcterms:W3CDTF">2022-07-30T09:19:59Z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2052-10.1.0.5345</vt:lpwstr>
  </property>
</Properties>
</file>