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821" r:id="rId3"/>
    <p:sldId id="723" r:id="rId4"/>
    <p:sldId id="928" r:id="rId5"/>
    <p:sldId id="932" r:id="rId6"/>
    <p:sldId id="929" r:id="rId7"/>
    <p:sldId id="931" r:id="rId8"/>
    <p:sldId id="933" r:id="rId9"/>
    <p:sldId id="930" r:id="rId10"/>
    <p:sldId id="778" r:id="rId11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76813" autoAdjust="0"/>
  </p:normalViewPr>
  <p:slideViewPr>
    <p:cSldViewPr>
      <p:cViewPr varScale="1">
        <p:scale>
          <a:sx n="86" d="100"/>
          <a:sy n="86" d="100"/>
        </p:scale>
        <p:origin x="2262" y="96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2022/7/26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90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</a:t>
            </a:r>
            <a:r>
              <a:rPr lang="zh-CN" altLang="en-US" dirty="0"/>
              <a:t>图是肿瘤区域预测后的</a:t>
            </a:r>
            <a:r>
              <a:rPr lang="en-US" altLang="zh-CN" dirty="0"/>
              <a:t>MSS</a:t>
            </a:r>
            <a:r>
              <a:rPr lang="zh-CN" altLang="en-US" dirty="0"/>
              <a:t>与</a:t>
            </a:r>
            <a:r>
              <a:rPr lang="en-US" altLang="zh-CN" dirty="0"/>
              <a:t>MSI</a:t>
            </a:r>
            <a:r>
              <a:rPr lang="zh-CN" altLang="en-US" dirty="0"/>
              <a:t>分布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图是测试表示图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图是患者等级的</a:t>
            </a:r>
            <a:r>
              <a:rPr lang="en-US" altLang="zh-CN" dirty="0"/>
              <a:t>AUC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</a:t>
            </a:r>
            <a:r>
              <a:rPr lang="en-US" altLang="zh-CN" dirty="0" err="1"/>
              <a:t>MSIness</a:t>
            </a:r>
            <a:r>
              <a:rPr lang="zh-CN" altLang="en-US" dirty="0"/>
              <a:t>（预测中</a:t>
            </a:r>
            <a:r>
              <a:rPr lang="en-US" altLang="zh-CN" dirty="0"/>
              <a:t>MSI</a:t>
            </a:r>
            <a:r>
              <a:rPr lang="zh-CN" altLang="en-US" dirty="0"/>
              <a:t>块的比例）与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inionPro-Regular"/>
              </a:rPr>
              <a:t>transcriptomic and immunohistochemical data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inionPro-Regular"/>
              </a:rPr>
              <a:t>在测试集上的相关性</a:t>
            </a:r>
            <a:endParaRPr lang="en-US" altLang="zh-CN" sz="1800" dirty="0">
              <a:solidFill>
                <a:srgbClr val="000000"/>
              </a:solidFill>
              <a:effectLst/>
              <a:latin typeface="MinionPr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MinionPro-Regular"/>
              </a:rPr>
              <a:t>其次在空间上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inionPro-Regular"/>
              </a:rPr>
              <a:t>MSI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inionPro-Regular"/>
              </a:rPr>
              <a:t>与低分化和淋巴细胞丰富的肿瘤区域重叠（和病理学知识一致）</a:t>
            </a:r>
            <a:endParaRPr lang="en-US" altLang="zh-CN" sz="1800" dirty="0">
              <a:solidFill>
                <a:srgbClr val="000000"/>
              </a:solidFill>
              <a:effectLst/>
              <a:latin typeface="MinionPro-Regular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0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图是在某些数据集上训练在某些测试集上进行测测试的结果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图是某个</a:t>
            </a:r>
            <a:r>
              <a:rPr lang="en-US" altLang="zh-CN" dirty="0"/>
              <a:t>slide</a:t>
            </a:r>
            <a:r>
              <a:rPr lang="zh-CN" altLang="en-US" dirty="0"/>
              <a:t>中有效块数对</a:t>
            </a:r>
            <a:r>
              <a:rPr lang="en-US" altLang="zh-CN" dirty="0"/>
              <a:t>MSI</a:t>
            </a:r>
            <a:r>
              <a:rPr lang="zh-CN" altLang="en-US" dirty="0"/>
              <a:t>预测效果的影响，可以看出在</a:t>
            </a:r>
            <a:r>
              <a:rPr lang="en-US" altLang="zh-CN" dirty="0"/>
              <a:t>100</a:t>
            </a:r>
            <a:r>
              <a:rPr lang="zh-CN" altLang="en-US" dirty="0"/>
              <a:t>左右时便趋于稳定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图是每个病人有效的块数的分布图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</a:t>
            </a:r>
            <a:r>
              <a:rPr lang="en-US" altLang="zh-CN" dirty="0" err="1"/>
              <a:t>MSIness</a:t>
            </a:r>
            <a:r>
              <a:rPr lang="zh-CN" altLang="en-US" dirty="0"/>
              <a:t>与病人生存期的相关度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32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DL predict MSI from histology</a:t>
              </a:r>
              <a:endParaRPr lang="zh-CN" altLang="en-US" sz="3600" b="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70558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F85C4C58-89B4-4B21-B288-0810A2A769CD}" type="datetime2">
                        <a:rPr lang="zh-CN" altLang="en-US" sz="20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2022年7月26日</a:t>
                      </a:fld>
                      <a:endParaRPr lang="zh-CN" alt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27684" y="2449168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   文   摘   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27684" y="3404024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27684" y="4365104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论文摘要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4426ED-B453-454D-8D58-5D76D593FCBE}"/>
              </a:ext>
            </a:extLst>
          </p:cNvPr>
          <p:cNvSpPr txBox="1"/>
          <p:nvPr/>
        </p:nvSpPr>
        <p:spPr>
          <a:xfrm>
            <a:off x="611560" y="1124744"/>
            <a:ext cx="8136904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Microsatellite instability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决定肠胃道癌症患者接受免疫治疗后的反应是否良好。但是在临床中不一定每个患者都接受了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检测（需要额外的基因检测或免疫组织化学检测）。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于是使用深度残差学习（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 residual learning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）直接从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H&amp;E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染色组织图片中预测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，提供较低成本的检测方式。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文中使用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卷积模型作为肿瘤检测器和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论文对模型的鲁棒性和可解释性进行了验证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57A148-D02C-4D72-A4B6-C5A9DB1EDE6C}"/>
              </a:ext>
            </a:extLst>
          </p:cNvPr>
          <p:cNvSpPr txBox="1"/>
          <p:nvPr/>
        </p:nvSpPr>
        <p:spPr>
          <a:xfrm>
            <a:off x="467544" y="1196752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染色切片颜色归一化（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Macenko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定位肿瘤区域（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肿瘤区域打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模型验证：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鲁棒性验证：在多个独立数据集上进行模型验证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卷积网络选择：比较多种卷积模型在该方面的效果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切片块数量对模型效果的影响（最少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块左右）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可解释性分析：分析模型与医学知识背景联系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44360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C6AA3-0D3A-4C14-A5FC-05F6D73A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45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27347-B8BE-4AEC-9BCA-6DE46437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885206"/>
            <a:ext cx="8388424" cy="59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7607"/>
      </p:ext>
    </p:extLst>
  </p:cSld>
  <p:clrMapOvr>
    <a:masterClrMapping/>
  </p:clrMapOvr>
  <p:transition advTm="4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B7D6C-43D6-4A75-9CE8-B4A138C8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7" y="836712"/>
            <a:ext cx="8173885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6049"/>
      </p:ext>
    </p:extLst>
  </p:cSld>
  <p:clrMapOvr>
    <a:masterClrMapping/>
  </p:clrMapOvr>
  <p:transition advTm="4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78B87-F0E4-4638-95BE-163D79563E1D}"/>
              </a:ext>
            </a:extLst>
          </p:cNvPr>
          <p:cNvSpPr txBox="1"/>
          <p:nvPr/>
        </p:nvSpPr>
        <p:spPr>
          <a:xfrm>
            <a:off x="467544" y="119675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论文复现：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迁移学习，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上预训练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Macenko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方法进行颜色归一化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肿瘤检测器，能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能跑到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0.98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分类器（部分）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模型验证总体的数据集较大（未做）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596135"/>
      </p:ext>
    </p:extLst>
  </p:cSld>
  <p:clrMapOvr>
    <a:masterClrMapping/>
  </p:clrMapOvr>
  <p:transition advTm="4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43525</TotalTime>
  <Words>605</Words>
  <Application>Microsoft Office PowerPoint</Application>
  <PresentationFormat>顶置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MinionPro-Regular</vt:lpstr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6453</cp:revision>
  <dcterms:created xsi:type="dcterms:W3CDTF">2004-10-29T03:45:00Z</dcterms:created>
  <dcterms:modified xsi:type="dcterms:W3CDTF">2022-07-26T13:45:19Z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