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821" r:id="rId3"/>
    <p:sldId id="723" r:id="rId4"/>
    <p:sldId id="928" r:id="rId5"/>
    <p:sldId id="929" r:id="rId6"/>
    <p:sldId id="931" r:id="rId7"/>
    <p:sldId id="933" r:id="rId8"/>
    <p:sldId id="778" r:id="rId9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2176" autoAdjust="0"/>
  </p:normalViewPr>
  <p:slideViewPr>
    <p:cSldViewPr>
      <p:cViewPr varScale="1">
        <p:scale>
          <a:sx n="81" d="100"/>
          <a:sy n="81" d="100"/>
        </p:scale>
        <p:origin x="2412" y="90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2022/7/30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由于三种</a:t>
            </a:r>
            <a:r>
              <a:rPr lang="en-US" altLang="zh-CN" dirty="0"/>
              <a:t>MM</a:t>
            </a:r>
            <a:r>
              <a:rPr lang="zh-CN" altLang="en-US" dirty="0"/>
              <a:t>的生存期各不相同，因此进行分类有助于医疗方案的确定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U-Net</a:t>
            </a:r>
            <a:r>
              <a:rPr lang="zh-CN" altLang="en-US" dirty="0"/>
              <a:t>作为将图像识别为前景（包括物质）和后景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将包含物质的分给成</a:t>
            </a:r>
            <a:r>
              <a:rPr lang="en-US" altLang="zh-CN" dirty="0"/>
              <a:t>tiles</a:t>
            </a:r>
            <a:r>
              <a:rPr lang="zh-CN" altLang="en-US" dirty="0"/>
              <a:t>，至少有</a:t>
            </a:r>
            <a:r>
              <a:rPr lang="en-US" altLang="zh-CN" dirty="0"/>
              <a:t>20%</a:t>
            </a:r>
            <a:r>
              <a:rPr lang="zh-CN" altLang="en-US" dirty="0"/>
              <a:t>的</a:t>
            </a:r>
            <a:r>
              <a:rPr lang="en-US" altLang="zh-CN" dirty="0"/>
              <a:t>tile</a:t>
            </a:r>
            <a:r>
              <a:rPr lang="zh-CN" altLang="en-US" dirty="0"/>
              <a:t>被识别为前景，才会被当成物质</a:t>
            </a:r>
            <a:r>
              <a:rPr lang="en-US" altLang="zh-CN" dirty="0"/>
              <a:t>tile</a:t>
            </a:r>
            <a:r>
              <a:rPr lang="zh-CN" altLang="en-US" dirty="0"/>
              <a:t>，但最后只保留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</a:t>
            </a:r>
            <a:r>
              <a:rPr lang="en-US" altLang="zh-CN" dirty="0"/>
              <a:t>Resnet-50 </a:t>
            </a:r>
            <a:r>
              <a:rPr lang="zh-CN" altLang="en-US" dirty="0"/>
              <a:t>提取特征（</a:t>
            </a:r>
            <a:r>
              <a:rPr lang="en-US" altLang="zh-CN" dirty="0"/>
              <a:t>2048</a:t>
            </a:r>
            <a:r>
              <a:rPr lang="zh-CN" altLang="en-US" dirty="0"/>
              <a:t>），形成</a:t>
            </a:r>
            <a:r>
              <a:rPr lang="en-US" altLang="zh-CN" dirty="0"/>
              <a:t>10000</a:t>
            </a:r>
            <a:r>
              <a:rPr lang="zh-CN" altLang="en-US" dirty="0"/>
              <a:t>*</a:t>
            </a:r>
            <a:r>
              <a:rPr lang="en-US" altLang="zh-CN" dirty="0"/>
              <a:t>2048</a:t>
            </a:r>
            <a:r>
              <a:rPr lang="zh-CN" altLang="en-US" dirty="0"/>
              <a:t>的特征集（不足</a:t>
            </a:r>
            <a:r>
              <a:rPr lang="en-US" altLang="zh-CN" dirty="0"/>
              <a:t>10000</a:t>
            </a:r>
            <a:r>
              <a:rPr lang="zh-CN" altLang="en-US" dirty="0"/>
              <a:t>个填补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然后使用一维卷积层对每个</a:t>
            </a:r>
            <a:r>
              <a:rPr lang="en-US" altLang="zh-CN" dirty="0"/>
              <a:t>tile</a:t>
            </a:r>
            <a:r>
              <a:rPr lang="zh-CN" altLang="en-US" dirty="0"/>
              <a:t>的特征创建分数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然后找到</a:t>
            </a:r>
            <a:r>
              <a:rPr lang="en-US" altLang="zh-CN" dirty="0"/>
              <a:t>10</a:t>
            </a:r>
            <a:r>
              <a:rPr lang="zh-CN" altLang="en-US" dirty="0"/>
              <a:t>个最高评分和</a:t>
            </a:r>
            <a:r>
              <a:rPr lang="en-US" altLang="zh-CN" dirty="0"/>
              <a:t>10</a:t>
            </a:r>
            <a:r>
              <a:rPr lang="zh-CN" altLang="en-US" dirty="0"/>
              <a:t>个最低评分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最后使用</a:t>
            </a:r>
            <a:r>
              <a:rPr lang="en-US" altLang="zh-CN" dirty="0"/>
              <a:t>MLP</a:t>
            </a:r>
            <a:r>
              <a:rPr lang="zh-CN" altLang="en-US" dirty="0"/>
              <a:t>进行预测（</a:t>
            </a:r>
            <a:r>
              <a:rPr lang="en-US" altLang="zh-CN" dirty="0"/>
              <a:t>200 100 sigmoid</a:t>
            </a:r>
            <a:r>
              <a:rPr lang="zh-CN" altLang="en-US" dirty="0"/>
              <a:t>激活层），将</a:t>
            </a:r>
            <a:r>
              <a:rPr lang="en-US" altLang="zh-CN" dirty="0"/>
              <a:t>tile</a:t>
            </a:r>
            <a:r>
              <a:rPr lang="zh-CN" altLang="en-US" dirty="0"/>
              <a:t>的分数转变为生存期预测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Autoencoder</a:t>
            </a:r>
            <a:r>
              <a:rPr lang="zh-CN" altLang="en-US" dirty="0"/>
              <a:t>用于防止过拟合，将</a:t>
            </a:r>
            <a:r>
              <a:rPr lang="en-US" altLang="zh-CN" dirty="0"/>
              <a:t>2048</a:t>
            </a:r>
            <a:r>
              <a:rPr lang="zh-CN" altLang="en-US" dirty="0"/>
              <a:t>维特征映射到</a:t>
            </a:r>
            <a:r>
              <a:rPr lang="en-US" altLang="zh-CN" dirty="0"/>
              <a:t>512</a:t>
            </a:r>
            <a:r>
              <a:rPr lang="zh-CN" altLang="en-US" dirty="0"/>
              <a:t>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 err="1"/>
              <a:t>MesoNet</a:t>
            </a:r>
            <a:r>
              <a:rPr lang="zh-CN" altLang="en-US" dirty="0"/>
              <a:t>先前用于分类问题，改动也就是把最后一层从</a:t>
            </a:r>
            <a:r>
              <a:rPr lang="en-US" altLang="zh-CN" dirty="0" err="1"/>
              <a:t>softmax</a:t>
            </a:r>
            <a:r>
              <a:rPr lang="zh-CN" altLang="en-US" dirty="0"/>
              <a:t>变成</a:t>
            </a:r>
            <a:r>
              <a:rPr lang="en-US" altLang="zh-CN" dirty="0"/>
              <a:t>linear</a:t>
            </a:r>
            <a:r>
              <a:rPr lang="zh-CN" altLang="en-US" dirty="0"/>
              <a:t>，并把损失函数变成</a:t>
            </a:r>
            <a:r>
              <a:rPr lang="en-US" altLang="zh-CN" dirty="0"/>
              <a:t>Cox loss</a:t>
            </a:r>
            <a:r>
              <a:rPr lang="zh-CN" altLang="en-US" dirty="0"/>
              <a:t>（因为</a:t>
            </a:r>
            <a:r>
              <a:rPr lang="en-US" altLang="zh-CN" dirty="0"/>
              <a:t>censored data</a:t>
            </a:r>
            <a:r>
              <a:rPr lang="zh-CN" altLang="en-US" dirty="0"/>
              <a:t>的存在）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图为几个模型效果间的对比，其中</a:t>
            </a:r>
            <a:r>
              <a:rPr lang="en-US" altLang="zh-CN" dirty="0" err="1"/>
              <a:t>Histo</a:t>
            </a:r>
            <a:r>
              <a:rPr lang="zh-CN" altLang="en-US" dirty="0"/>
              <a:t>仅依据组织学分型预测，</a:t>
            </a:r>
            <a:r>
              <a:rPr lang="en-US" altLang="zh-CN" dirty="0" err="1"/>
              <a:t>Histo</a:t>
            </a:r>
            <a:r>
              <a:rPr lang="en-US" altLang="zh-CN" dirty="0"/>
              <a:t>/Grade</a:t>
            </a:r>
            <a:r>
              <a:rPr lang="zh-CN" altLang="en-US" dirty="0"/>
              <a:t>使用</a:t>
            </a:r>
            <a:r>
              <a:rPr lang="en-US" altLang="zh-CN" dirty="0" err="1"/>
              <a:t>XGBoost</a:t>
            </a:r>
            <a:r>
              <a:rPr lang="zh-CN" altLang="en-US" dirty="0"/>
              <a:t>模型训练每个患者</a:t>
            </a:r>
            <a:r>
              <a:rPr lang="en-US" altLang="zh-CN" dirty="0"/>
              <a:t>6</a:t>
            </a:r>
            <a:r>
              <a:rPr lang="zh-CN" altLang="en-US" dirty="0"/>
              <a:t>种特征（</a:t>
            </a:r>
            <a:r>
              <a:rPr lang="en-US" altLang="zh-CN" dirty="0"/>
              <a:t>MM</a:t>
            </a:r>
            <a:r>
              <a:rPr lang="zh-CN" altLang="en-US" dirty="0"/>
              <a:t>类型和分级），</a:t>
            </a:r>
            <a:r>
              <a:rPr lang="en-US" altLang="zh-CN" dirty="0" err="1"/>
              <a:t>MeanPool</a:t>
            </a:r>
            <a:r>
              <a:rPr lang="zh-CN" altLang="en-US" dirty="0"/>
              <a:t>则是使用和</a:t>
            </a:r>
            <a:r>
              <a:rPr lang="en-US" altLang="zh-CN" dirty="0" err="1"/>
              <a:t>MesoNet</a:t>
            </a:r>
            <a:r>
              <a:rPr lang="zh-CN" altLang="en-US" dirty="0"/>
              <a:t>相同的前三个步骤，但是不排序和选择</a:t>
            </a:r>
            <a:r>
              <a:rPr lang="en-US" altLang="zh-CN" dirty="0"/>
              <a:t>tiles</a:t>
            </a:r>
            <a:r>
              <a:rPr lang="zh-CN" altLang="en-US" dirty="0"/>
              <a:t>，仅使用简单的平均聚合获得</a:t>
            </a:r>
            <a:r>
              <a:rPr lang="en-US" altLang="zh-CN" dirty="0"/>
              <a:t>512</a:t>
            </a:r>
            <a:r>
              <a:rPr lang="zh-CN" altLang="en-US" dirty="0"/>
              <a:t>个特征，然后线性回归预测生存期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图为预测最差的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44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0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spc="3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DL classification improve predicting outcome </a:t>
              </a:r>
              <a:endParaRPr lang="zh-CN" altLang="en-US" sz="36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3134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8E6FF29-B82A-4C14-A9C1-2A7604B186FC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2022年7月30日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3678" y="1916832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  究   背   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3678" y="2871688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3678" y="3832768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  验   综   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85213F-1887-4C32-888D-A3610E6C127F}"/>
              </a:ext>
            </a:extLst>
          </p:cNvPr>
          <p:cNvGrpSpPr/>
          <p:nvPr/>
        </p:nvGrpSpPr>
        <p:grpSpPr>
          <a:xfrm>
            <a:off x="1646641" y="4793848"/>
            <a:ext cx="5796644" cy="576064"/>
            <a:chOff x="1979712" y="4894178"/>
            <a:chExt cx="5796644" cy="5760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E41C13-A859-4E6E-900D-606BB6AE7DA9}"/>
                </a:ext>
              </a:extLst>
            </p:cNvPr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3CC36F-B243-4076-9E22-1F39ADD60332}"/>
                </a:ext>
              </a:extLst>
            </p:cNvPr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2E6A2-5F8B-4168-B68F-DD362529A44D}"/>
              </a:ext>
            </a:extLst>
          </p:cNvPr>
          <p:cNvSpPr txBox="1"/>
          <p:nvPr/>
        </p:nvSpPr>
        <p:spPr>
          <a:xfrm>
            <a:off x="467544" y="105273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恶性间皮瘤（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）是一种侵袭性癌症，主要分为上皮样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、双相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和肉瘤样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。由于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高度复杂且具有异质性，使其诊断和组织学分型较为困难。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此文提出基于深度卷积神经网络的方法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，从全载玻片数字图像中预测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患者的总生存期，没有任何病理学家的局部注释。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MESOBANK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TCGA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数据集上进行验证，证明该模型比当前的病理学实践更加准确。而且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识别的区域有助于患者预后的预测，发现这些区域多位于间质中，与炎症、细胞多样性和空泡化相关的组织学特征有关。表明该模型可以识别新的患者生存特征，有可能促进新的生物标志物发现。</a:t>
            </a: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E7B6B8-CD56-438A-AAF6-0D2533D5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3026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C33915-C090-4065-965C-F3EE60A731B1}"/>
              </a:ext>
            </a:extLst>
          </p:cNvPr>
          <p:cNvSpPr txBox="1"/>
          <p:nvPr/>
        </p:nvSpPr>
        <p:spPr>
          <a:xfrm>
            <a:off x="467544" y="436510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图像分割：原版使用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Otsu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算法，替换为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。具有更好的鲁棒性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生存损失：原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用于分类问题，将最后一层改为线性激活层，从而更好拟合生存期预测，且由于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censored data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的存在</a:t>
            </a:r>
          </a:p>
        </p:txBody>
      </p:sp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C0651-4269-4084-8102-69E37B64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55" y="836712"/>
            <a:ext cx="7353690" cy="3764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422539-533C-4F70-A958-A9D4D119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7625"/>
            <a:ext cx="9122717" cy="18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6747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E6750-717B-4B96-8A17-0AD25658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052736"/>
            <a:ext cx="8748464" cy="49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4057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42721</TotalTime>
  <Words>515</Words>
  <Application>Microsoft Office PowerPoint</Application>
  <PresentationFormat>顶置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6420</cp:revision>
  <dcterms:created xsi:type="dcterms:W3CDTF">2004-10-29T03:45:00Z</dcterms:created>
  <dcterms:modified xsi:type="dcterms:W3CDTF">2022-07-30T13:35:57Z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